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Lst>
  <p:notesMasterIdLst>
    <p:notesMasterId r:id="rId16"/>
  </p:notesMasterIdLst>
  <p:handoutMasterIdLst>
    <p:handoutMasterId r:id="rId17"/>
  </p:handoutMasterIdLst>
  <p:sldIdLst>
    <p:sldId id="296" r:id="rId5"/>
    <p:sldId id="267" r:id="rId6"/>
    <p:sldId id="314" r:id="rId7"/>
    <p:sldId id="327" r:id="rId8"/>
    <p:sldId id="331" r:id="rId9"/>
    <p:sldId id="329" r:id="rId10"/>
    <p:sldId id="320" r:id="rId11"/>
    <p:sldId id="312" r:id="rId12"/>
    <p:sldId id="332" r:id="rId13"/>
    <p:sldId id="325" r:id="rId14"/>
    <p:sldId id="281" r:id="rId15"/>
  </p:sldIdLst>
  <p:sldSz cx="10801350" cy="6858000"/>
  <p:notesSz cx="6797675" cy="9926638"/>
  <p:custDataLst>
    <p:tags r:id="rId18"/>
  </p:custDataLst>
  <p:defaultTextStyle>
    <a:defPPr>
      <a:defRPr lang="it-IT"/>
    </a:defPPr>
    <a:lvl1pPr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1pPr>
    <a:lvl2pPr marL="4572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2pPr>
    <a:lvl3pPr marL="9144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3pPr>
    <a:lvl4pPr marL="13716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4pPr>
    <a:lvl5pPr marL="18288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5pPr>
    <a:lvl6pPr marL="2286000" algn="l" defTabSz="914400" rtl="0" eaLnBrk="1" latinLnBrk="0" hangingPunct="1">
      <a:defRPr sz="1200" u="sng" kern="1200">
        <a:solidFill>
          <a:schemeClr val="tx1"/>
        </a:solidFill>
        <a:latin typeface="Microsoft Sans Serif" pitchFamily="34" charset="0"/>
        <a:ea typeface="+mn-ea"/>
        <a:cs typeface="+mn-cs"/>
      </a:defRPr>
    </a:lvl6pPr>
    <a:lvl7pPr marL="2743200" algn="l" defTabSz="914400" rtl="0" eaLnBrk="1" latinLnBrk="0" hangingPunct="1">
      <a:defRPr sz="1200" u="sng" kern="1200">
        <a:solidFill>
          <a:schemeClr val="tx1"/>
        </a:solidFill>
        <a:latin typeface="Microsoft Sans Serif" pitchFamily="34" charset="0"/>
        <a:ea typeface="+mn-ea"/>
        <a:cs typeface="+mn-cs"/>
      </a:defRPr>
    </a:lvl7pPr>
    <a:lvl8pPr marL="3200400" algn="l" defTabSz="914400" rtl="0" eaLnBrk="1" latinLnBrk="0" hangingPunct="1">
      <a:defRPr sz="1200" u="sng" kern="1200">
        <a:solidFill>
          <a:schemeClr val="tx1"/>
        </a:solidFill>
        <a:latin typeface="Microsoft Sans Serif" pitchFamily="34" charset="0"/>
        <a:ea typeface="+mn-ea"/>
        <a:cs typeface="+mn-cs"/>
      </a:defRPr>
    </a:lvl8pPr>
    <a:lvl9pPr marL="3657600" algn="l" defTabSz="914400" rtl="0" eaLnBrk="1" latinLnBrk="0" hangingPunct="1">
      <a:defRPr sz="1200" u="sng" kern="1200">
        <a:solidFill>
          <a:schemeClr val="tx1"/>
        </a:solidFill>
        <a:latin typeface="Microsoft Sans Serif" pitchFamily="34" charset="0"/>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DT" initials="CDT"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48EC2"/>
    <a:srgbClr val="69AE23"/>
    <a:srgbClr val="BAC6AF"/>
    <a:srgbClr val="139AED"/>
    <a:srgbClr val="02A098"/>
    <a:srgbClr val="C4E6E0"/>
    <a:srgbClr val="289DEC"/>
    <a:srgbClr val="18E1FC"/>
    <a:srgbClr val="6C8E3E"/>
    <a:srgbClr val="C5DA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60380" autoAdjust="0"/>
  </p:normalViewPr>
  <p:slideViewPr>
    <p:cSldViewPr>
      <p:cViewPr varScale="1">
        <p:scale>
          <a:sx n="46" d="100"/>
          <a:sy n="46" d="100"/>
        </p:scale>
        <p:origin x="1602" y="54"/>
      </p:cViewPr>
      <p:guideLst>
        <p:guide orient="horz"/>
        <p:guide/>
      </p:guideLst>
    </p:cSldViewPr>
  </p:slideViewPr>
  <p:outlineViewPr>
    <p:cViewPr>
      <p:scale>
        <a:sx n="33" d="100"/>
        <a:sy n="33" d="100"/>
      </p:scale>
      <p:origin x="0" y="0"/>
    </p:cViewPr>
  </p:outlineViewPr>
  <p:notesTextViewPr>
    <p:cViewPr>
      <p:scale>
        <a:sx n="25" d="100"/>
        <a:sy n="25" d="100"/>
      </p:scale>
      <p:origin x="0" y="0"/>
    </p:cViewPr>
  </p:notesTextViewPr>
  <p:sorterViewPr>
    <p:cViewPr>
      <p:scale>
        <a:sx n="66" d="100"/>
        <a:sy n="66" d="100"/>
      </p:scale>
      <p:origin x="0" y="0"/>
    </p:cViewPr>
  </p:sorterViewPr>
  <p:notesViewPr>
    <p:cSldViewPr>
      <p:cViewPr varScale="1">
        <p:scale>
          <a:sx n="116" d="100"/>
          <a:sy n="116" d="100"/>
        </p:scale>
        <p:origin x="5148" y="60"/>
      </p:cViewPr>
      <p:guideLst>
        <p:guide orient="horz" pos="3127"/>
        <p:guide pos="2141"/>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1354D7-1DAD-4EA0-85A4-AE984DD18509}"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35B2CD19-547E-4CA9-8819-9B9A24252FAA}">
      <dgm:prSet phldrT="[Text]" custT="1"/>
      <dgm:spPr/>
      <dgm:t>
        <a:bodyPr/>
        <a:lstStyle/>
        <a:p>
          <a:r>
            <a:rPr lang="fr-FR" sz="1600" dirty="0"/>
            <a:t>Sources publiques officielles</a:t>
          </a:r>
        </a:p>
      </dgm:t>
    </dgm:pt>
    <dgm:pt modelId="{D881ABCD-2276-4101-85DF-7CED348908B6}" type="parTrans" cxnId="{047E5699-5CA9-43FC-850B-03DCAD7117B1}">
      <dgm:prSet/>
      <dgm:spPr/>
      <dgm:t>
        <a:bodyPr/>
        <a:lstStyle/>
        <a:p>
          <a:endParaRPr lang="en-US"/>
        </a:p>
      </dgm:t>
    </dgm:pt>
    <dgm:pt modelId="{902FFAB2-E5FD-4EE2-9321-04C37366F991}" type="sibTrans" cxnId="{047E5699-5CA9-43FC-850B-03DCAD7117B1}">
      <dgm:prSet/>
      <dgm:spPr>
        <a:noFill/>
      </dgm:spPr>
      <dgm:t>
        <a:bodyPr/>
        <a:lstStyle/>
        <a:p>
          <a:endParaRPr lang="en-US"/>
        </a:p>
      </dgm:t>
    </dgm:pt>
    <dgm:pt modelId="{8305DE20-0EE7-4428-A6FF-7E7E5A40E1CB}">
      <dgm:prSet phldrT="[Text]" custT="1"/>
      <dgm:spPr/>
      <dgm:t>
        <a:bodyPr/>
        <a:lstStyle/>
        <a:p>
          <a:r>
            <a:rPr lang="fr-FR" sz="1600" dirty="0" err="1"/>
            <a:t>Plateformes</a:t>
          </a:r>
          <a:r>
            <a:rPr lang="fr-FR" sz="1600" dirty="0"/>
            <a:t> internationales</a:t>
          </a:r>
        </a:p>
      </dgm:t>
    </dgm:pt>
    <dgm:pt modelId="{A56EE53C-8037-4F90-A1EC-1E55746C7713}" type="parTrans" cxnId="{32F4C65B-4CDA-41B5-A81E-5657ECFA5850}">
      <dgm:prSet/>
      <dgm:spPr/>
      <dgm:t>
        <a:bodyPr/>
        <a:lstStyle/>
        <a:p>
          <a:endParaRPr lang="en-US"/>
        </a:p>
      </dgm:t>
    </dgm:pt>
    <dgm:pt modelId="{EA306B37-CD8C-4CDF-9A91-CF53C0203254}" type="sibTrans" cxnId="{32F4C65B-4CDA-41B5-A81E-5657ECFA5850}">
      <dgm:prSet/>
      <dgm:spPr>
        <a:noFill/>
      </dgm:spPr>
      <dgm:t>
        <a:bodyPr/>
        <a:lstStyle/>
        <a:p>
          <a:endParaRPr lang="en-US"/>
        </a:p>
      </dgm:t>
    </dgm:pt>
    <dgm:pt modelId="{455160A7-9885-4F0D-8C7E-055A547B8835}">
      <dgm:prSet phldrT="[Text]" custT="1"/>
      <dgm:spPr>
        <a:solidFill>
          <a:schemeClr val="accent1">
            <a:lumMod val="60000"/>
            <a:lumOff val="40000"/>
          </a:schemeClr>
        </a:solidFill>
      </dgm:spPr>
      <dgm:t>
        <a:bodyPr/>
        <a:lstStyle/>
        <a:p>
          <a:r>
            <a:rPr lang="fr-FR" sz="1600" dirty="0"/>
            <a:t>Sources publiques officieuses</a:t>
          </a:r>
        </a:p>
      </dgm:t>
    </dgm:pt>
    <dgm:pt modelId="{D82F5DD4-010D-43C0-9683-230C362F9A99}" type="parTrans" cxnId="{2E2A00E8-EDA3-4E8B-B5C1-15941A5CAA5A}">
      <dgm:prSet/>
      <dgm:spPr/>
      <dgm:t>
        <a:bodyPr/>
        <a:lstStyle/>
        <a:p>
          <a:endParaRPr lang="en-US"/>
        </a:p>
      </dgm:t>
    </dgm:pt>
    <dgm:pt modelId="{605EF439-F2A5-4620-84C9-0A79487D1B57}" type="sibTrans" cxnId="{2E2A00E8-EDA3-4E8B-B5C1-15941A5CAA5A}">
      <dgm:prSet/>
      <dgm:spPr>
        <a:noFill/>
      </dgm:spPr>
      <dgm:t>
        <a:bodyPr/>
        <a:lstStyle/>
        <a:p>
          <a:endParaRPr lang="en-US"/>
        </a:p>
      </dgm:t>
    </dgm:pt>
    <dgm:pt modelId="{922D9988-4638-42B6-9B80-DDB4C804DA97}">
      <dgm:prSet phldrT="[Text]" custT="1"/>
      <dgm:spPr/>
      <dgm:t>
        <a:bodyPr/>
        <a:lstStyle/>
        <a:p>
          <a:r>
            <a:rPr lang="fr-FR" sz="2000"/>
            <a:t>Réseaux d’experts</a:t>
          </a:r>
        </a:p>
      </dgm:t>
    </dgm:pt>
    <dgm:pt modelId="{9BC9EF3E-C7E2-4DB2-AB3F-2CC7AD56DCEB}" type="parTrans" cxnId="{FF21AF52-22AA-4EC7-9F44-0C210369B581}">
      <dgm:prSet/>
      <dgm:spPr/>
      <dgm:t>
        <a:bodyPr/>
        <a:lstStyle/>
        <a:p>
          <a:endParaRPr lang="en-US"/>
        </a:p>
      </dgm:t>
    </dgm:pt>
    <dgm:pt modelId="{CDF0F8C7-D729-479C-9544-60EC6E3C8263}" type="sibTrans" cxnId="{FF21AF52-22AA-4EC7-9F44-0C210369B581}">
      <dgm:prSet/>
      <dgm:spPr>
        <a:noFill/>
      </dgm:spPr>
      <dgm:t>
        <a:bodyPr/>
        <a:lstStyle/>
        <a:p>
          <a:endParaRPr lang="en-US"/>
        </a:p>
      </dgm:t>
    </dgm:pt>
    <dgm:pt modelId="{266D000F-045D-4871-A600-DAC426E11142}" type="pres">
      <dgm:prSet presAssocID="{D71354D7-1DAD-4EA0-85A4-AE984DD18509}" presName="cycle" presStyleCnt="0">
        <dgm:presLayoutVars>
          <dgm:dir/>
          <dgm:resizeHandles val="exact"/>
        </dgm:presLayoutVars>
      </dgm:prSet>
      <dgm:spPr/>
    </dgm:pt>
    <dgm:pt modelId="{F6E61996-3285-4AE2-9917-55A03BAD21A1}" type="pres">
      <dgm:prSet presAssocID="{35B2CD19-547E-4CA9-8819-9B9A24252FAA}" presName="node" presStyleLbl="node1" presStyleIdx="0" presStyleCnt="4" custRadScaleRad="98187" custRadScaleInc="-6413">
        <dgm:presLayoutVars>
          <dgm:bulletEnabled val="1"/>
        </dgm:presLayoutVars>
      </dgm:prSet>
      <dgm:spPr/>
    </dgm:pt>
    <dgm:pt modelId="{0EB66D2E-8B42-4453-A22C-B5E90B2C718E}" type="pres">
      <dgm:prSet presAssocID="{902FFAB2-E5FD-4EE2-9321-04C37366F991}" presName="sibTrans" presStyleLbl="sibTrans2D1" presStyleIdx="0" presStyleCnt="4" custAng="383620" custScaleX="80666" custLinFactNeighborX="12888" custLinFactNeighborY="-55445"/>
      <dgm:spPr/>
    </dgm:pt>
    <dgm:pt modelId="{346B129C-0B8D-4BA3-B323-CB6BBACC6ADF}" type="pres">
      <dgm:prSet presAssocID="{902FFAB2-E5FD-4EE2-9321-04C37366F991}" presName="connectorText" presStyleLbl="sibTrans2D1" presStyleIdx="0" presStyleCnt="4"/>
      <dgm:spPr/>
    </dgm:pt>
    <dgm:pt modelId="{D3A29540-958E-49FB-8CF0-E986A5A25E71}" type="pres">
      <dgm:prSet presAssocID="{922D9988-4638-42B6-9B80-DDB4C804DA97}" presName="node" presStyleLbl="node1" presStyleIdx="1" presStyleCnt="4" custRadScaleRad="126850" custRadScaleInc="1337">
        <dgm:presLayoutVars>
          <dgm:bulletEnabled val="1"/>
        </dgm:presLayoutVars>
      </dgm:prSet>
      <dgm:spPr/>
    </dgm:pt>
    <dgm:pt modelId="{4F5D72A9-06F8-4698-A0AD-A28ACD4CF507}" type="pres">
      <dgm:prSet presAssocID="{CDF0F8C7-D729-479C-9544-60EC6E3C8263}" presName="sibTrans" presStyleLbl="sibTrans2D1" presStyleIdx="1" presStyleCnt="4"/>
      <dgm:spPr/>
    </dgm:pt>
    <dgm:pt modelId="{9FABC539-5579-47F2-BF1D-532B3FDCD9E7}" type="pres">
      <dgm:prSet presAssocID="{CDF0F8C7-D729-479C-9544-60EC6E3C8263}" presName="connectorText" presStyleLbl="sibTrans2D1" presStyleIdx="1" presStyleCnt="4"/>
      <dgm:spPr/>
    </dgm:pt>
    <dgm:pt modelId="{604F49E0-51D9-4523-8F23-9D25B102CF72}" type="pres">
      <dgm:prSet presAssocID="{8305DE20-0EE7-4428-A6FF-7E7E5A40E1CB}" presName="node" presStyleLbl="node1" presStyleIdx="2" presStyleCnt="4" custScaleX="115125" custRadScaleRad="112529" custRadScaleInc="-18989">
        <dgm:presLayoutVars>
          <dgm:bulletEnabled val="1"/>
        </dgm:presLayoutVars>
      </dgm:prSet>
      <dgm:spPr/>
    </dgm:pt>
    <dgm:pt modelId="{D38E1046-5134-4D04-99D3-D73FD2083FD0}" type="pres">
      <dgm:prSet presAssocID="{EA306B37-CD8C-4CDF-9A91-CF53C0203254}" presName="sibTrans" presStyleLbl="sibTrans2D1" presStyleIdx="2" presStyleCnt="4"/>
      <dgm:spPr/>
    </dgm:pt>
    <dgm:pt modelId="{03AB99D7-E657-4E2F-8D0D-2B01986E5F3B}" type="pres">
      <dgm:prSet presAssocID="{EA306B37-CD8C-4CDF-9A91-CF53C0203254}" presName="connectorText" presStyleLbl="sibTrans2D1" presStyleIdx="2" presStyleCnt="4"/>
      <dgm:spPr/>
    </dgm:pt>
    <dgm:pt modelId="{EFB9680F-D512-41D8-BEF8-2F43F45D4B73}" type="pres">
      <dgm:prSet presAssocID="{455160A7-9885-4F0D-8C7E-055A547B8835}" presName="node" presStyleLbl="node1" presStyleIdx="3" presStyleCnt="4" custRadScaleRad="119267" custRadScaleInc="44">
        <dgm:presLayoutVars>
          <dgm:bulletEnabled val="1"/>
        </dgm:presLayoutVars>
      </dgm:prSet>
      <dgm:spPr/>
    </dgm:pt>
    <dgm:pt modelId="{F4166633-C1D3-4476-8E5E-9EB6DA2C84C3}" type="pres">
      <dgm:prSet presAssocID="{605EF439-F2A5-4620-84C9-0A79487D1B57}" presName="sibTrans" presStyleLbl="sibTrans2D1" presStyleIdx="3" presStyleCnt="4" custAng="21115087" custLinFactNeighborX="-7885" custLinFactNeighborY="-51757"/>
      <dgm:spPr/>
    </dgm:pt>
    <dgm:pt modelId="{BC28D235-D1D2-4976-869C-B1A776848467}" type="pres">
      <dgm:prSet presAssocID="{605EF439-F2A5-4620-84C9-0A79487D1B57}" presName="connectorText" presStyleLbl="sibTrans2D1" presStyleIdx="3" presStyleCnt="4"/>
      <dgm:spPr/>
    </dgm:pt>
  </dgm:ptLst>
  <dgm:cxnLst>
    <dgm:cxn modelId="{B2988402-08A9-4D54-B46B-ADD40761C5B8}" type="presOf" srcId="{605EF439-F2A5-4620-84C9-0A79487D1B57}" destId="{F4166633-C1D3-4476-8E5E-9EB6DA2C84C3}" srcOrd="0" destOrd="0" presId="urn:microsoft.com/office/officeart/2005/8/layout/cycle2"/>
    <dgm:cxn modelId="{32F4C65B-4CDA-41B5-A81E-5657ECFA5850}" srcId="{D71354D7-1DAD-4EA0-85A4-AE984DD18509}" destId="{8305DE20-0EE7-4428-A6FF-7E7E5A40E1CB}" srcOrd="2" destOrd="0" parTransId="{A56EE53C-8037-4F90-A1EC-1E55746C7713}" sibTransId="{EA306B37-CD8C-4CDF-9A91-CF53C0203254}"/>
    <dgm:cxn modelId="{8A66C444-3CD7-4C9A-8695-A4B5B0225D8D}" type="presOf" srcId="{D71354D7-1DAD-4EA0-85A4-AE984DD18509}" destId="{266D000F-045D-4871-A600-DAC426E11142}" srcOrd="0" destOrd="0" presId="urn:microsoft.com/office/officeart/2005/8/layout/cycle2"/>
    <dgm:cxn modelId="{FF21AF52-22AA-4EC7-9F44-0C210369B581}" srcId="{D71354D7-1DAD-4EA0-85A4-AE984DD18509}" destId="{922D9988-4638-42B6-9B80-DDB4C804DA97}" srcOrd="1" destOrd="0" parTransId="{9BC9EF3E-C7E2-4DB2-AB3F-2CC7AD56DCEB}" sibTransId="{CDF0F8C7-D729-479C-9544-60EC6E3C8263}"/>
    <dgm:cxn modelId="{25E7937D-9B44-43B0-9B8B-DB1AADF9D793}" type="presOf" srcId="{455160A7-9885-4F0D-8C7E-055A547B8835}" destId="{EFB9680F-D512-41D8-BEF8-2F43F45D4B73}" srcOrd="0" destOrd="0" presId="urn:microsoft.com/office/officeart/2005/8/layout/cycle2"/>
    <dgm:cxn modelId="{3C85A985-0DDF-44A3-9F2A-BA67B9353D09}" type="presOf" srcId="{8305DE20-0EE7-4428-A6FF-7E7E5A40E1CB}" destId="{604F49E0-51D9-4523-8F23-9D25B102CF72}" srcOrd="0" destOrd="0" presId="urn:microsoft.com/office/officeart/2005/8/layout/cycle2"/>
    <dgm:cxn modelId="{EC638E88-077C-44E8-A8C2-043125B99B66}" type="presOf" srcId="{35B2CD19-547E-4CA9-8819-9B9A24252FAA}" destId="{F6E61996-3285-4AE2-9917-55A03BAD21A1}" srcOrd="0" destOrd="0" presId="urn:microsoft.com/office/officeart/2005/8/layout/cycle2"/>
    <dgm:cxn modelId="{047E5699-5CA9-43FC-850B-03DCAD7117B1}" srcId="{D71354D7-1DAD-4EA0-85A4-AE984DD18509}" destId="{35B2CD19-547E-4CA9-8819-9B9A24252FAA}" srcOrd="0" destOrd="0" parTransId="{D881ABCD-2276-4101-85DF-7CED348908B6}" sibTransId="{902FFAB2-E5FD-4EE2-9321-04C37366F991}"/>
    <dgm:cxn modelId="{D613409C-B94A-4A1F-87F3-991009EE4E8F}" type="presOf" srcId="{902FFAB2-E5FD-4EE2-9321-04C37366F991}" destId="{346B129C-0B8D-4BA3-B323-CB6BBACC6ADF}" srcOrd="1" destOrd="0" presId="urn:microsoft.com/office/officeart/2005/8/layout/cycle2"/>
    <dgm:cxn modelId="{611470A4-9753-4016-8EEC-D81C475A4067}" type="presOf" srcId="{902FFAB2-E5FD-4EE2-9321-04C37366F991}" destId="{0EB66D2E-8B42-4453-A22C-B5E90B2C718E}" srcOrd="0" destOrd="0" presId="urn:microsoft.com/office/officeart/2005/8/layout/cycle2"/>
    <dgm:cxn modelId="{6D0181B1-EF6D-4B41-A0CE-2B6D61FA7E16}" type="presOf" srcId="{CDF0F8C7-D729-479C-9544-60EC6E3C8263}" destId="{9FABC539-5579-47F2-BF1D-532B3FDCD9E7}" srcOrd="1" destOrd="0" presId="urn:microsoft.com/office/officeart/2005/8/layout/cycle2"/>
    <dgm:cxn modelId="{C8340FBE-73E7-4A42-8450-F6D5AE0BB75E}" type="presOf" srcId="{605EF439-F2A5-4620-84C9-0A79487D1B57}" destId="{BC28D235-D1D2-4976-869C-B1A776848467}" srcOrd="1" destOrd="0" presId="urn:microsoft.com/office/officeart/2005/8/layout/cycle2"/>
    <dgm:cxn modelId="{3511C3CA-D5DF-4A5A-A5CE-2F0AB3ACCC67}" type="presOf" srcId="{CDF0F8C7-D729-479C-9544-60EC6E3C8263}" destId="{4F5D72A9-06F8-4698-A0AD-A28ACD4CF507}" srcOrd="0" destOrd="0" presId="urn:microsoft.com/office/officeart/2005/8/layout/cycle2"/>
    <dgm:cxn modelId="{A1E4D6D8-014F-40F5-94D5-66E75216039A}" type="presOf" srcId="{EA306B37-CD8C-4CDF-9A91-CF53C0203254}" destId="{D38E1046-5134-4D04-99D3-D73FD2083FD0}" srcOrd="0" destOrd="0" presId="urn:microsoft.com/office/officeart/2005/8/layout/cycle2"/>
    <dgm:cxn modelId="{2EBC4FE6-9DFD-4BEB-B50E-68068315F810}" type="presOf" srcId="{922D9988-4638-42B6-9B80-DDB4C804DA97}" destId="{D3A29540-958E-49FB-8CF0-E986A5A25E71}" srcOrd="0" destOrd="0" presId="urn:microsoft.com/office/officeart/2005/8/layout/cycle2"/>
    <dgm:cxn modelId="{2E2A00E8-EDA3-4E8B-B5C1-15941A5CAA5A}" srcId="{D71354D7-1DAD-4EA0-85A4-AE984DD18509}" destId="{455160A7-9885-4F0D-8C7E-055A547B8835}" srcOrd="3" destOrd="0" parTransId="{D82F5DD4-010D-43C0-9683-230C362F9A99}" sibTransId="{605EF439-F2A5-4620-84C9-0A79487D1B57}"/>
    <dgm:cxn modelId="{107BAAF6-B438-4730-999A-42A9EF32506D}" type="presOf" srcId="{EA306B37-CD8C-4CDF-9A91-CF53C0203254}" destId="{03AB99D7-E657-4E2F-8D0D-2B01986E5F3B}" srcOrd="1" destOrd="0" presId="urn:microsoft.com/office/officeart/2005/8/layout/cycle2"/>
    <dgm:cxn modelId="{7C99EBDA-0DDD-45DE-96AE-6369D83FB8F5}" type="presParOf" srcId="{266D000F-045D-4871-A600-DAC426E11142}" destId="{F6E61996-3285-4AE2-9917-55A03BAD21A1}" srcOrd="0" destOrd="0" presId="urn:microsoft.com/office/officeart/2005/8/layout/cycle2"/>
    <dgm:cxn modelId="{BA78685B-777D-4AE6-A466-C436F2F46969}" type="presParOf" srcId="{266D000F-045D-4871-A600-DAC426E11142}" destId="{0EB66D2E-8B42-4453-A22C-B5E90B2C718E}" srcOrd="1" destOrd="0" presId="urn:microsoft.com/office/officeart/2005/8/layout/cycle2"/>
    <dgm:cxn modelId="{A48BB558-501F-410A-92FA-ACEB40B7B8F0}" type="presParOf" srcId="{0EB66D2E-8B42-4453-A22C-B5E90B2C718E}" destId="{346B129C-0B8D-4BA3-B323-CB6BBACC6ADF}" srcOrd="0" destOrd="0" presId="urn:microsoft.com/office/officeart/2005/8/layout/cycle2"/>
    <dgm:cxn modelId="{23D4309C-15FE-4291-8E4A-5A09577F6673}" type="presParOf" srcId="{266D000F-045D-4871-A600-DAC426E11142}" destId="{D3A29540-958E-49FB-8CF0-E986A5A25E71}" srcOrd="2" destOrd="0" presId="urn:microsoft.com/office/officeart/2005/8/layout/cycle2"/>
    <dgm:cxn modelId="{5DB990F2-5017-4B86-81D1-14EE6381E23B}" type="presParOf" srcId="{266D000F-045D-4871-A600-DAC426E11142}" destId="{4F5D72A9-06F8-4698-A0AD-A28ACD4CF507}" srcOrd="3" destOrd="0" presId="urn:microsoft.com/office/officeart/2005/8/layout/cycle2"/>
    <dgm:cxn modelId="{58F591F4-BB7C-4609-BC61-DF3EB2795C6D}" type="presParOf" srcId="{4F5D72A9-06F8-4698-A0AD-A28ACD4CF507}" destId="{9FABC539-5579-47F2-BF1D-532B3FDCD9E7}" srcOrd="0" destOrd="0" presId="urn:microsoft.com/office/officeart/2005/8/layout/cycle2"/>
    <dgm:cxn modelId="{855735FE-65CA-483F-BDAA-10A57EAE7CE5}" type="presParOf" srcId="{266D000F-045D-4871-A600-DAC426E11142}" destId="{604F49E0-51D9-4523-8F23-9D25B102CF72}" srcOrd="4" destOrd="0" presId="urn:microsoft.com/office/officeart/2005/8/layout/cycle2"/>
    <dgm:cxn modelId="{1D1BA602-7100-4981-96F3-F1A204DA4979}" type="presParOf" srcId="{266D000F-045D-4871-A600-DAC426E11142}" destId="{D38E1046-5134-4D04-99D3-D73FD2083FD0}" srcOrd="5" destOrd="0" presId="urn:microsoft.com/office/officeart/2005/8/layout/cycle2"/>
    <dgm:cxn modelId="{51C03029-9006-4143-ADDF-341FE98104F5}" type="presParOf" srcId="{D38E1046-5134-4D04-99D3-D73FD2083FD0}" destId="{03AB99D7-E657-4E2F-8D0D-2B01986E5F3B}" srcOrd="0" destOrd="0" presId="urn:microsoft.com/office/officeart/2005/8/layout/cycle2"/>
    <dgm:cxn modelId="{BB2A0A87-EFE5-4521-A344-7824E1082B30}" type="presParOf" srcId="{266D000F-045D-4871-A600-DAC426E11142}" destId="{EFB9680F-D512-41D8-BEF8-2F43F45D4B73}" srcOrd="6" destOrd="0" presId="urn:microsoft.com/office/officeart/2005/8/layout/cycle2"/>
    <dgm:cxn modelId="{B37E2B8A-9E6B-4F90-AD3F-A9FAF7039ACB}" type="presParOf" srcId="{266D000F-045D-4871-A600-DAC426E11142}" destId="{F4166633-C1D3-4476-8E5E-9EB6DA2C84C3}" srcOrd="7" destOrd="0" presId="urn:microsoft.com/office/officeart/2005/8/layout/cycle2"/>
    <dgm:cxn modelId="{44E0C860-C543-4B4A-9091-21D2C6196FB7}" type="presParOf" srcId="{F4166633-C1D3-4476-8E5E-9EB6DA2C84C3}" destId="{BC28D235-D1D2-4976-869C-B1A776848467}"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127C0DF-6A79-470A-80EE-2DE74850677F}" type="doc">
      <dgm:prSet loTypeId="urn:microsoft.com/office/officeart/2009/3/layout/DescendingProcess" loCatId="process" qsTypeId="urn:microsoft.com/office/officeart/2005/8/quickstyle/simple1" qsCatId="simple" csTypeId="urn:microsoft.com/office/officeart/2005/8/colors/accent1_2" csCatId="accent1" phldr="1"/>
      <dgm:spPr/>
      <dgm:t>
        <a:bodyPr/>
        <a:lstStyle/>
        <a:p>
          <a:endParaRPr lang="en-US"/>
        </a:p>
      </dgm:t>
    </dgm:pt>
    <dgm:pt modelId="{7ABE66A7-EAA2-4EEA-8DAD-CA71C6CCDB43}">
      <dgm:prSet phldrT="[Text]" custT="1"/>
      <dgm:spPr/>
      <dgm:t>
        <a:bodyPr/>
        <a:lstStyle/>
        <a:p>
          <a:pPr algn="l">
            <a:lnSpc>
              <a:spcPct val="100000"/>
            </a:lnSpc>
            <a:spcAft>
              <a:spcPts val="0"/>
            </a:spcAft>
          </a:pPr>
          <a:r>
            <a:rPr lang="fr-FR" sz="2000" b="1" u="sng"/>
            <a:t>Sources officieuses</a:t>
          </a:r>
        </a:p>
        <a:p>
          <a:pPr algn="l">
            <a:lnSpc>
              <a:spcPct val="100000"/>
            </a:lnSpc>
            <a:spcAft>
              <a:spcPts val="0"/>
            </a:spcAft>
          </a:pPr>
          <a:r>
            <a:rPr lang="fr-FR" sz="1500" b="0"/>
            <a:t>validation par des sources officielles:</a:t>
          </a:r>
          <a:r>
            <a:rPr lang="fr-FR" sz="2000" b="0"/>
            <a:t>	</a:t>
          </a:r>
        </a:p>
      </dgm:t>
    </dgm:pt>
    <dgm:pt modelId="{9A429997-2B53-4300-ABFF-A9288B80C1F2}" type="parTrans" cxnId="{EEE09A15-631B-4707-B4AC-CA29D681E10F}">
      <dgm:prSet/>
      <dgm:spPr/>
      <dgm:t>
        <a:bodyPr/>
        <a:lstStyle/>
        <a:p>
          <a:endParaRPr lang="en-US"/>
        </a:p>
      </dgm:t>
    </dgm:pt>
    <dgm:pt modelId="{2026EBD8-EB7E-41AE-B668-9D97D7082EB7}" type="sibTrans" cxnId="{EEE09A15-631B-4707-B4AC-CA29D681E10F}">
      <dgm:prSet/>
      <dgm:spPr/>
      <dgm:t>
        <a:bodyPr/>
        <a:lstStyle/>
        <a:p>
          <a:endParaRPr lang="en-US"/>
        </a:p>
      </dgm:t>
    </dgm:pt>
    <dgm:pt modelId="{AD0BB290-53B0-4646-90DD-136E39547DF1}">
      <dgm:prSet phldrT="[Text]" custT="1"/>
      <dgm:spPr/>
      <dgm:t>
        <a:bodyPr/>
        <a:lstStyle/>
        <a:p>
          <a:r>
            <a:rPr lang="fr-FR" sz="1500"/>
            <a:t> </a:t>
          </a:r>
        </a:p>
      </dgm:t>
    </dgm:pt>
    <dgm:pt modelId="{AF5DD70D-01B1-4ECD-B6A2-573A345DEDCB}" type="parTrans" cxnId="{2DBE0387-9A34-4D3B-B7CB-DBF1B1B6BB1A}">
      <dgm:prSet/>
      <dgm:spPr/>
      <dgm:t>
        <a:bodyPr/>
        <a:lstStyle/>
        <a:p>
          <a:endParaRPr lang="en-US"/>
        </a:p>
      </dgm:t>
    </dgm:pt>
    <dgm:pt modelId="{E329F361-E2CC-4692-AA1D-E3032C96545B}" type="sibTrans" cxnId="{2DBE0387-9A34-4D3B-B7CB-DBF1B1B6BB1A}">
      <dgm:prSet/>
      <dgm:spPr/>
      <dgm:t>
        <a:bodyPr/>
        <a:lstStyle/>
        <a:p>
          <a:endParaRPr lang="en-US"/>
        </a:p>
      </dgm:t>
    </dgm:pt>
    <dgm:pt modelId="{4D23392D-63E0-45F7-9887-A3713E2A2753}">
      <dgm:prSet phldrT="[Text]" custT="1"/>
      <dgm:spPr/>
      <dgm:t>
        <a:bodyPr/>
        <a:lstStyle/>
        <a:p>
          <a:r>
            <a:rPr lang="fr-FR" sz="1500"/>
            <a:t> </a:t>
          </a:r>
        </a:p>
      </dgm:t>
    </dgm:pt>
    <dgm:pt modelId="{9E69CD7A-4BA3-41EB-88E1-C41B3D4F0F11}" type="parTrans" cxnId="{A101B5A8-24E5-41D0-9067-A51A35657D2F}">
      <dgm:prSet/>
      <dgm:spPr/>
      <dgm:t>
        <a:bodyPr/>
        <a:lstStyle/>
        <a:p>
          <a:endParaRPr lang="en-US"/>
        </a:p>
      </dgm:t>
    </dgm:pt>
    <dgm:pt modelId="{C44606EE-B283-489E-AB3F-2537BE09D0F1}" type="sibTrans" cxnId="{A101B5A8-24E5-41D0-9067-A51A35657D2F}">
      <dgm:prSet/>
      <dgm:spPr/>
      <dgm:t>
        <a:bodyPr/>
        <a:lstStyle/>
        <a:p>
          <a:endParaRPr lang="en-US"/>
        </a:p>
      </dgm:t>
    </dgm:pt>
    <dgm:pt modelId="{DA12DFBD-63C9-4BDF-A689-D6F4E973AAF5}">
      <dgm:prSet phldrT="[Text]" custT="1"/>
      <dgm:spPr/>
      <dgm:t>
        <a:bodyPr/>
        <a:lstStyle/>
        <a:p>
          <a:r>
            <a:rPr lang="fr-FR" sz="1500"/>
            <a:t> </a:t>
          </a:r>
        </a:p>
      </dgm:t>
    </dgm:pt>
    <dgm:pt modelId="{DF5919C1-1F0A-4903-BC56-B72E33EFD520}" type="parTrans" cxnId="{25E6A0BF-FFFA-4174-A5D2-B3E2432CF111}">
      <dgm:prSet/>
      <dgm:spPr/>
      <dgm:t>
        <a:bodyPr/>
        <a:lstStyle/>
        <a:p>
          <a:endParaRPr lang="en-US"/>
        </a:p>
      </dgm:t>
    </dgm:pt>
    <dgm:pt modelId="{20C8B84B-2810-4E49-B04D-2ABBACC9BC8A}" type="sibTrans" cxnId="{25E6A0BF-FFFA-4174-A5D2-B3E2432CF111}">
      <dgm:prSet/>
      <dgm:spPr/>
      <dgm:t>
        <a:bodyPr/>
        <a:lstStyle/>
        <a:p>
          <a:endParaRPr lang="en-US"/>
        </a:p>
      </dgm:t>
    </dgm:pt>
    <dgm:pt modelId="{3A743263-94BD-48F6-910D-55E6C4A2E43E}">
      <dgm:prSet phldrT="[Text]" custT="1"/>
      <dgm:spPr/>
      <dgm:t>
        <a:bodyPr/>
        <a:lstStyle/>
        <a:p>
          <a:r>
            <a:rPr lang="fr-FR" sz="1500"/>
            <a:t> </a:t>
          </a:r>
        </a:p>
      </dgm:t>
    </dgm:pt>
    <dgm:pt modelId="{4AD2961F-BA26-4161-A549-C1B469531D5E}" type="parTrans" cxnId="{C9AB5FE6-AB82-48B1-A649-20FC6B591A1E}">
      <dgm:prSet/>
      <dgm:spPr/>
      <dgm:t>
        <a:bodyPr/>
        <a:lstStyle/>
        <a:p>
          <a:endParaRPr lang="en-US"/>
        </a:p>
      </dgm:t>
    </dgm:pt>
    <dgm:pt modelId="{ED83DD3D-AD5E-4E3D-B929-4E4E0E885234}" type="sibTrans" cxnId="{C9AB5FE6-AB82-48B1-A649-20FC6B591A1E}">
      <dgm:prSet/>
      <dgm:spPr/>
      <dgm:t>
        <a:bodyPr/>
        <a:lstStyle/>
        <a:p>
          <a:endParaRPr lang="en-US"/>
        </a:p>
      </dgm:t>
    </dgm:pt>
    <dgm:pt modelId="{D53B0275-A77C-42FD-9CB8-7BA7FF40ECFB}">
      <dgm:prSet phldrT="[Text]"/>
      <dgm:spPr/>
      <dgm:t>
        <a:bodyPr/>
        <a:lstStyle/>
        <a:p>
          <a:endParaRPr lang="en-US" dirty="0"/>
        </a:p>
      </dgm:t>
    </dgm:pt>
    <dgm:pt modelId="{9B656389-278E-4734-9D79-58D1796E4E9A}" type="parTrans" cxnId="{C75D4565-22B1-498F-B745-B1C7CADE11C7}">
      <dgm:prSet/>
      <dgm:spPr/>
      <dgm:t>
        <a:bodyPr/>
        <a:lstStyle/>
        <a:p>
          <a:endParaRPr lang="en-US"/>
        </a:p>
      </dgm:t>
    </dgm:pt>
    <dgm:pt modelId="{EAF86475-B560-465C-BC37-6D821F3D33D2}" type="sibTrans" cxnId="{C75D4565-22B1-498F-B745-B1C7CADE11C7}">
      <dgm:prSet/>
      <dgm:spPr/>
      <dgm:t>
        <a:bodyPr/>
        <a:lstStyle/>
        <a:p>
          <a:endParaRPr lang="en-US"/>
        </a:p>
      </dgm:t>
    </dgm:pt>
    <dgm:pt modelId="{2DAC591C-36D6-4A83-8709-4C93BFC91C82}" type="pres">
      <dgm:prSet presAssocID="{9127C0DF-6A79-470A-80EE-2DE74850677F}" presName="Name0" presStyleCnt="0">
        <dgm:presLayoutVars>
          <dgm:chMax val="7"/>
          <dgm:chPref val="5"/>
        </dgm:presLayoutVars>
      </dgm:prSet>
      <dgm:spPr/>
    </dgm:pt>
    <dgm:pt modelId="{A1D6C514-54E2-4099-833F-2D3D87A29789}" type="pres">
      <dgm:prSet presAssocID="{9127C0DF-6A79-470A-80EE-2DE74850677F}" presName="arrowNode" presStyleLbl="node1" presStyleIdx="0" presStyleCnt="1" custScaleX="94709" custScaleY="95081" custLinFactNeighborX="-9606" custLinFactNeighborY="1638"/>
      <dgm:spPr/>
    </dgm:pt>
    <dgm:pt modelId="{53B29056-3887-43E7-BBC0-849ACFEBC5D9}" type="pres">
      <dgm:prSet presAssocID="{7ABE66A7-EAA2-4EEA-8DAD-CA71C6CCDB43}" presName="txNode1" presStyleLbl="revTx" presStyleIdx="0" presStyleCnt="6" custScaleX="277959" custScaleY="121292" custLinFactNeighborX="42016" custLinFactNeighborY="19094">
        <dgm:presLayoutVars>
          <dgm:bulletEnabled val="1"/>
        </dgm:presLayoutVars>
      </dgm:prSet>
      <dgm:spPr/>
    </dgm:pt>
    <dgm:pt modelId="{A1296C73-A799-4725-B567-0F4EAC5BF4D4}" type="pres">
      <dgm:prSet presAssocID="{AD0BB290-53B0-4646-90DD-136E39547DF1}" presName="txNode2" presStyleLbl="revTx" presStyleIdx="1" presStyleCnt="6" custScaleX="84464" custScaleY="75576" custLinFactNeighborX="-37500" custLinFactNeighborY="-386">
        <dgm:presLayoutVars>
          <dgm:bulletEnabled val="1"/>
        </dgm:presLayoutVars>
      </dgm:prSet>
      <dgm:spPr/>
    </dgm:pt>
    <dgm:pt modelId="{B4C2DD9F-844C-4716-8D70-38BA228EFA22}" type="pres">
      <dgm:prSet presAssocID="{E329F361-E2CC-4692-AA1D-E3032C96545B}" presName="dotNode2" presStyleCnt="0"/>
      <dgm:spPr/>
    </dgm:pt>
    <dgm:pt modelId="{48F8160E-F75A-40B9-A645-42FF22AD27CC}" type="pres">
      <dgm:prSet presAssocID="{E329F361-E2CC-4692-AA1D-E3032C96545B}" presName="dotRepeatNode" presStyleLbl="fgShp" presStyleIdx="0" presStyleCnt="4" custLinFactX="-201679" custLinFactNeighborX="-300000" custLinFactNeighborY="25944"/>
      <dgm:spPr/>
    </dgm:pt>
    <dgm:pt modelId="{22BB4660-32F8-4DC2-9D72-3EC6751A35CC}" type="pres">
      <dgm:prSet presAssocID="{4D23392D-63E0-45F7-9887-A3713E2A2753}" presName="txNode3" presStyleLbl="revTx" presStyleIdx="2" presStyleCnt="6" custScaleX="102743" custLinFactNeighborX="-20632" custLinFactNeighborY="-5509">
        <dgm:presLayoutVars>
          <dgm:bulletEnabled val="1"/>
        </dgm:presLayoutVars>
      </dgm:prSet>
      <dgm:spPr/>
    </dgm:pt>
    <dgm:pt modelId="{30D74047-3A00-48B3-A3A7-8847168E69A5}" type="pres">
      <dgm:prSet presAssocID="{C44606EE-B283-489E-AB3F-2537BE09D0F1}" presName="dotNode3" presStyleCnt="0"/>
      <dgm:spPr/>
    </dgm:pt>
    <dgm:pt modelId="{AF6CFED0-7AFA-4272-A793-6150A998980D}" type="pres">
      <dgm:prSet presAssocID="{C44606EE-B283-489E-AB3F-2537BE09D0F1}" presName="dotRepeatNode" presStyleLbl="fgShp" presStyleIdx="1" presStyleCnt="4" custLinFactX="-213895" custLinFactNeighborX="-300000" custLinFactNeighborY="-32471"/>
      <dgm:spPr/>
    </dgm:pt>
    <dgm:pt modelId="{F51AE2B0-3ED2-441F-A38C-4B3789520621}" type="pres">
      <dgm:prSet presAssocID="{DA12DFBD-63C9-4BDF-A689-D6F4E973AAF5}" presName="txNode4" presStyleLbl="revTx" presStyleIdx="3" presStyleCnt="6" custScaleX="99871" custLinFactNeighborX="-31438" custLinFactNeighborY="-17713">
        <dgm:presLayoutVars>
          <dgm:bulletEnabled val="1"/>
        </dgm:presLayoutVars>
      </dgm:prSet>
      <dgm:spPr/>
    </dgm:pt>
    <dgm:pt modelId="{D14C3244-4AB8-47D3-9CD3-D12ABC8F21E4}" type="pres">
      <dgm:prSet presAssocID="{20C8B84B-2810-4E49-B04D-2ABBACC9BC8A}" presName="dotNode4" presStyleCnt="0"/>
      <dgm:spPr/>
    </dgm:pt>
    <dgm:pt modelId="{3B8F371E-99B2-4AE6-B3F6-EA416C80C63F}" type="pres">
      <dgm:prSet presAssocID="{20C8B84B-2810-4E49-B04D-2ABBACC9BC8A}" presName="dotRepeatNode" presStyleLbl="fgShp" presStyleIdx="2" presStyleCnt="4" custLinFactX="-204500" custLinFactNeighborX="-300000" custLinFactNeighborY="-80150"/>
      <dgm:spPr/>
    </dgm:pt>
    <dgm:pt modelId="{488A0578-B9B0-4E0F-B5E3-DA8FE80D1C3C}" type="pres">
      <dgm:prSet presAssocID="{3A743263-94BD-48F6-910D-55E6C4A2E43E}" presName="txNode5" presStyleLbl="revTx" presStyleIdx="4" presStyleCnt="6" custScaleX="62425" custLinFactNeighborX="4093" custLinFactNeighborY="-10962">
        <dgm:presLayoutVars>
          <dgm:bulletEnabled val="1"/>
        </dgm:presLayoutVars>
      </dgm:prSet>
      <dgm:spPr/>
    </dgm:pt>
    <dgm:pt modelId="{309351BD-CE40-4320-8F9D-6240BC88E764}" type="pres">
      <dgm:prSet presAssocID="{ED83DD3D-AD5E-4E3D-B929-4E4E0E885234}" presName="dotNode5" presStyleCnt="0"/>
      <dgm:spPr/>
    </dgm:pt>
    <dgm:pt modelId="{C98EF678-E236-42C7-99F5-9E057BBF598F}" type="pres">
      <dgm:prSet presAssocID="{ED83DD3D-AD5E-4E3D-B929-4E4E0E885234}" presName="dotRepeatNode" presStyleLbl="fgShp" presStyleIdx="3" presStyleCnt="4" custLinFactX="-200000" custLinFactNeighborX="-278714" custLinFactNeighborY="-87636"/>
      <dgm:spPr/>
    </dgm:pt>
    <dgm:pt modelId="{5EF3DB6C-FEA6-43E8-BBAB-7A83F3613DF6}" type="pres">
      <dgm:prSet presAssocID="{D53B0275-A77C-42FD-9CB8-7BA7FF40ECFB}" presName="txNode6" presStyleLbl="revTx" presStyleIdx="5" presStyleCnt="6">
        <dgm:presLayoutVars>
          <dgm:bulletEnabled val="1"/>
        </dgm:presLayoutVars>
      </dgm:prSet>
      <dgm:spPr/>
    </dgm:pt>
  </dgm:ptLst>
  <dgm:cxnLst>
    <dgm:cxn modelId="{EFC83E07-3E18-4339-B66D-94D5899C53C3}" type="presOf" srcId="{4D23392D-63E0-45F7-9887-A3713E2A2753}" destId="{22BB4660-32F8-4DC2-9D72-3EC6751A35CC}" srcOrd="0" destOrd="0" presId="urn:microsoft.com/office/officeart/2009/3/layout/DescendingProcess"/>
    <dgm:cxn modelId="{EEE09A15-631B-4707-B4AC-CA29D681E10F}" srcId="{9127C0DF-6A79-470A-80EE-2DE74850677F}" destId="{7ABE66A7-EAA2-4EEA-8DAD-CA71C6CCDB43}" srcOrd="0" destOrd="0" parTransId="{9A429997-2B53-4300-ABFF-A9288B80C1F2}" sibTransId="{2026EBD8-EB7E-41AE-B668-9D97D7082EB7}"/>
    <dgm:cxn modelId="{C1E45A2F-55B6-46A8-A026-4146C5074EEB}" type="presOf" srcId="{ED83DD3D-AD5E-4E3D-B929-4E4E0E885234}" destId="{C98EF678-E236-42C7-99F5-9E057BBF598F}" srcOrd="0" destOrd="0" presId="urn:microsoft.com/office/officeart/2009/3/layout/DescendingProcess"/>
    <dgm:cxn modelId="{B743E636-57CB-4A94-9012-91A765CEE98C}" type="presOf" srcId="{9127C0DF-6A79-470A-80EE-2DE74850677F}" destId="{2DAC591C-36D6-4A83-8709-4C93BFC91C82}" srcOrd="0" destOrd="0" presId="urn:microsoft.com/office/officeart/2009/3/layout/DescendingProcess"/>
    <dgm:cxn modelId="{4604D738-A663-4AC0-A082-CA314D512CBC}" type="presOf" srcId="{D53B0275-A77C-42FD-9CB8-7BA7FF40ECFB}" destId="{5EF3DB6C-FEA6-43E8-BBAB-7A83F3613DF6}" srcOrd="0" destOrd="0" presId="urn:microsoft.com/office/officeart/2009/3/layout/DescendingProcess"/>
    <dgm:cxn modelId="{4016C039-F76A-41FE-AA77-7D420352DB7C}" type="presOf" srcId="{E329F361-E2CC-4692-AA1D-E3032C96545B}" destId="{48F8160E-F75A-40B9-A645-42FF22AD27CC}" srcOrd="0" destOrd="0" presId="urn:microsoft.com/office/officeart/2009/3/layout/DescendingProcess"/>
    <dgm:cxn modelId="{9441945B-D338-49A9-B762-7DCECA034046}" type="presOf" srcId="{DA12DFBD-63C9-4BDF-A689-D6F4E973AAF5}" destId="{F51AE2B0-3ED2-441F-A38C-4B3789520621}" srcOrd="0" destOrd="0" presId="urn:microsoft.com/office/officeart/2009/3/layout/DescendingProcess"/>
    <dgm:cxn modelId="{C75D4565-22B1-498F-B745-B1C7CADE11C7}" srcId="{9127C0DF-6A79-470A-80EE-2DE74850677F}" destId="{D53B0275-A77C-42FD-9CB8-7BA7FF40ECFB}" srcOrd="5" destOrd="0" parTransId="{9B656389-278E-4734-9D79-58D1796E4E9A}" sibTransId="{EAF86475-B560-465C-BC37-6D821F3D33D2}"/>
    <dgm:cxn modelId="{2AD5E172-5BC0-4BBA-BEEF-D5D5E42D114A}" type="presOf" srcId="{7ABE66A7-EAA2-4EEA-8DAD-CA71C6CCDB43}" destId="{53B29056-3887-43E7-BBC0-849ACFEBC5D9}" srcOrd="0" destOrd="0" presId="urn:microsoft.com/office/officeart/2009/3/layout/DescendingProcess"/>
    <dgm:cxn modelId="{C4C07057-2BE9-4E84-82D9-AE78F7591B1F}" type="presOf" srcId="{20C8B84B-2810-4E49-B04D-2ABBACC9BC8A}" destId="{3B8F371E-99B2-4AE6-B3F6-EA416C80C63F}" srcOrd="0" destOrd="0" presId="urn:microsoft.com/office/officeart/2009/3/layout/DescendingProcess"/>
    <dgm:cxn modelId="{2DBE0387-9A34-4D3B-B7CB-DBF1B1B6BB1A}" srcId="{9127C0DF-6A79-470A-80EE-2DE74850677F}" destId="{AD0BB290-53B0-4646-90DD-136E39547DF1}" srcOrd="1" destOrd="0" parTransId="{AF5DD70D-01B1-4ECD-B6A2-573A345DEDCB}" sibTransId="{E329F361-E2CC-4692-AA1D-E3032C96545B}"/>
    <dgm:cxn modelId="{4EED4990-1B31-4225-94BD-A129A7A8D65C}" type="presOf" srcId="{C44606EE-B283-489E-AB3F-2537BE09D0F1}" destId="{AF6CFED0-7AFA-4272-A793-6150A998980D}" srcOrd="0" destOrd="0" presId="urn:microsoft.com/office/officeart/2009/3/layout/DescendingProcess"/>
    <dgm:cxn modelId="{A48F0CA2-5942-4763-B03A-505861C5930A}" type="presOf" srcId="{3A743263-94BD-48F6-910D-55E6C4A2E43E}" destId="{488A0578-B9B0-4E0F-B5E3-DA8FE80D1C3C}" srcOrd="0" destOrd="0" presId="urn:microsoft.com/office/officeart/2009/3/layout/DescendingProcess"/>
    <dgm:cxn modelId="{422981A4-2FFE-441E-A74F-6265FB67A68D}" type="presOf" srcId="{AD0BB290-53B0-4646-90DD-136E39547DF1}" destId="{A1296C73-A799-4725-B567-0F4EAC5BF4D4}" srcOrd="0" destOrd="0" presId="urn:microsoft.com/office/officeart/2009/3/layout/DescendingProcess"/>
    <dgm:cxn modelId="{A101B5A8-24E5-41D0-9067-A51A35657D2F}" srcId="{9127C0DF-6A79-470A-80EE-2DE74850677F}" destId="{4D23392D-63E0-45F7-9887-A3713E2A2753}" srcOrd="2" destOrd="0" parTransId="{9E69CD7A-4BA3-41EB-88E1-C41B3D4F0F11}" sibTransId="{C44606EE-B283-489E-AB3F-2537BE09D0F1}"/>
    <dgm:cxn modelId="{25E6A0BF-FFFA-4174-A5D2-B3E2432CF111}" srcId="{9127C0DF-6A79-470A-80EE-2DE74850677F}" destId="{DA12DFBD-63C9-4BDF-A689-D6F4E973AAF5}" srcOrd="3" destOrd="0" parTransId="{DF5919C1-1F0A-4903-BC56-B72E33EFD520}" sibTransId="{20C8B84B-2810-4E49-B04D-2ABBACC9BC8A}"/>
    <dgm:cxn modelId="{C9AB5FE6-AB82-48B1-A649-20FC6B591A1E}" srcId="{9127C0DF-6A79-470A-80EE-2DE74850677F}" destId="{3A743263-94BD-48F6-910D-55E6C4A2E43E}" srcOrd="4" destOrd="0" parTransId="{4AD2961F-BA26-4161-A549-C1B469531D5E}" sibTransId="{ED83DD3D-AD5E-4E3D-B929-4E4E0E885234}"/>
    <dgm:cxn modelId="{50CE1022-E665-41B0-A0A5-1CC034C0438F}" type="presParOf" srcId="{2DAC591C-36D6-4A83-8709-4C93BFC91C82}" destId="{A1D6C514-54E2-4099-833F-2D3D87A29789}" srcOrd="0" destOrd="0" presId="urn:microsoft.com/office/officeart/2009/3/layout/DescendingProcess"/>
    <dgm:cxn modelId="{0A0D5DD1-DDFC-4A1E-803F-7472825A9213}" type="presParOf" srcId="{2DAC591C-36D6-4A83-8709-4C93BFC91C82}" destId="{53B29056-3887-43E7-BBC0-849ACFEBC5D9}" srcOrd="1" destOrd="0" presId="urn:microsoft.com/office/officeart/2009/3/layout/DescendingProcess"/>
    <dgm:cxn modelId="{7F0CCC24-A647-4935-9686-813A86E16D97}" type="presParOf" srcId="{2DAC591C-36D6-4A83-8709-4C93BFC91C82}" destId="{A1296C73-A799-4725-B567-0F4EAC5BF4D4}" srcOrd="2" destOrd="0" presId="urn:microsoft.com/office/officeart/2009/3/layout/DescendingProcess"/>
    <dgm:cxn modelId="{5B70EE43-CF35-4B0A-91FE-346E1716F25C}" type="presParOf" srcId="{2DAC591C-36D6-4A83-8709-4C93BFC91C82}" destId="{B4C2DD9F-844C-4716-8D70-38BA228EFA22}" srcOrd="3" destOrd="0" presId="urn:microsoft.com/office/officeart/2009/3/layout/DescendingProcess"/>
    <dgm:cxn modelId="{F9024215-9045-4C93-829D-8C5673EEB05B}" type="presParOf" srcId="{B4C2DD9F-844C-4716-8D70-38BA228EFA22}" destId="{48F8160E-F75A-40B9-A645-42FF22AD27CC}" srcOrd="0" destOrd="0" presId="urn:microsoft.com/office/officeart/2009/3/layout/DescendingProcess"/>
    <dgm:cxn modelId="{710FBFDC-19CD-4FBE-A304-32141653510E}" type="presParOf" srcId="{2DAC591C-36D6-4A83-8709-4C93BFC91C82}" destId="{22BB4660-32F8-4DC2-9D72-3EC6751A35CC}" srcOrd="4" destOrd="0" presId="urn:microsoft.com/office/officeart/2009/3/layout/DescendingProcess"/>
    <dgm:cxn modelId="{AEB368D8-7E16-418C-A6D2-631E9BB474B0}" type="presParOf" srcId="{2DAC591C-36D6-4A83-8709-4C93BFC91C82}" destId="{30D74047-3A00-48B3-A3A7-8847168E69A5}" srcOrd="5" destOrd="0" presId="urn:microsoft.com/office/officeart/2009/3/layout/DescendingProcess"/>
    <dgm:cxn modelId="{93F5A781-A1A9-435D-A3EE-9FA77C1FBAA2}" type="presParOf" srcId="{30D74047-3A00-48B3-A3A7-8847168E69A5}" destId="{AF6CFED0-7AFA-4272-A793-6150A998980D}" srcOrd="0" destOrd="0" presId="urn:microsoft.com/office/officeart/2009/3/layout/DescendingProcess"/>
    <dgm:cxn modelId="{ABFA5965-5C36-4724-A27F-5C52B4D0C435}" type="presParOf" srcId="{2DAC591C-36D6-4A83-8709-4C93BFC91C82}" destId="{F51AE2B0-3ED2-441F-A38C-4B3789520621}" srcOrd="6" destOrd="0" presId="urn:microsoft.com/office/officeart/2009/3/layout/DescendingProcess"/>
    <dgm:cxn modelId="{FC40FDFE-2CE7-434F-BDA8-AFF1E75F6938}" type="presParOf" srcId="{2DAC591C-36D6-4A83-8709-4C93BFC91C82}" destId="{D14C3244-4AB8-47D3-9CD3-D12ABC8F21E4}" srcOrd="7" destOrd="0" presId="urn:microsoft.com/office/officeart/2009/3/layout/DescendingProcess"/>
    <dgm:cxn modelId="{66002E41-FD38-4832-9820-3B56B835D6CD}" type="presParOf" srcId="{D14C3244-4AB8-47D3-9CD3-D12ABC8F21E4}" destId="{3B8F371E-99B2-4AE6-B3F6-EA416C80C63F}" srcOrd="0" destOrd="0" presId="urn:microsoft.com/office/officeart/2009/3/layout/DescendingProcess"/>
    <dgm:cxn modelId="{BEE8622E-DFC0-42DB-BDF0-EAA44B21A6E6}" type="presParOf" srcId="{2DAC591C-36D6-4A83-8709-4C93BFC91C82}" destId="{488A0578-B9B0-4E0F-B5E3-DA8FE80D1C3C}" srcOrd="8" destOrd="0" presId="urn:microsoft.com/office/officeart/2009/3/layout/DescendingProcess"/>
    <dgm:cxn modelId="{3BDC8A7E-7B27-48BA-8C12-F9FEB086AF70}" type="presParOf" srcId="{2DAC591C-36D6-4A83-8709-4C93BFC91C82}" destId="{309351BD-CE40-4320-8F9D-6240BC88E764}" srcOrd="9" destOrd="0" presId="urn:microsoft.com/office/officeart/2009/3/layout/DescendingProcess"/>
    <dgm:cxn modelId="{D0AA95BC-DE4C-4921-A5DC-80E0E070992B}" type="presParOf" srcId="{309351BD-CE40-4320-8F9D-6240BC88E764}" destId="{C98EF678-E236-42C7-99F5-9E057BBF598F}" srcOrd="0" destOrd="0" presId="urn:microsoft.com/office/officeart/2009/3/layout/DescendingProcess"/>
    <dgm:cxn modelId="{7D018989-7F95-4B44-BB0B-C5E67C920576}" type="presParOf" srcId="{2DAC591C-36D6-4A83-8709-4C93BFC91C82}" destId="{5EF3DB6C-FEA6-43E8-BBAB-7A83F3613DF6}" srcOrd="10" destOrd="0" presId="urn:microsoft.com/office/officeart/2009/3/layout/Descending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127C0DF-6A79-470A-80EE-2DE74850677F}" type="doc">
      <dgm:prSet loTypeId="urn:microsoft.com/office/officeart/2009/3/layout/DescendingProcess" loCatId="process" qsTypeId="urn:microsoft.com/office/officeart/2005/8/quickstyle/simple1" qsCatId="simple" csTypeId="urn:microsoft.com/office/officeart/2005/8/colors/accent1_2" csCatId="accent1" phldr="1"/>
      <dgm:spPr/>
      <dgm:t>
        <a:bodyPr/>
        <a:lstStyle/>
        <a:p>
          <a:endParaRPr lang="en-US"/>
        </a:p>
      </dgm:t>
    </dgm:pt>
    <dgm:pt modelId="{84CA627B-8D04-462D-8409-0A5D195997EE}">
      <dgm:prSet phldrT="[Text]" custT="1"/>
      <dgm:spPr/>
      <dgm:t>
        <a:bodyPr/>
        <a:lstStyle/>
        <a:p>
          <a:pPr algn="r"/>
          <a:r>
            <a:rPr lang="fr-FR" sz="2000" b="1" u="sng"/>
            <a:t> Sources officielles</a:t>
          </a:r>
        </a:p>
        <a:p>
          <a:pPr algn="r"/>
          <a:endParaRPr lang="en-US" sz="2000" b="1" u="sng" dirty="0"/>
        </a:p>
      </dgm:t>
    </dgm:pt>
    <dgm:pt modelId="{72CFC86A-03B1-4727-B00E-49C46758F142}" type="parTrans" cxnId="{AC6A2D07-53F3-4F2C-A783-8FCBF7BAD3A2}">
      <dgm:prSet/>
      <dgm:spPr/>
      <dgm:t>
        <a:bodyPr/>
        <a:lstStyle/>
        <a:p>
          <a:endParaRPr lang="en-US"/>
        </a:p>
      </dgm:t>
    </dgm:pt>
    <dgm:pt modelId="{A8AA1F90-CAFC-46C0-997F-1C5A3F417EFC}" type="sibTrans" cxnId="{AC6A2D07-53F3-4F2C-A783-8FCBF7BAD3A2}">
      <dgm:prSet/>
      <dgm:spPr/>
      <dgm:t>
        <a:bodyPr/>
        <a:lstStyle/>
        <a:p>
          <a:endParaRPr lang="en-US"/>
        </a:p>
      </dgm:t>
    </dgm:pt>
    <dgm:pt modelId="{522664EA-4033-40ED-9BC8-95FC7DC78CE1}">
      <dgm:prSet phldrT="[Text]"/>
      <dgm:spPr/>
      <dgm:t>
        <a:bodyPr/>
        <a:lstStyle/>
        <a:p>
          <a:r>
            <a:rPr lang="fr-FR"/>
            <a:t> </a:t>
          </a:r>
        </a:p>
      </dgm:t>
    </dgm:pt>
    <dgm:pt modelId="{45A856FE-09F7-4924-AFDD-65222FF16D12}" type="parTrans" cxnId="{6C0B3CEB-C062-4278-B4AC-8CAA427D3C61}">
      <dgm:prSet/>
      <dgm:spPr/>
      <dgm:t>
        <a:bodyPr/>
        <a:lstStyle/>
        <a:p>
          <a:endParaRPr lang="en-US"/>
        </a:p>
      </dgm:t>
    </dgm:pt>
    <dgm:pt modelId="{2FA080F0-64BF-4C78-9389-3971F35BD0C2}" type="sibTrans" cxnId="{6C0B3CEB-C062-4278-B4AC-8CAA427D3C61}">
      <dgm:prSet/>
      <dgm:spPr/>
      <dgm:t>
        <a:bodyPr/>
        <a:lstStyle/>
        <a:p>
          <a:endParaRPr lang="en-US"/>
        </a:p>
      </dgm:t>
    </dgm:pt>
    <dgm:pt modelId="{D09805EA-CA84-4FF3-BBD9-92FFC40234B3}">
      <dgm:prSet phldrT="[Text]" custT="1"/>
      <dgm:spPr/>
      <dgm:t>
        <a:bodyPr/>
        <a:lstStyle/>
        <a:p>
          <a:pPr algn="r"/>
          <a:r>
            <a:rPr lang="fr-FR" sz="1500"/>
            <a:t>Validées à la source</a:t>
          </a:r>
        </a:p>
      </dgm:t>
    </dgm:pt>
    <dgm:pt modelId="{ED1DA3E6-8968-4DB2-AA0B-CF78B36E4B5A}" type="parTrans" cxnId="{CEF954FE-BBA9-48CF-8C7F-484FB13C8D0E}">
      <dgm:prSet/>
      <dgm:spPr/>
      <dgm:t>
        <a:bodyPr/>
        <a:lstStyle/>
        <a:p>
          <a:endParaRPr lang="en-US"/>
        </a:p>
      </dgm:t>
    </dgm:pt>
    <dgm:pt modelId="{CE32600F-1930-4506-9C27-83282BA37460}" type="sibTrans" cxnId="{CEF954FE-BBA9-48CF-8C7F-484FB13C8D0E}">
      <dgm:prSet/>
      <dgm:spPr>
        <a:noFill/>
        <a:ln>
          <a:noFill/>
        </a:ln>
      </dgm:spPr>
      <dgm:t>
        <a:bodyPr/>
        <a:lstStyle/>
        <a:p>
          <a:endParaRPr lang="en-US"/>
        </a:p>
      </dgm:t>
    </dgm:pt>
    <dgm:pt modelId="{2DAC591C-36D6-4A83-8709-4C93BFC91C82}" type="pres">
      <dgm:prSet presAssocID="{9127C0DF-6A79-470A-80EE-2DE74850677F}" presName="Name0" presStyleCnt="0">
        <dgm:presLayoutVars>
          <dgm:chMax val="7"/>
          <dgm:chPref val="5"/>
        </dgm:presLayoutVars>
      </dgm:prSet>
      <dgm:spPr/>
    </dgm:pt>
    <dgm:pt modelId="{A1D6C514-54E2-4099-833F-2D3D87A29789}" type="pres">
      <dgm:prSet presAssocID="{9127C0DF-6A79-470A-80EE-2DE74850677F}" presName="arrowNode" presStyleLbl="node1" presStyleIdx="0" presStyleCnt="1" custFlipHor="1" custScaleX="102069" custScaleY="99974" custLinFactNeighborX="-7233" custLinFactNeighborY="956"/>
      <dgm:spPr/>
    </dgm:pt>
    <dgm:pt modelId="{23ADD531-7DE9-40BC-855F-2E9BB6542E2B}" type="pres">
      <dgm:prSet presAssocID="{84CA627B-8D04-462D-8409-0A5D195997EE}" presName="txNode1" presStyleLbl="revTx" presStyleIdx="0" presStyleCnt="3" custScaleX="330486" custScaleY="88712" custLinFactNeighborX="12458" custLinFactNeighborY="25856">
        <dgm:presLayoutVars>
          <dgm:bulletEnabled val="1"/>
        </dgm:presLayoutVars>
      </dgm:prSet>
      <dgm:spPr/>
    </dgm:pt>
    <dgm:pt modelId="{D9FD99D1-F2E1-4CC6-9648-9033D3A1DAB3}" type="pres">
      <dgm:prSet presAssocID="{D09805EA-CA84-4FF3-BBD9-92FFC40234B3}" presName="txNode2" presStyleLbl="revTx" presStyleIdx="1" presStyleCnt="3" custLinFactX="-75051" custLinFactNeighborX="-100000" custLinFactNeighborY="-16838">
        <dgm:presLayoutVars>
          <dgm:bulletEnabled val="1"/>
        </dgm:presLayoutVars>
      </dgm:prSet>
      <dgm:spPr/>
    </dgm:pt>
    <dgm:pt modelId="{5E87476B-9916-49EA-9856-0036478121A5}" type="pres">
      <dgm:prSet presAssocID="{CE32600F-1930-4506-9C27-83282BA37460}" presName="dotNode2" presStyleCnt="0"/>
      <dgm:spPr/>
    </dgm:pt>
    <dgm:pt modelId="{E8C8CAD1-F10A-4994-BEA3-AE7DEC98E26B}" type="pres">
      <dgm:prSet presAssocID="{CE32600F-1930-4506-9C27-83282BA37460}" presName="dotRepeatNode" presStyleLbl="fgShp" presStyleIdx="0" presStyleCnt="1" custLinFactX="-300000" custLinFactNeighborX="-309535" custLinFactNeighborY="-55329"/>
      <dgm:spPr/>
    </dgm:pt>
    <dgm:pt modelId="{1CC62EB1-4E52-4CA4-8FA0-C6F489ED9C46}" type="pres">
      <dgm:prSet presAssocID="{522664EA-4033-40ED-9BC8-95FC7DC78CE1}" presName="txNode3" presStyleLbl="revTx" presStyleIdx="2" presStyleCnt="3">
        <dgm:presLayoutVars>
          <dgm:bulletEnabled val="1"/>
        </dgm:presLayoutVars>
      </dgm:prSet>
      <dgm:spPr/>
    </dgm:pt>
  </dgm:ptLst>
  <dgm:cxnLst>
    <dgm:cxn modelId="{DC0CAA04-BA9B-42D0-BAC1-41A3FA2DA30F}" type="presOf" srcId="{84CA627B-8D04-462D-8409-0A5D195997EE}" destId="{23ADD531-7DE9-40BC-855F-2E9BB6542E2B}" srcOrd="0" destOrd="0" presId="urn:microsoft.com/office/officeart/2009/3/layout/DescendingProcess"/>
    <dgm:cxn modelId="{AC6A2D07-53F3-4F2C-A783-8FCBF7BAD3A2}" srcId="{9127C0DF-6A79-470A-80EE-2DE74850677F}" destId="{84CA627B-8D04-462D-8409-0A5D195997EE}" srcOrd="0" destOrd="0" parTransId="{72CFC86A-03B1-4727-B00E-49C46758F142}" sibTransId="{A8AA1F90-CAFC-46C0-997F-1C5A3F417EFC}"/>
    <dgm:cxn modelId="{16935224-FBD5-4C56-833F-062928701017}" type="presOf" srcId="{CE32600F-1930-4506-9C27-83282BA37460}" destId="{E8C8CAD1-F10A-4994-BEA3-AE7DEC98E26B}" srcOrd="0" destOrd="0" presId="urn:microsoft.com/office/officeart/2009/3/layout/DescendingProcess"/>
    <dgm:cxn modelId="{0DCEDB35-53CD-4CF2-80AE-50BA653ADEAC}" type="presOf" srcId="{522664EA-4033-40ED-9BC8-95FC7DC78CE1}" destId="{1CC62EB1-4E52-4CA4-8FA0-C6F489ED9C46}" srcOrd="0" destOrd="0" presId="urn:microsoft.com/office/officeart/2009/3/layout/DescendingProcess"/>
    <dgm:cxn modelId="{B743E636-57CB-4A94-9012-91A765CEE98C}" type="presOf" srcId="{9127C0DF-6A79-470A-80EE-2DE74850677F}" destId="{2DAC591C-36D6-4A83-8709-4C93BFC91C82}" srcOrd="0" destOrd="0" presId="urn:microsoft.com/office/officeart/2009/3/layout/DescendingProcess"/>
    <dgm:cxn modelId="{79A66BB4-1FA3-48DC-A477-C1362C2432C6}" type="presOf" srcId="{D09805EA-CA84-4FF3-BBD9-92FFC40234B3}" destId="{D9FD99D1-F2E1-4CC6-9648-9033D3A1DAB3}" srcOrd="0" destOrd="0" presId="urn:microsoft.com/office/officeart/2009/3/layout/DescendingProcess"/>
    <dgm:cxn modelId="{6C0B3CEB-C062-4278-B4AC-8CAA427D3C61}" srcId="{9127C0DF-6A79-470A-80EE-2DE74850677F}" destId="{522664EA-4033-40ED-9BC8-95FC7DC78CE1}" srcOrd="2" destOrd="0" parTransId="{45A856FE-09F7-4924-AFDD-65222FF16D12}" sibTransId="{2FA080F0-64BF-4C78-9389-3971F35BD0C2}"/>
    <dgm:cxn modelId="{CEF954FE-BBA9-48CF-8C7F-484FB13C8D0E}" srcId="{9127C0DF-6A79-470A-80EE-2DE74850677F}" destId="{D09805EA-CA84-4FF3-BBD9-92FFC40234B3}" srcOrd="1" destOrd="0" parTransId="{ED1DA3E6-8968-4DB2-AA0B-CF78B36E4B5A}" sibTransId="{CE32600F-1930-4506-9C27-83282BA37460}"/>
    <dgm:cxn modelId="{5B127946-E9EA-4711-915E-C97A17A2B458}" type="presParOf" srcId="{2DAC591C-36D6-4A83-8709-4C93BFC91C82}" destId="{A1D6C514-54E2-4099-833F-2D3D87A29789}" srcOrd="0" destOrd="0" presId="urn:microsoft.com/office/officeart/2009/3/layout/DescendingProcess"/>
    <dgm:cxn modelId="{0F16D6FE-B031-4BB0-BEB8-4AC70AF67AD8}" type="presParOf" srcId="{2DAC591C-36D6-4A83-8709-4C93BFC91C82}" destId="{23ADD531-7DE9-40BC-855F-2E9BB6542E2B}" srcOrd="1" destOrd="0" presId="urn:microsoft.com/office/officeart/2009/3/layout/DescendingProcess"/>
    <dgm:cxn modelId="{514D268F-9EDC-4FBC-BA56-42DD464ECA21}" type="presParOf" srcId="{2DAC591C-36D6-4A83-8709-4C93BFC91C82}" destId="{D9FD99D1-F2E1-4CC6-9648-9033D3A1DAB3}" srcOrd="2" destOrd="0" presId="urn:microsoft.com/office/officeart/2009/3/layout/DescendingProcess"/>
    <dgm:cxn modelId="{BFDD5004-3ABC-4DAD-B8C4-6137A4EEC8F3}" type="presParOf" srcId="{2DAC591C-36D6-4A83-8709-4C93BFC91C82}" destId="{5E87476B-9916-49EA-9856-0036478121A5}" srcOrd="3" destOrd="0" presId="urn:microsoft.com/office/officeart/2009/3/layout/DescendingProcess"/>
    <dgm:cxn modelId="{D6D03D52-A3F6-4513-AE5B-8DB9D2F400FD}" type="presParOf" srcId="{5E87476B-9916-49EA-9856-0036478121A5}" destId="{E8C8CAD1-F10A-4994-BEA3-AE7DEC98E26B}" srcOrd="0" destOrd="0" presId="urn:microsoft.com/office/officeart/2009/3/layout/DescendingProcess"/>
    <dgm:cxn modelId="{D216446A-174E-4F81-BA68-0AB4575856EA}" type="presParOf" srcId="{2DAC591C-36D6-4A83-8709-4C93BFC91C82}" destId="{1CC62EB1-4E52-4CA4-8FA0-C6F489ED9C46}" srcOrd="4" destOrd="0" presId="urn:microsoft.com/office/officeart/2009/3/layout/DescendingProcess"/>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127C0DF-6A79-470A-80EE-2DE74850677F}" type="doc">
      <dgm:prSet loTypeId="urn:microsoft.com/office/officeart/2009/3/layout/DescendingProcess" loCatId="process" qsTypeId="urn:microsoft.com/office/officeart/2005/8/quickstyle/simple1" qsCatId="simple" csTypeId="urn:microsoft.com/office/officeart/2005/8/colors/accent1_2" csCatId="accent1" phldr="1"/>
      <dgm:spPr/>
      <dgm:t>
        <a:bodyPr/>
        <a:lstStyle/>
        <a:p>
          <a:endParaRPr lang="en-US"/>
        </a:p>
      </dgm:t>
    </dgm:pt>
    <dgm:pt modelId="{7ABE66A7-EAA2-4EEA-8DAD-CA71C6CCDB43}">
      <dgm:prSet phldrT="[Text]" custT="1"/>
      <dgm:spPr/>
      <dgm:t>
        <a:bodyPr/>
        <a:lstStyle/>
        <a:p>
          <a:pPr algn="l">
            <a:lnSpc>
              <a:spcPct val="100000"/>
            </a:lnSpc>
            <a:spcAft>
              <a:spcPts val="0"/>
            </a:spcAft>
          </a:pPr>
          <a:r>
            <a:rPr lang="fr-FR" sz="2000" b="1" u="sng"/>
            <a:t> </a:t>
          </a:r>
        </a:p>
      </dgm:t>
    </dgm:pt>
    <dgm:pt modelId="{9A429997-2B53-4300-ABFF-A9288B80C1F2}" type="parTrans" cxnId="{EEE09A15-631B-4707-B4AC-CA29D681E10F}">
      <dgm:prSet/>
      <dgm:spPr/>
      <dgm:t>
        <a:bodyPr/>
        <a:lstStyle/>
        <a:p>
          <a:endParaRPr lang="en-US"/>
        </a:p>
      </dgm:t>
    </dgm:pt>
    <dgm:pt modelId="{2026EBD8-EB7E-41AE-B668-9D97D7082EB7}" type="sibTrans" cxnId="{EEE09A15-631B-4707-B4AC-CA29D681E10F}">
      <dgm:prSet/>
      <dgm:spPr/>
      <dgm:t>
        <a:bodyPr/>
        <a:lstStyle/>
        <a:p>
          <a:endParaRPr lang="en-US"/>
        </a:p>
      </dgm:t>
    </dgm:pt>
    <dgm:pt modelId="{AD0BB290-53B0-4646-90DD-136E39547DF1}">
      <dgm:prSet phldrT="[Text]" custT="1"/>
      <dgm:spPr/>
      <dgm:t>
        <a:bodyPr/>
        <a:lstStyle/>
        <a:p>
          <a:r>
            <a:rPr lang="fr-FR" sz="1400" dirty="0"/>
            <a:t>Sites Internet</a:t>
          </a:r>
        </a:p>
      </dgm:t>
    </dgm:pt>
    <dgm:pt modelId="{AF5DD70D-01B1-4ECD-B6A2-573A345DEDCB}" type="parTrans" cxnId="{2DBE0387-9A34-4D3B-B7CB-DBF1B1B6BB1A}">
      <dgm:prSet/>
      <dgm:spPr/>
      <dgm:t>
        <a:bodyPr/>
        <a:lstStyle/>
        <a:p>
          <a:endParaRPr lang="en-US"/>
        </a:p>
      </dgm:t>
    </dgm:pt>
    <dgm:pt modelId="{E329F361-E2CC-4692-AA1D-E3032C96545B}" type="sibTrans" cxnId="{2DBE0387-9A34-4D3B-B7CB-DBF1B1B6BB1A}">
      <dgm:prSet/>
      <dgm:spPr/>
      <dgm:t>
        <a:bodyPr/>
        <a:lstStyle/>
        <a:p>
          <a:endParaRPr lang="en-US"/>
        </a:p>
      </dgm:t>
    </dgm:pt>
    <dgm:pt modelId="{4D23392D-63E0-45F7-9887-A3713E2A2753}">
      <dgm:prSet phldrT="[Text]" custT="1"/>
      <dgm:spPr/>
      <dgm:t>
        <a:bodyPr/>
        <a:lstStyle/>
        <a:p>
          <a:r>
            <a:rPr lang="fr-FR" sz="1400" dirty="0"/>
            <a:t>Rapports périodiques/ bulletins</a:t>
          </a:r>
        </a:p>
      </dgm:t>
    </dgm:pt>
    <dgm:pt modelId="{9E69CD7A-4BA3-41EB-88E1-C41B3D4F0F11}" type="parTrans" cxnId="{A101B5A8-24E5-41D0-9067-A51A35657D2F}">
      <dgm:prSet/>
      <dgm:spPr/>
      <dgm:t>
        <a:bodyPr/>
        <a:lstStyle/>
        <a:p>
          <a:endParaRPr lang="en-US"/>
        </a:p>
      </dgm:t>
    </dgm:pt>
    <dgm:pt modelId="{C44606EE-B283-489E-AB3F-2537BE09D0F1}" type="sibTrans" cxnId="{A101B5A8-24E5-41D0-9067-A51A35657D2F}">
      <dgm:prSet/>
      <dgm:spPr/>
      <dgm:t>
        <a:bodyPr/>
        <a:lstStyle/>
        <a:p>
          <a:endParaRPr lang="en-US"/>
        </a:p>
      </dgm:t>
    </dgm:pt>
    <dgm:pt modelId="{DA12DFBD-63C9-4BDF-A689-D6F4E973AAF5}">
      <dgm:prSet phldrT="[Text]" custT="1"/>
      <dgm:spPr/>
      <dgm:t>
        <a:bodyPr/>
        <a:lstStyle/>
        <a:p>
          <a:r>
            <a:rPr lang="fr-FR" sz="1400" dirty="0"/>
            <a:t>Réseaux sociaux</a:t>
          </a:r>
        </a:p>
      </dgm:t>
    </dgm:pt>
    <dgm:pt modelId="{DF5919C1-1F0A-4903-BC56-B72E33EFD520}" type="parTrans" cxnId="{25E6A0BF-FFFA-4174-A5D2-B3E2432CF111}">
      <dgm:prSet/>
      <dgm:spPr/>
      <dgm:t>
        <a:bodyPr/>
        <a:lstStyle/>
        <a:p>
          <a:endParaRPr lang="en-US"/>
        </a:p>
      </dgm:t>
    </dgm:pt>
    <dgm:pt modelId="{20C8B84B-2810-4E49-B04D-2ABBACC9BC8A}" type="sibTrans" cxnId="{25E6A0BF-FFFA-4174-A5D2-B3E2432CF111}">
      <dgm:prSet/>
      <dgm:spPr/>
      <dgm:t>
        <a:bodyPr/>
        <a:lstStyle/>
        <a:p>
          <a:endParaRPr lang="en-US"/>
        </a:p>
      </dgm:t>
    </dgm:pt>
    <dgm:pt modelId="{3A743263-94BD-48F6-910D-55E6C4A2E43E}">
      <dgm:prSet phldrT="[Text]" custT="1"/>
      <dgm:spPr/>
      <dgm:t>
        <a:bodyPr/>
        <a:lstStyle/>
        <a:p>
          <a:r>
            <a:rPr lang="fr-FR" sz="1400" dirty="0"/>
            <a:t>Points focaux</a:t>
          </a:r>
        </a:p>
      </dgm:t>
    </dgm:pt>
    <dgm:pt modelId="{4AD2961F-BA26-4161-A549-C1B469531D5E}" type="parTrans" cxnId="{C9AB5FE6-AB82-48B1-A649-20FC6B591A1E}">
      <dgm:prSet/>
      <dgm:spPr/>
      <dgm:t>
        <a:bodyPr/>
        <a:lstStyle/>
        <a:p>
          <a:endParaRPr lang="en-US"/>
        </a:p>
      </dgm:t>
    </dgm:pt>
    <dgm:pt modelId="{ED83DD3D-AD5E-4E3D-B929-4E4E0E885234}" type="sibTrans" cxnId="{C9AB5FE6-AB82-48B1-A649-20FC6B591A1E}">
      <dgm:prSet/>
      <dgm:spPr/>
      <dgm:t>
        <a:bodyPr/>
        <a:lstStyle/>
        <a:p>
          <a:endParaRPr lang="en-US"/>
        </a:p>
      </dgm:t>
    </dgm:pt>
    <dgm:pt modelId="{D53B0275-A77C-42FD-9CB8-7BA7FF40ECFB}">
      <dgm:prSet phldrT="[Text]"/>
      <dgm:spPr/>
      <dgm:t>
        <a:bodyPr/>
        <a:lstStyle/>
        <a:p>
          <a:endParaRPr lang="en-US" dirty="0"/>
        </a:p>
      </dgm:t>
    </dgm:pt>
    <dgm:pt modelId="{9B656389-278E-4734-9D79-58D1796E4E9A}" type="parTrans" cxnId="{C75D4565-22B1-498F-B745-B1C7CADE11C7}">
      <dgm:prSet/>
      <dgm:spPr/>
      <dgm:t>
        <a:bodyPr/>
        <a:lstStyle/>
        <a:p>
          <a:endParaRPr lang="en-US"/>
        </a:p>
      </dgm:t>
    </dgm:pt>
    <dgm:pt modelId="{EAF86475-B560-465C-BC37-6D821F3D33D2}" type="sibTrans" cxnId="{C75D4565-22B1-498F-B745-B1C7CADE11C7}">
      <dgm:prSet/>
      <dgm:spPr/>
      <dgm:t>
        <a:bodyPr/>
        <a:lstStyle/>
        <a:p>
          <a:endParaRPr lang="en-US"/>
        </a:p>
      </dgm:t>
    </dgm:pt>
    <dgm:pt modelId="{3D84C387-7624-4B65-AF0D-59C1B59FC81E}">
      <dgm:prSet phldrT="[Text]" custT="1"/>
      <dgm:spPr/>
      <dgm:t>
        <a:bodyPr/>
        <a:lstStyle/>
        <a:p>
          <a:pPr algn="l"/>
          <a:r>
            <a:rPr lang="fr-FR" sz="1400" dirty="0" err="1"/>
            <a:t>Plateformes</a:t>
          </a:r>
          <a:r>
            <a:rPr lang="fr-FR" sz="1400" dirty="0"/>
            <a:t>/ données de SFI</a:t>
          </a:r>
        </a:p>
      </dgm:t>
    </dgm:pt>
    <dgm:pt modelId="{38822E8C-1E2D-46B5-9F40-501827022765}" type="parTrans" cxnId="{9F1FC93E-14FC-421B-A4B3-42056A8EAF48}">
      <dgm:prSet/>
      <dgm:spPr/>
      <dgm:t>
        <a:bodyPr/>
        <a:lstStyle/>
        <a:p>
          <a:endParaRPr lang="en-US"/>
        </a:p>
      </dgm:t>
    </dgm:pt>
    <dgm:pt modelId="{58960FFF-0535-42C5-8588-93AA80337D3E}" type="sibTrans" cxnId="{9F1FC93E-14FC-421B-A4B3-42056A8EAF48}">
      <dgm:prSet/>
      <dgm:spPr/>
      <dgm:t>
        <a:bodyPr/>
        <a:lstStyle/>
        <a:p>
          <a:endParaRPr lang="en-US"/>
        </a:p>
      </dgm:t>
    </dgm:pt>
    <dgm:pt modelId="{2DAC591C-36D6-4A83-8709-4C93BFC91C82}" type="pres">
      <dgm:prSet presAssocID="{9127C0DF-6A79-470A-80EE-2DE74850677F}" presName="Name0" presStyleCnt="0">
        <dgm:presLayoutVars>
          <dgm:chMax val="7"/>
          <dgm:chPref val="5"/>
        </dgm:presLayoutVars>
      </dgm:prSet>
      <dgm:spPr/>
    </dgm:pt>
    <dgm:pt modelId="{A1D6C514-54E2-4099-833F-2D3D87A29789}" type="pres">
      <dgm:prSet presAssocID="{9127C0DF-6A79-470A-80EE-2DE74850677F}" presName="arrowNode" presStyleLbl="node1" presStyleIdx="0" presStyleCnt="1" custScaleX="94709" custScaleY="95081" custLinFactNeighborX="-9606" custLinFactNeighborY="1638"/>
      <dgm:spPr/>
    </dgm:pt>
    <dgm:pt modelId="{53B29056-3887-43E7-BBC0-849ACFEBC5D9}" type="pres">
      <dgm:prSet presAssocID="{7ABE66A7-EAA2-4EEA-8DAD-CA71C6CCDB43}" presName="txNode1" presStyleLbl="revTx" presStyleIdx="0" presStyleCnt="7" custScaleX="277959" custScaleY="121292" custLinFactNeighborX="42016" custLinFactNeighborY="19094">
        <dgm:presLayoutVars>
          <dgm:bulletEnabled val="1"/>
        </dgm:presLayoutVars>
      </dgm:prSet>
      <dgm:spPr/>
    </dgm:pt>
    <dgm:pt modelId="{A1296C73-A799-4725-B567-0F4EAC5BF4D4}" type="pres">
      <dgm:prSet presAssocID="{AD0BB290-53B0-4646-90DD-136E39547DF1}" presName="txNode2" presStyleLbl="revTx" presStyleIdx="1" presStyleCnt="7" custScaleX="84464" custScaleY="75576" custLinFactNeighborX="-37500" custLinFactNeighborY="-386">
        <dgm:presLayoutVars>
          <dgm:bulletEnabled val="1"/>
        </dgm:presLayoutVars>
      </dgm:prSet>
      <dgm:spPr/>
    </dgm:pt>
    <dgm:pt modelId="{B4C2DD9F-844C-4716-8D70-38BA228EFA22}" type="pres">
      <dgm:prSet presAssocID="{E329F361-E2CC-4692-AA1D-E3032C96545B}" presName="dotNode2" presStyleCnt="0"/>
      <dgm:spPr/>
    </dgm:pt>
    <dgm:pt modelId="{48F8160E-F75A-40B9-A645-42FF22AD27CC}" type="pres">
      <dgm:prSet presAssocID="{E329F361-E2CC-4692-AA1D-E3032C96545B}" presName="dotRepeatNode" presStyleLbl="fgShp" presStyleIdx="0" presStyleCnt="5" custLinFactX="-201679" custLinFactNeighborX="-300000" custLinFactNeighborY="25944"/>
      <dgm:spPr/>
    </dgm:pt>
    <dgm:pt modelId="{22BB4660-32F8-4DC2-9D72-3EC6751A35CC}" type="pres">
      <dgm:prSet presAssocID="{4D23392D-63E0-45F7-9887-A3713E2A2753}" presName="txNode3" presStyleLbl="revTx" presStyleIdx="2" presStyleCnt="7" custScaleX="97609" custLinFactNeighborX="-24955" custLinFactNeighborY="6130">
        <dgm:presLayoutVars>
          <dgm:bulletEnabled val="1"/>
        </dgm:presLayoutVars>
      </dgm:prSet>
      <dgm:spPr/>
    </dgm:pt>
    <dgm:pt modelId="{30D74047-3A00-48B3-A3A7-8847168E69A5}" type="pres">
      <dgm:prSet presAssocID="{C44606EE-B283-489E-AB3F-2537BE09D0F1}" presName="dotNode3" presStyleCnt="0"/>
      <dgm:spPr/>
    </dgm:pt>
    <dgm:pt modelId="{AF6CFED0-7AFA-4272-A793-6150A998980D}" type="pres">
      <dgm:prSet presAssocID="{C44606EE-B283-489E-AB3F-2537BE09D0F1}" presName="dotRepeatNode" presStyleLbl="fgShp" presStyleIdx="1" presStyleCnt="5" custLinFactX="-200000" custLinFactNeighborX="-248506" custLinFactNeighborY="15678"/>
      <dgm:spPr/>
    </dgm:pt>
    <dgm:pt modelId="{F51AE2B0-3ED2-441F-A38C-4B3789520621}" type="pres">
      <dgm:prSet presAssocID="{DA12DFBD-63C9-4BDF-A689-D6F4E973AAF5}" presName="txNode4" presStyleLbl="revTx" presStyleIdx="3" presStyleCnt="7" custScaleX="99871" custLinFactNeighborX="-35800" custLinFactNeighborY="-1613">
        <dgm:presLayoutVars>
          <dgm:bulletEnabled val="1"/>
        </dgm:presLayoutVars>
      </dgm:prSet>
      <dgm:spPr/>
    </dgm:pt>
    <dgm:pt modelId="{D14C3244-4AB8-47D3-9CD3-D12ABC8F21E4}" type="pres">
      <dgm:prSet presAssocID="{20C8B84B-2810-4E49-B04D-2ABBACC9BC8A}" presName="dotNode4" presStyleCnt="0"/>
      <dgm:spPr/>
    </dgm:pt>
    <dgm:pt modelId="{3B8F371E-99B2-4AE6-B3F6-EA416C80C63F}" type="pres">
      <dgm:prSet presAssocID="{20C8B84B-2810-4E49-B04D-2ABBACC9BC8A}" presName="dotRepeatNode" presStyleLbl="fgShp" presStyleIdx="2" presStyleCnt="5" custLinFactX="-200000" custLinFactNeighborX="-242490" custLinFactNeighborY="-4469"/>
      <dgm:spPr/>
    </dgm:pt>
    <dgm:pt modelId="{0A405D35-7546-4399-A222-DEA649C4901E}" type="pres">
      <dgm:prSet presAssocID="{3D84C387-7624-4B65-AF0D-59C1B59FC81E}" presName="txNode5" presStyleLbl="revTx" presStyleIdx="4" presStyleCnt="7" custScaleX="54270" custLinFactNeighborX="11611" custLinFactNeighborY="24754">
        <dgm:presLayoutVars>
          <dgm:bulletEnabled val="1"/>
        </dgm:presLayoutVars>
      </dgm:prSet>
      <dgm:spPr/>
    </dgm:pt>
    <dgm:pt modelId="{D3465FC9-C065-45BF-B24E-D89DC7102F39}" type="pres">
      <dgm:prSet presAssocID="{58960FFF-0535-42C5-8588-93AA80337D3E}" presName="dotNode5" presStyleCnt="0"/>
      <dgm:spPr/>
    </dgm:pt>
    <dgm:pt modelId="{6FD22A90-1BE6-450A-90CE-AEC5C194D611}" type="pres">
      <dgm:prSet presAssocID="{58960FFF-0535-42C5-8588-93AA80337D3E}" presName="dotRepeatNode" presStyleLbl="fgShp" presStyleIdx="3" presStyleCnt="5" custLinFactX="-200000" custLinFactNeighborX="-213656" custLinFactNeighborY="26770"/>
      <dgm:spPr/>
    </dgm:pt>
    <dgm:pt modelId="{9B7B45D3-FADF-4887-906B-04283DFC2B23}" type="pres">
      <dgm:prSet presAssocID="{3A743263-94BD-48F6-910D-55E6C4A2E43E}" presName="txNode6" presStyleLbl="revTx" presStyleIdx="5" presStyleCnt="7" custLinFactNeighborX="-35531" custLinFactNeighborY="-135">
        <dgm:presLayoutVars>
          <dgm:bulletEnabled val="1"/>
        </dgm:presLayoutVars>
      </dgm:prSet>
      <dgm:spPr/>
    </dgm:pt>
    <dgm:pt modelId="{C6FE817F-789F-4FAA-878E-88E3B60E3A7C}" type="pres">
      <dgm:prSet presAssocID="{ED83DD3D-AD5E-4E3D-B929-4E4E0E885234}" presName="dotNode6" presStyleCnt="0"/>
      <dgm:spPr/>
    </dgm:pt>
    <dgm:pt modelId="{C98EF678-E236-42C7-99F5-9E057BBF598F}" type="pres">
      <dgm:prSet presAssocID="{ED83DD3D-AD5E-4E3D-B929-4E4E0E885234}" presName="dotRepeatNode" presStyleLbl="fgShp" presStyleIdx="4" presStyleCnt="5" custLinFactX="-178201" custLinFactNeighborX="-200000" custLinFactNeighborY="88300"/>
      <dgm:spPr/>
    </dgm:pt>
    <dgm:pt modelId="{925DCFF0-03C5-4DD8-9E61-D6887E5E7FA7}" type="pres">
      <dgm:prSet presAssocID="{D53B0275-A77C-42FD-9CB8-7BA7FF40ECFB}" presName="txNode7" presStyleLbl="revTx" presStyleIdx="6" presStyleCnt="7">
        <dgm:presLayoutVars>
          <dgm:bulletEnabled val="1"/>
        </dgm:presLayoutVars>
      </dgm:prSet>
      <dgm:spPr/>
    </dgm:pt>
  </dgm:ptLst>
  <dgm:cxnLst>
    <dgm:cxn modelId="{EFC83E07-3E18-4339-B66D-94D5899C53C3}" type="presOf" srcId="{4D23392D-63E0-45F7-9887-A3713E2A2753}" destId="{22BB4660-32F8-4DC2-9D72-3EC6751A35CC}" srcOrd="0" destOrd="0" presId="urn:microsoft.com/office/officeart/2009/3/layout/DescendingProcess"/>
    <dgm:cxn modelId="{19047D12-C4FC-4116-850D-3845B60FB77C}" type="presOf" srcId="{58960FFF-0535-42C5-8588-93AA80337D3E}" destId="{6FD22A90-1BE6-450A-90CE-AEC5C194D611}" srcOrd="0" destOrd="0" presId="urn:microsoft.com/office/officeart/2009/3/layout/DescendingProcess"/>
    <dgm:cxn modelId="{EEE09A15-631B-4707-B4AC-CA29D681E10F}" srcId="{9127C0DF-6A79-470A-80EE-2DE74850677F}" destId="{7ABE66A7-EAA2-4EEA-8DAD-CA71C6CCDB43}" srcOrd="0" destOrd="0" parTransId="{9A429997-2B53-4300-ABFF-A9288B80C1F2}" sibTransId="{2026EBD8-EB7E-41AE-B668-9D97D7082EB7}"/>
    <dgm:cxn modelId="{1837BC20-3B3B-495E-BE57-53220F5259A7}" type="presOf" srcId="{3A743263-94BD-48F6-910D-55E6C4A2E43E}" destId="{9B7B45D3-FADF-4887-906B-04283DFC2B23}" srcOrd="0" destOrd="0" presId="urn:microsoft.com/office/officeart/2009/3/layout/DescendingProcess"/>
    <dgm:cxn modelId="{B743E636-57CB-4A94-9012-91A765CEE98C}" type="presOf" srcId="{9127C0DF-6A79-470A-80EE-2DE74850677F}" destId="{2DAC591C-36D6-4A83-8709-4C93BFC91C82}" srcOrd="0" destOrd="0" presId="urn:microsoft.com/office/officeart/2009/3/layout/DescendingProcess"/>
    <dgm:cxn modelId="{54225E39-AFAA-4E43-94E8-C5AD4E56F0BE}" type="presOf" srcId="{ED83DD3D-AD5E-4E3D-B929-4E4E0E885234}" destId="{C98EF678-E236-42C7-99F5-9E057BBF598F}" srcOrd="0" destOrd="0" presId="urn:microsoft.com/office/officeart/2009/3/layout/DescendingProcess"/>
    <dgm:cxn modelId="{4016C039-F76A-41FE-AA77-7D420352DB7C}" type="presOf" srcId="{E329F361-E2CC-4692-AA1D-E3032C96545B}" destId="{48F8160E-F75A-40B9-A645-42FF22AD27CC}" srcOrd="0" destOrd="0" presId="urn:microsoft.com/office/officeart/2009/3/layout/DescendingProcess"/>
    <dgm:cxn modelId="{9F1FC93E-14FC-421B-A4B3-42056A8EAF48}" srcId="{9127C0DF-6A79-470A-80EE-2DE74850677F}" destId="{3D84C387-7624-4B65-AF0D-59C1B59FC81E}" srcOrd="4" destOrd="0" parTransId="{38822E8C-1E2D-46B5-9F40-501827022765}" sibTransId="{58960FFF-0535-42C5-8588-93AA80337D3E}"/>
    <dgm:cxn modelId="{9441945B-D338-49A9-B762-7DCECA034046}" type="presOf" srcId="{DA12DFBD-63C9-4BDF-A689-D6F4E973AAF5}" destId="{F51AE2B0-3ED2-441F-A38C-4B3789520621}" srcOrd="0" destOrd="0" presId="urn:microsoft.com/office/officeart/2009/3/layout/DescendingProcess"/>
    <dgm:cxn modelId="{C75D4565-22B1-498F-B745-B1C7CADE11C7}" srcId="{9127C0DF-6A79-470A-80EE-2DE74850677F}" destId="{D53B0275-A77C-42FD-9CB8-7BA7FF40ECFB}" srcOrd="6" destOrd="0" parTransId="{9B656389-278E-4734-9D79-58D1796E4E9A}" sibTransId="{EAF86475-B560-465C-BC37-6D821F3D33D2}"/>
    <dgm:cxn modelId="{F89AD749-0274-443C-A8E2-DC5550DB26DB}" type="presOf" srcId="{3D84C387-7624-4B65-AF0D-59C1B59FC81E}" destId="{0A405D35-7546-4399-A222-DEA649C4901E}" srcOrd="0" destOrd="0" presId="urn:microsoft.com/office/officeart/2009/3/layout/DescendingProcess"/>
    <dgm:cxn modelId="{2AD5E172-5BC0-4BBA-BEEF-D5D5E42D114A}" type="presOf" srcId="{7ABE66A7-EAA2-4EEA-8DAD-CA71C6CCDB43}" destId="{53B29056-3887-43E7-BBC0-849ACFEBC5D9}" srcOrd="0" destOrd="0" presId="urn:microsoft.com/office/officeart/2009/3/layout/DescendingProcess"/>
    <dgm:cxn modelId="{C4C07057-2BE9-4E84-82D9-AE78F7591B1F}" type="presOf" srcId="{20C8B84B-2810-4E49-B04D-2ABBACC9BC8A}" destId="{3B8F371E-99B2-4AE6-B3F6-EA416C80C63F}" srcOrd="0" destOrd="0" presId="urn:microsoft.com/office/officeart/2009/3/layout/DescendingProcess"/>
    <dgm:cxn modelId="{2DBE0387-9A34-4D3B-B7CB-DBF1B1B6BB1A}" srcId="{9127C0DF-6A79-470A-80EE-2DE74850677F}" destId="{AD0BB290-53B0-4646-90DD-136E39547DF1}" srcOrd="1" destOrd="0" parTransId="{AF5DD70D-01B1-4ECD-B6A2-573A345DEDCB}" sibTransId="{E329F361-E2CC-4692-AA1D-E3032C96545B}"/>
    <dgm:cxn modelId="{4EED4990-1B31-4225-94BD-A129A7A8D65C}" type="presOf" srcId="{C44606EE-B283-489E-AB3F-2537BE09D0F1}" destId="{AF6CFED0-7AFA-4272-A793-6150A998980D}" srcOrd="0" destOrd="0" presId="urn:microsoft.com/office/officeart/2009/3/layout/DescendingProcess"/>
    <dgm:cxn modelId="{422981A4-2FFE-441E-A74F-6265FB67A68D}" type="presOf" srcId="{AD0BB290-53B0-4646-90DD-136E39547DF1}" destId="{A1296C73-A799-4725-B567-0F4EAC5BF4D4}" srcOrd="0" destOrd="0" presId="urn:microsoft.com/office/officeart/2009/3/layout/DescendingProcess"/>
    <dgm:cxn modelId="{A101B5A8-24E5-41D0-9067-A51A35657D2F}" srcId="{9127C0DF-6A79-470A-80EE-2DE74850677F}" destId="{4D23392D-63E0-45F7-9887-A3713E2A2753}" srcOrd="2" destOrd="0" parTransId="{9E69CD7A-4BA3-41EB-88E1-C41B3D4F0F11}" sibTransId="{C44606EE-B283-489E-AB3F-2537BE09D0F1}"/>
    <dgm:cxn modelId="{25E6A0BF-FFFA-4174-A5D2-B3E2432CF111}" srcId="{9127C0DF-6A79-470A-80EE-2DE74850677F}" destId="{DA12DFBD-63C9-4BDF-A689-D6F4E973AAF5}" srcOrd="3" destOrd="0" parTransId="{DF5919C1-1F0A-4903-BC56-B72E33EFD520}" sibTransId="{20C8B84B-2810-4E49-B04D-2ABBACC9BC8A}"/>
    <dgm:cxn modelId="{C9AB5FE6-AB82-48B1-A649-20FC6B591A1E}" srcId="{9127C0DF-6A79-470A-80EE-2DE74850677F}" destId="{3A743263-94BD-48F6-910D-55E6C4A2E43E}" srcOrd="5" destOrd="0" parTransId="{4AD2961F-BA26-4161-A549-C1B469531D5E}" sibTransId="{ED83DD3D-AD5E-4E3D-B929-4E4E0E885234}"/>
    <dgm:cxn modelId="{B44F69F9-62C4-434D-A9B8-6FBDE7BA9A36}" type="presOf" srcId="{D53B0275-A77C-42FD-9CB8-7BA7FF40ECFB}" destId="{925DCFF0-03C5-4DD8-9E61-D6887E5E7FA7}" srcOrd="0" destOrd="0" presId="urn:microsoft.com/office/officeart/2009/3/layout/DescendingProcess"/>
    <dgm:cxn modelId="{50CE1022-E665-41B0-A0A5-1CC034C0438F}" type="presParOf" srcId="{2DAC591C-36D6-4A83-8709-4C93BFC91C82}" destId="{A1D6C514-54E2-4099-833F-2D3D87A29789}" srcOrd="0" destOrd="0" presId="urn:microsoft.com/office/officeart/2009/3/layout/DescendingProcess"/>
    <dgm:cxn modelId="{0A0D5DD1-DDFC-4A1E-803F-7472825A9213}" type="presParOf" srcId="{2DAC591C-36D6-4A83-8709-4C93BFC91C82}" destId="{53B29056-3887-43E7-BBC0-849ACFEBC5D9}" srcOrd="1" destOrd="0" presId="urn:microsoft.com/office/officeart/2009/3/layout/DescendingProcess"/>
    <dgm:cxn modelId="{7F0CCC24-A647-4935-9686-813A86E16D97}" type="presParOf" srcId="{2DAC591C-36D6-4A83-8709-4C93BFC91C82}" destId="{A1296C73-A799-4725-B567-0F4EAC5BF4D4}" srcOrd="2" destOrd="0" presId="urn:microsoft.com/office/officeart/2009/3/layout/DescendingProcess"/>
    <dgm:cxn modelId="{5B70EE43-CF35-4B0A-91FE-346E1716F25C}" type="presParOf" srcId="{2DAC591C-36D6-4A83-8709-4C93BFC91C82}" destId="{B4C2DD9F-844C-4716-8D70-38BA228EFA22}" srcOrd="3" destOrd="0" presId="urn:microsoft.com/office/officeart/2009/3/layout/DescendingProcess"/>
    <dgm:cxn modelId="{F9024215-9045-4C93-829D-8C5673EEB05B}" type="presParOf" srcId="{B4C2DD9F-844C-4716-8D70-38BA228EFA22}" destId="{48F8160E-F75A-40B9-A645-42FF22AD27CC}" srcOrd="0" destOrd="0" presId="urn:microsoft.com/office/officeart/2009/3/layout/DescendingProcess"/>
    <dgm:cxn modelId="{710FBFDC-19CD-4FBE-A304-32141653510E}" type="presParOf" srcId="{2DAC591C-36D6-4A83-8709-4C93BFC91C82}" destId="{22BB4660-32F8-4DC2-9D72-3EC6751A35CC}" srcOrd="4" destOrd="0" presId="urn:microsoft.com/office/officeart/2009/3/layout/DescendingProcess"/>
    <dgm:cxn modelId="{AEB368D8-7E16-418C-A6D2-631E9BB474B0}" type="presParOf" srcId="{2DAC591C-36D6-4A83-8709-4C93BFC91C82}" destId="{30D74047-3A00-48B3-A3A7-8847168E69A5}" srcOrd="5" destOrd="0" presId="urn:microsoft.com/office/officeart/2009/3/layout/DescendingProcess"/>
    <dgm:cxn modelId="{93F5A781-A1A9-435D-A3EE-9FA77C1FBAA2}" type="presParOf" srcId="{30D74047-3A00-48B3-A3A7-8847168E69A5}" destId="{AF6CFED0-7AFA-4272-A793-6150A998980D}" srcOrd="0" destOrd="0" presId="urn:microsoft.com/office/officeart/2009/3/layout/DescendingProcess"/>
    <dgm:cxn modelId="{ABFA5965-5C36-4724-A27F-5C52B4D0C435}" type="presParOf" srcId="{2DAC591C-36D6-4A83-8709-4C93BFC91C82}" destId="{F51AE2B0-3ED2-441F-A38C-4B3789520621}" srcOrd="6" destOrd="0" presId="urn:microsoft.com/office/officeart/2009/3/layout/DescendingProcess"/>
    <dgm:cxn modelId="{FC40FDFE-2CE7-434F-BDA8-AFF1E75F6938}" type="presParOf" srcId="{2DAC591C-36D6-4A83-8709-4C93BFC91C82}" destId="{D14C3244-4AB8-47D3-9CD3-D12ABC8F21E4}" srcOrd="7" destOrd="0" presId="urn:microsoft.com/office/officeart/2009/3/layout/DescendingProcess"/>
    <dgm:cxn modelId="{66002E41-FD38-4832-9820-3B56B835D6CD}" type="presParOf" srcId="{D14C3244-4AB8-47D3-9CD3-D12ABC8F21E4}" destId="{3B8F371E-99B2-4AE6-B3F6-EA416C80C63F}" srcOrd="0" destOrd="0" presId="urn:microsoft.com/office/officeart/2009/3/layout/DescendingProcess"/>
    <dgm:cxn modelId="{670AEA42-8C7C-4F5C-B28E-037681F0F4A6}" type="presParOf" srcId="{2DAC591C-36D6-4A83-8709-4C93BFC91C82}" destId="{0A405D35-7546-4399-A222-DEA649C4901E}" srcOrd="8" destOrd="0" presId="urn:microsoft.com/office/officeart/2009/3/layout/DescendingProcess"/>
    <dgm:cxn modelId="{48924978-445F-4DFF-9071-A410B9EA67C5}" type="presParOf" srcId="{2DAC591C-36D6-4A83-8709-4C93BFC91C82}" destId="{D3465FC9-C065-45BF-B24E-D89DC7102F39}" srcOrd="9" destOrd="0" presId="urn:microsoft.com/office/officeart/2009/3/layout/DescendingProcess"/>
    <dgm:cxn modelId="{58446FEB-815C-4537-BAE8-D8D357DFA1C5}" type="presParOf" srcId="{D3465FC9-C065-45BF-B24E-D89DC7102F39}" destId="{6FD22A90-1BE6-450A-90CE-AEC5C194D611}" srcOrd="0" destOrd="0" presId="urn:microsoft.com/office/officeart/2009/3/layout/DescendingProcess"/>
    <dgm:cxn modelId="{8E1EF099-6187-49FA-BC9F-0466ECAC1EE0}" type="presParOf" srcId="{2DAC591C-36D6-4A83-8709-4C93BFC91C82}" destId="{9B7B45D3-FADF-4887-906B-04283DFC2B23}" srcOrd="10" destOrd="0" presId="urn:microsoft.com/office/officeart/2009/3/layout/DescendingProcess"/>
    <dgm:cxn modelId="{49F3EC39-999C-40D3-975D-73E20D213C85}" type="presParOf" srcId="{2DAC591C-36D6-4A83-8709-4C93BFC91C82}" destId="{C6FE817F-789F-4FAA-878E-88E3B60E3A7C}" srcOrd="11" destOrd="0" presId="urn:microsoft.com/office/officeart/2009/3/layout/DescendingProcess"/>
    <dgm:cxn modelId="{F34CADB9-FC2C-40F0-8BDD-69BAE90F6D28}" type="presParOf" srcId="{C6FE817F-789F-4FAA-878E-88E3B60E3A7C}" destId="{C98EF678-E236-42C7-99F5-9E057BBF598F}" srcOrd="0" destOrd="0" presId="urn:microsoft.com/office/officeart/2009/3/layout/DescendingProcess"/>
    <dgm:cxn modelId="{055F8F6B-1018-4381-BD16-4E49D5348015}" type="presParOf" srcId="{2DAC591C-36D6-4A83-8709-4C93BFC91C82}" destId="{925DCFF0-03C5-4DD8-9E61-D6887E5E7FA7}" srcOrd="12" destOrd="0" presId="urn:microsoft.com/office/officeart/2009/3/layout/Descending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E61996-3285-4AE2-9917-55A03BAD21A1}">
      <dsp:nvSpPr>
        <dsp:cNvPr id="0" name=""/>
        <dsp:cNvSpPr/>
      </dsp:nvSpPr>
      <dsp:spPr>
        <a:xfrm>
          <a:off x="3188659" y="38308"/>
          <a:ext cx="1845095" cy="184509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r-FR" sz="1600" kern="1200" dirty="0"/>
            <a:t>Sources publiques officielles</a:t>
          </a:r>
        </a:p>
      </dsp:txBody>
      <dsp:txXfrm>
        <a:off x="3458867" y="308516"/>
        <a:ext cx="1304679" cy="1304679"/>
      </dsp:txXfrm>
    </dsp:sp>
    <dsp:sp modelId="{0EB66D2E-8B42-4453-A22C-B5E90B2C718E}">
      <dsp:nvSpPr>
        <dsp:cNvPr id="0" name=""/>
        <dsp:cNvSpPr/>
      </dsp:nvSpPr>
      <dsp:spPr>
        <a:xfrm rot="2605056">
          <a:off x="5182805" y="1264479"/>
          <a:ext cx="592511" cy="622719"/>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5207125" y="1327937"/>
        <a:ext cx="414758" cy="373631"/>
      </dsp:txXfrm>
    </dsp:sp>
    <dsp:sp modelId="{D3A29540-958E-49FB-8CF0-E986A5A25E71}">
      <dsp:nvSpPr>
        <dsp:cNvPr id="0" name=""/>
        <dsp:cNvSpPr/>
      </dsp:nvSpPr>
      <dsp:spPr>
        <a:xfrm>
          <a:off x="5768230" y="1983844"/>
          <a:ext cx="1845095" cy="184509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fr-FR" sz="2000" kern="1200"/>
            <a:t>Réseaux d’experts</a:t>
          </a:r>
        </a:p>
      </dsp:txBody>
      <dsp:txXfrm>
        <a:off x="6038438" y="2254052"/>
        <a:ext cx="1304679" cy="1304679"/>
      </dsp:txXfrm>
    </dsp:sp>
    <dsp:sp modelId="{4F5D72A9-06F8-4698-A0AD-A28ACD4CF507}">
      <dsp:nvSpPr>
        <dsp:cNvPr id="0" name=""/>
        <dsp:cNvSpPr/>
      </dsp:nvSpPr>
      <dsp:spPr>
        <a:xfrm rot="8288073">
          <a:off x="5390520" y="3527706"/>
          <a:ext cx="519028" cy="622719"/>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rot="10800000">
        <a:off x="5526353" y="3600292"/>
        <a:ext cx="363320" cy="373631"/>
      </dsp:txXfrm>
    </dsp:sp>
    <dsp:sp modelId="{604F49E0-51D9-4523-8F23-9D25B102CF72}">
      <dsp:nvSpPr>
        <dsp:cNvPr id="0" name=""/>
        <dsp:cNvSpPr/>
      </dsp:nvSpPr>
      <dsp:spPr>
        <a:xfrm>
          <a:off x="3473166" y="3915544"/>
          <a:ext cx="2124165" cy="184509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r-FR" sz="1600" kern="1200" dirty="0" err="1"/>
            <a:t>Plateformes</a:t>
          </a:r>
          <a:r>
            <a:rPr lang="fr-FR" sz="1600" kern="1200" dirty="0"/>
            <a:t> internationales</a:t>
          </a:r>
        </a:p>
      </dsp:txBody>
      <dsp:txXfrm>
        <a:off x="3784243" y="4185752"/>
        <a:ext cx="1502011" cy="1304679"/>
      </dsp:txXfrm>
    </dsp:sp>
    <dsp:sp modelId="{D38E1046-5134-4D04-99D3-D73FD2083FD0}">
      <dsp:nvSpPr>
        <dsp:cNvPr id="0" name=""/>
        <dsp:cNvSpPr/>
      </dsp:nvSpPr>
      <dsp:spPr>
        <a:xfrm rot="12980760">
          <a:off x="2822658" y="3534903"/>
          <a:ext cx="729298" cy="622719"/>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rot="10800000">
        <a:off x="2991302" y="3714806"/>
        <a:ext cx="542482" cy="373631"/>
      </dsp:txXfrm>
    </dsp:sp>
    <dsp:sp modelId="{EFB9680F-D512-41D8-BEF8-2F43F45D4B73}">
      <dsp:nvSpPr>
        <dsp:cNvPr id="0" name=""/>
        <dsp:cNvSpPr/>
      </dsp:nvSpPr>
      <dsp:spPr>
        <a:xfrm>
          <a:off x="950901" y="1956965"/>
          <a:ext cx="1845095" cy="1845095"/>
        </a:xfrm>
        <a:prstGeom prst="ellipse">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fr-FR" sz="1600" kern="1200" dirty="0"/>
            <a:t>Sources publiques officieuses</a:t>
          </a:r>
        </a:p>
      </dsp:txBody>
      <dsp:txXfrm>
        <a:off x="1221109" y="2227173"/>
        <a:ext cx="1304679" cy="1304679"/>
      </dsp:txXfrm>
    </dsp:sp>
    <dsp:sp modelId="{F4166633-C1D3-4476-8E5E-9EB6DA2C84C3}">
      <dsp:nvSpPr>
        <dsp:cNvPr id="0" name=""/>
        <dsp:cNvSpPr/>
      </dsp:nvSpPr>
      <dsp:spPr>
        <a:xfrm rot="18678497">
          <a:off x="2641510" y="1297288"/>
          <a:ext cx="584369" cy="622719"/>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00150">
            <a:lnSpc>
              <a:spcPct val="90000"/>
            </a:lnSpc>
            <a:spcBef>
              <a:spcPct val="0"/>
            </a:spcBef>
            <a:spcAft>
              <a:spcPct val="35000"/>
            </a:spcAft>
            <a:buNone/>
          </a:pPr>
          <a:endParaRPr lang="en-US" sz="2700" kern="1200"/>
        </a:p>
      </dsp:txBody>
      <dsp:txXfrm>
        <a:off x="2671303" y="1487676"/>
        <a:ext cx="409058" cy="3736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D6C514-54E2-4099-833F-2D3D87A29789}">
      <dsp:nvSpPr>
        <dsp:cNvPr id="0" name=""/>
        <dsp:cNvSpPr/>
      </dsp:nvSpPr>
      <dsp:spPr>
        <a:xfrm rot="4396374">
          <a:off x="1095697" y="967878"/>
          <a:ext cx="3312255" cy="2292712"/>
        </a:xfrm>
        <a:prstGeom prst="swooshArrow">
          <a:avLst>
            <a:gd name="adj1" fmla="val 16310"/>
            <a:gd name="adj2" fmla="val 313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F8160E-F75A-40B9-A645-42FF22AD27CC}">
      <dsp:nvSpPr>
        <dsp:cNvPr id="0" name=""/>
        <dsp:cNvSpPr/>
      </dsp:nvSpPr>
      <dsp:spPr>
        <a:xfrm>
          <a:off x="2076696" y="1098528"/>
          <a:ext cx="87858" cy="87858"/>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F6CFED0-7AFA-4272-A793-6150A998980D}">
      <dsp:nvSpPr>
        <dsp:cNvPr id="0" name=""/>
        <dsp:cNvSpPr/>
      </dsp:nvSpPr>
      <dsp:spPr>
        <a:xfrm>
          <a:off x="2562043" y="1428061"/>
          <a:ext cx="87858" cy="87858"/>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8F371E-99B2-4AE6-B3F6-EA416C80C63F}">
      <dsp:nvSpPr>
        <dsp:cNvPr id="0" name=""/>
        <dsp:cNvSpPr/>
      </dsp:nvSpPr>
      <dsp:spPr>
        <a:xfrm>
          <a:off x="3016282" y="1831914"/>
          <a:ext cx="87858" cy="87858"/>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B29056-3887-43E7-BBC0-849ACFEBC5D9}">
      <dsp:nvSpPr>
        <dsp:cNvPr id="0" name=""/>
        <dsp:cNvSpPr/>
      </dsp:nvSpPr>
      <dsp:spPr>
        <a:xfrm>
          <a:off x="328081" y="88800"/>
          <a:ext cx="4559363" cy="782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b" anchorCtr="0">
          <a:noAutofit/>
        </a:bodyPr>
        <a:lstStyle/>
        <a:p>
          <a:pPr marL="0" lvl="0" indent="0" algn="l" defTabSz="889000">
            <a:lnSpc>
              <a:spcPct val="100000"/>
            </a:lnSpc>
            <a:spcBef>
              <a:spcPct val="0"/>
            </a:spcBef>
            <a:spcAft>
              <a:spcPts val="0"/>
            </a:spcAft>
            <a:buNone/>
          </a:pPr>
          <a:r>
            <a:rPr lang="fr-FR" sz="2000" b="1" u="sng" kern="1200"/>
            <a:t>Sources officieuses</a:t>
          </a:r>
        </a:p>
        <a:p>
          <a:pPr marL="0" lvl="0" indent="0" algn="l" defTabSz="889000">
            <a:lnSpc>
              <a:spcPct val="100000"/>
            </a:lnSpc>
            <a:spcBef>
              <a:spcPct val="0"/>
            </a:spcBef>
            <a:spcAft>
              <a:spcPts val="0"/>
            </a:spcAft>
            <a:buNone/>
          </a:pPr>
          <a:r>
            <a:rPr lang="fr-FR" sz="1500" b="0" kern="1200"/>
            <a:t>validation par des sources officielles:</a:t>
          </a:r>
          <a:r>
            <a:rPr lang="fr-FR" sz="2000" b="0" kern="1200"/>
            <a:t>	</a:t>
          </a:r>
        </a:p>
      </dsp:txBody>
      <dsp:txXfrm>
        <a:off x="328081" y="88800"/>
        <a:ext cx="4559363" cy="782134"/>
      </dsp:txXfrm>
    </dsp:sp>
    <dsp:sp modelId="{A1296C73-A799-4725-B567-0F4EAC5BF4D4}">
      <dsp:nvSpPr>
        <dsp:cNvPr id="0" name=""/>
        <dsp:cNvSpPr/>
      </dsp:nvSpPr>
      <dsp:spPr>
        <a:xfrm>
          <a:off x="2368433" y="873504"/>
          <a:ext cx="2059472" cy="4873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l" defTabSz="666750">
            <a:lnSpc>
              <a:spcPct val="90000"/>
            </a:lnSpc>
            <a:spcBef>
              <a:spcPct val="0"/>
            </a:spcBef>
            <a:spcAft>
              <a:spcPct val="35000"/>
            </a:spcAft>
            <a:buNone/>
          </a:pPr>
          <a:r>
            <a:rPr lang="fr-FR" sz="1500" kern="1200"/>
            <a:t> </a:t>
          </a:r>
        </a:p>
      </dsp:txBody>
      <dsp:txXfrm>
        <a:off x="2368433" y="873504"/>
        <a:ext cx="2059472" cy="487341"/>
      </dsp:txXfrm>
    </dsp:sp>
    <dsp:sp modelId="{22BB4660-32F8-4DC2-9D72-3EC6751A35CC}">
      <dsp:nvSpPr>
        <dsp:cNvPr id="0" name=""/>
        <dsp:cNvSpPr/>
      </dsp:nvSpPr>
      <dsp:spPr>
        <a:xfrm>
          <a:off x="737500" y="1142577"/>
          <a:ext cx="1685294" cy="644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r" defTabSz="666750">
            <a:lnSpc>
              <a:spcPct val="90000"/>
            </a:lnSpc>
            <a:spcBef>
              <a:spcPct val="0"/>
            </a:spcBef>
            <a:spcAft>
              <a:spcPct val="35000"/>
            </a:spcAft>
            <a:buNone/>
          </a:pPr>
          <a:r>
            <a:rPr lang="fr-FR" sz="1500" kern="1200"/>
            <a:t> </a:t>
          </a:r>
        </a:p>
      </dsp:txBody>
      <dsp:txXfrm>
        <a:off x="737500" y="1142577"/>
        <a:ext cx="1685294" cy="644835"/>
      </dsp:txXfrm>
    </dsp:sp>
    <dsp:sp modelId="{C98EF678-E236-42C7-99F5-9E057BBF598F}">
      <dsp:nvSpPr>
        <dsp:cNvPr id="0" name=""/>
        <dsp:cNvSpPr/>
      </dsp:nvSpPr>
      <dsp:spPr>
        <a:xfrm>
          <a:off x="3361677" y="2315815"/>
          <a:ext cx="87858" cy="87858"/>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1AE2B0-3ED2-441F-A38C-4B3789520621}">
      <dsp:nvSpPr>
        <dsp:cNvPr id="0" name=""/>
        <dsp:cNvSpPr/>
      </dsp:nvSpPr>
      <dsp:spPr>
        <a:xfrm>
          <a:off x="3376748" y="1509624"/>
          <a:ext cx="1638184" cy="644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l" defTabSz="666750">
            <a:lnSpc>
              <a:spcPct val="90000"/>
            </a:lnSpc>
            <a:spcBef>
              <a:spcPct val="0"/>
            </a:spcBef>
            <a:spcAft>
              <a:spcPct val="35000"/>
            </a:spcAft>
            <a:buNone/>
          </a:pPr>
          <a:r>
            <a:rPr lang="fr-FR" sz="1500" kern="1200"/>
            <a:t> </a:t>
          </a:r>
        </a:p>
      </dsp:txBody>
      <dsp:txXfrm>
        <a:off x="3376748" y="1509624"/>
        <a:ext cx="1638184" cy="644835"/>
      </dsp:txXfrm>
    </dsp:sp>
    <dsp:sp modelId="{488A0578-B9B0-4E0F-B5E3-DA8FE80D1C3C}">
      <dsp:nvSpPr>
        <dsp:cNvPr id="0" name=""/>
        <dsp:cNvSpPr/>
      </dsp:nvSpPr>
      <dsp:spPr>
        <a:xfrm>
          <a:off x="1656315" y="2043635"/>
          <a:ext cx="1522099" cy="644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r" defTabSz="666750">
            <a:lnSpc>
              <a:spcPct val="90000"/>
            </a:lnSpc>
            <a:spcBef>
              <a:spcPct val="0"/>
            </a:spcBef>
            <a:spcAft>
              <a:spcPct val="35000"/>
            </a:spcAft>
            <a:buNone/>
          </a:pPr>
          <a:r>
            <a:rPr lang="fr-FR" sz="1500" kern="1200"/>
            <a:t> </a:t>
          </a:r>
        </a:p>
      </dsp:txBody>
      <dsp:txXfrm>
        <a:off x="1656315" y="2043635"/>
        <a:ext cx="1522099" cy="644835"/>
      </dsp:txXfrm>
    </dsp:sp>
    <dsp:sp modelId="{5EF3DB6C-FEA6-43E8-BBAB-7A83F3613DF6}">
      <dsp:nvSpPr>
        <dsp:cNvPr id="0" name=""/>
        <dsp:cNvSpPr/>
      </dsp:nvSpPr>
      <dsp:spPr>
        <a:xfrm>
          <a:off x="3315046" y="3419711"/>
          <a:ext cx="2216622" cy="644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marL="0" lvl="0" indent="0" algn="ctr" defTabSz="1733550">
            <a:lnSpc>
              <a:spcPct val="90000"/>
            </a:lnSpc>
            <a:spcBef>
              <a:spcPct val="0"/>
            </a:spcBef>
            <a:spcAft>
              <a:spcPct val="35000"/>
            </a:spcAft>
            <a:buNone/>
          </a:pPr>
          <a:endParaRPr lang="en-US" sz="3900" kern="1200" dirty="0"/>
        </a:p>
      </dsp:txBody>
      <dsp:txXfrm>
        <a:off x="3315046" y="3419711"/>
        <a:ext cx="2216622" cy="6448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D6C514-54E2-4099-833F-2D3D87A29789}">
      <dsp:nvSpPr>
        <dsp:cNvPr id="0" name=""/>
        <dsp:cNvSpPr/>
      </dsp:nvSpPr>
      <dsp:spPr>
        <a:xfrm rot="17203626" flipH="1">
          <a:off x="1379853" y="723558"/>
          <a:ext cx="3276309" cy="2376551"/>
        </a:xfrm>
        <a:prstGeom prst="swooshArrow">
          <a:avLst>
            <a:gd name="adj1" fmla="val 16310"/>
            <a:gd name="adj2" fmla="val 313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C8CAD1-F10A-4994-BEA3-AE7DEC98E26B}">
      <dsp:nvSpPr>
        <dsp:cNvPr id="0" name=""/>
        <dsp:cNvSpPr/>
      </dsp:nvSpPr>
      <dsp:spPr>
        <a:xfrm>
          <a:off x="2836101" y="1437988"/>
          <a:ext cx="83334" cy="83334"/>
        </a:xfrm>
        <a:prstGeom prst="ellipse">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 modelId="{23ADD531-7DE9-40BC-855F-2E9BB6542E2B}">
      <dsp:nvSpPr>
        <dsp:cNvPr id="0" name=""/>
        <dsp:cNvSpPr/>
      </dsp:nvSpPr>
      <dsp:spPr>
        <a:xfrm>
          <a:off x="-224241" y="192414"/>
          <a:ext cx="5141796" cy="5425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b" anchorCtr="0">
          <a:noAutofit/>
        </a:bodyPr>
        <a:lstStyle/>
        <a:p>
          <a:pPr marL="0" lvl="0" indent="0" algn="r" defTabSz="889000">
            <a:lnSpc>
              <a:spcPct val="90000"/>
            </a:lnSpc>
            <a:spcBef>
              <a:spcPct val="0"/>
            </a:spcBef>
            <a:spcAft>
              <a:spcPct val="35000"/>
            </a:spcAft>
            <a:buNone/>
          </a:pPr>
          <a:r>
            <a:rPr lang="fr-FR" sz="2000" b="1" u="sng" kern="1200"/>
            <a:t> Sources officielles</a:t>
          </a:r>
        </a:p>
        <a:p>
          <a:pPr marL="0" lvl="0" indent="0" algn="r" defTabSz="889000">
            <a:lnSpc>
              <a:spcPct val="90000"/>
            </a:lnSpc>
            <a:spcBef>
              <a:spcPct val="0"/>
            </a:spcBef>
            <a:spcAft>
              <a:spcPct val="35000"/>
            </a:spcAft>
            <a:buNone/>
          </a:pPr>
          <a:endParaRPr lang="en-US" sz="2000" b="1" u="sng" kern="1200" dirty="0"/>
        </a:p>
      </dsp:txBody>
      <dsp:txXfrm>
        <a:off x="-224241" y="192414"/>
        <a:ext cx="5141796" cy="542587"/>
      </dsp:txXfrm>
    </dsp:sp>
    <dsp:sp modelId="{D9FD99D1-F2E1-4CC6-9648-9033D3A1DAB3}">
      <dsp:nvSpPr>
        <dsp:cNvPr id="0" name=""/>
        <dsp:cNvSpPr/>
      </dsp:nvSpPr>
      <dsp:spPr>
        <a:xfrm>
          <a:off x="490935" y="1116963"/>
          <a:ext cx="1850174" cy="611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marL="0" lvl="0" indent="0" algn="r" defTabSz="666750">
            <a:lnSpc>
              <a:spcPct val="90000"/>
            </a:lnSpc>
            <a:spcBef>
              <a:spcPct val="0"/>
            </a:spcBef>
            <a:spcAft>
              <a:spcPct val="35000"/>
            </a:spcAft>
            <a:buNone/>
          </a:pPr>
          <a:r>
            <a:rPr lang="fr-FR" sz="1500" kern="1200"/>
            <a:t>Validées à la source</a:t>
          </a:r>
        </a:p>
      </dsp:txBody>
      <dsp:txXfrm>
        <a:off x="490935" y="1116963"/>
        <a:ext cx="1850174" cy="611628"/>
      </dsp:txXfrm>
    </dsp:sp>
    <dsp:sp modelId="{1CC62EB1-4E52-4CA4-8FA0-C6F489ED9C46}">
      <dsp:nvSpPr>
        <dsp:cNvPr id="0" name=""/>
        <dsp:cNvSpPr/>
      </dsp:nvSpPr>
      <dsp:spPr>
        <a:xfrm>
          <a:off x="3477388" y="3210798"/>
          <a:ext cx="2102471" cy="611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6990" tIns="46990" rIns="46990" bIns="46990" numCol="1" spcCol="1270" anchor="t" anchorCtr="0">
          <a:noAutofit/>
        </a:bodyPr>
        <a:lstStyle/>
        <a:p>
          <a:pPr marL="0" lvl="0" indent="0" algn="ctr" defTabSz="1644650">
            <a:lnSpc>
              <a:spcPct val="90000"/>
            </a:lnSpc>
            <a:spcBef>
              <a:spcPct val="0"/>
            </a:spcBef>
            <a:spcAft>
              <a:spcPct val="35000"/>
            </a:spcAft>
            <a:buNone/>
          </a:pPr>
          <a:r>
            <a:rPr lang="fr-FR" sz="3700" kern="1200"/>
            <a:t> </a:t>
          </a:r>
        </a:p>
      </dsp:txBody>
      <dsp:txXfrm>
        <a:off x="3477388" y="3210798"/>
        <a:ext cx="2102471" cy="6116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D6C514-54E2-4099-833F-2D3D87A29789}">
      <dsp:nvSpPr>
        <dsp:cNvPr id="0" name=""/>
        <dsp:cNvSpPr/>
      </dsp:nvSpPr>
      <dsp:spPr>
        <a:xfrm rot="4396374">
          <a:off x="1188549" y="1070009"/>
          <a:ext cx="3661767" cy="2534641"/>
        </a:xfrm>
        <a:prstGeom prst="swooshArrow">
          <a:avLst>
            <a:gd name="adj1" fmla="val 16310"/>
            <a:gd name="adj2" fmla="val 313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F8160E-F75A-40B9-A645-42FF22AD27CC}">
      <dsp:nvSpPr>
        <dsp:cNvPr id="0" name=""/>
        <dsp:cNvSpPr/>
      </dsp:nvSpPr>
      <dsp:spPr>
        <a:xfrm>
          <a:off x="2273063" y="1214445"/>
          <a:ext cx="97129" cy="97129"/>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F6CFED0-7AFA-4272-A793-6150A998980D}">
      <dsp:nvSpPr>
        <dsp:cNvPr id="0" name=""/>
        <dsp:cNvSpPr/>
      </dsp:nvSpPr>
      <dsp:spPr>
        <a:xfrm>
          <a:off x="2790309" y="1530171"/>
          <a:ext cx="97129" cy="97129"/>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8F371E-99B2-4AE6-B3F6-EA416C80C63F}">
      <dsp:nvSpPr>
        <dsp:cNvPr id="0" name=""/>
        <dsp:cNvSpPr/>
      </dsp:nvSpPr>
      <dsp:spPr>
        <a:xfrm>
          <a:off x="3188236" y="1890210"/>
          <a:ext cx="97129" cy="97129"/>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B29056-3887-43E7-BBC0-849ACFEBC5D9}">
      <dsp:nvSpPr>
        <dsp:cNvPr id="0" name=""/>
        <dsp:cNvSpPr/>
      </dsp:nvSpPr>
      <dsp:spPr>
        <a:xfrm>
          <a:off x="339934" y="98170"/>
          <a:ext cx="5040470" cy="8646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b" anchorCtr="0">
          <a:noAutofit/>
        </a:bodyPr>
        <a:lstStyle/>
        <a:p>
          <a:pPr marL="0" lvl="0" indent="0" algn="l" defTabSz="889000">
            <a:lnSpc>
              <a:spcPct val="100000"/>
            </a:lnSpc>
            <a:spcBef>
              <a:spcPct val="0"/>
            </a:spcBef>
            <a:spcAft>
              <a:spcPts val="0"/>
            </a:spcAft>
            <a:buNone/>
          </a:pPr>
          <a:r>
            <a:rPr lang="fr-FR" sz="2000" b="1" u="sng" kern="1200"/>
            <a:t> </a:t>
          </a:r>
        </a:p>
      </dsp:txBody>
      <dsp:txXfrm>
        <a:off x="339934" y="98170"/>
        <a:ext cx="5040470" cy="864665"/>
      </dsp:txXfrm>
    </dsp:sp>
    <dsp:sp modelId="{A1296C73-A799-4725-B567-0F4EAC5BF4D4}">
      <dsp:nvSpPr>
        <dsp:cNvPr id="0" name=""/>
        <dsp:cNvSpPr/>
      </dsp:nvSpPr>
      <dsp:spPr>
        <a:xfrm>
          <a:off x="2532003" y="965676"/>
          <a:ext cx="2318186" cy="5387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l" defTabSz="622300">
            <a:lnSpc>
              <a:spcPct val="90000"/>
            </a:lnSpc>
            <a:spcBef>
              <a:spcPct val="0"/>
            </a:spcBef>
            <a:spcAft>
              <a:spcPct val="35000"/>
            </a:spcAft>
            <a:buNone/>
          </a:pPr>
          <a:r>
            <a:rPr lang="fr-FR" sz="1400" kern="1200" dirty="0"/>
            <a:t>Sites Internet</a:t>
          </a:r>
        </a:p>
      </dsp:txBody>
      <dsp:txXfrm>
        <a:off x="2532003" y="965676"/>
        <a:ext cx="2318186" cy="538765"/>
      </dsp:txXfrm>
    </dsp:sp>
    <dsp:sp modelId="{22BB4660-32F8-4DC2-9D72-3EC6751A35CC}">
      <dsp:nvSpPr>
        <dsp:cNvPr id="0" name=""/>
        <dsp:cNvSpPr/>
      </dsp:nvSpPr>
      <dsp:spPr>
        <a:xfrm>
          <a:off x="807290" y="1250767"/>
          <a:ext cx="1578673" cy="712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r" defTabSz="622300">
            <a:lnSpc>
              <a:spcPct val="90000"/>
            </a:lnSpc>
            <a:spcBef>
              <a:spcPct val="0"/>
            </a:spcBef>
            <a:spcAft>
              <a:spcPct val="35000"/>
            </a:spcAft>
            <a:buNone/>
          </a:pPr>
          <a:r>
            <a:rPr lang="fr-FR" sz="1400" kern="1200" dirty="0"/>
            <a:t>Rapports périodiques/ bulletins</a:t>
          </a:r>
        </a:p>
      </dsp:txBody>
      <dsp:txXfrm>
        <a:off x="807290" y="1250767"/>
        <a:ext cx="1578673" cy="712879"/>
      </dsp:txXfrm>
    </dsp:sp>
    <dsp:sp modelId="{6FD22A90-1BE6-450A-90CE-AEC5C194D611}">
      <dsp:nvSpPr>
        <dsp:cNvPr id="0" name=""/>
        <dsp:cNvSpPr/>
      </dsp:nvSpPr>
      <dsp:spPr>
        <a:xfrm>
          <a:off x="3555395" y="2340260"/>
          <a:ext cx="97129" cy="97129"/>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1AE2B0-3ED2-441F-A38C-4B3789520621}">
      <dsp:nvSpPr>
        <dsp:cNvPr id="0" name=""/>
        <dsp:cNvSpPr/>
      </dsp:nvSpPr>
      <dsp:spPr>
        <a:xfrm>
          <a:off x="3498150" y="1575177"/>
          <a:ext cx="1908941" cy="712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l" defTabSz="622300">
            <a:lnSpc>
              <a:spcPct val="90000"/>
            </a:lnSpc>
            <a:spcBef>
              <a:spcPct val="0"/>
            </a:spcBef>
            <a:spcAft>
              <a:spcPct val="35000"/>
            </a:spcAft>
            <a:buNone/>
          </a:pPr>
          <a:r>
            <a:rPr lang="fr-FR" sz="1400" kern="1200" dirty="0"/>
            <a:t>Réseaux sociaux</a:t>
          </a:r>
        </a:p>
      </dsp:txBody>
      <dsp:txXfrm>
        <a:off x="3498150" y="1575177"/>
        <a:ext cx="1908941" cy="712879"/>
      </dsp:txXfrm>
    </dsp:sp>
    <dsp:sp modelId="{0A405D35-7546-4399-A222-DEA649C4901E}">
      <dsp:nvSpPr>
        <dsp:cNvPr id="0" name=""/>
        <dsp:cNvSpPr/>
      </dsp:nvSpPr>
      <dsp:spPr>
        <a:xfrm>
          <a:off x="2036405" y="2182850"/>
          <a:ext cx="1329898" cy="712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l" defTabSz="622300">
            <a:lnSpc>
              <a:spcPct val="90000"/>
            </a:lnSpc>
            <a:spcBef>
              <a:spcPct val="0"/>
            </a:spcBef>
            <a:spcAft>
              <a:spcPct val="35000"/>
            </a:spcAft>
            <a:buNone/>
          </a:pPr>
          <a:r>
            <a:rPr lang="fr-FR" sz="1400" kern="1200" dirty="0" err="1"/>
            <a:t>Plateformes</a:t>
          </a:r>
          <a:r>
            <a:rPr lang="fr-FR" sz="1400" kern="1200" dirty="0"/>
            <a:t>/ données de SFI</a:t>
          </a:r>
        </a:p>
      </dsp:txBody>
      <dsp:txXfrm>
        <a:off x="2036405" y="2182850"/>
        <a:ext cx="1329898" cy="712879"/>
      </dsp:txXfrm>
    </dsp:sp>
    <dsp:sp modelId="{C98EF678-E236-42C7-99F5-9E057BBF598F}">
      <dsp:nvSpPr>
        <dsp:cNvPr id="0" name=""/>
        <dsp:cNvSpPr/>
      </dsp:nvSpPr>
      <dsp:spPr>
        <a:xfrm>
          <a:off x="3863311" y="2828197"/>
          <a:ext cx="97129" cy="97129"/>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B7B45D3-FADF-4887-906B-04283DFC2B23}">
      <dsp:nvSpPr>
        <dsp:cNvPr id="0" name=""/>
        <dsp:cNvSpPr/>
      </dsp:nvSpPr>
      <dsp:spPr>
        <a:xfrm>
          <a:off x="4166302" y="2433594"/>
          <a:ext cx="1421302" cy="712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l" defTabSz="622300">
            <a:lnSpc>
              <a:spcPct val="90000"/>
            </a:lnSpc>
            <a:spcBef>
              <a:spcPct val="0"/>
            </a:spcBef>
            <a:spcAft>
              <a:spcPct val="35000"/>
            </a:spcAft>
            <a:buNone/>
          </a:pPr>
          <a:r>
            <a:rPr lang="fr-FR" sz="1400" kern="1200" dirty="0"/>
            <a:t>Points focaux</a:t>
          </a:r>
        </a:p>
      </dsp:txBody>
      <dsp:txXfrm>
        <a:off x="4166302" y="2433594"/>
        <a:ext cx="1421302" cy="712879"/>
      </dsp:txXfrm>
    </dsp:sp>
    <dsp:sp modelId="{925DCFF0-03C5-4DD8-9E61-D6887E5E7FA7}">
      <dsp:nvSpPr>
        <dsp:cNvPr id="0" name=""/>
        <dsp:cNvSpPr/>
      </dsp:nvSpPr>
      <dsp:spPr>
        <a:xfrm>
          <a:off x="3642086" y="3780562"/>
          <a:ext cx="2450522" cy="712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4610" tIns="54610" rIns="54610" bIns="54610" numCol="1" spcCol="1270" anchor="t" anchorCtr="0">
          <a:noAutofit/>
        </a:bodyPr>
        <a:lstStyle/>
        <a:p>
          <a:pPr marL="0" lvl="0" indent="0" algn="ctr" defTabSz="1911350">
            <a:lnSpc>
              <a:spcPct val="90000"/>
            </a:lnSpc>
            <a:spcBef>
              <a:spcPct val="0"/>
            </a:spcBef>
            <a:spcAft>
              <a:spcPct val="35000"/>
            </a:spcAft>
            <a:buNone/>
          </a:pPr>
          <a:endParaRPr lang="en-US" sz="4300" kern="1200" dirty="0"/>
        </a:p>
      </dsp:txBody>
      <dsp:txXfrm>
        <a:off x="3642086" y="3780562"/>
        <a:ext cx="2450522" cy="712879"/>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082" name="Rectangle 2"/>
          <p:cNvSpPr>
            <a:spLocks noGrp="1" noChangeArrowheads="1"/>
          </p:cNvSpPr>
          <p:nvPr>
            <p:ph type="hdr" sz="quarter"/>
          </p:nvPr>
        </p:nvSpPr>
        <p:spPr bwMode="auto">
          <a:xfrm>
            <a:off x="0"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174083" name="Rectangle 3"/>
          <p:cNvSpPr>
            <a:spLocks noGrp="1" noChangeArrowheads="1"/>
          </p:cNvSpPr>
          <p:nvPr>
            <p:ph type="dt" sz="quarter" idx="1"/>
          </p:nvPr>
        </p:nvSpPr>
        <p:spPr bwMode="auto">
          <a:xfrm>
            <a:off x="3850907"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174084" name="Rectangle 4"/>
          <p:cNvSpPr>
            <a:spLocks noGrp="1" noChangeArrowheads="1"/>
          </p:cNvSpPr>
          <p:nvPr>
            <p:ph type="ftr" sz="quarter" idx="2"/>
          </p:nvPr>
        </p:nvSpPr>
        <p:spPr bwMode="auto">
          <a:xfrm>
            <a:off x="0"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174085" name="Rectangle 5"/>
          <p:cNvSpPr>
            <a:spLocks noGrp="1" noChangeArrowheads="1"/>
          </p:cNvSpPr>
          <p:nvPr>
            <p:ph type="sldNum" sz="quarter" idx="3"/>
          </p:nvPr>
        </p:nvSpPr>
        <p:spPr bwMode="auto">
          <a:xfrm>
            <a:off x="3850907"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E5F18FF9-29BD-4535-B5C9-375A218A0C70}" type="slidenum">
              <a:rPr lang="it-IT"/>
              <a:pPr>
                <a:defRPr/>
              </a:pPr>
              <a:t>‹#›</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61443" name="Rectangle 3"/>
          <p:cNvSpPr>
            <a:spLocks noGrp="1" noChangeArrowheads="1"/>
          </p:cNvSpPr>
          <p:nvPr>
            <p:ph type="dt" idx="1"/>
          </p:nvPr>
        </p:nvSpPr>
        <p:spPr bwMode="auto">
          <a:xfrm>
            <a:off x="3850907"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25604" name="Rectangle 4"/>
          <p:cNvSpPr>
            <a:spLocks noGrp="1" noRot="1" noChangeAspect="1" noChangeArrowheads="1" noTextEdit="1"/>
          </p:cNvSpPr>
          <p:nvPr>
            <p:ph type="sldImg" idx="2"/>
          </p:nvPr>
        </p:nvSpPr>
        <p:spPr bwMode="auto">
          <a:xfrm>
            <a:off x="468313" y="744538"/>
            <a:ext cx="5862637" cy="3722687"/>
          </a:xfrm>
          <a:prstGeom prst="rect">
            <a:avLst/>
          </a:prstGeom>
          <a:noFill/>
          <a:ln w="9525">
            <a:solidFill>
              <a:srgbClr val="000000"/>
            </a:solidFill>
            <a:miter lim="800000"/>
            <a:headEnd/>
            <a:tailEnd/>
          </a:ln>
        </p:spPr>
      </p:sp>
      <p:sp>
        <p:nvSpPr>
          <p:cNvPr id="61445" name="Rectangle 5"/>
          <p:cNvSpPr>
            <a:spLocks noGrp="1" noChangeArrowheads="1"/>
          </p:cNvSpPr>
          <p:nvPr>
            <p:ph type="body" sz="quarter" idx="3"/>
          </p:nvPr>
        </p:nvSpPr>
        <p:spPr bwMode="auto">
          <a:xfrm>
            <a:off x="679293" y="4715788"/>
            <a:ext cx="5439089" cy="446667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61446" name="Rectangle 6"/>
          <p:cNvSpPr>
            <a:spLocks noGrp="1" noChangeArrowheads="1"/>
          </p:cNvSpPr>
          <p:nvPr>
            <p:ph type="ftr" sz="quarter" idx="4"/>
          </p:nvPr>
        </p:nvSpPr>
        <p:spPr bwMode="auto">
          <a:xfrm>
            <a:off x="0"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61447" name="Rectangle 7"/>
          <p:cNvSpPr>
            <a:spLocks noGrp="1" noChangeArrowheads="1"/>
          </p:cNvSpPr>
          <p:nvPr>
            <p:ph type="sldNum" sz="quarter" idx="5"/>
          </p:nvPr>
        </p:nvSpPr>
        <p:spPr bwMode="auto">
          <a:xfrm>
            <a:off x="3850907"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0FC31188-EB0F-41C4-A4E2-ADE25AA12F0C}" type="slidenum">
              <a:rPr lang="it-IT"/>
              <a:pPr>
                <a:defRPr/>
              </a:pPr>
              <a:t>‹#›</a:t>
            </a:fld>
            <a:endParaRPr 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immagine diapositiva 1"/>
          <p:cNvSpPr>
            <a:spLocks noGrp="1" noRot="1" noChangeAspect="1" noTextEdit="1"/>
          </p:cNvSpPr>
          <p:nvPr>
            <p:ph type="sldImg"/>
          </p:nvPr>
        </p:nvSpPr>
        <p:spPr>
          <a:ln/>
        </p:spPr>
      </p:sp>
      <p:sp>
        <p:nvSpPr>
          <p:cNvPr id="26627" name="Segnaposto note 2"/>
          <p:cNvSpPr>
            <a:spLocks noGrp="1"/>
          </p:cNvSpPr>
          <p:nvPr>
            <p:ph type="body" idx="1"/>
          </p:nvPr>
        </p:nvSpPr>
        <p:spPr>
          <a:noFill/>
          <a:ln/>
        </p:spPr>
        <p:txBody>
          <a:bodyPr/>
          <a:lstStyle/>
          <a:p>
            <a:r>
              <a:rPr lang="fr-FR"/>
              <a:t>Cet écran ne contient pas d’audio.</a:t>
            </a:r>
          </a:p>
        </p:txBody>
      </p:sp>
      <p:sp>
        <p:nvSpPr>
          <p:cNvPr id="26628" name="Segnaposto numero diapositiva 3"/>
          <p:cNvSpPr>
            <a:spLocks noGrp="1"/>
          </p:cNvSpPr>
          <p:nvPr>
            <p:ph type="sldNum" sz="quarter" idx="5"/>
          </p:nvPr>
        </p:nvSpPr>
        <p:spPr>
          <a:noFill/>
        </p:spPr>
        <p:txBody>
          <a:bodyPr/>
          <a:lstStyle/>
          <a:p>
            <a:fld id="{54D69AFB-8D47-4EB5-B652-9EE217EAE72C}" type="slidenum">
              <a:rPr lang="it-IT" smtClean="0"/>
              <a:pPr/>
              <a:t>1</a:t>
            </a:fld>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u="none">
                <a:latin typeface="Arial" charset="0"/>
                <a:cs typeface="Times New Roman" pitchFamily="18" charset="0"/>
              </a:rPr>
              <a:t>Quand cette situation est survenue dans la vie réelle, l’ECDC a d’abord fait des recherches en ligne. Il a ensuite été nécessaire de contacter notre point focal national en Mordor pour vérification, car il n’a pas été possible de trouver les informations nécessaires sur Internet. Le PFN a vérifié que l’événement s’est bien passé, mais que le diagnostic d’Ebola était peu probable. Le jour suivant, il est revenu vers nous pour nous informer que les résultats d’analyses étaient négatifs. L’élément a donc été vérifié, mais finalement ignoré compte tenu des informations fournies par notre réseau établi. Plus tard le même jour/le jour suivant, l’information a été publiée en ligne et mise à disposition du public.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u="none" dirty="0">
              <a:latin typeface="Arial" charset="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u="none">
                <a:latin typeface="Arial" charset="0"/>
                <a:cs typeface="Times New Roman" pitchFamily="18" charset="0"/>
              </a:rPr>
              <a:t>Il arrive parfois qu’une information parvienne aux médias avant qu’un quelconque diagnostic officiel ou résultat d’analyse ne soit disponible, résultant en ce que l’on appelle une </a:t>
            </a:r>
            <a:r>
              <a:rPr lang="fr-FR" sz="1200" i="1" u="none">
                <a:latin typeface="Arial" charset="0"/>
                <a:cs typeface="Times New Roman" pitchFamily="18" charset="0"/>
              </a:rPr>
              <a:t>fake news</a:t>
            </a:r>
            <a:r>
              <a:rPr lang="fr-FR" sz="1200" u="none">
                <a:latin typeface="Arial" charset="0"/>
                <a:cs typeface="Times New Roman" pitchFamily="18" charset="0"/>
              </a:rPr>
              <a:t>. Il arrive aussi parfois qu’une information émise par une source officielle se révèle fausse, par exemple à cause d’un résultat faux négatif ou d’une erreur humaine. Il est donc essentiel de faire preuve de discernement en évaluant une information.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u="none">
                <a:latin typeface="Arial" charset="0"/>
                <a:cs typeface="Times New Roman" pitchFamily="18" charset="0"/>
              </a:rPr>
              <a:t>Toutefois, bien qu’il ne soit pas garanti que les informations soient correctes, pour le processus de VS, les informations issues de sources officielles sont considérées et utilisées comme des informations validées.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u="none" dirty="0">
              <a:latin typeface="Arial" charset="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u="none" dirty="0">
              <a:latin typeface="Arial" charset="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1" u="none">
                <a:latin typeface="Arial" charset="0"/>
                <a:cs typeface="Times New Roman" pitchFamily="18" charset="0"/>
              </a:rPr>
              <a:t>[Note de conception:</a:t>
            </a:r>
            <a:r>
              <a:rPr lang="fr-FR" sz="1200" u="none">
                <a:latin typeface="Arial" charset="0"/>
                <a:cs typeface="Times New Roman" pitchFamily="18" charset="0"/>
              </a:rPr>
              <a:t> la pop-up «IGNORER» doit s’afficher à la fin, quand le texte indique que l’élément a été ignoré. En outre, chaque partie du texte ne doit apparaître qu’une fois mentionnée.</a:t>
            </a:r>
            <a:r>
              <a:rPr lang="fr-FR" sz="1200" b="1" u="none">
                <a:latin typeface="Arial" charset="0"/>
                <a:cs typeface="Times New Roman" pitchFamily="18" charset="0"/>
              </a:rPr>
              <a:t>]</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10</a:t>
            </a:fld>
            <a:endParaRPr lang="it-IT"/>
          </a:p>
        </p:txBody>
      </p:sp>
    </p:spTree>
    <p:extLst>
      <p:ext uri="{BB962C8B-B14F-4D97-AF65-F5344CB8AC3E}">
        <p14:creationId xmlns:p14="http://schemas.microsoft.com/office/powerpoint/2010/main" val="32963311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3676DB0A-FDBE-4127-BC25-FA8B00502731}" type="slidenum">
              <a:rPr lang="it-IT" smtClean="0"/>
              <a:pPr/>
              <a:t>11</a:t>
            </a:fld>
            <a:endParaRPr lang="it-IT"/>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ln/>
        </p:spPr>
        <p:txBody>
          <a:bodyPr/>
          <a:lstStyle/>
          <a:p>
            <a:pPr eaLnBrk="1" hangingPunct="1">
              <a:defRPr/>
            </a:pPr>
            <a:r>
              <a:rPr lang="fr-FR" sz="1000" noProof="1"/>
              <a:t>Dans ce module, nous avons présenté la validation et indiqué quels types d’informations doivent être validés et comment y parvenir. Nous avons aussi parlé de l’importance de bâtir un réseau d’organisations partenaires et de points focaux pour le partage de données, la validation d'informations non disponibles en ligne et, si nécessaire, le partage d’expertise. Enfin, nous nous sommes appuyés sur l’exemple d’Ebola en Mordor en février 2018 pour vérifier votre compréhension du module.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811AA12E-B2E4-49BB-B911-F9334AD83618}" type="slidenum">
              <a:rPr lang="it-IT" smtClean="0"/>
              <a:pPr/>
              <a:t>2</a:t>
            </a:fld>
            <a:endParaRPr lang="it-IT"/>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marL="190500" indent="-187325" algn="l">
              <a:lnSpc>
                <a:spcPct val="100000"/>
              </a:lnSpc>
              <a:spcBef>
                <a:spcPct val="0"/>
              </a:spcBef>
            </a:pPr>
            <a:r>
              <a:rPr lang="fr-FR" sz="1000" u="none">
                <a:latin typeface="Arial" charset="0"/>
                <a:cs typeface="Times New Roman" pitchFamily="18" charset="0"/>
              </a:rPr>
              <a:t>Sujets abordés dans cette unité: Définition de la validation, Sources à valider, Processus de validation et Mise en place ou définition de votre réseau et des points focaux. Enfin, pour nous assurer que vous avez bien compris ce module, nous appliquerons le processus avec vous en nous appuyant sur un exemple. Nous terminerons pas un résumé rapide. </a:t>
            </a:r>
          </a:p>
          <a:p>
            <a:pPr marL="190500" indent="-187325" algn="l">
              <a:lnSpc>
                <a:spcPct val="100000"/>
              </a:lnSpc>
              <a:spcBef>
                <a:spcPct val="0"/>
              </a:spcBef>
            </a:pPr>
            <a:endParaRPr lang="it-IT" sz="1000" u="none" noProof="1">
              <a:latin typeface="Arial" charset="0"/>
              <a:cs typeface="Times New Roman" pitchFamily="18" charset="0"/>
            </a:endParaRPr>
          </a:p>
          <a:p>
            <a:pPr algn="l">
              <a:lnSpc>
                <a:spcPct val="100000"/>
              </a:lnSpc>
              <a:spcBef>
                <a:spcPct val="0"/>
              </a:spcBef>
            </a:pPr>
            <a:endParaRPr lang="it-IT" sz="1000" u="none" dirty="0">
              <a:solidFill>
                <a:schemeClr val="bg2"/>
              </a:solidFill>
              <a:latin typeface="Arial" charset="0"/>
              <a:cs typeface="Times New Roman" pitchFamily="18" charset="0"/>
            </a:endParaRPr>
          </a:p>
          <a:p>
            <a:pPr marL="190500" indent="-187325" algn="l">
              <a:lnSpc>
                <a:spcPct val="100000"/>
              </a:lnSpc>
              <a:spcBef>
                <a:spcPct val="0"/>
              </a:spcBef>
            </a:pPr>
            <a:r>
              <a:rPr lang="fr-FR" sz="1000" u="none" noProof="1">
                <a:latin typeface="Arial" charset="0"/>
                <a:cs typeface="Times New Roman" pitchFamily="18" charset="0"/>
              </a:rPr>
              <a:t>En terminant cette unité:</a:t>
            </a:r>
          </a:p>
          <a:p>
            <a:pPr marL="190500" indent="-187325" algn="l">
              <a:lnSpc>
                <a:spcPct val="100000"/>
              </a:lnSpc>
              <a:spcBef>
                <a:spcPct val="0"/>
              </a:spcBef>
              <a:buFontTx/>
              <a:buChar char="•"/>
            </a:pPr>
            <a:endParaRPr lang="it-IT" sz="1000" u="none" noProof="1">
              <a:latin typeface="Arial" charset="0"/>
              <a:cs typeface="Times New Roman" pitchFamily="18" charset="0"/>
            </a:endParaRPr>
          </a:p>
          <a:p>
            <a:pPr marL="190500" indent="-187325" algn="l">
              <a:lnSpc>
                <a:spcPct val="100000"/>
              </a:lnSpc>
              <a:spcBef>
                <a:spcPct val="0"/>
              </a:spcBef>
              <a:buFont typeface="Arial" pitchFamily="34" charset="0"/>
              <a:buChar char="•"/>
            </a:pPr>
            <a:r>
              <a:rPr lang="fr-FR" sz="1000" u="none" noProof="1">
                <a:latin typeface="Arial" charset="0"/>
                <a:cs typeface="Times New Roman" pitchFamily="18" charset="0"/>
              </a:rPr>
              <a:t>Vous saurez appliquer le processus de validation</a:t>
            </a:r>
          </a:p>
          <a:p>
            <a:pPr marL="190500" indent="-187325" algn="l">
              <a:lnSpc>
                <a:spcPct val="100000"/>
              </a:lnSpc>
              <a:spcBef>
                <a:spcPct val="0"/>
              </a:spcBef>
              <a:buFont typeface="Arial" pitchFamily="34" charset="0"/>
              <a:buChar char="•"/>
            </a:pPr>
            <a:endParaRPr lang="it-IT" sz="1000" u="none" noProof="1">
              <a:latin typeface="Arial" charset="0"/>
              <a:cs typeface="Times New Roman" pitchFamily="18" charset="0"/>
            </a:endParaRPr>
          </a:p>
          <a:p>
            <a:pPr marL="288925" indent="-285750" algn="l">
              <a:lnSpc>
                <a:spcPct val="100000"/>
              </a:lnSpc>
              <a:spcBef>
                <a:spcPct val="0"/>
              </a:spcBef>
              <a:buFont typeface="Arial" panose="020B0604020202020204" pitchFamily="34" charset="0"/>
              <a:buChar char="•"/>
            </a:pPr>
            <a:r>
              <a:rPr lang="fr-FR" sz="1000" u="none" noProof="1">
                <a:latin typeface="Arial" charset="0"/>
              </a:rPr>
              <a:t>Vous comprendrez comment utiliser des réseaux pour la validation</a:t>
            </a:r>
          </a:p>
          <a:p>
            <a:pPr algn="l">
              <a:lnSpc>
                <a:spcPct val="100000"/>
              </a:lnSpc>
              <a:spcBef>
                <a:spcPct val="0"/>
              </a:spcBef>
            </a:pPr>
            <a:endParaRPr lang="it-IT" sz="1000" u="none" dirty="0">
              <a:solidFill>
                <a:schemeClr val="bg2"/>
              </a:solidFill>
              <a:latin typeface="Arial" charset="0"/>
              <a:cs typeface="Times New Roman" pitchFamily="18" charset="0"/>
            </a:endParaRPr>
          </a:p>
          <a:p>
            <a:pPr eaLnBrk="1" hangingPunct="1"/>
            <a:r>
              <a:rPr lang="fr-FR" sz="1000" b="1"/>
              <a:t>[Notes de conception:</a:t>
            </a:r>
            <a:r>
              <a:rPr lang="fr-FR" sz="1000"/>
              <a:t> Souligner chaque point </a:t>
            </a:r>
            <a:r>
              <a:rPr lang="fr-FR" sz="1000" b="1"/>
              <a:t>(en gras)</a:t>
            </a:r>
            <a:r>
              <a:rPr lang="fr-FR" sz="1000"/>
              <a:t> quand le texte est énoncé</a:t>
            </a:r>
            <a:r>
              <a:rPr lang="fr-FR" sz="1000" b="1"/>
              <a:t>]</a:t>
            </a:r>
          </a:p>
          <a:p>
            <a:pPr eaLnBrk="1" hangingPunct="1"/>
            <a:endParaRPr lang="it-IT" noProof="1">
              <a:solidFill>
                <a:srgbClr val="FF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fr-FR" sz="1050"/>
              <a:t>La validation est le processus consistant à confirmer la précision et la crédibilité des informations reçues de sources officieuses (informations non vérifiées). Le processus de validation correspond à la troisième étape du processus de VS. Il intervient une fois les étapes de détection et de triage accomplies. </a:t>
            </a:r>
          </a:p>
          <a:p>
            <a:pPr algn="just"/>
            <a:endParaRPr lang="en-GB" sz="1050" kern="0" dirty="0"/>
          </a:p>
          <a:p>
            <a:pPr algn="just"/>
            <a:r>
              <a:rPr lang="fr-FR" sz="1050"/>
              <a:t>Le processus de validation a pour objectif de confirmer l’existence d’un événement rapporté par une source non vérifiée, p. ex. des rapports de médias en ligne. Ce processus vous permet de vous assurer que vous ne réagissez pas inutilement à des </a:t>
            </a:r>
            <a:r>
              <a:rPr lang="fr-FR" sz="1050" i="1"/>
              <a:t>fake news</a:t>
            </a:r>
            <a:r>
              <a:rPr lang="fr-FR" sz="1050"/>
              <a:t> ou que vous ne créez pas de fausse alerte. En effet, en créant une alerte ou en lançant un plan d’action, on souhaite être aussi précis que possible. Les fausses alertes sont le pain quotidien des agents de veille épidémiologique, c’est pourquoi le processus de validation est essentiel. </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3</a:t>
            </a:fld>
            <a:endParaRPr lang="it-IT"/>
          </a:p>
        </p:txBody>
      </p:sp>
    </p:spTree>
    <p:extLst>
      <p:ext uri="{BB962C8B-B14F-4D97-AF65-F5344CB8AC3E}">
        <p14:creationId xmlns:p14="http://schemas.microsoft.com/office/powerpoint/2010/main" val="32953794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b="0" baseline="0" dirty="0"/>
              <a:t>Les sources disponibles pour la veille épidémiologique sont nombreuses. Le processus de validation diffère selon la source à partir de laquelle une information a été détectée. Comme mentionné dans le module consacré à la détection, il existe des sources officielles et officieuses.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0"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fr-FR" baseline="0" dirty="0"/>
              <a:t>Les agrégateurs de </a:t>
            </a:r>
            <a:r>
              <a:rPr lang="fr-FR" baseline="0" dirty="0" err="1"/>
              <a:t>médias</a:t>
            </a:r>
            <a:r>
              <a:rPr lang="fr-FR" baseline="0" dirty="0"/>
              <a:t> qui trient les articles des journaux ainsi que les individus qui publient sur les réseaux sociaux en qualité non-officielle sont systématiquement considérés comme des sources </a:t>
            </a:r>
            <a:r>
              <a:rPr lang="fr-FR" b="1" baseline="0" dirty="0"/>
              <a:t>officieuses</a:t>
            </a:r>
            <a:r>
              <a:rPr lang="fr-FR" baseline="0" dirty="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0"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fr-FR" baseline="0" dirty="0"/>
              <a:t>Les </a:t>
            </a:r>
            <a:r>
              <a:rPr lang="fr-FR" b="1" baseline="0" dirty="0"/>
              <a:t>sources officielles</a:t>
            </a:r>
            <a:r>
              <a:rPr lang="fr-FR" baseline="0" dirty="0"/>
              <a:t> sont notamment:</a:t>
            </a:r>
            <a:r>
              <a:rPr lang="fr-FR" b="0" baseline="0" dirty="0"/>
              <a:t> Les sites Internet publics et les pages, sur les réseaux sociaux, d’instituts épidémiologiques officiels, tels que l’OMS, le CDC et les agences nationales de santé publique. Les réseaux régionaux bien implantés (à accès restreint), tels que les Régions de l’OMS et leur système de notification mondial conforme au RSI. Au niveau européen, il s’agit des </a:t>
            </a:r>
            <a:r>
              <a:rPr lang="fr-FR" b="0" baseline="0" dirty="0" err="1"/>
              <a:t>plateformes</a:t>
            </a:r>
            <a:r>
              <a:rPr lang="fr-FR" b="0" baseline="0" dirty="0"/>
              <a:t> EWRS, EPIS et </a:t>
            </a:r>
            <a:r>
              <a:rPr lang="fr-FR" b="0" baseline="0" dirty="0" err="1"/>
              <a:t>TESSy</a:t>
            </a:r>
            <a:r>
              <a:rPr lang="fr-FR" b="0" baseline="0" dirty="0"/>
              <a:t> mentionnées dans le module 2: Détection. Ces </a:t>
            </a:r>
            <a:r>
              <a:rPr lang="fr-FR" b="0" baseline="0" dirty="0" err="1"/>
              <a:t>plateformes</a:t>
            </a:r>
            <a:r>
              <a:rPr lang="fr-FR" b="0" baseline="0" dirty="0"/>
              <a:t> sont alimentées par les États membres, leurs informations peuvent donc généralement être considérées comme officielles. Il existe également des réseaux d’experts reconnus, tels que les réseaux RASFF, GLEWS, ADNS et EVD </a:t>
            </a:r>
            <a:r>
              <a:rPr lang="fr-FR" b="0" baseline="0" dirty="0" err="1"/>
              <a:t>LabNet</a:t>
            </a:r>
            <a:r>
              <a:rPr lang="fr-FR" b="0" baseline="0" dirty="0"/>
              <a:t>. La plupart de ces réseaux puisent leurs informations auprès d’instituts et de laboratoires officiels et vérifiés. Il est possible que certains réseaux d’experts et réseaux régionaux reçoivent leurs informations d’agents de terrain individuels ou de sources non vérifiées; il convient alors de les considérer comme des sources officieuses. Un exemple peut être donné avec </a:t>
            </a:r>
            <a:r>
              <a:rPr lang="fr-FR" b="0" baseline="0" dirty="0" err="1"/>
              <a:t>FluTrackers</a:t>
            </a:r>
            <a:r>
              <a:rPr lang="fr-FR" b="0" baseline="0" dirty="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0"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fr-FR" b="1" baseline="0" dirty="0"/>
              <a:t>[Notes de conception]:</a:t>
            </a:r>
            <a:r>
              <a:rPr lang="fr-FR" b="0" baseline="0" dirty="0"/>
              <a:t> Afficher les bulles sur les sources au moment de les mentionner.</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b="0" baseline="0"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4</a:t>
            </a:fld>
            <a:endParaRPr lang="it-IT"/>
          </a:p>
        </p:txBody>
      </p:sp>
    </p:spTree>
    <p:extLst>
      <p:ext uri="{BB962C8B-B14F-4D97-AF65-F5344CB8AC3E}">
        <p14:creationId xmlns:p14="http://schemas.microsoft.com/office/powerpoint/2010/main" val="2388742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fr-FR" sz="1000" b="1">
                <a:solidFill>
                  <a:schemeClr val="tx1"/>
                </a:solidFill>
                <a:latin typeface="Arial" charset="0"/>
                <a:ea typeface="+mn-ea"/>
                <a:cs typeface="+mn-cs"/>
                <a:sym typeface="Wingdings" panose="05000000000000000000" pitchFamily="2" charset="2"/>
              </a:rPr>
              <a:t>[audio]  possible de mettre cette diapositive avant la diapositive officiel-officieux</a:t>
            </a:r>
          </a:p>
          <a:p>
            <a:pPr marL="0" marR="0" lvl="0" indent="0" algn="l" defTabSz="914400" rtl="0" eaLnBrk="1" fontAlgn="base" latinLnBrk="0" hangingPunct="1">
              <a:lnSpc>
                <a:spcPct val="100000"/>
              </a:lnSpc>
              <a:spcBef>
                <a:spcPct val="30000"/>
              </a:spcBef>
              <a:spcAft>
                <a:spcPct val="0"/>
              </a:spcAft>
              <a:buClrTx/>
              <a:buSzTx/>
              <a:buFontTx/>
              <a:buNone/>
              <a:tabLst/>
              <a:defRPr/>
            </a:pPr>
            <a:r>
              <a:rPr lang="fr-FR" sz="1000" b="0"/>
              <a:t>Il convient d’initier le processus de validation pour les éléments d’information sélectionnés qui sont passés par les étapes de détection et de triage. </a:t>
            </a:r>
            <a:r>
              <a:rPr lang="fr-FR" sz="1000"/>
              <a:t>Il est très important de </a:t>
            </a:r>
            <a:r>
              <a:rPr lang="fr-FR" sz="1000" b="1"/>
              <a:t>recueillir et réunir autant d’informations que possible concernant la menace potentielle</a:t>
            </a:r>
            <a:r>
              <a:rPr lang="fr-FR" sz="1000"/>
              <a:t> afin de disposer d’</a:t>
            </a:r>
            <a:r>
              <a:rPr lang="fr-FR" sz="1000" b="1"/>
              <a:t>informations détaillées</a:t>
            </a:r>
            <a:r>
              <a:rPr lang="fr-FR" sz="1000"/>
              <a:t>, y compris à partir des </a:t>
            </a:r>
            <a:r>
              <a:rPr lang="fr-FR" sz="1000" b="1"/>
              <a:t>sources primaires</a:t>
            </a:r>
            <a:r>
              <a:rPr lang="fr-FR" sz="1000"/>
              <a:t>.</a:t>
            </a:r>
            <a:r>
              <a:rPr lang="fr-FR" sz="1000" b="0"/>
              <a:t> Une fois que cela a été fait, le processus de validation dépendra des sources d’où proviennent les informations recueillies.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000" u="none" dirty="0">
              <a:cs typeface="Times New Roman" pitchFamily="18" charset="0"/>
            </a:endParaRPr>
          </a:p>
          <a:p>
            <a:pPr eaLnBrk="1" hangingPunct="1"/>
            <a:r>
              <a:rPr lang="fr-FR" sz="1000" b="0" baseline="0"/>
              <a:t>Les éléments d’information détectés uniquement par le biais de sources officielles ne doivent PAS obligatoirement être soumises au processus de validation, car les informations sont considérées comme validées à la source. Toutefois, le processus de validation doit TOUJOURS être initié pour les éléments d’information choisis qui ont été détectés en tout ou partie dans des sources officieuses. Il est possible que, au cours du processus de validation, vous soyez dans l'obligation de parcourir différentes sources/plateformes pour trouver l’information officielle. Ce processus est expliqué plus en détails à la diapositive suivante. </a:t>
            </a:r>
          </a:p>
          <a:p>
            <a:pPr eaLnBrk="1" hangingPunct="1"/>
            <a:endParaRPr lang="it-IT" sz="1000" b="1" dirty="0"/>
          </a:p>
          <a:p>
            <a:pPr marL="0" marR="0" indent="0" algn="l" defTabSz="914400" rtl="0" eaLnBrk="0" fontAlgn="base" latinLnBrk="0" hangingPunct="0">
              <a:lnSpc>
                <a:spcPct val="100000"/>
              </a:lnSpc>
              <a:spcBef>
                <a:spcPct val="30000"/>
              </a:spcBef>
              <a:spcAft>
                <a:spcPct val="0"/>
              </a:spcAft>
              <a:buClrTx/>
              <a:buSzTx/>
              <a:buFontTx/>
              <a:buNone/>
              <a:tabLst/>
              <a:defRPr/>
            </a:pPr>
            <a:r>
              <a:rPr lang="fr-FR" sz="1000" u="none" baseline="0">
                <a:solidFill>
                  <a:schemeClr val="tx1"/>
                </a:solidFill>
              </a:rPr>
              <a:t>Une fois les éléments d’information validés, il est recommandé d’entrer en contact avec les autorités ayant signalé l’événement pour obtenir davantage de détails et mettre en place une collaboration avec des partenaires, si nécessaire et pertinent.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000" u="none" kern="1200" baseline="0" dirty="0">
              <a:solidFill>
                <a:schemeClr val="tx1"/>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fr-FR" sz="1000" b="1" u="none" baseline="0">
                <a:solidFill>
                  <a:schemeClr val="tx1"/>
                </a:solidFill>
              </a:rPr>
              <a:t>[Notes de conception:</a:t>
            </a:r>
            <a:r>
              <a:rPr lang="fr-FR" sz="1000" u="none" baseline="0">
                <a:solidFill>
                  <a:schemeClr val="tx1"/>
                </a:solidFill>
              </a:rPr>
              <a:t> Les deux bulles de texte ne doivent apparaître qu’au moment où la partie correspondante est mentionnée.</a:t>
            </a:r>
            <a:r>
              <a:rPr lang="fr-FR" sz="1000" b="1" u="none" baseline="0">
                <a:solidFill>
                  <a:schemeClr val="tx1"/>
                </a:solidFill>
              </a:rPr>
              <a:t>]</a:t>
            </a:r>
          </a:p>
          <a:p>
            <a:pPr eaLnBrk="1" hangingPunct="1"/>
            <a:endParaRPr lang="it-IT" sz="1200" noProof="1"/>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5</a:t>
            </a:fld>
            <a:endParaRPr lang="it-IT"/>
          </a:p>
        </p:txBody>
      </p:sp>
    </p:spTree>
    <p:extLst>
      <p:ext uri="{BB962C8B-B14F-4D97-AF65-F5344CB8AC3E}">
        <p14:creationId xmlns:p14="http://schemas.microsoft.com/office/powerpoint/2010/main" val="37607473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lnSpc>
                <a:spcPct val="100000"/>
              </a:lnSpc>
              <a:spcBef>
                <a:spcPts val="0"/>
              </a:spcBef>
              <a:spcAft>
                <a:spcPts val="0"/>
              </a:spcAft>
              <a:buFontTx/>
              <a:buNone/>
            </a:pPr>
            <a:r>
              <a:rPr lang="fr-FR" sz="1000" b="1" baseline="0"/>
              <a:t>[audio : </a:t>
            </a:r>
            <a:r>
              <a:rPr lang="fr-FR" sz="1000" b="0" baseline="0">
                <a:solidFill>
                  <a:schemeClr val="tx1"/>
                </a:solidFill>
                <a:latin typeface="Arial" charset="0"/>
                <a:ea typeface="+mn-ea"/>
                <a:cs typeface="+mn-cs"/>
              </a:rPr>
              <a:t>Pour valider une information, vous devez la retrouver dans une source officielle. Vous allez donc chercher parmi les informations disponibles auprès des entités suivantes: agences épidémiologiques nationales ou régionales, organisations épidémiologiques internationales telles que l’OMS ou l’ECDC, réseaux mondiaux et régionaux et réseaux d’experts dans votre domaine d’étude. Parfois, certaines ONG peuvent aussi être considérées comme des sources officielles, p. ex. MSF.</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b="0" baseline="0"/>
              <a:t>Vous devrez peut-être parcourir différents types de supports créés par ces organisations en accédant aux sources officielles, p. ex. en effectuant des recherches sur leurs sites Internet et leurs réseaux sociaux, ou bien dans des bulletins périodiques. Il sera parfois possible de récupérer les informations auprès de systèmes de surveillance fondée sur les indicateurs; toutefois, ils ont souvent un temps de retard et il vaut donc mieux les utiliser comme point de comparaison avec d’autres plages temporelles. Si vous ne trouvez aucune information sur les sites des institutions officielles, vous pouvez contacter vos partenaires ou les points focaux pour obtenir davantage d’informations. Différents formats peuvent être utilisés pour présenter les données. Il peut par exemple s’agir d’actualités, de rapports périodiques ou de bulletins à retrouver sur les sites Internet ou via des newsletters. Il peut s’agir de communiqués de presse publiés sur les sites Internet ou partagés sur les réseaux sociaux via des messages Facebook ou des tweets. Il peut également s’agir de données type EpiData présentées sous forme de cartes, de graphiques ou de tableaux dans un rapport ou sur une plateforme de surveillance fondée sur les indicateurs. Enfin, il peut s’agir d’e-mails ou d’appels téléphoniques au moment de contacter les partenaires établis ou les points focaux lorsque les informations sont introuvables sur Internet.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nl-NL" sz="100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baseline="0"/>
              <a:t>Cette liste est présentée uniquement à titre d’exemple et doit être adaptée au champ d’action de votre organisation et au domaine étudié. Il peut être avantageux de créer des signets pour les institutions, réseaux et agences pertinents pour votre travail, afin de retrouver plus rapidement les informations quand vous en avez besoin. De même qu’en veille épidémiologique, la réactivité est essentielle pour réduire au maximum le délai entre la détection d’une information et le lancement d’une réponse.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b="1" baseline="0"/>
              <a:t>[Notes de conception:</a:t>
            </a:r>
            <a:r>
              <a:rPr lang="fr-FR" sz="1000" baseline="0"/>
              <a:t> Disposer d’une vue séparée où la liste des sources est affichée.</a:t>
            </a:r>
            <a:r>
              <a:rPr lang="fr-FR" sz="1000" b="1" baseline="0"/>
              <a:t>]</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6</a:t>
            </a:fld>
            <a:endParaRPr lang="it-IT"/>
          </a:p>
        </p:txBody>
      </p:sp>
    </p:spTree>
    <p:extLst>
      <p:ext uri="{BB962C8B-B14F-4D97-AF65-F5344CB8AC3E}">
        <p14:creationId xmlns:p14="http://schemas.microsoft.com/office/powerpoint/2010/main" val="2213504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293" y="4715788"/>
            <a:ext cx="5439089" cy="4432996"/>
          </a:xfr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a:t>En VS, les réseaux sociaux ne sont utilisés pour la validation que depuis peu. Certains événements sont UNIQUEMENT confirmés sur Facebook ou Twitter, selon les pratiques des autorités locales.</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a:t>Avec la popularisation des réseaux sociaux tels que Facebook, Twitter et Instagram, de nombreuses institutions et personnalités ont opté pour cette manière rapide et facile d’atteindre un large public. Les messages sont souvent brefs, nécessitant moins de rédaction, et il n’y a pas besoin de webmaster pour publier les informations sur les plateformes. Ainsi, il est possible de publier une information bien plus vite. Les réseaux permettent aussi de partager facilement des communiqués de presse ou des extraits de conférences vidéo. En outre, ils permettent aux institutions plus petites, qui ne disposent pas des ressources nécessaires pour maintenir correctement un site Internet libre d’accès, de communiquer avec le public. C’est par exemple le cas pour les agences de santé publique dans les pays petits ou à faibles ressources. </a:t>
            </a:r>
          </a:p>
          <a:p>
            <a:endParaRPr lang="nl-NL" sz="1000"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u="none">
                <a:cs typeface="Times New Roman" pitchFamily="18" charset="0"/>
              </a:rPr>
              <a:t>En général, on utilise Facebook pour la vérification des données dans le cadre de la VS, tandis que Twitter peut servir aussi bien à la détection qu’à la vérification des données.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u="none" dirty="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u="none">
                <a:cs typeface="Times New Roman" pitchFamily="18" charset="0"/>
              </a:rPr>
              <a:t>Afin de trouver rapidement sur les réseaux sociaux les pages nécessaires à la vérification, il peut être utile de disposer d’une liste des pages des institutions, agences et personnalités officielles pertinentes pour votre champ d’action/domaine d’étude/organisation. Certaines institutions disposent de profils vérifiés sur les réseaux sociaux afin de montrer qu’elles sont une VRAIE organisation, et non un faux établissement inventé par individu. Ces pages se reconnaissent au signe de vérification bleu qui figure à côté de leur nom. Cette indication peut être utile pour trouver la bonne page sur les réseaux sociaux, toutefois, toutes les institutions officielles n’ont pas procédé à cette vérification et un signe bleu ne garantit pas que les données seront précises ou fiables.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u="none" dirty="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u="none" dirty="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u="none" dirty="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b="1" u="none">
                <a:cs typeface="Times New Roman" pitchFamily="18" charset="0"/>
              </a:rPr>
              <a:t>[Notes de conception:</a:t>
            </a:r>
            <a:r>
              <a:rPr lang="fr-FR" sz="1000" u="none">
                <a:cs typeface="Times New Roman" pitchFamily="18" charset="0"/>
              </a:rPr>
              <a:t> Faire apparaître les signes de vérification bleus lorsqu’ils sont mentionnés</a:t>
            </a:r>
            <a:r>
              <a:rPr lang="fr-FR" sz="1000" b="1" u="none">
                <a:cs typeface="Times New Roman" pitchFamily="18" charset="0"/>
              </a:rPr>
              <a:t>]</a:t>
            </a:r>
          </a:p>
          <a:p>
            <a:endParaRPr lang="en-GB" sz="1000"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7</a:t>
            </a:fld>
            <a:endParaRPr lang="it-IT"/>
          </a:p>
        </p:txBody>
      </p:sp>
    </p:spTree>
    <p:extLst>
      <p:ext uri="{BB962C8B-B14F-4D97-AF65-F5344CB8AC3E}">
        <p14:creationId xmlns:p14="http://schemas.microsoft.com/office/powerpoint/2010/main" val="1365442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85000" lnSpcReduction="20000"/>
          </a:bodyPr>
          <a:lstStyle/>
          <a:p>
            <a:r>
              <a:rPr lang="fr-FR" sz="1200" u="none" dirty="0">
                <a:solidFill>
                  <a:schemeClr val="tx1"/>
                </a:solidFill>
                <a:latin typeface="Arial" charset="0"/>
                <a:ea typeface="+mn-ea"/>
                <a:cs typeface="+mn-cs"/>
              </a:rPr>
              <a:t>Comme mentionné plus tôt, si les informations que vous recherchez sont impossibles à trouver sur Internet, vous devrez envisager de contacter les acteurs au bon niveau. Pour y parvenir de manière rapide et efficace, les experts en santé publique impliqués dans le processus de VS devraient envisager d’établir des canaux officiels de communication aux fins des processus de validation à un niveau local en cas de détection de rapports officieux (par ex., d’actualités). Ceci assure non seulement une communication rapide en cas de besoin, mais permet aussi le partage d’expertise au sein du réseau. Le réseau peut inclure différentes organisations partenaires ainsi que des points de contact spécifiques au niveau local (selon la dimension du pays et l’organisation de santé publique).  En cas d’organisations internationales, cela signifie qu’il faut déterminer un point de contact spécifique pour la détection des menaces dans chaque pays concerné par votre travail. Il est également bénéfique d’avoir des partenaires d’autres secteurs dans votre réseau, p. ex. dans la santé animale et l’agriculture. Vous pouvez ainsi avoir une perspective multidisciplinaire. Par exemple, si vous vous intéressez aux cas de rage chez l’humain, il peut être utile d’obtenir des informations sur les cas de rage chez les animaux afin de dresser un tableau correct des risques.</a:t>
            </a:r>
          </a:p>
          <a:p>
            <a:endParaRPr lang="en-GB" sz="1200" u="none" kern="0" dirty="0">
              <a:solidFill>
                <a:schemeClr val="tx1"/>
              </a:solidFill>
              <a:latin typeface="Arial" charset="0"/>
              <a:ea typeface="+mn-ea"/>
              <a:cs typeface="+mn-cs"/>
            </a:endParaRPr>
          </a:p>
          <a:p>
            <a:r>
              <a:rPr lang="fr-FR" sz="1200" u="none" dirty="0">
                <a:solidFill>
                  <a:schemeClr val="tx1"/>
                </a:solidFill>
                <a:latin typeface="Arial" charset="0"/>
                <a:ea typeface="+mn-ea"/>
                <a:cs typeface="+mn-cs"/>
              </a:rPr>
              <a:t>Si vous cliquez sur ... des liens seront trouvés/mis à disposition pour différents exemples de partenaires et de points focaux. Toutefois, cette liste est présentée uniquement à titre d’exemple et doit être adaptée au champ d’action de votre organisation et au domaine étudié. Il faut de la confiance et de l’expérience pour bâtir ces réseaux. Les différentes entités du réseau ou du partenariat établi devraient toutes tirer un bénéfice de cette communication afin de faciliter la collaboration. Par exemple: Les points focaux nationaux peuvent fournir des chiffres officiels à une organisation internationale pour l’aider à créer sa base de données. En échange, cette organisation internationale peut proposer une perspective ou une expertise régionale à l'institut national.</a:t>
            </a:r>
          </a:p>
          <a:p>
            <a:endParaRPr lang="en-GB" sz="1200" u="none" kern="0" dirty="0">
              <a:solidFill>
                <a:schemeClr val="tx1"/>
              </a:solidFill>
              <a:latin typeface="Arial" charset="0"/>
              <a:ea typeface="+mn-ea"/>
              <a:cs typeface="+mn-cs"/>
            </a:endParaRPr>
          </a:p>
          <a:p>
            <a:r>
              <a:rPr lang="fr-FR" sz="1200" u="none" dirty="0">
                <a:solidFill>
                  <a:schemeClr val="tx1"/>
                </a:solidFill>
                <a:latin typeface="Arial" charset="0"/>
                <a:ea typeface="+mn-ea"/>
                <a:cs typeface="+mn-cs"/>
              </a:rPr>
              <a:t>Il peut être utile d’enregistrer les coordonnées de chaque partenaire respectif du point focal</a:t>
            </a:r>
          </a:p>
          <a:p>
            <a:endParaRPr lang="en-GB" sz="1200" u="none" kern="0" dirty="0">
              <a:solidFill>
                <a:schemeClr val="tx1"/>
              </a:solidFill>
              <a:latin typeface="Arial" charset="0"/>
              <a:ea typeface="+mn-ea"/>
              <a:cs typeface="+mn-cs"/>
            </a:endParaRPr>
          </a:p>
          <a:p>
            <a:r>
              <a:rPr lang="fr-FR" sz="1200" b="1" u="none" dirty="0">
                <a:solidFill>
                  <a:schemeClr val="tx1"/>
                </a:solidFill>
                <a:latin typeface="Arial" charset="0"/>
                <a:ea typeface="+mn-ea"/>
                <a:cs typeface="+mn-cs"/>
              </a:rPr>
              <a:t>[Notes de conception:</a:t>
            </a:r>
            <a:r>
              <a:rPr lang="fr-FR" sz="1200" u="none" dirty="0">
                <a:solidFill>
                  <a:schemeClr val="tx1"/>
                </a:solidFill>
                <a:latin typeface="Arial" charset="0"/>
                <a:ea typeface="+mn-ea"/>
                <a:cs typeface="+mn-cs"/>
              </a:rPr>
              <a:t> Disposer d’une vue séparée où la liste des sources est affichée. Note de conception 2: pop-up explicative sur les PFN]</a:t>
            </a:r>
          </a:p>
          <a:p>
            <a:pPr marL="287338" marR="0" indent="-287338" algn="l" defTabSz="820738" eaLnBrk="0" latinLnBrk="0" hangingPunct="0">
              <a:lnSpc>
                <a:spcPct val="80000"/>
              </a:lnSpc>
              <a:spcBef>
                <a:spcPct val="50000"/>
              </a:spcBef>
              <a:buClr>
                <a:srgbClr val="B22C1B"/>
              </a:buClr>
              <a:buSzPct val="80000"/>
              <a:buFont typeface="Arial" charset="0"/>
              <a:buNone/>
              <a:tabLst>
                <a:tab pos="341313" algn="l"/>
                <a:tab pos="1150938" algn="l"/>
              </a:tabLst>
              <a:defRPr/>
            </a:pPr>
            <a:endParaRPr lang="it-IT" dirty="0"/>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8</a:t>
            </a:fld>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63522" y="4558274"/>
            <a:ext cx="5439089" cy="4466670"/>
          </a:xfr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800" b="0" u="none">
                <a:solidFill>
                  <a:schemeClr val="tx1"/>
                </a:solidFill>
                <a:latin typeface="Arial" charset="0"/>
                <a:ea typeface="+mn-ea"/>
                <a:cs typeface="Times New Roman" pitchFamily="18" charset="0"/>
              </a:rPr>
              <a:t>Le 4 février 2018 au matin, une actualité a été repérée par un agrégateur d’actualités. D’après le titre: «Ebola ‘frappe l’Europe’: Suspicion d’Ebola en Mordor (faux nom d’un pays européen imaginaire) après qu’un patient en quarantaine a vomi du sang». La description indique ensuite: «Le patient a été placé en isolement le temps que les médecins effectuent des analyses pour confirmer la maladie». Il s’agit d’une actualité concernant un événement inhabituel impliquant une menace potentielle pouvant se propager, l’article a donc passé l’étape de triage de la VS. Nous devons donc maintenant procéder à la validation. </a:t>
            </a:r>
          </a:p>
          <a:p>
            <a:pPr algn="l"/>
            <a:r>
              <a:rPr lang="fr-FR" sz="800" b="0" u="none" baseline="0">
                <a:cs typeface="Times New Roman" pitchFamily="18" charset="0"/>
              </a:rPr>
              <a:t>Question 1: </a:t>
            </a:r>
            <a:r>
              <a:rPr lang="fr-FR" sz="800" b="1" u="none"/>
              <a:t>Cette actualité doit-elle être validée? </a:t>
            </a:r>
            <a:r>
              <a:rPr lang="fr-FR" sz="800" b="0" u="none">
                <a:solidFill>
                  <a:schemeClr val="tx1"/>
                </a:solidFill>
                <a:latin typeface="Arial" charset="0"/>
                <a:ea typeface="+mn-ea"/>
                <a:cs typeface="+mn-cs"/>
                <a:sym typeface="Wingdings" panose="05000000000000000000" pitchFamily="2" charset="2"/>
              </a:rPr>
              <a:t>Veuillez indiquer une réponse.  Oui; Non</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800" b="0" u="none" baseline="0">
                <a:solidFill>
                  <a:schemeClr val="tx1"/>
                </a:solidFill>
                <a:latin typeface="Arial" charset="0"/>
                <a:ea typeface="+mn-ea"/>
                <a:cs typeface="Times New Roman" pitchFamily="18" charset="0"/>
                <a:sym typeface="Wingdings" panose="05000000000000000000" pitchFamily="2" charset="2"/>
              </a:rPr>
              <a:t> Si le choix est «oui»: Bonne réponse: il s’agit d’actualités issues des médias, la source est donc considérée comme officieuse. Cet élément doit donc être validé.</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à"/>
              <a:tabLst/>
              <a:defRPr/>
            </a:pPr>
            <a:r>
              <a:rPr lang="fr-FR" sz="800" b="0" u="none" baseline="0"/>
              <a:t>Si le choix est «non»: </a:t>
            </a:r>
            <a:r>
              <a:rPr lang="fr-FR" sz="800"/>
              <a:t>Mauvaise réponse. </a:t>
            </a:r>
            <a:r>
              <a:rPr lang="fr-FR" sz="800" u="none"/>
              <a:t>Bien qu'il soit mentionné que des médecins ont confirmé la maladie, il s’agit d’actualités issues des médias. Cette source est considérée comme officieuse. Cette information doit donc être validée</a:t>
            </a:r>
          </a:p>
          <a:p>
            <a:pPr algn="l"/>
            <a:r>
              <a:rPr lang="fr-FR" sz="800" b="0" u="none" baseline="0">
                <a:cs typeface="Times New Roman" pitchFamily="18" charset="0"/>
              </a:rPr>
              <a:t>Question 2:</a:t>
            </a:r>
            <a:r>
              <a:rPr lang="fr-FR" sz="800" b="1" u="none"/>
              <a:t> </a:t>
            </a:r>
            <a:r>
              <a:rPr lang="fr-FR" sz="800" b="1" u="none">
                <a:solidFill>
                  <a:schemeClr val="tx1"/>
                </a:solidFill>
                <a:latin typeface="Arial" charset="0"/>
                <a:ea typeface="+mn-ea"/>
                <a:cs typeface="+mn-cs"/>
              </a:rPr>
              <a:t>Sélectionnez toutes les sources qui peuvent être utilisées pour vérifier cette information et cliquez sur envoyer:</a:t>
            </a:r>
          </a:p>
          <a:p>
            <a:pPr marL="171450" indent="-171450" algn="l">
              <a:buFont typeface="Wingdings" panose="05000000000000000000" pitchFamily="2" charset="2"/>
              <a:buChar char="q"/>
            </a:pPr>
            <a:r>
              <a:rPr lang="fr-FR" sz="800" u="none"/>
              <a:t>Actualités du Ministère de la Santé du Mordor sur leur site Internet</a:t>
            </a:r>
          </a:p>
          <a:p>
            <a:pPr marL="171450" indent="-171450" algn="l">
              <a:buFont typeface="Wingdings" panose="05000000000000000000" pitchFamily="2" charset="2"/>
              <a:buChar char="q"/>
            </a:pPr>
            <a:r>
              <a:rPr lang="fr-FR" sz="800" u="none"/>
              <a:t>Tweet d’une personne présente à l’hôpital</a:t>
            </a:r>
          </a:p>
          <a:p>
            <a:pPr marL="171450" indent="-171450" algn="l">
              <a:buFont typeface="Wingdings" panose="05000000000000000000" pitchFamily="2" charset="2"/>
              <a:buChar char="q"/>
            </a:pPr>
            <a:r>
              <a:rPr lang="fr-FR" sz="800" u="none"/>
              <a:t>Communiqué de presse du Ministère de la Santé du Mordor publié sur la page Facebook de ce dernier</a:t>
            </a:r>
          </a:p>
          <a:p>
            <a:r>
              <a:rPr lang="fr-FR" sz="800" b="1" u="none">
                <a:cs typeface="Times New Roman" pitchFamily="18" charset="0"/>
                <a:sym typeface="Wingdings" panose="05000000000000000000" pitchFamily="2" charset="2"/>
              </a:rPr>
              <a:t></a:t>
            </a:r>
            <a:r>
              <a:rPr lang="fr-FR" sz="800" b="1" u="none"/>
              <a:t> </a:t>
            </a:r>
            <a:r>
              <a:rPr lang="fr-FR" sz="800" u="none">
                <a:solidFill>
                  <a:schemeClr val="tx1"/>
                </a:solidFill>
                <a:latin typeface="Arial" charset="0"/>
                <a:ea typeface="+mn-ea"/>
                <a:cs typeface="+mn-cs"/>
              </a:rPr>
              <a:t>Bonne réponse, le Ministère de la Santé du Mordor est considéré comme une source officielle pour vérifier l’information. </a:t>
            </a:r>
          </a:p>
          <a:p>
            <a:r>
              <a:rPr lang="fr-FR" sz="800" u="none">
                <a:solidFill>
                  <a:schemeClr val="tx1"/>
                </a:solidFill>
                <a:latin typeface="Arial" charset="0"/>
                <a:ea typeface="+mn-ea"/>
                <a:cs typeface="+mn-cs"/>
                <a:sym typeface="Wingdings" panose="05000000000000000000" pitchFamily="2" charset="2"/>
              </a:rPr>
              <a:t> Mauvaise réponse. Bien que cette personne a pu se trouver au même endroit que le cas suspecté, elle n’est pas considérée comme une source officielle pouvant être vérifiée. </a:t>
            </a:r>
          </a:p>
          <a:p>
            <a:r>
              <a:rPr lang="fr-FR" sz="800" u="none">
                <a:solidFill>
                  <a:schemeClr val="tx1"/>
                </a:solidFill>
                <a:latin typeface="Arial" charset="0"/>
                <a:ea typeface="+mn-ea"/>
                <a:cs typeface="+mn-cs"/>
                <a:sym typeface="Wingdings" panose="05000000000000000000" pitchFamily="2" charset="2"/>
              </a:rPr>
              <a:t> Bonne réponse. Le communiqué de presse étant publié sur la page Facebook officielle du Ministère de la Santé du Mordor, la source est considérée comme vérifiée. </a:t>
            </a:r>
          </a:p>
          <a:p>
            <a:pPr marL="228600" indent="-228600" algn="l">
              <a:buFont typeface="+mj-lt"/>
              <a:buAutoNum type="arabicPeriod" startAt="3"/>
            </a:pPr>
            <a:r>
              <a:rPr lang="fr-FR" sz="800" b="1" u="none"/>
              <a:t>Que faire s’il n’a pas été possible de vérifier cette information auprès d’une source en ligne? </a:t>
            </a:r>
            <a:r>
              <a:rPr lang="fr-FR" sz="800" b="0" u="none">
                <a:solidFill>
                  <a:schemeClr val="tx1"/>
                </a:solidFill>
                <a:latin typeface="Arial" charset="0"/>
                <a:ea typeface="+mn-ea"/>
                <a:cs typeface="+mn-cs"/>
              </a:rPr>
              <a:t>Veuillez sélectionner la ou les bonnes réponses et cliquer sur envoyer.</a:t>
            </a:r>
          </a:p>
          <a:p>
            <a:pPr marL="171450" indent="-171450" algn="l">
              <a:buFont typeface="Wingdings" panose="05000000000000000000" pitchFamily="2" charset="2"/>
              <a:buChar char="q"/>
            </a:pPr>
            <a:r>
              <a:rPr lang="fr-FR" sz="800" b="0" u="none">
                <a:solidFill>
                  <a:schemeClr val="tx1"/>
                </a:solidFill>
                <a:latin typeface="Arial" charset="0"/>
                <a:ea typeface="+mn-ea"/>
                <a:cs typeface="+mn-cs"/>
              </a:rPr>
              <a:t>Appeler les PFN du Ministère de la Santé du Mordor</a:t>
            </a:r>
          </a:p>
          <a:p>
            <a:pPr marL="171450" indent="-171450" algn="l">
              <a:buFont typeface="Wingdings" panose="05000000000000000000" pitchFamily="2" charset="2"/>
              <a:buChar char="q"/>
            </a:pPr>
            <a:r>
              <a:rPr lang="fr-FR" sz="800" b="0" u="none">
                <a:solidFill>
                  <a:schemeClr val="tx1"/>
                </a:solidFill>
                <a:latin typeface="Arial" charset="0"/>
                <a:ea typeface="+mn-ea"/>
                <a:cs typeface="+mn-cs"/>
              </a:rPr>
              <a:t>Envoyer un e-mail à l’OMS-EURO</a:t>
            </a:r>
          </a:p>
          <a:p>
            <a:pPr marL="171450" indent="-171450" algn="l">
              <a:buFont typeface="Wingdings" panose="05000000000000000000" pitchFamily="2" charset="2"/>
              <a:buChar char="q"/>
            </a:pPr>
            <a:r>
              <a:rPr lang="fr-FR" sz="800" b="0" u="none">
                <a:solidFill>
                  <a:schemeClr val="tx1"/>
                </a:solidFill>
                <a:latin typeface="Arial" charset="0"/>
                <a:ea typeface="+mn-ea"/>
                <a:cs typeface="+mn-cs"/>
              </a:rPr>
              <a:t>Contacter l’ECDC</a:t>
            </a:r>
          </a:p>
          <a:p>
            <a:pPr marL="171450" indent="-171450" algn="l">
              <a:buFont typeface="Wingdings" panose="05000000000000000000" pitchFamily="2" charset="2"/>
              <a:buChar char="q"/>
            </a:pPr>
            <a:r>
              <a:rPr lang="fr-FR" sz="800" b="0" u="none">
                <a:solidFill>
                  <a:schemeClr val="tx1"/>
                </a:solidFill>
                <a:latin typeface="Arial" charset="0"/>
                <a:ea typeface="+mn-ea"/>
                <a:cs typeface="+mn-cs"/>
              </a:rPr>
              <a:t>Ignorer cette actualité</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800" b="0" u="none">
                <a:solidFill>
                  <a:schemeClr val="tx1"/>
                </a:solidFill>
                <a:latin typeface="Arial" charset="0"/>
                <a:ea typeface="+mn-ea"/>
                <a:cs typeface="+mn-cs"/>
                <a:sym typeface="Wingdings" panose="05000000000000000000" pitchFamily="2" charset="2"/>
              </a:rPr>
              <a:t> Réponse possiblement correcte. Si vous avez établi un point focal national auprès du Ministère de la Santé du Mordor, vous pouvez le contacter selon le mode de communication dont vous avez convenu.</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à"/>
              <a:tabLst/>
              <a:defRPr/>
            </a:pPr>
            <a:r>
              <a:rPr lang="fr-FR" sz="800" b="0" u="none">
                <a:solidFill>
                  <a:schemeClr val="tx1"/>
                </a:solidFill>
                <a:latin typeface="Arial" charset="0"/>
                <a:ea typeface="+mn-ea"/>
                <a:cs typeface="+mn-cs"/>
              </a:rPr>
              <a:t>Réponse possiblement correcte. Si le Ministère de la Santé du Mordor ne figure pas dans votre réseau, mais que c’est le cas du bureau de l’OMS pour la région Europe, vous pouvez vous appuyer sur ce partenariat pour demander une vérification moins directe en les contactant selon le mode de communication dont vous avez convenu.</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à"/>
              <a:tabLst/>
              <a:defRPr/>
            </a:pPr>
            <a:r>
              <a:rPr lang="fr-FR" sz="800" b="0" u="none">
                <a:solidFill>
                  <a:schemeClr val="tx1"/>
                </a:solidFill>
                <a:latin typeface="Arial" charset="0"/>
                <a:ea typeface="+mn-ea"/>
                <a:cs typeface="+mn-cs"/>
              </a:rPr>
              <a:t>Réponse possiblement correcte. Si le Ministère de la Santé du Mordor ne figure pas dans votre réseau, le Centre européen de prévention et de contrôle des maladies peut servir de source de vérification indirecte.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à"/>
              <a:tabLst/>
              <a:defRPr/>
            </a:pPr>
            <a:r>
              <a:rPr lang="fr-FR" sz="800" b="0" u="none">
                <a:solidFill>
                  <a:schemeClr val="tx1"/>
                </a:solidFill>
                <a:latin typeface="Arial" charset="0"/>
                <a:ea typeface="+mn-ea"/>
                <a:cs typeface="+mn-cs"/>
              </a:rPr>
              <a:t>Réponse incorrecte. Si vous n’avez pas pu vérifier l’information en ligne, vous devez contacter une organisation partenaire pertinente ou un points focaux établi.</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800" u="none" dirty="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u="none">
                <a:latin typeface="Arial" charset="0"/>
                <a:cs typeface="Times New Roman" pitchFamily="18" charset="0"/>
              </a:rPr>
              <a:t>[Note de conception: la fenêtre pop-up contenant les réponses à la question apparaît après que les réponses ont été sélectionnées et envoyées.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nl-NL" sz="1200" u="none" dirty="0">
              <a:latin typeface="Arial" charset="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u="none" dirty="0">
              <a:latin typeface="Arial" charset="0"/>
              <a:cs typeface="Times New Roman" pitchFamily="18" charset="0"/>
            </a:endParaRP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9</a:t>
            </a:fld>
            <a:endParaRPr lang="it-IT"/>
          </a:p>
        </p:txBody>
      </p:sp>
    </p:spTree>
    <p:extLst>
      <p:ext uri="{BB962C8B-B14F-4D97-AF65-F5344CB8AC3E}">
        <p14:creationId xmlns:p14="http://schemas.microsoft.com/office/powerpoint/2010/main" val="3947012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7868483" cy="6673850"/>
          </a:xfrm>
          <a:prstGeom prst="rect">
            <a:avLst/>
          </a:prstGeom>
          <a:gradFill flip="none" rotWithShape="1">
            <a:gsLst>
              <a:gs pos="0">
                <a:schemeClr val="bg1"/>
              </a:gs>
              <a:gs pos="100000">
                <a:srgbClr val="DDDDDD"/>
              </a:gs>
            </a:gsLst>
            <a:path path="circle">
              <a:fillToRect l="100000" b="100000"/>
            </a:path>
            <a:tileRect t="-100000" r="-100000"/>
          </a:gradFill>
          <a:ln w="9525" algn="ctr">
            <a:noFill/>
            <a:miter lim="800000"/>
            <a:headEnd/>
            <a:tailEnd/>
          </a:ln>
          <a:effectLst/>
        </p:spPr>
        <p:txBody>
          <a:bodyPr wrap="none" lIns="82058" tIns="41029" rIns="82058" bIns="41029" anchor="ctr"/>
          <a:lstStyle/>
          <a:p>
            <a:pPr>
              <a:defRPr/>
            </a:pPr>
            <a:endParaRPr lang="it-IT"/>
          </a:p>
        </p:txBody>
      </p:sp>
      <p:sp>
        <p:nvSpPr>
          <p:cNvPr id="5" name="Rettangolo 4"/>
          <p:cNvSpPr/>
          <p:nvPr userDrawn="1"/>
        </p:nvSpPr>
        <p:spPr bwMode="auto">
          <a:xfrm>
            <a:off x="7868483" y="895350"/>
            <a:ext cx="2932867" cy="5962650"/>
          </a:xfrm>
          <a:prstGeom prst="rect">
            <a:avLst/>
          </a:prstGeom>
          <a:gradFill flip="none" rotWithShape="1">
            <a:gsLst>
              <a:gs pos="0">
                <a:srgbClr val="69AE23">
                  <a:alpha val="50000"/>
                </a:srgbClr>
              </a:gs>
              <a:gs pos="39999">
                <a:srgbClr val="69AE23"/>
              </a:gs>
            </a:gsLst>
            <a:lin ang="16200000" scaled="1"/>
            <a:tileRect/>
          </a:gradFill>
          <a:ln w="28575" cap="flat" cmpd="sng" algn="ctr">
            <a:noFill/>
            <a:prstDash val="solid"/>
            <a:round/>
            <a:headEnd type="none" w="med" len="med"/>
            <a:tailEnd type="none" w="med" len="med"/>
          </a:ln>
          <a:effectLst/>
        </p:spPr>
        <p:txBody>
          <a:bodyPr wrap="none" anchor="ctr"/>
          <a:lstStyle/>
          <a:p>
            <a:pPr>
              <a:defRPr/>
            </a:pPr>
            <a:endParaRPr lang="it-IT"/>
          </a:p>
        </p:txBody>
      </p:sp>
      <p:sp>
        <p:nvSpPr>
          <p:cNvPr id="5125" name="Rectangle 5"/>
          <p:cNvSpPr>
            <a:spLocks noGrp="1" noChangeArrowheads="1"/>
          </p:cNvSpPr>
          <p:nvPr>
            <p:ph type="ctrTitle" sz="quarter"/>
          </p:nvPr>
        </p:nvSpPr>
        <p:spPr bwMode="auto">
          <a:xfrm>
            <a:off x="255032" y="641351"/>
            <a:ext cx="7379048" cy="2157413"/>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l">
              <a:lnSpc>
                <a:spcPct val="100000"/>
              </a:lnSpc>
              <a:defRPr sz="3800" b="1">
                <a:solidFill>
                  <a:srgbClr val="69AE23"/>
                </a:solidFill>
              </a:defRPr>
            </a:lvl1pPr>
          </a:lstStyle>
          <a:p>
            <a:r>
              <a:rPr lang="en-US" dirty="0"/>
              <a:t>Click to edit Master title style</a:t>
            </a:r>
          </a:p>
        </p:txBody>
      </p:sp>
      <p:sp>
        <p:nvSpPr>
          <p:cNvPr id="5126" name="Rectangle 6"/>
          <p:cNvSpPr>
            <a:spLocks noGrp="1" noChangeArrowheads="1"/>
          </p:cNvSpPr>
          <p:nvPr>
            <p:ph type="subTitle" sz="quarter" idx="1"/>
          </p:nvPr>
        </p:nvSpPr>
        <p:spPr>
          <a:xfrm>
            <a:off x="271910" y="2890838"/>
            <a:ext cx="7362170" cy="1752600"/>
          </a:xfrm>
          <a:ln/>
        </p:spPr>
        <p:txBody>
          <a:bodyPr lIns="91440" tIns="45720" rIns="91440" bIns="45720"/>
          <a:lstStyle>
            <a:lvl1pPr marL="0" indent="0" algn="l">
              <a:buFont typeface="Wingdings" pitchFamily="2" charset="2"/>
              <a:buNone/>
              <a:tabLst/>
              <a:defRPr sz="2400" b="0"/>
            </a:lvl1pPr>
          </a:lstStyle>
          <a:p>
            <a:r>
              <a:rPr lang="en-US" dirty="0"/>
              <a:t>Click to edit Master subtitle style</a:t>
            </a:r>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Segnaposto data 2"/>
          <p:cNvSpPr>
            <a:spLocks noGrp="1"/>
          </p:cNvSpPr>
          <p:nvPr>
            <p:ph type="dt" sz="half" idx="10"/>
          </p:nvPr>
        </p:nvSpPr>
        <p:spPr>
          <a:xfrm>
            <a:off x="539750" y="6356350"/>
            <a:ext cx="2520950" cy="365125"/>
          </a:xfrm>
          <a:prstGeom prst="rect">
            <a:avLst/>
          </a:prstGeom>
        </p:spPr>
        <p:txBody>
          <a:bodyPr/>
          <a:lstStyle>
            <a:lvl1pPr>
              <a:defRPr/>
            </a:lvl1pPr>
          </a:lstStyle>
          <a:p>
            <a:pPr>
              <a:defRPr/>
            </a:pPr>
            <a:fld id="{3E926DAD-BF23-4A76-9CCD-78B2FA872147}" type="datetimeFigureOut">
              <a:rPr lang="it-IT"/>
              <a:pPr>
                <a:defRPr/>
              </a:pPr>
              <a:t>22/03/2021</a:t>
            </a:fld>
            <a:endParaRPr lang="it-IT"/>
          </a:p>
        </p:txBody>
      </p:sp>
      <p:sp>
        <p:nvSpPr>
          <p:cNvPr id="4" name="Segnaposto piè di pagina 3"/>
          <p:cNvSpPr>
            <a:spLocks noGrp="1"/>
          </p:cNvSpPr>
          <p:nvPr>
            <p:ph type="ftr" sz="quarter" idx="11"/>
          </p:nvPr>
        </p:nvSpPr>
        <p:spPr>
          <a:xfrm>
            <a:off x="3690938" y="6356350"/>
            <a:ext cx="3419475" cy="365125"/>
          </a:xfrm>
          <a:prstGeom prst="rect">
            <a:avLst/>
          </a:prstGeom>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7740650" y="6356350"/>
            <a:ext cx="2520950" cy="365125"/>
          </a:xfrm>
          <a:prstGeom prst="rect">
            <a:avLst/>
          </a:prstGeom>
        </p:spPr>
        <p:txBody>
          <a:bodyPr/>
          <a:lstStyle>
            <a:lvl1pPr>
              <a:defRPr/>
            </a:lvl1pPr>
          </a:lstStyle>
          <a:p>
            <a:pPr>
              <a:defRPr/>
            </a:pPr>
            <a:fld id="{91C0B14F-DCF9-47AF-A7C1-9E6814DB6D6F}" type="slidenum">
              <a:rPr lang="it-IT"/>
              <a:pPr>
                <a:defRPr/>
              </a:pPr>
              <a:t>‹#›</a:t>
            </a:fld>
            <a:endParaRPr lang="it-IT"/>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Content Placeholder 2"/>
          <p:cNvSpPr>
            <a:spLocks noGrp="1"/>
          </p:cNvSpPr>
          <p:nvPr>
            <p:ph idx="1"/>
          </p:nvPr>
        </p:nvSpPr>
        <p:spPr>
          <a:xfrm>
            <a:off x="330041" y="1295400"/>
            <a:ext cx="10113140" cy="46307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chemeClr val="bg1">
                <a:tint val="40000"/>
                <a:satMod val="350000"/>
              </a:schemeClr>
            </a:gs>
            <a:gs pos="67000">
              <a:srgbClr val="F7F7F7"/>
            </a:gs>
            <a:gs pos="100000">
              <a:srgbClr val="BEBEBE"/>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ttangolo 7"/>
          <p:cNvSpPr/>
          <p:nvPr userDrawn="1"/>
        </p:nvSpPr>
        <p:spPr bwMode="auto">
          <a:xfrm>
            <a:off x="0" y="0"/>
            <a:ext cx="10801350" cy="900113"/>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defRPr/>
            </a:pPr>
            <a:endParaRPr lang="it-IT"/>
          </a:p>
        </p:txBody>
      </p:sp>
      <p:sp>
        <p:nvSpPr>
          <p:cNvPr id="1027" name="Rectangle 4"/>
          <p:cNvSpPr>
            <a:spLocks noGrp="1" noChangeArrowheads="1"/>
          </p:cNvSpPr>
          <p:nvPr>
            <p:ph type="body" idx="1"/>
          </p:nvPr>
        </p:nvSpPr>
        <p:spPr bwMode="auto">
          <a:xfrm>
            <a:off x="330200" y="1044575"/>
            <a:ext cx="10112375" cy="4881563"/>
          </a:xfrm>
          <a:prstGeom prst="rect">
            <a:avLst/>
          </a:prstGeom>
          <a:noFill/>
          <a:ln w="9525" algn="ctr">
            <a:noFill/>
            <a:miter lim="800000"/>
            <a:headEnd/>
            <a:tailEnd/>
          </a:ln>
        </p:spPr>
        <p:txBody>
          <a:bodyPr vert="horz" wrap="square" lIns="82058" tIns="41029" rIns="82058" bIns="41029" numCol="1" anchor="t" anchorCtr="0" compatLnSpc="1">
            <a:prstTxWarp prst="textNoShape">
              <a:avLst/>
            </a:prstTxWarp>
          </a:bodyPr>
          <a:lstStyle/>
          <a:p>
            <a:pPr lvl="0"/>
            <a:r>
              <a:rPr lang="en-US"/>
              <a:t>First level subhead here</a:t>
            </a:r>
          </a:p>
          <a:p>
            <a:pPr lvl="1"/>
            <a:r>
              <a:rPr lang="en-US"/>
              <a:t>Second level content</a:t>
            </a:r>
          </a:p>
          <a:p>
            <a:pPr lvl="2"/>
            <a:r>
              <a:rPr lang="en-US"/>
              <a:t>Third level content</a:t>
            </a:r>
          </a:p>
          <a:p>
            <a:pPr lvl="3"/>
            <a:r>
              <a:rPr lang="en-US"/>
              <a:t> </a:t>
            </a:r>
          </a:p>
          <a:p>
            <a:pPr lvl="0"/>
            <a:r>
              <a:rPr lang="en-US"/>
              <a:t>First level subhead here</a:t>
            </a:r>
          </a:p>
          <a:p>
            <a:pPr lvl="1"/>
            <a:r>
              <a:rPr lang="en-US"/>
              <a:t>Second level content</a:t>
            </a:r>
          </a:p>
          <a:p>
            <a:pPr lvl="2"/>
            <a:r>
              <a:rPr lang="en-US"/>
              <a:t>Third level content</a:t>
            </a:r>
          </a:p>
          <a:p>
            <a:pPr lvl="3"/>
            <a:r>
              <a:rPr lang="en-US"/>
              <a:t> </a:t>
            </a:r>
          </a:p>
        </p:txBody>
      </p:sp>
      <p:sp>
        <p:nvSpPr>
          <p:cNvPr id="4108" name="Rectangle 12"/>
          <p:cNvSpPr>
            <a:spLocks noChangeArrowheads="1"/>
          </p:cNvSpPr>
          <p:nvPr userDrawn="1"/>
        </p:nvSpPr>
        <p:spPr bwMode="auto">
          <a:xfrm>
            <a:off x="1252538" y="133350"/>
            <a:ext cx="8132762" cy="673100"/>
          </a:xfrm>
          <a:prstGeom prst="rect">
            <a:avLst/>
          </a:prstGeom>
          <a:noFill/>
          <a:ln w="9525">
            <a:noFill/>
            <a:miter lim="800000"/>
            <a:headEnd/>
            <a:tailEnd/>
          </a:ln>
          <a:effectLst/>
        </p:spPr>
        <p:txBody>
          <a:bodyPr lIns="91429" tIns="45714" rIns="91429" bIns="45714" anchor="ctr"/>
          <a:lstStyle/>
          <a:p>
            <a:pPr algn="l">
              <a:lnSpc>
                <a:spcPct val="85000"/>
              </a:lnSpc>
              <a:buClr>
                <a:schemeClr val="tx2"/>
              </a:buClr>
              <a:buSzPct val="90000"/>
              <a:buFont typeface="Wingdings" pitchFamily="2" charset="2"/>
              <a:buNone/>
              <a:defRPr/>
            </a:pPr>
            <a:r>
              <a:rPr lang="fr-FR" sz="2600" u="none">
                <a:solidFill>
                  <a:schemeClr val="bg1"/>
                </a:solidFill>
                <a:latin typeface="Arial" charset="0"/>
              </a:rPr>
              <a:t>Tutoriel: Veille épidémiologique</a:t>
            </a:r>
          </a:p>
          <a:p>
            <a:pPr algn="l">
              <a:lnSpc>
                <a:spcPct val="85000"/>
              </a:lnSpc>
              <a:buClr>
                <a:schemeClr val="tx2"/>
              </a:buClr>
              <a:buSzPct val="90000"/>
              <a:buFont typeface="Wingdings" pitchFamily="2" charset="2"/>
              <a:buNone/>
              <a:defRPr/>
            </a:pPr>
            <a:r>
              <a:rPr lang="fr-FR" sz="2600" u="none">
                <a:solidFill>
                  <a:schemeClr val="bg1"/>
                </a:solidFill>
                <a:latin typeface="Arial" charset="0"/>
              </a:rPr>
              <a:t>Validation</a:t>
            </a:r>
          </a:p>
        </p:txBody>
      </p:sp>
      <p:sp>
        <p:nvSpPr>
          <p:cNvPr id="4109" name="Text Box 13"/>
          <p:cNvSpPr txBox="1">
            <a:spLocks noChangeArrowheads="1"/>
          </p:cNvSpPr>
          <p:nvPr userDrawn="1"/>
        </p:nvSpPr>
        <p:spPr bwMode="auto">
          <a:xfrm>
            <a:off x="9269413" y="584200"/>
            <a:ext cx="1531937" cy="312738"/>
          </a:xfrm>
          <a:prstGeom prst="rect">
            <a:avLst/>
          </a:prstGeom>
          <a:noFill/>
          <a:ln w="9525" algn="ctr">
            <a:noFill/>
            <a:miter lim="800000"/>
            <a:headEnd/>
            <a:tailEnd/>
          </a:ln>
          <a:effectLst/>
        </p:spPr>
        <p:txBody>
          <a:bodyPr>
            <a:spAutoFit/>
          </a:bodyPr>
          <a:lstStyle/>
          <a:p>
            <a:pPr algn="r">
              <a:spcBef>
                <a:spcPct val="50000"/>
              </a:spcBef>
              <a:defRPr/>
            </a:pPr>
            <a:fld id="{D7E7B94F-A3F0-4E7E-ACC3-127C32C6CCA3}" type="slidenum">
              <a:rPr sz="1600" b="1" u="none" noProof="1">
                <a:solidFill>
                  <a:schemeClr val="bg1"/>
                </a:solidFill>
                <a:latin typeface="Arial" charset="0"/>
              </a:rPr>
              <a:pPr algn="r">
                <a:spcBef>
                  <a:spcPct val="50000"/>
                </a:spcBef>
                <a:defRPr/>
              </a:pPr>
              <a:t>‹#›</a:t>
            </a:fld>
            <a:r>
              <a:rPr lang="fr-FR" sz="1600" b="1" u="none">
                <a:latin typeface="Arial" charset="0"/>
              </a:rPr>
              <a:t>/11</a:t>
            </a:r>
          </a:p>
        </p:txBody>
      </p:sp>
      <p:sp>
        <p:nvSpPr>
          <p:cNvPr id="4103" name="Rectangle 7">
            <a:hlinkClick r:id="" action="ppaction://hlinkshowjump?jump=endshow"/>
          </p:cNvPr>
          <p:cNvSpPr>
            <a:spLocks noChangeArrowheads="1"/>
          </p:cNvSpPr>
          <p:nvPr/>
        </p:nvSpPr>
        <p:spPr bwMode="auto">
          <a:xfrm>
            <a:off x="10391775" y="53975"/>
            <a:ext cx="377825" cy="323850"/>
          </a:xfrm>
          <a:prstGeom prst="rect">
            <a:avLst/>
          </a:prstGeom>
          <a:noFill/>
          <a:ln w="9525">
            <a:noFill/>
            <a:miter lim="800000"/>
            <a:headEnd/>
            <a:tailEnd/>
          </a:ln>
          <a:effectLst/>
        </p:spPr>
        <p:txBody>
          <a:bodyPr wrap="none" anchor="ctr"/>
          <a:lstStyle/>
          <a:p>
            <a:pPr>
              <a:defRPr/>
            </a:pPr>
            <a:endParaRPr lang="it-IT"/>
          </a:p>
        </p:txBody>
      </p:sp>
      <p:sp>
        <p:nvSpPr>
          <p:cNvPr id="9" name="Rettangolo 8"/>
          <p:cNvSpPr/>
          <p:nvPr userDrawn="1"/>
        </p:nvSpPr>
        <p:spPr bwMode="auto">
          <a:xfrm>
            <a:off x="0" y="6673850"/>
            <a:ext cx="10801350" cy="184146"/>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lgn="l">
              <a:defRPr/>
            </a:pPr>
            <a:r>
              <a:rPr lang="fr-FR" sz="1000" u="none">
                <a:effectLst>
                  <a:glow rad="63500">
                    <a:schemeClr val="accent5">
                      <a:satMod val="175000"/>
                      <a:alpha val="40000"/>
                    </a:schemeClr>
                  </a:glow>
                </a:effectLst>
              </a:rPr>
              <a:t>Par Simulwate</a:t>
            </a:r>
          </a:p>
        </p:txBody>
      </p:sp>
      <p:pic>
        <p:nvPicPr>
          <p:cNvPr id="1032" name="Immagine 9" descr="ecdc_logo_x_ppt.png"/>
          <p:cNvPicPr>
            <a:picLocks noChangeAspect="1"/>
          </p:cNvPicPr>
          <p:nvPr userDrawn="1"/>
        </p:nvPicPr>
        <p:blipFill>
          <a:blip r:embed="rId15" cstate="print"/>
          <a:srcRect/>
          <a:stretch>
            <a:fillRect/>
          </a:stretch>
        </p:blipFill>
        <p:spPr bwMode="auto">
          <a:xfrm>
            <a:off x="0" y="0"/>
            <a:ext cx="1154113" cy="895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96" r:id="rId1"/>
    <p:sldLayoutId id="2147484197" r:id="rId2"/>
    <p:sldLayoutId id="2147484198" r:id="rId3"/>
    <p:sldLayoutId id="2147484199" r:id="rId4"/>
    <p:sldLayoutId id="2147484200" r:id="rId5"/>
    <p:sldLayoutId id="2147484201" r:id="rId6"/>
    <p:sldLayoutId id="2147484202" r:id="rId7"/>
    <p:sldLayoutId id="2147484203" r:id="rId8"/>
    <p:sldLayoutId id="2147484204" r:id="rId9"/>
    <p:sldLayoutId id="2147484205" r:id="rId10"/>
    <p:sldLayoutId id="2147484206" r:id="rId11"/>
    <p:sldLayoutId id="2147484207" r:id="rId12"/>
    <p:sldLayoutId id="2147484208" r:id="rId13"/>
  </p:sldLayoutIdLst>
  <p:transition>
    <p:wipe dir="r"/>
  </p:transition>
  <p:txStyles>
    <p:titleStyle>
      <a:lvl1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j-lt"/>
          <a:ea typeface="+mj-ea"/>
          <a:cs typeface="+mj-cs"/>
        </a:defRPr>
      </a:lvl1pPr>
      <a:lvl2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2pPr>
      <a:lvl3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3pPr>
      <a:lvl4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4pPr>
      <a:lvl5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5pPr>
      <a:lvl6pPr marL="4572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6pPr>
      <a:lvl7pPr marL="9144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7pPr>
      <a:lvl8pPr marL="13716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8pPr>
      <a:lvl9pPr marL="18288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9pPr>
    </p:titleStyle>
    <p:bodyStyle>
      <a:lvl1pPr marL="287338" indent="-287338"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2000">
          <a:solidFill>
            <a:srgbClr val="000000"/>
          </a:solidFill>
          <a:latin typeface="+mn-lt"/>
          <a:ea typeface="+mn-ea"/>
          <a:cs typeface="+mn-cs"/>
        </a:defRPr>
      </a:lvl1pPr>
      <a:lvl2pPr marL="639763" indent="-2254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2pPr>
      <a:lvl3pPr marL="968375" indent="-214313"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3pPr>
      <a:lvl4pPr marL="1193800" indent="-1111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4pPr>
      <a:lvl5pPr marL="1374775" indent="166688" algn="l" defTabSz="820738" rtl="0" eaLnBrk="0" fontAlgn="base" hangingPunct="0">
        <a:spcBef>
          <a:spcPct val="20000"/>
        </a:spcBef>
        <a:spcAft>
          <a:spcPct val="0"/>
        </a:spcAft>
        <a:buClr>
          <a:schemeClr val="tx1"/>
        </a:buClr>
        <a:buChar char="&gt;"/>
        <a:defRPr sz="1700">
          <a:solidFill>
            <a:schemeClr val="tx1"/>
          </a:solidFill>
          <a:latin typeface="AdobeCorpID MyriadRg" pitchFamily="34" charset="0"/>
        </a:defRPr>
      </a:lvl5pPr>
      <a:lvl6pPr marL="18319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6pPr>
      <a:lvl7pPr marL="22891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7pPr>
      <a:lvl8pPr marL="27463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8pPr>
      <a:lvl9pPr marL="32035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13" Type="http://schemas.openxmlformats.org/officeDocument/2006/relationships/diagramColors" Target="../diagrams/colors3.xml"/><Relationship Id="rId3" Type="http://schemas.openxmlformats.org/officeDocument/2006/relationships/image" Target="../media/image4.png"/><Relationship Id="rId7" Type="http://schemas.openxmlformats.org/officeDocument/2006/relationships/diagramQuickStyle" Target="../diagrams/quickStyle2.xml"/><Relationship Id="rId12" Type="http://schemas.openxmlformats.org/officeDocument/2006/relationships/diagramQuickStyle" Target="../diagrams/quickStyle3.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Layout" Target="../diagrams/layout2.xml"/><Relationship Id="rId11" Type="http://schemas.openxmlformats.org/officeDocument/2006/relationships/diagramLayout" Target="../diagrams/layout3.xml"/><Relationship Id="rId5" Type="http://schemas.openxmlformats.org/officeDocument/2006/relationships/diagramData" Target="../diagrams/data2.xml"/><Relationship Id="rId15" Type="http://schemas.openxmlformats.org/officeDocument/2006/relationships/image" Target="../media/image6.png"/><Relationship Id="rId10" Type="http://schemas.openxmlformats.org/officeDocument/2006/relationships/diagramData" Target="../diagrams/data3.xml"/><Relationship Id="rId4" Type="http://schemas.openxmlformats.org/officeDocument/2006/relationships/image" Target="../media/image5.png"/><Relationship Id="rId9" Type="http://schemas.microsoft.com/office/2007/relationships/diagramDrawing" Target="../diagrams/drawing2.xml"/><Relationship Id="rId14" Type="http://schemas.microsoft.com/office/2007/relationships/diagramDrawing" Target="../diagrams/drawing3.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hyperlink" Target="https://www.ecdc.europa.eu/en/surveillance-atlas-infectious-diseases" TargetMode="Externa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hdphoto" Target="../media/hdphoto1.wdp"/><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diagramColors" Target="../diagrams/colors4.xml"/><Relationship Id="rId11" Type="http://schemas.openxmlformats.org/officeDocument/2006/relationships/image" Target="../media/image10.png"/><Relationship Id="rId5" Type="http://schemas.openxmlformats.org/officeDocument/2006/relationships/diagramQuickStyle" Target="../diagrams/quickStyle4.xml"/><Relationship Id="rId10" Type="http://schemas.openxmlformats.org/officeDocument/2006/relationships/image" Target="../media/image9.png"/><Relationship Id="rId4" Type="http://schemas.openxmlformats.org/officeDocument/2006/relationships/diagramLayout" Target="../diagrams/layout4.xml"/><Relationship Id="rId9"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5"/>
          <p:cNvSpPr txBox="1">
            <a:spLocks noChangeArrowheads="1"/>
          </p:cNvSpPr>
          <p:nvPr/>
        </p:nvSpPr>
        <p:spPr bwMode="auto">
          <a:xfrm>
            <a:off x="575244" y="4453623"/>
            <a:ext cx="8191500" cy="369888"/>
          </a:xfrm>
          <a:prstGeom prst="rect">
            <a:avLst/>
          </a:prstGeom>
          <a:noFill/>
          <a:ln w="9525">
            <a:noFill/>
            <a:miter lim="800000"/>
            <a:headEnd/>
            <a:tailEnd/>
          </a:ln>
        </p:spPr>
        <p:txBody>
          <a:bodyPr>
            <a:spAutoFit/>
          </a:bodyPr>
          <a:lstStyle/>
          <a:p>
            <a:pPr algn="l"/>
            <a:r>
              <a:rPr lang="fr-FR" sz="2000" u="none">
                <a:solidFill>
                  <a:schemeClr val="bg2"/>
                </a:solidFill>
                <a:latin typeface="Arial" charset="0"/>
                <a:cs typeface="Arial" charset="0"/>
              </a:rPr>
              <a:t>Sujets abordés dans cette unité</a:t>
            </a:r>
          </a:p>
        </p:txBody>
      </p:sp>
      <p:sp>
        <p:nvSpPr>
          <p:cNvPr id="15363"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charset="0"/>
              </a:rPr>
              <a:t>Bienvenue</a:t>
            </a:r>
          </a:p>
        </p:txBody>
      </p:sp>
      <p:sp>
        <p:nvSpPr>
          <p:cNvPr id="12" name="Rettangolo 11"/>
          <p:cNvSpPr/>
          <p:nvPr/>
        </p:nvSpPr>
        <p:spPr bwMode="auto">
          <a:xfrm>
            <a:off x="450125" y="4786296"/>
            <a:ext cx="7085300" cy="925378"/>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15365" name="CasellaDiTesto 10"/>
          <p:cNvSpPr txBox="1">
            <a:spLocks noChangeArrowheads="1"/>
          </p:cNvSpPr>
          <p:nvPr/>
        </p:nvSpPr>
        <p:spPr bwMode="auto">
          <a:xfrm>
            <a:off x="575244" y="4958340"/>
            <a:ext cx="2070823" cy="547842"/>
          </a:xfrm>
          <a:prstGeom prst="rect">
            <a:avLst/>
          </a:prstGeom>
          <a:noFill/>
          <a:ln w="9525">
            <a:noFill/>
            <a:miter lim="800000"/>
            <a:headEnd/>
            <a:tailEnd/>
          </a:ln>
        </p:spPr>
        <p:txBody>
          <a:bodyPr wrap="none">
            <a:spAutoFit/>
          </a:bodyPr>
          <a:lstStyle/>
          <a:p>
            <a:pPr algn="l"/>
            <a:r>
              <a:rPr lang="fr-FR" sz="3200" u="none">
                <a:solidFill>
                  <a:srgbClr val="69AE23"/>
                </a:solidFill>
                <a:latin typeface="MetaPro-Black" pitchFamily="50" charset="0"/>
              </a:rPr>
              <a:t>Validation</a:t>
            </a:r>
          </a:p>
        </p:txBody>
      </p:sp>
      <p:sp>
        <p:nvSpPr>
          <p:cNvPr id="6" name="Rectangle 3"/>
          <p:cNvSpPr txBox="1">
            <a:spLocks noChangeArrowheads="1"/>
          </p:cNvSpPr>
          <p:nvPr/>
        </p:nvSpPr>
        <p:spPr bwMode="auto">
          <a:xfrm>
            <a:off x="77979" y="3831323"/>
            <a:ext cx="1452562" cy="6223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pPr marL="182563" indent="-225425" algn="l" defTabSz="820738" eaLnBrk="0" hangingPunct="0">
              <a:buClr>
                <a:srgbClr val="7FBF1A"/>
              </a:buClr>
              <a:buSzPct val="80000"/>
              <a:tabLst>
                <a:tab pos="341313" algn="l"/>
                <a:tab pos="1150938" algn="l"/>
              </a:tabLst>
              <a:defRPr/>
            </a:pPr>
            <a:r>
              <a:rPr lang="fr-FR" sz="1600" b="1" u="none">
                <a:latin typeface="Arial" charset="0"/>
                <a:cs typeface="Arial" charset="0"/>
              </a:rPr>
              <a:t>Icône</a:t>
            </a:r>
          </a:p>
          <a:p>
            <a:pPr marL="182563" indent="-225425" algn="l" defTabSz="820738" eaLnBrk="0" hangingPunct="0">
              <a:buClr>
                <a:srgbClr val="7FBF1A"/>
              </a:buClr>
              <a:buSzPct val="80000"/>
              <a:tabLst>
                <a:tab pos="341313" algn="l"/>
                <a:tab pos="1150938" algn="l"/>
              </a:tabLst>
              <a:defRPr/>
            </a:pPr>
            <a:r>
              <a:rPr lang="fr-FR" sz="1600" u="none">
                <a:latin typeface="Arial" charset="0"/>
                <a:cs typeface="Arial" charset="0"/>
              </a:rPr>
              <a:t>tableau noir</a:t>
            </a:r>
          </a:p>
          <a:p>
            <a:pPr marL="182563" indent="-225425" algn="l" defTabSz="820738" eaLnBrk="0" hangingPunct="0">
              <a:buClr>
                <a:srgbClr val="7FBF1A"/>
              </a:buClr>
              <a:buSzPct val="80000"/>
              <a:tabLst>
                <a:tab pos="341313" algn="l"/>
                <a:tab pos="1150938" algn="l"/>
              </a:tabLst>
              <a:defRPr/>
            </a:pPr>
            <a:endParaRPr lang="it-IT" sz="1600" b="1" u="none" dirty="0">
              <a:latin typeface="Arial" charset="0"/>
              <a:cs typeface="Arial" charset="0"/>
            </a:endParaRPr>
          </a:p>
        </p:txBody>
      </p:sp>
      <p:grpSp>
        <p:nvGrpSpPr>
          <p:cNvPr id="2" name="Group 1"/>
          <p:cNvGrpSpPr/>
          <p:nvPr/>
        </p:nvGrpSpPr>
        <p:grpSpPr>
          <a:xfrm>
            <a:off x="2654347" y="1206500"/>
            <a:ext cx="8212024" cy="4773504"/>
            <a:chOff x="2691014" y="1100493"/>
            <a:chExt cx="8212024" cy="4773504"/>
          </a:xfrm>
        </p:grpSpPr>
        <p:pic>
          <p:nvPicPr>
            <p:cNvPr id="31" name="Picture 3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1014" y="1586503"/>
              <a:ext cx="8212024" cy="3449295"/>
            </a:xfrm>
            <a:prstGeom prst="rect">
              <a:avLst/>
            </a:prstGeom>
          </p:spPr>
        </p:pic>
        <p:sp>
          <p:nvSpPr>
            <p:cNvPr id="32" name="Chevron 31"/>
            <p:cNvSpPr/>
            <p:nvPr/>
          </p:nvSpPr>
          <p:spPr>
            <a:xfrm>
              <a:off x="5850725" y="1982577"/>
              <a:ext cx="848103" cy="1582883"/>
            </a:xfrm>
            <a:prstGeom prst="chevron">
              <a:avLst>
                <a:gd name="adj" fmla="val 62310"/>
              </a:avLst>
            </a:prstGeom>
            <a:solidFill>
              <a:srgbClr val="C4E6E0"/>
            </a:solidFill>
            <a:ln>
              <a:noFill/>
            </a:ln>
            <a:effectLst/>
          </p:spPr>
        </p:sp>
        <p:sp>
          <p:nvSpPr>
            <p:cNvPr id="34" name="Chevron 33"/>
            <p:cNvSpPr/>
            <p:nvPr/>
          </p:nvSpPr>
          <p:spPr>
            <a:xfrm>
              <a:off x="7155870" y="1943835"/>
              <a:ext cx="848103" cy="1580632"/>
            </a:xfrm>
            <a:prstGeom prst="chevron">
              <a:avLst>
                <a:gd name="adj" fmla="val 62310"/>
              </a:avLst>
            </a:prstGeom>
            <a:solidFill>
              <a:srgbClr val="70AD47">
                <a:lumMod val="60000"/>
                <a:lumOff val="40000"/>
              </a:srgbClr>
            </a:solidFill>
            <a:ln>
              <a:noFill/>
            </a:ln>
            <a:effectLst/>
          </p:spPr>
        </p:sp>
        <p:sp>
          <p:nvSpPr>
            <p:cNvPr id="35" name="TextBox 34"/>
            <p:cNvSpPr txBox="1"/>
            <p:nvPr/>
          </p:nvSpPr>
          <p:spPr>
            <a:xfrm>
              <a:off x="5107404" y="1158091"/>
              <a:ext cx="430118" cy="782469"/>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fr-FR" sz="1595" u="none">
                  <a:solidFill>
                    <a:prstClr val="black"/>
                  </a:solidFill>
                  <a:latin typeface="Calibri" panose="020F0502020204030204"/>
                </a:rPr>
                <a:t>Détecter</a:t>
              </a:r>
            </a:p>
          </p:txBody>
        </p:sp>
        <p:sp>
          <p:nvSpPr>
            <p:cNvPr id="36" name="TextBox 35"/>
            <p:cNvSpPr txBox="1"/>
            <p:nvPr/>
          </p:nvSpPr>
          <p:spPr>
            <a:xfrm>
              <a:off x="5744755" y="1183770"/>
              <a:ext cx="430118" cy="734736"/>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fr-FR" sz="1595" u="none">
                  <a:solidFill>
                    <a:prstClr val="black"/>
                  </a:solidFill>
                  <a:latin typeface="Calibri" panose="020F0502020204030204"/>
                </a:rPr>
                <a:t>Trier</a:t>
              </a:r>
            </a:p>
          </p:txBody>
        </p:sp>
        <p:sp>
          <p:nvSpPr>
            <p:cNvPr id="37" name="TextBox 36"/>
            <p:cNvSpPr txBox="1"/>
            <p:nvPr/>
          </p:nvSpPr>
          <p:spPr>
            <a:xfrm>
              <a:off x="6428169" y="1100493"/>
              <a:ext cx="430118" cy="818013"/>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fr-FR" sz="1595" b="1" u="none">
                  <a:solidFill>
                    <a:prstClr val="black"/>
                  </a:solidFill>
                  <a:latin typeface="Calibri" panose="020F0502020204030204"/>
                </a:rPr>
                <a:t>Valider</a:t>
              </a:r>
            </a:p>
          </p:txBody>
        </p:sp>
        <p:sp>
          <p:nvSpPr>
            <p:cNvPr id="38" name="TextBox 37"/>
            <p:cNvSpPr txBox="1"/>
            <p:nvPr/>
          </p:nvSpPr>
          <p:spPr>
            <a:xfrm>
              <a:off x="7141973" y="1108116"/>
              <a:ext cx="430118" cy="818013"/>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fr-FR" sz="1595" u="none">
                  <a:solidFill>
                    <a:prstClr val="black"/>
                  </a:solidFill>
                  <a:latin typeface="Calibri" panose="020F0502020204030204"/>
                </a:rPr>
                <a:t>Analyser</a:t>
              </a:r>
            </a:p>
          </p:txBody>
        </p:sp>
        <p:sp>
          <p:nvSpPr>
            <p:cNvPr id="42" name="TextBox 41"/>
            <p:cNvSpPr txBox="1"/>
            <p:nvPr/>
          </p:nvSpPr>
          <p:spPr>
            <a:xfrm>
              <a:off x="8488213" y="2504454"/>
              <a:ext cx="1779330" cy="651985"/>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kumimoji="0" lang="fr-FR" sz="1800" b="0" i="0" u="none" strike="noStrike" cap="none" normalizeH="0" baseline="0" noProof="0" dirty="0">
                  <a:ln>
                    <a:noFill/>
                  </a:ln>
                  <a:solidFill>
                    <a:prstClr val="black">
                      <a:hueOff val="0"/>
                      <a:satOff val="0"/>
                      <a:lumOff val="0"/>
                      <a:alphaOff val="0"/>
                    </a:prstClr>
                  </a:solidFill>
                  <a:uLnTx/>
                  <a:uFillTx/>
                  <a:latin typeface="Calibri" panose="020F0502020204030204"/>
                  <a:ea typeface="+mn-ea"/>
                  <a:cs typeface="+mn-cs"/>
                </a:rPr>
                <a:t>Éléments suscitant l’intérêt</a:t>
              </a:r>
            </a:p>
          </p:txBody>
        </p:sp>
        <p:sp>
          <p:nvSpPr>
            <p:cNvPr id="43" name="Oval 42"/>
            <p:cNvSpPr/>
            <p:nvPr/>
          </p:nvSpPr>
          <p:spPr>
            <a:xfrm flipH="1">
              <a:off x="8259559" y="1989286"/>
              <a:ext cx="635567" cy="604422"/>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44" name="Oval 43"/>
            <p:cNvSpPr/>
            <p:nvPr/>
          </p:nvSpPr>
          <p:spPr>
            <a:xfrm flipH="1">
              <a:off x="9520512" y="1906934"/>
              <a:ext cx="635566" cy="560577"/>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45" name="Oval 44"/>
            <p:cNvSpPr/>
            <p:nvPr/>
          </p:nvSpPr>
          <p:spPr>
            <a:xfrm flipH="1">
              <a:off x="9039258" y="3247447"/>
              <a:ext cx="677239" cy="619153"/>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39" name="TextBox 38"/>
            <p:cNvSpPr txBox="1"/>
            <p:nvPr/>
          </p:nvSpPr>
          <p:spPr>
            <a:xfrm>
              <a:off x="8317176" y="2147415"/>
              <a:ext cx="685428" cy="283154"/>
            </a:xfrm>
            <a:prstGeom prst="rect">
              <a:avLst/>
            </a:prstGeom>
            <a:noFill/>
          </p:spPr>
          <p:txBody>
            <a:bodyPr wrap="square" rtlCol="0">
              <a:spAutoFit/>
            </a:bodyPr>
            <a:lstStyle/>
            <a:p>
              <a:pPr algn="l" defTabSz="810067" fontAlgn="auto">
                <a:lnSpc>
                  <a:spcPct val="100000"/>
                </a:lnSpc>
                <a:spcBef>
                  <a:spcPts val="0"/>
                </a:spcBef>
                <a:spcAft>
                  <a:spcPts val="0"/>
                </a:spcAft>
              </a:pPr>
              <a:r>
                <a:rPr lang="fr-FR" sz="1240" u="none">
                  <a:solidFill>
                    <a:prstClr val="black"/>
                  </a:solidFill>
                  <a:latin typeface="Calibri" panose="020F0502020204030204"/>
                </a:rPr>
                <a:t>Signal</a:t>
              </a:r>
            </a:p>
          </p:txBody>
        </p:sp>
        <p:sp>
          <p:nvSpPr>
            <p:cNvPr id="40" name="TextBox 39"/>
            <p:cNvSpPr txBox="1"/>
            <p:nvPr/>
          </p:nvSpPr>
          <p:spPr>
            <a:xfrm>
              <a:off x="9502901" y="2069988"/>
              <a:ext cx="757520" cy="230832"/>
            </a:xfrm>
            <a:prstGeom prst="rect">
              <a:avLst/>
            </a:prstGeom>
            <a:noFill/>
          </p:spPr>
          <p:txBody>
            <a:bodyPr wrap="square" rtlCol="0">
              <a:spAutoFit/>
            </a:bodyPr>
            <a:lstStyle/>
            <a:p>
              <a:pPr algn="l" defTabSz="810067" fontAlgn="auto">
                <a:lnSpc>
                  <a:spcPct val="100000"/>
                </a:lnSpc>
                <a:spcBef>
                  <a:spcPts val="0"/>
                </a:spcBef>
                <a:spcAft>
                  <a:spcPts val="0"/>
                </a:spcAft>
              </a:pPr>
              <a:r>
                <a:rPr lang="fr-FR" sz="900" u="none" dirty="0">
                  <a:solidFill>
                    <a:prstClr val="black"/>
                  </a:solidFill>
                  <a:latin typeface="Calibri" panose="020F0502020204030204"/>
                </a:rPr>
                <a:t>Événement</a:t>
              </a:r>
            </a:p>
          </p:txBody>
        </p:sp>
        <p:sp>
          <p:nvSpPr>
            <p:cNvPr id="41" name="TextBox 40"/>
            <p:cNvSpPr txBox="1"/>
            <p:nvPr/>
          </p:nvSpPr>
          <p:spPr>
            <a:xfrm>
              <a:off x="9074140" y="3423883"/>
              <a:ext cx="676315" cy="261610"/>
            </a:xfrm>
            <a:prstGeom prst="rect">
              <a:avLst/>
            </a:prstGeom>
            <a:noFill/>
          </p:spPr>
          <p:txBody>
            <a:bodyPr wrap="square" rtlCol="0">
              <a:spAutoFit/>
            </a:bodyPr>
            <a:lstStyle/>
            <a:p>
              <a:pPr algn="l" defTabSz="810067" fontAlgn="auto">
                <a:lnSpc>
                  <a:spcPct val="100000"/>
                </a:lnSpc>
                <a:spcBef>
                  <a:spcPts val="0"/>
                </a:spcBef>
                <a:spcAft>
                  <a:spcPts val="0"/>
                </a:spcAft>
              </a:pPr>
              <a:r>
                <a:rPr lang="fr-FR" sz="1050" u="none" dirty="0">
                  <a:solidFill>
                    <a:prstClr val="black"/>
                  </a:solidFill>
                  <a:latin typeface="Calibri" panose="020F0502020204030204"/>
                </a:rPr>
                <a:t>Menace</a:t>
              </a:r>
            </a:p>
          </p:txBody>
        </p:sp>
        <p:sp>
          <p:nvSpPr>
            <p:cNvPr id="46" name="Chevron 45"/>
            <p:cNvSpPr/>
            <p:nvPr/>
          </p:nvSpPr>
          <p:spPr>
            <a:xfrm rot="5400000">
              <a:off x="8756581" y="3738283"/>
              <a:ext cx="1163365" cy="1316818"/>
            </a:xfrm>
            <a:prstGeom prst="chevron">
              <a:avLst>
                <a:gd name="adj" fmla="val 62709"/>
              </a:avLst>
            </a:prstGeom>
            <a:solidFill>
              <a:srgbClr val="70AD47">
                <a:lumMod val="20000"/>
                <a:lumOff val="80000"/>
              </a:srgbClr>
            </a:solidFill>
            <a:ln>
              <a:noFill/>
            </a:ln>
            <a:effectLst/>
          </p:spPr>
        </p:sp>
        <p:sp>
          <p:nvSpPr>
            <p:cNvPr id="47" name="TextBox 46"/>
            <p:cNvSpPr txBox="1"/>
            <p:nvPr/>
          </p:nvSpPr>
          <p:spPr>
            <a:xfrm>
              <a:off x="8679854" y="5085638"/>
              <a:ext cx="1452622" cy="788359"/>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lang="fr-FR" sz="2400" u="none">
                  <a:solidFill>
                    <a:prstClr val="black">
                      <a:hueOff val="0"/>
                      <a:satOff val="0"/>
                      <a:lumOff val="0"/>
                      <a:alphaOff val="0"/>
                    </a:prstClr>
                  </a:solidFill>
                  <a:latin typeface="Calibri" panose="020F0502020204030204"/>
                </a:rPr>
                <a:t>Actions à prendre</a:t>
              </a:r>
            </a:p>
          </p:txBody>
        </p:sp>
      </p:grpSp>
      <p:sp>
        <p:nvSpPr>
          <p:cNvPr id="24" name="Rectangle 23"/>
          <p:cNvSpPr/>
          <p:nvPr/>
        </p:nvSpPr>
        <p:spPr bwMode="auto">
          <a:xfrm>
            <a:off x="6467408" y="1089723"/>
            <a:ext cx="794604" cy="2723321"/>
          </a:xfrm>
          <a:prstGeom prst="rect">
            <a:avLst/>
          </a:prstGeom>
          <a:solidFill>
            <a:srgbClr val="02A098">
              <a:alpha val="25000"/>
            </a:srgbClr>
          </a:solidFill>
          <a:ln w="28575" cap="flat" cmpd="sng" algn="ctr">
            <a:solidFill>
              <a:srgbClr val="02A098"/>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3" name="TextBox 2">
            <a:extLst>
              <a:ext uri="{FF2B5EF4-FFF2-40B4-BE49-F238E27FC236}">
                <a16:creationId xmlns:a16="http://schemas.microsoft.com/office/drawing/2014/main" id="{5C712BD8-35A3-41E2-8B2E-2A70DA518FDE}"/>
              </a:ext>
            </a:extLst>
          </p:cNvPr>
          <p:cNvSpPr txBox="1"/>
          <p:nvPr/>
        </p:nvSpPr>
        <p:spPr>
          <a:xfrm>
            <a:off x="3079209" y="2699628"/>
            <a:ext cx="1511376" cy="369332"/>
          </a:xfrm>
          <a:prstGeom prst="rect">
            <a:avLst/>
          </a:prstGeom>
          <a:noFill/>
        </p:spPr>
        <p:txBody>
          <a:bodyPr wrap="none" rtlCol="0">
            <a:spAutoFit/>
          </a:bodyPr>
          <a:lstStyle/>
          <a:p>
            <a:r>
              <a:rPr lang="fr-FR" sz="2000" u="none">
                <a:latin typeface="+mn-lt"/>
              </a:rPr>
              <a:t>Information</a:t>
            </a:r>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charset="0"/>
              </a:rPr>
              <a:t>Exemple de </a:t>
            </a:r>
            <a:r>
              <a:rPr lang="fr-FR" sz="1800" b="1" i="1" u="none">
                <a:solidFill>
                  <a:srgbClr val="69AE23"/>
                </a:solidFill>
                <a:latin typeface="Arial" charset="0"/>
              </a:rPr>
              <a:t>fake news:</a:t>
            </a:r>
            <a:r>
              <a:rPr lang="fr-FR" sz="1800" b="1" u="none">
                <a:solidFill>
                  <a:srgbClr val="69AE23"/>
                </a:solidFill>
                <a:latin typeface="Arial" charset="0"/>
              </a:rPr>
              <a:t> Ebola en Mordor - 2019</a:t>
            </a:r>
          </a:p>
        </p:txBody>
      </p:sp>
      <p:sp>
        <p:nvSpPr>
          <p:cNvPr id="4" name="TextBox 3"/>
          <p:cNvSpPr txBox="1"/>
          <p:nvPr/>
        </p:nvSpPr>
        <p:spPr>
          <a:xfrm>
            <a:off x="752842" y="4914165"/>
            <a:ext cx="8976158" cy="1284967"/>
          </a:xfrm>
          <a:prstGeom prst="rect">
            <a:avLst/>
          </a:prstGeom>
          <a:noFill/>
        </p:spPr>
        <p:txBody>
          <a:bodyPr wrap="square" rtlCol="0">
            <a:spAutoFit/>
          </a:bodyPr>
          <a:lstStyle/>
          <a:p>
            <a:pPr lvl="0" algn="l" defTabSz="820738" eaLnBrk="0" hangingPunct="0">
              <a:lnSpc>
                <a:spcPct val="100000"/>
              </a:lnSpc>
              <a:spcBef>
                <a:spcPct val="50000"/>
              </a:spcBef>
              <a:buClr>
                <a:srgbClr val="B22C1B"/>
              </a:buClr>
              <a:buSzPct val="80000"/>
              <a:tabLst>
                <a:tab pos="341313" algn="l"/>
                <a:tab pos="1150938" algn="l"/>
              </a:tabLst>
              <a:defRPr/>
            </a:pPr>
            <a:r>
              <a:rPr lang="fr-FR" sz="1600" b="1" u="none">
                <a:latin typeface="+mn-lt"/>
                <a:sym typeface="Wingdings" panose="05000000000000000000" pitchFamily="2" charset="2"/>
              </a:rPr>
              <a:t>Il arrive que les médias diffusent des </a:t>
            </a:r>
            <a:r>
              <a:rPr lang="fr-FR" sz="1600" b="1" i="1" u="none">
                <a:latin typeface="+mn-lt"/>
                <a:sym typeface="Wingdings" panose="05000000000000000000" pitchFamily="2" charset="2"/>
              </a:rPr>
              <a:t>fake news</a:t>
            </a:r>
          </a:p>
          <a:p>
            <a:pPr lvl="0" algn="l" defTabSz="820738" eaLnBrk="0" hangingPunct="0">
              <a:lnSpc>
                <a:spcPct val="100000"/>
              </a:lnSpc>
              <a:spcBef>
                <a:spcPct val="50000"/>
              </a:spcBef>
              <a:buClr>
                <a:srgbClr val="B22C1B"/>
              </a:buClr>
              <a:buSzPct val="80000"/>
              <a:tabLst>
                <a:tab pos="341313" algn="l"/>
                <a:tab pos="1150938" algn="l"/>
              </a:tabLst>
              <a:defRPr/>
            </a:pPr>
            <a:endParaRPr lang="en-US" sz="900" b="1" u="none" dirty="0">
              <a:latin typeface="+mn-lt"/>
              <a:sym typeface="Wingdings" panose="05000000000000000000" pitchFamily="2" charset="2"/>
            </a:endParaRPr>
          </a:p>
          <a:p>
            <a:pPr lvl="0" algn="l" defTabSz="820738" eaLnBrk="0" hangingPunct="0">
              <a:lnSpc>
                <a:spcPct val="100000"/>
              </a:lnSpc>
              <a:spcBef>
                <a:spcPct val="50000"/>
              </a:spcBef>
              <a:buClr>
                <a:srgbClr val="B22C1B"/>
              </a:buClr>
              <a:buSzPct val="80000"/>
              <a:tabLst>
                <a:tab pos="341313" algn="l"/>
                <a:tab pos="1150938" algn="l"/>
              </a:tabLst>
              <a:defRPr/>
            </a:pPr>
            <a:r>
              <a:rPr lang="fr-FR" sz="1600" b="1" u="none">
                <a:latin typeface="+mn-lt"/>
                <a:sym typeface="Wingdings" panose="05000000000000000000" pitchFamily="2" charset="2"/>
              </a:rPr>
              <a:t>Le fait qu’une source soit officielle ne garantit pas que l’information est correcte</a:t>
            </a:r>
          </a:p>
          <a:p>
            <a:pPr lvl="0" algn="l" defTabSz="820738" eaLnBrk="0" hangingPunct="0">
              <a:lnSpc>
                <a:spcPct val="100000"/>
              </a:lnSpc>
              <a:spcBef>
                <a:spcPct val="50000"/>
              </a:spcBef>
              <a:buClr>
                <a:srgbClr val="B22C1B"/>
              </a:buClr>
              <a:buSzPct val="80000"/>
              <a:tabLst>
                <a:tab pos="341313" algn="l"/>
                <a:tab pos="1150938" algn="l"/>
              </a:tabLst>
              <a:defRPr/>
            </a:pPr>
            <a:endParaRPr lang="en-US" sz="1600" b="1" u="none" dirty="0">
              <a:latin typeface="+mn-lt"/>
              <a:sym typeface="Wingdings" panose="05000000000000000000" pitchFamily="2" charset="2"/>
            </a:endParaRPr>
          </a:p>
        </p:txBody>
      </p:sp>
      <p:sp>
        <p:nvSpPr>
          <p:cNvPr id="3" name="TextBox 2"/>
          <p:cNvSpPr txBox="1"/>
          <p:nvPr/>
        </p:nvSpPr>
        <p:spPr>
          <a:xfrm>
            <a:off x="760897" y="3330725"/>
            <a:ext cx="6259958" cy="1148007"/>
          </a:xfrm>
          <a:prstGeom prst="rect">
            <a:avLst/>
          </a:prstGeom>
          <a:noFill/>
        </p:spPr>
        <p:txBody>
          <a:bodyPr wrap="square" rtlCol="0">
            <a:spAutoFit/>
          </a:bodyPr>
          <a:lstStyle/>
          <a:p>
            <a:pPr marL="171450" indent="-171450" algn="l">
              <a:lnSpc>
                <a:spcPct val="150000"/>
              </a:lnSpc>
              <a:buFont typeface="Wingdings" panose="05000000000000000000" pitchFamily="2" charset="2"/>
              <a:buChar char="à"/>
            </a:pPr>
            <a:r>
              <a:rPr lang="fr-FR" sz="1400" b="1" u="none">
                <a:solidFill>
                  <a:schemeClr val="accent4"/>
                </a:solidFill>
              </a:rPr>
              <a:t> Pas d'informations sur Internet, pas de PFN de l’ECDC en Mordor </a:t>
            </a:r>
          </a:p>
          <a:p>
            <a:pPr marL="171450" indent="-171450" algn="l">
              <a:lnSpc>
                <a:spcPct val="150000"/>
              </a:lnSpc>
              <a:buFont typeface="Wingdings" panose="05000000000000000000" pitchFamily="2" charset="2"/>
              <a:buChar char="§"/>
            </a:pPr>
            <a:r>
              <a:rPr lang="fr-FR" sz="1400" u="none">
                <a:solidFill>
                  <a:schemeClr val="accent4"/>
                </a:solidFill>
              </a:rPr>
              <a:t>L’élément en lui-même a été vérifié</a:t>
            </a:r>
          </a:p>
          <a:p>
            <a:pPr marL="171450" indent="-171450" algn="l">
              <a:lnSpc>
                <a:spcPct val="150000"/>
              </a:lnSpc>
              <a:buFont typeface="Wingdings" panose="05000000000000000000" pitchFamily="2" charset="2"/>
              <a:buChar char="§"/>
            </a:pPr>
            <a:r>
              <a:rPr lang="fr-FR" sz="1400" u="none">
                <a:solidFill>
                  <a:schemeClr val="accent4"/>
                </a:solidFill>
              </a:rPr>
              <a:t>Mais l’événement a été ignoré car les résultats d’analyses sont revenus négatifs</a:t>
            </a:r>
          </a:p>
        </p:txBody>
      </p:sp>
      <p:sp>
        <p:nvSpPr>
          <p:cNvPr id="14" name="TextBox 13">
            <a:extLst>
              <a:ext uri="{FF2B5EF4-FFF2-40B4-BE49-F238E27FC236}">
                <a16:creationId xmlns:a16="http://schemas.microsoft.com/office/drawing/2014/main" id="{14DA7594-52A6-489E-8B89-D31CA0DF8CD3}"/>
              </a:ext>
            </a:extLst>
          </p:cNvPr>
          <p:cNvSpPr txBox="1"/>
          <p:nvPr/>
        </p:nvSpPr>
        <p:spPr>
          <a:xfrm>
            <a:off x="877321" y="1448780"/>
            <a:ext cx="9145343" cy="1609671"/>
          </a:xfrm>
          <a:prstGeom prst="rect">
            <a:avLst/>
          </a:prstGeom>
          <a:solidFill>
            <a:schemeClr val="tx1"/>
          </a:solidFill>
        </p:spPr>
        <p:txBody>
          <a:bodyPr wrap="square" rtlCol="0">
            <a:spAutoFit/>
          </a:bodyPr>
          <a:lstStyle/>
          <a:p>
            <a:pPr algn="l">
              <a:lnSpc>
                <a:spcPct val="100000"/>
              </a:lnSpc>
              <a:spcAft>
                <a:spcPts val="600"/>
              </a:spcAft>
            </a:pPr>
            <a:r>
              <a:rPr lang="fr-FR" sz="2400" b="1" u="none">
                <a:solidFill>
                  <a:srgbClr val="448EC2"/>
                </a:solidFill>
                <a:latin typeface="+mn-lt"/>
              </a:rPr>
              <a:t>EBOLA ‘FRAPPE L’EUROPE’ </a:t>
            </a:r>
            <a:r>
              <a:rPr lang="fr-FR" sz="2400" b="1" u="none">
                <a:solidFill>
                  <a:schemeClr val="bg1"/>
                </a:solidFill>
                <a:latin typeface="+mn-lt"/>
              </a:rPr>
              <a:t>Suspicion d’Ebola en Mordor après qu’un patient en quarantaine a vomi du sang</a:t>
            </a:r>
          </a:p>
          <a:p>
            <a:pPr algn="l">
              <a:lnSpc>
                <a:spcPct val="100000"/>
              </a:lnSpc>
            </a:pPr>
            <a:r>
              <a:rPr lang="fr-FR" sz="1600" u="none">
                <a:solidFill>
                  <a:schemeClr val="bg1"/>
                </a:solidFill>
                <a:latin typeface="+mn-lt"/>
              </a:rPr>
              <a:t>Le patient a été placé en isolement le temps que les médecins effectuent des analyses pour confirmer la maladie</a:t>
            </a:r>
          </a:p>
          <a:p>
            <a:pPr algn="l"/>
            <a:endParaRPr lang="en-GB" u="none" dirty="0">
              <a:solidFill>
                <a:schemeClr val="bg1"/>
              </a:solidFill>
            </a:endParaRPr>
          </a:p>
          <a:p>
            <a:pPr algn="l"/>
            <a:r>
              <a:rPr lang="fr-FR" u="none">
                <a:solidFill>
                  <a:schemeClr val="bg1"/>
                </a:solidFill>
              </a:rPr>
              <a:t>4 février 2018, 13:37</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rot="589670">
            <a:off x="7771338" y="915102"/>
            <a:ext cx="2494109" cy="14851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B7059C9-5A93-4F3D-9FC7-C1B9BC08B190}"/>
              </a:ext>
            </a:extLst>
          </p:cNvPr>
          <p:cNvSpPr txBox="1"/>
          <p:nvPr/>
        </p:nvSpPr>
        <p:spPr>
          <a:xfrm rot="1891246">
            <a:off x="8067650" y="1453385"/>
            <a:ext cx="1901483" cy="424732"/>
          </a:xfrm>
          <a:prstGeom prst="rect">
            <a:avLst/>
          </a:prstGeom>
          <a:noFill/>
        </p:spPr>
        <p:txBody>
          <a:bodyPr wrap="none" rtlCol="0">
            <a:spAutoFit/>
          </a:bodyPr>
          <a:lstStyle/>
          <a:p>
            <a:r>
              <a:rPr lang="fr-FR" sz="2400" b="1" u="none">
                <a:solidFill>
                  <a:srgbClr val="FF0000"/>
                </a:solidFill>
                <a:latin typeface="+mn-lt"/>
              </a:rPr>
              <a:t>IGNORER</a:t>
            </a:r>
          </a:p>
        </p:txBody>
      </p:sp>
    </p:spTree>
    <p:extLst>
      <p:ext uri="{BB962C8B-B14F-4D97-AF65-F5344CB8AC3E}">
        <p14:creationId xmlns:p14="http://schemas.microsoft.com/office/powerpoint/2010/main" val="362599490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charset="0"/>
              </a:rPr>
              <a:t>Résumé</a:t>
            </a:r>
          </a:p>
        </p:txBody>
      </p:sp>
      <p:sp>
        <p:nvSpPr>
          <p:cNvPr id="17" name="Rectangle 4"/>
          <p:cNvSpPr>
            <a:spLocks noChangeArrowheads="1"/>
          </p:cNvSpPr>
          <p:nvPr/>
        </p:nvSpPr>
        <p:spPr bwMode="auto">
          <a:xfrm>
            <a:off x="4275550" y="1943835"/>
            <a:ext cx="1971340" cy="900210"/>
          </a:xfrm>
          <a:prstGeom prst="rect">
            <a:avLst/>
          </a:prstGeom>
          <a:solidFill>
            <a:srgbClr val="69AE23"/>
          </a:solidFill>
          <a:ln w="9525">
            <a:noFill/>
            <a:miter lim="800000"/>
            <a:headEnd/>
            <a:tailEnd/>
          </a:ln>
          <a:effectLst>
            <a:outerShdw blurRad="63500" algn="ctr" rotWithShape="0">
              <a:prstClr val="black">
                <a:alpha val="40000"/>
              </a:prstClr>
            </a:outerShdw>
          </a:effectLst>
        </p:spPr>
        <p:txBody>
          <a:bodyPr wrap="square" tIns="144000" bIns="144000">
            <a:spAutoFit/>
          </a:bodyPr>
          <a:lstStyle/>
          <a:p>
            <a:pPr>
              <a:defRPr/>
            </a:pPr>
            <a:r>
              <a:rPr lang="fr-FR" sz="2200" b="1" u="none">
                <a:solidFill>
                  <a:schemeClr val="bg1"/>
                </a:solidFill>
                <a:latin typeface="Tahoma" pitchFamily="34" charset="0"/>
                <a:cs typeface="Tahoma" pitchFamily="34" charset="0"/>
              </a:rPr>
              <a:t>TUTORIEL VS</a:t>
            </a:r>
          </a:p>
        </p:txBody>
      </p:sp>
      <p:sp>
        <p:nvSpPr>
          <p:cNvPr id="18" name="CasellaDiTesto 18"/>
          <p:cNvSpPr txBox="1">
            <a:spLocks noChangeArrowheads="1"/>
          </p:cNvSpPr>
          <p:nvPr/>
        </p:nvSpPr>
        <p:spPr bwMode="auto">
          <a:xfrm>
            <a:off x="1258554" y="3367734"/>
            <a:ext cx="1395190" cy="369332"/>
          </a:xfrm>
          <a:prstGeom prst="rect">
            <a:avLst/>
          </a:prstGeom>
          <a:noFill/>
          <a:ln w="9525">
            <a:noFill/>
            <a:miter lim="800000"/>
            <a:headEnd/>
            <a:tailEnd/>
          </a:ln>
        </p:spPr>
        <p:txBody>
          <a:bodyPr wrap="none">
            <a:spAutoFit/>
          </a:bodyPr>
          <a:lstStyle/>
          <a:p>
            <a:r>
              <a:rPr lang="fr-FR" sz="2000" b="1" u="none">
                <a:solidFill>
                  <a:srgbClr val="69AE23"/>
                </a:solidFill>
                <a:latin typeface="MetaPro-Bold" pitchFamily="50" charset="0"/>
              </a:rPr>
              <a:t>Validation</a:t>
            </a:r>
          </a:p>
        </p:txBody>
      </p:sp>
      <p:sp>
        <p:nvSpPr>
          <p:cNvPr id="19" name="CasellaDiTesto 18"/>
          <p:cNvSpPr txBox="1">
            <a:spLocks noChangeArrowheads="1"/>
          </p:cNvSpPr>
          <p:nvPr/>
        </p:nvSpPr>
        <p:spPr bwMode="auto">
          <a:xfrm>
            <a:off x="8100975" y="3367734"/>
            <a:ext cx="1629590" cy="369332"/>
          </a:xfrm>
          <a:prstGeom prst="rect">
            <a:avLst/>
          </a:prstGeom>
          <a:noFill/>
          <a:ln w="9525">
            <a:noFill/>
            <a:miter lim="800000"/>
            <a:headEnd/>
            <a:tailEnd/>
          </a:ln>
        </p:spPr>
        <p:txBody>
          <a:bodyPr wrap="square">
            <a:spAutoFit/>
          </a:bodyPr>
          <a:lstStyle/>
          <a:p>
            <a:pPr>
              <a:spcBef>
                <a:spcPct val="50000"/>
              </a:spcBef>
            </a:pPr>
            <a:r>
              <a:rPr lang="fr-FR" sz="2000" b="1" u="none">
                <a:solidFill>
                  <a:srgbClr val="69AE23"/>
                </a:solidFill>
                <a:latin typeface="Arial" charset="0"/>
              </a:rPr>
              <a:t>Exemple</a:t>
            </a:r>
          </a:p>
        </p:txBody>
      </p:sp>
      <p:sp>
        <p:nvSpPr>
          <p:cNvPr id="20" name="Text Box 23"/>
          <p:cNvSpPr txBox="1">
            <a:spLocks noChangeArrowheads="1"/>
          </p:cNvSpPr>
          <p:nvPr/>
        </p:nvSpPr>
        <p:spPr bwMode="auto">
          <a:xfrm>
            <a:off x="583497" y="3890953"/>
            <a:ext cx="2745305" cy="830997"/>
          </a:xfrm>
          <a:prstGeom prst="rect">
            <a:avLst/>
          </a:prstGeom>
          <a:noFill/>
          <a:ln w="9525">
            <a:noFill/>
            <a:miter lim="800000"/>
            <a:headEnd/>
            <a:tailEnd/>
          </a:ln>
        </p:spPr>
        <p:txBody>
          <a:bodyPr wrap="square">
            <a:spAutoFit/>
          </a:bodyPr>
          <a:lstStyle/>
          <a:p>
            <a:pPr algn="l">
              <a:lnSpc>
                <a:spcPct val="100000"/>
              </a:lnSpc>
              <a:spcBef>
                <a:spcPct val="0"/>
              </a:spcBef>
              <a:buFontTx/>
              <a:buChar char="•"/>
            </a:pPr>
            <a:r>
              <a:rPr lang="fr-FR" sz="1600" u="none">
                <a:latin typeface="Arial" charset="0"/>
                <a:cs typeface="Times New Roman" pitchFamily="18" charset="0"/>
              </a:rPr>
              <a:t> Définition de la validation</a:t>
            </a:r>
          </a:p>
          <a:p>
            <a:pPr algn="l">
              <a:lnSpc>
                <a:spcPct val="100000"/>
              </a:lnSpc>
              <a:spcBef>
                <a:spcPct val="0"/>
              </a:spcBef>
              <a:buFontTx/>
              <a:buChar char="•"/>
            </a:pPr>
            <a:r>
              <a:rPr lang="fr-FR" sz="1600" u="none">
                <a:latin typeface="Arial" charset="0"/>
                <a:cs typeface="Times New Roman" pitchFamily="18" charset="0"/>
              </a:rPr>
              <a:t> Processus de validation</a:t>
            </a:r>
          </a:p>
          <a:p>
            <a:pPr algn="l">
              <a:lnSpc>
                <a:spcPct val="100000"/>
              </a:lnSpc>
              <a:spcBef>
                <a:spcPct val="0"/>
              </a:spcBef>
              <a:buFontTx/>
              <a:buChar char="•"/>
            </a:pPr>
            <a:r>
              <a:rPr lang="fr-FR" sz="1600" u="none">
                <a:latin typeface="Arial" charset="0"/>
                <a:cs typeface="Times New Roman" pitchFamily="18" charset="0"/>
              </a:rPr>
              <a:t> Réseaux sociaux pour validation</a:t>
            </a:r>
          </a:p>
        </p:txBody>
      </p:sp>
      <p:cxnSp>
        <p:nvCxnSpPr>
          <p:cNvPr id="23" name="Elbow Connector 66"/>
          <p:cNvCxnSpPr>
            <a:cxnSpLocks noChangeShapeType="1"/>
            <a:stCxn id="17" idx="2"/>
            <a:endCxn id="18" idx="0"/>
          </p:cNvCxnSpPr>
          <p:nvPr/>
        </p:nvCxnSpPr>
        <p:spPr bwMode="auto">
          <a:xfrm rot="5400000">
            <a:off x="3346841" y="1453354"/>
            <a:ext cx="523689" cy="3305071"/>
          </a:xfrm>
          <a:prstGeom prst="bentConnector3">
            <a:avLst>
              <a:gd name="adj1" fmla="val 50000"/>
            </a:avLst>
          </a:prstGeom>
          <a:noFill/>
          <a:ln w="12700" cap="flat" algn="ctr">
            <a:solidFill>
              <a:schemeClr val="tx1"/>
            </a:solidFill>
            <a:round/>
            <a:headEnd/>
            <a:tailEnd type="arrow" w="med" len="med"/>
          </a:ln>
          <a:effectLst>
            <a:outerShdw blurRad="63500" algn="ctr" rotWithShape="0">
              <a:prstClr val="black">
                <a:alpha val="40000"/>
              </a:prstClr>
            </a:outerShdw>
          </a:effectLst>
        </p:spPr>
      </p:cxnSp>
      <p:cxnSp>
        <p:nvCxnSpPr>
          <p:cNvPr id="25" name="Elbow Connector 66"/>
          <p:cNvCxnSpPr>
            <a:cxnSpLocks noChangeShapeType="1"/>
            <a:stCxn id="17" idx="2"/>
            <a:endCxn id="19" idx="0"/>
          </p:cNvCxnSpPr>
          <p:nvPr/>
        </p:nvCxnSpPr>
        <p:spPr bwMode="auto">
          <a:xfrm rot="16200000" flipH="1">
            <a:off x="6826651" y="1278614"/>
            <a:ext cx="523689" cy="3654550"/>
          </a:xfrm>
          <a:prstGeom prst="bentConnector3">
            <a:avLst>
              <a:gd name="adj1" fmla="val 50000"/>
            </a:avLst>
          </a:prstGeom>
          <a:noFill/>
          <a:ln w="12700" cap="flat" algn="ctr">
            <a:solidFill>
              <a:schemeClr val="tx1"/>
            </a:solidFill>
            <a:round/>
            <a:headEnd/>
            <a:tailEnd type="arrow" w="med" len="med"/>
          </a:ln>
          <a:effectLst>
            <a:outerShdw blurRad="63500" algn="ctr" rotWithShape="0">
              <a:prstClr val="black">
                <a:alpha val="40000"/>
              </a:prstClr>
            </a:outerShdw>
          </a:effectLst>
        </p:spPr>
      </p:cxnSp>
      <p:cxnSp>
        <p:nvCxnSpPr>
          <p:cNvPr id="26" name="Elbow Connector 66"/>
          <p:cNvCxnSpPr>
            <a:cxnSpLocks noChangeShapeType="1"/>
            <a:stCxn id="17" idx="2"/>
            <a:endCxn id="28" idx="0"/>
          </p:cNvCxnSpPr>
          <p:nvPr/>
        </p:nvCxnSpPr>
        <p:spPr bwMode="auto">
          <a:xfrm rot="16200000" flipH="1">
            <a:off x="5001668" y="3103597"/>
            <a:ext cx="523689" cy="4584"/>
          </a:xfrm>
          <a:prstGeom prst="bentConnector3">
            <a:avLst>
              <a:gd name="adj1" fmla="val 50000"/>
            </a:avLst>
          </a:prstGeom>
          <a:noFill/>
          <a:ln w="12700" cap="flat" algn="ctr">
            <a:solidFill>
              <a:schemeClr val="tx1"/>
            </a:solidFill>
            <a:round/>
            <a:headEnd/>
            <a:tailEnd type="arrow" w="med" len="med"/>
          </a:ln>
          <a:effectLst>
            <a:outerShdw blurRad="63500" algn="ctr" rotWithShape="0">
              <a:prstClr val="black">
                <a:alpha val="40000"/>
              </a:prstClr>
            </a:outerShdw>
          </a:effectLst>
        </p:spPr>
      </p:cxnSp>
      <p:sp>
        <p:nvSpPr>
          <p:cNvPr id="28" name="CasellaDiTesto 27"/>
          <p:cNvSpPr txBox="1">
            <a:spLocks noChangeArrowheads="1"/>
          </p:cNvSpPr>
          <p:nvPr/>
        </p:nvSpPr>
        <p:spPr bwMode="auto">
          <a:xfrm>
            <a:off x="4446673" y="3367734"/>
            <a:ext cx="1638261" cy="369332"/>
          </a:xfrm>
          <a:prstGeom prst="rect">
            <a:avLst/>
          </a:prstGeom>
          <a:noFill/>
          <a:ln w="9525">
            <a:noFill/>
            <a:miter lim="800000"/>
            <a:headEnd/>
            <a:tailEnd/>
          </a:ln>
        </p:spPr>
        <p:txBody>
          <a:bodyPr wrap="square">
            <a:spAutoFit/>
          </a:bodyPr>
          <a:lstStyle/>
          <a:p>
            <a:r>
              <a:rPr lang="fr-FR" sz="2000" b="1" u="none">
                <a:solidFill>
                  <a:srgbClr val="69AE23"/>
                </a:solidFill>
                <a:latin typeface="MetaPro-Bold" pitchFamily="50" charset="0"/>
              </a:rPr>
              <a:t>Réseaux</a:t>
            </a:r>
          </a:p>
        </p:txBody>
      </p:sp>
      <p:sp>
        <p:nvSpPr>
          <p:cNvPr id="29" name="Text Box 23"/>
          <p:cNvSpPr txBox="1">
            <a:spLocks noChangeArrowheads="1"/>
          </p:cNvSpPr>
          <p:nvPr/>
        </p:nvSpPr>
        <p:spPr bwMode="auto">
          <a:xfrm>
            <a:off x="3510465" y="3890953"/>
            <a:ext cx="3195355" cy="1077218"/>
          </a:xfrm>
          <a:prstGeom prst="rect">
            <a:avLst/>
          </a:prstGeom>
          <a:noFill/>
          <a:ln w="9525">
            <a:noFill/>
            <a:miter lim="800000"/>
            <a:headEnd/>
            <a:tailEnd/>
          </a:ln>
        </p:spPr>
        <p:txBody>
          <a:bodyPr wrap="square">
            <a:spAutoFit/>
          </a:bodyPr>
          <a:lstStyle/>
          <a:p>
            <a:pPr lvl="1" algn="l">
              <a:lnSpc>
                <a:spcPct val="100000"/>
              </a:lnSpc>
              <a:spcBef>
                <a:spcPct val="0"/>
              </a:spcBef>
              <a:buFontTx/>
              <a:buChar char="•"/>
            </a:pPr>
            <a:r>
              <a:rPr lang="fr-FR" sz="1600" u="none">
                <a:latin typeface="Arial" charset="0"/>
                <a:cs typeface="Times New Roman" pitchFamily="18" charset="0"/>
              </a:rPr>
              <a:t> Organisations partenaires spécialisées en santé publique</a:t>
            </a:r>
          </a:p>
          <a:p>
            <a:pPr lvl="1" algn="l">
              <a:lnSpc>
                <a:spcPct val="100000"/>
              </a:lnSpc>
              <a:spcBef>
                <a:spcPct val="0"/>
              </a:spcBef>
              <a:buFontTx/>
              <a:buChar char="•"/>
            </a:pPr>
            <a:r>
              <a:rPr lang="fr-FR" sz="1600" u="none">
                <a:latin typeface="Arial" charset="0"/>
                <a:cs typeface="Times New Roman" pitchFamily="18" charset="0"/>
              </a:rPr>
              <a:t> Points focaux</a:t>
            </a:r>
          </a:p>
          <a:p>
            <a:pPr lvl="1" algn="l">
              <a:lnSpc>
                <a:spcPct val="100000"/>
              </a:lnSpc>
              <a:spcBef>
                <a:spcPct val="0"/>
              </a:spcBef>
              <a:buFontTx/>
              <a:buChar char="•"/>
            </a:pPr>
            <a:r>
              <a:rPr lang="fr-FR" sz="1600" u="none">
                <a:latin typeface="Arial" charset="0"/>
                <a:cs typeface="Times New Roman" pitchFamily="18" charset="0"/>
              </a:rPr>
              <a:t> Partenaires</a:t>
            </a:r>
          </a:p>
          <a:p>
            <a:pPr lvl="1" algn="l">
              <a:lnSpc>
                <a:spcPct val="100000"/>
              </a:lnSpc>
              <a:spcBef>
                <a:spcPct val="0"/>
              </a:spcBef>
              <a:buFontTx/>
              <a:buChar char="•"/>
            </a:pPr>
            <a:endParaRPr lang="en-GB" sz="1600" u="none" dirty="0">
              <a:latin typeface="Arial" charset="0"/>
              <a:cs typeface="Times New Roman" pitchFamily="18" charset="0"/>
            </a:endParaRPr>
          </a:p>
        </p:txBody>
      </p:sp>
      <p:sp>
        <p:nvSpPr>
          <p:cNvPr id="30" name="Text Box 23"/>
          <p:cNvSpPr txBox="1">
            <a:spLocks noChangeArrowheads="1"/>
          </p:cNvSpPr>
          <p:nvPr/>
        </p:nvSpPr>
        <p:spPr bwMode="auto">
          <a:xfrm>
            <a:off x="7016282" y="3890953"/>
            <a:ext cx="2925325" cy="584775"/>
          </a:xfrm>
          <a:prstGeom prst="rect">
            <a:avLst/>
          </a:prstGeom>
          <a:noFill/>
          <a:ln w="9525">
            <a:noFill/>
            <a:miter lim="800000"/>
            <a:headEnd/>
            <a:tailEnd/>
          </a:ln>
        </p:spPr>
        <p:txBody>
          <a:bodyPr wrap="square">
            <a:spAutoFit/>
          </a:bodyPr>
          <a:lstStyle/>
          <a:p>
            <a:pPr lvl="1" algn="l">
              <a:lnSpc>
                <a:spcPct val="100000"/>
              </a:lnSpc>
              <a:spcBef>
                <a:spcPct val="0"/>
              </a:spcBef>
              <a:buFontTx/>
              <a:buChar char="•"/>
            </a:pPr>
            <a:r>
              <a:rPr lang="fr-FR" sz="1600" u="none">
                <a:latin typeface="Arial" charset="0"/>
                <a:cs typeface="Times New Roman" pitchFamily="18" charset="0"/>
              </a:rPr>
              <a:t> Ebola en Mordor -2018</a:t>
            </a:r>
          </a:p>
          <a:p>
            <a:pPr lvl="1" algn="l">
              <a:lnSpc>
                <a:spcPct val="100000"/>
              </a:lnSpc>
              <a:spcBef>
                <a:spcPct val="0"/>
              </a:spcBef>
              <a:buFontTx/>
              <a:buChar char="•"/>
            </a:pPr>
            <a:endParaRPr lang="en-GB" sz="1600" u="none" dirty="0">
              <a:latin typeface="Arial" charset="0"/>
              <a:cs typeface="Times New Roman" pitchFamily="18" charset="0"/>
            </a:endParaRPr>
          </a:p>
        </p:txBody>
      </p:sp>
      <p:sp>
        <p:nvSpPr>
          <p:cNvPr id="2" name="TextBox 1"/>
          <p:cNvSpPr txBox="1"/>
          <p:nvPr/>
        </p:nvSpPr>
        <p:spPr>
          <a:xfrm>
            <a:off x="3328802" y="5364215"/>
            <a:ext cx="5807288" cy="627864"/>
          </a:xfrm>
          <a:prstGeom prst="rect">
            <a:avLst/>
          </a:prstGeom>
          <a:noFill/>
        </p:spPr>
        <p:txBody>
          <a:bodyPr wrap="square" rtlCol="0">
            <a:spAutoFit/>
          </a:bodyPr>
          <a:lstStyle/>
          <a:p>
            <a:r>
              <a:rPr lang="fr-FR" u="none">
                <a:latin typeface="Arial" charset="0"/>
                <a:cs typeface="Times New Roman" pitchFamily="18" charset="0"/>
              </a:rPr>
              <a:t>Processus consistant à confirmer la </a:t>
            </a:r>
            <a:r>
              <a:rPr lang="fr-FR" b="1" u="none">
                <a:solidFill>
                  <a:srgbClr val="69AE23"/>
                </a:solidFill>
                <a:latin typeface="Arial" charset="0"/>
                <a:cs typeface="Times New Roman" pitchFamily="18" charset="0"/>
              </a:rPr>
              <a:t>précision</a:t>
            </a:r>
            <a:r>
              <a:rPr lang="fr-FR" u="none">
                <a:latin typeface="Arial" charset="0"/>
                <a:cs typeface="Times New Roman" pitchFamily="18" charset="0"/>
              </a:rPr>
              <a:t> et la </a:t>
            </a:r>
            <a:r>
              <a:rPr lang="fr-FR" b="1" u="none">
                <a:solidFill>
                  <a:srgbClr val="69AE23"/>
                </a:solidFill>
                <a:latin typeface="Arial" charset="0"/>
                <a:cs typeface="Times New Roman" pitchFamily="18" charset="0"/>
              </a:rPr>
              <a:t>crédibilité</a:t>
            </a:r>
            <a:r>
              <a:rPr lang="fr-FR" u="none">
                <a:latin typeface="Arial" charset="0"/>
                <a:cs typeface="Times New Roman" pitchFamily="18" charset="0"/>
              </a:rPr>
              <a:t> des informations reçues de sources officieuses (informations non vérifiées).</a:t>
            </a:r>
          </a:p>
          <a:p>
            <a:endParaRPr lang="en-GB" dirty="0"/>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uppo 8"/>
          <p:cNvGrpSpPr>
            <a:grpSpLocks/>
          </p:cNvGrpSpPr>
          <p:nvPr/>
        </p:nvGrpSpPr>
        <p:grpSpPr bwMode="auto">
          <a:xfrm>
            <a:off x="5557838" y="2228850"/>
            <a:ext cx="4621212" cy="3337658"/>
            <a:chOff x="393700" y="1962150"/>
            <a:chExt cx="3911600" cy="2933700"/>
          </a:xfrm>
        </p:grpSpPr>
        <p:sp>
          <p:nvSpPr>
            <p:cNvPr id="16393" name="Rettangolo 9"/>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11" name="Rettangolo 10"/>
            <p:cNvSpPr/>
            <p:nvPr/>
          </p:nvSpPr>
          <p:spPr bwMode="auto">
            <a:xfrm>
              <a:off x="393700" y="1962150"/>
              <a:ext cx="3911600" cy="293370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87" name="Text Box 22"/>
          <p:cNvSpPr txBox="1">
            <a:spLocks noChangeArrowheads="1"/>
          </p:cNvSpPr>
          <p:nvPr/>
        </p:nvSpPr>
        <p:spPr bwMode="auto">
          <a:xfrm>
            <a:off x="5684837" y="2276439"/>
            <a:ext cx="4494213" cy="2062103"/>
          </a:xfrm>
          <a:prstGeom prst="rect">
            <a:avLst/>
          </a:prstGeom>
          <a:noFill/>
          <a:ln w="9525">
            <a:noFill/>
            <a:miter lim="800000"/>
            <a:headEnd/>
            <a:tailEnd/>
          </a:ln>
        </p:spPr>
        <p:txBody>
          <a:bodyPr>
            <a:spAutoFit/>
          </a:bodyPr>
          <a:lstStyle/>
          <a:p>
            <a:pPr marL="190500" indent="-187325" algn="l">
              <a:lnSpc>
                <a:spcPct val="100000"/>
              </a:lnSpc>
              <a:spcBef>
                <a:spcPct val="0"/>
              </a:spcBef>
            </a:pPr>
            <a:r>
              <a:rPr lang="fr-FR" sz="1600" b="1" u="none" noProof="1">
                <a:solidFill>
                  <a:schemeClr val="bg1"/>
                </a:solidFill>
                <a:latin typeface="Arial" charset="0"/>
              </a:rPr>
              <a:t>Objectif</a:t>
            </a:r>
          </a:p>
          <a:p>
            <a:pPr marL="190500" indent="-187325" algn="l">
              <a:lnSpc>
                <a:spcPct val="100000"/>
              </a:lnSpc>
              <a:spcBef>
                <a:spcPct val="0"/>
              </a:spcBef>
            </a:pPr>
            <a:endParaRPr lang="it-IT" sz="1600" b="1" u="none" noProof="1">
              <a:latin typeface="Arial" charset="0"/>
            </a:endParaRPr>
          </a:p>
          <a:p>
            <a:pPr marL="190500" indent="-187325" algn="l">
              <a:lnSpc>
                <a:spcPct val="100000"/>
              </a:lnSpc>
              <a:spcBef>
                <a:spcPct val="0"/>
              </a:spcBef>
            </a:pPr>
            <a:r>
              <a:rPr lang="fr-FR" sz="1600" u="none" noProof="1">
                <a:latin typeface="Arial" charset="0"/>
                <a:cs typeface="Times New Roman" pitchFamily="18" charset="0"/>
              </a:rPr>
              <a:t>En terminant cette unité:</a:t>
            </a:r>
          </a:p>
          <a:p>
            <a:pPr marL="190500" indent="-187325" algn="l">
              <a:lnSpc>
                <a:spcPct val="100000"/>
              </a:lnSpc>
              <a:spcBef>
                <a:spcPct val="0"/>
              </a:spcBef>
              <a:buFontTx/>
              <a:buChar char="•"/>
            </a:pPr>
            <a:endParaRPr lang="it-IT" sz="1600" u="none" noProof="1">
              <a:latin typeface="Arial" charset="0"/>
              <a:cs typeface="Times New Roman" pitchFamily="18" charset="0"/>
            </a:endParaRPr>
          </a:p>
          <a:p>
            <a:pPr marL="190500" indent="-187325" algn="l">
              <a:lnSpc>
                <a:spcPct val="100000"/>
              </a:lnSpc>
              <a:spcBef>
                <a:spcPct val="0"/>
              </a:spcBef>
              <a:buFont typeface="Arial" pitchFamily="34" charset="0"/>
              <a:buChar char="•"/>
            </a:pPr>
            <a:r>
              <a:rPr lang="fr-FR" sz="1600" u="none" noProof="1">
                <a:latin typeface="Arial" charset="0"/>
                <a:cs typeface="Times New Roman" pitchFamily="18" charset="0"/>
              </a:rPr>
              <a:t>Vous saurez appliquer le processus de validation</a:t>
            </a:r>
          </a:p>
          <a:p>
            <a:pPr marL="190500" indent="-187325" algn="l">
              <a:lnSpc>
                <a:spcPct val="100000"/>
              </a:lnSpc>
              <a:spcBef>
                <a:spcPct val="0"/>
              </a:spcBef>
              <a:buFont typeface="Arial" pitchFamily="34" charset="0"/>
              <a:buChar char="•"/>
            </a:pPr>
            <a:endParaRPr lang="it-IT" sz="1600" u="none" noProof="1">
              <a:latin typeface="Arial" charset="0"/>
              <a:cs typeface="Times New Roman" pitchFamily="18" charset="0"/>
            </a:endParaRPr>
          </a:p>
          <a:p>
            <a:pPr marL="190500" indent="-187325" algn="l">
              <a:lnSpc>
                <a:spcPct val="100000"/>
              </a:lnSpc>
              <a:spcBef>
                <a:spcPct val="0"/>
              </a:spcBef>
              <a:buFont typeface="Arial" pitchFamily="34" charset="0"/>
              <a:buChar char="•"/>
            </a:pPr>
            <a:r>
              <a:rPr lang="fr-FR" sz="1600" u="none" noProof="1">
                <a:latin typeface="Arial" charset="0"/>
              </a:rPr>
              <a:t>Vous comprendrez comment utiliser des réseaux pour la validation</a:t>
            </a:r>
          </a:p>
          <a:p>
            <a:pPr marL="190500" indent="-187325" algn="l">
              <a:lnSpc>
                <a:spcPct val="100000"/>
              </a:lnSpc>
              <a:spcBef>
                <a:spcPct val="0"/>
              </a:spcBef>
            </a:pPr>
            <a:endParaRPr lang="en-US" sz="1600" u="none" noProof="1">
              <a:latin typeface="Arial" charset="0"/>
            </a:endParaRPr>
          </a:p>
        </p:txBody>
      </p:sp>
      <p:grpSp>
        <p:nvGrpSpPr>
          <p:cNvPr id="16388" name="Gruppo 7"/>
          <p:cNvGrpSpPr>
            <a:grpSpLocks/>
          </p:cNvGrpSpPr>
          <p:nvPr/>
        </p:nvGrpSpPr>
        <p:grpSpPr bwMode="auto">
          <a:xfrm>
            <a:off x="465138" y="2228849"/>
            <a:ext cx="4621212" cy="3337659"/>
            <a:chOff x="393700" y="1962150"/>
            <a:chExt cx="3911600" cy="3155950"/>
          </a:xfrm>
        </p:grpSpPr>
        <p:sp>
          <p:nvSpPr>
            <p:cNvPr id="16391" name="Rettangolo 6"/>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6" name="Rettangolo 5"/>
            <p:cNvSpPr/>
            <p:nvPr/>
          </p:nvSpPr>
          <p:spPr bwMode="auto">
            <a:xfrm>
              <a:off x="393700" y="1962150"/>
              <a:ext cx="3911600" cy="315595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89"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charset="0"/>
              </a:rPr>
              <a:t>Sommaire et objectifs</a:t>
            </a:r>
          </a:p>
        </p:txBody>
      </p:sp>
      <p:sp>
        <p:nvSpPr>
          <p:cNvPr id="16390" name="Text Box 23"/>
          <p:cNvSpPr txBox="1">
            <a:spLocks noChangeArrowheads="1"/>
          </p:cNvSpPr>
          <p:nvPr/>
        </p:nvSpPr>
        <p:spPr bwMode="auto">
          <a:xfrm>
            <a:off x="517525" y="2273300"/>
            <a:ext cx="4500563" cy="2431435"/>
          </a:xfrm>
          <a:prstGeom prst="rect">
            <a:avLst/>
          </a:prstGeom>
          <a:noFill/>
          <a:ln w="9525">
            <a:noFill/>
            <a:miter lim="800000"/>
            <a:headEnd/>
            <a:tailEnd/>
          </a:ln>
        </p:spPr>
        <p:txBody>
          <a:bodyPr>
            <a:spAutoFit/>
          </a:bodyPr>
          <a:lstStyle/>
          <a:p>
            <a:pPr algn="l">
              <a:lnSpc>
                <a:spcPct val="100000"/>
              </a:lnSpc>
              <a:spcBef>
                <a:spcPct val="0"/>
              </a:spcBef>
            </a:pPr>
            <a:r>
              <a:rPr lang="fr-FR" sz="1600" b="1" u="none">
                <a:solidFill>
                  <a:schemeClr val="bg1"/>
                </a:solidFill>
                <a:latin typeface="Arial" charset="0"/>
              </a:rPr>
              <a:t>Sommaire</a:t>
            </a:r>
          </a:p>
          <a:p>
            <a:pPr algn="l">
              <a:lnSpc>
                <a:spcPct val="100000"/>
              </a:lnSpc>
              <a:spcBef>
                <a:spcPct val="0"/>
              </a:spcBef>
            </a:pPr>
            <a:endParaRPr lang="it-IT" sz="1600" b="1" u="none" dirty="0">
              <a:latin typeface="Arial" charset="0"/>
            </a:endParaRPr>
          </a:p>
          <a:p>
            <a:pPr algn="l">
              <a:lnSpc>
                <a:spcPct val="100000"/>
              </a:lnSpc>
              <a:spcBef>
                <a:spcPct val="0"/>
              </a:spcBef>
            </a:pPr>
            <a:r>
              <a:rPr lang="fr-FR" sz="1600" u="none">
                <a:latin typeface="Arial" charset="0"/>
                <a:cs typeface="Times New Roman" pitchFamily="18" charset="0"/>
              </a:rPr>
              <a:t>Sujets abordés dans cette unité:</a:t>
            </a:r>
          </a:p>
          <a:p>
            <a:pPr algn="l">
              <a:lnSpc>
                <a:spcPct val="100000"/>
              </a:lnSpc>
              <a:spcBef>
                <a:spcPct val="0"/>
              </a:spcBef>
            </a:pPr>
            <a:endParaRPr lang="it-IT" sz="800" u="none" dirty="0">
              <a:latin typeface="Arial" charset="0"/>
              <a:cs typeface="Times New Roman" pitchFamily="18" charset="0"/>
            </a:endParaRPr>
          </a:p>
          <a:p>
            <a:pPr algn="l">
              <a:lnSpc>
                <a:spcPct val="100000"/>
              </a:lnSpc>
              <a:spcBef>
                <a:spcPct val="0"/>
              </a:spcBef>
              <a:buFontTx/>
              <a:buChar char="•"/>
            </a:pPr>
            <a:r>
              <a:rPr lang="fr-FR" sz="1600" u="none">
                <a:latin typeface="Arial" charset="0"/>
                <a:cs typeface="Times New Roman" pitchFamily="18" charset="0"/>
              </a:rPr>
              <a:t> Définition de la validation</a:t>
            </a:r>
          </a:p>
          <a:p>
            <a:pPr algn="l">
              <a:lnSpc>
                <a:spcPct val="100000"/>
              </a:lnSpc>
              <a:spcBef>
                <a:spcPct val="0"/>
              </a:spcBef>
              <a:buFontTx/>
              <a:buChar char="•"/>
            </a:pPr>
            <a:r>
              <a:rPr lang="fr-FR" sz="1600" u="none">
                <a:latin typeface="Arial" charset="0"/>
                <a:cs typeface="Times New Roman" pitchFamily="18" charset="0"/>
              </a:rPr>
              <a:t> Sources à valider </a:t>
            </a:r>
          </a:p>
          <a:p>
            <a:pPr algn="l">
              <a:lnSpc>
                <a:spcPct val="100000"/>
              </a:lnSpc>
              <a:spcBef>
                <a:spcPct val="0"/>
              </a:spcBef>
              <a:buFontTx/>
              <a:buChar char="•"/>
            </a:pPr>
            <a:r>
              <a:rPr lang="fr-FR" sz="1600" u="none">
                <a:latin typeface="Arial" charset="0"/>
                <a:cs typeface="Times New Roman" pitchFamily="18" charset="0"/>
              </a:rPr>
              <a:t> Processus de validation</a:t>
            </a:r>
          </a:p>
          <a:p>
            <a:pPr algn="l">
              <a:lnSpc>
                <a:spcPct val="100000"/>
              </a:lnSpc>
              <a:spcBef>
                <a:spcPct val="0"/>
              </a:spcBef>
              <a:buFontTx/>
              <a:buChar char="•"/>
            </a:pPr>
            <a:r>
              <a:rPr lang="fr-FR" sz="1600" u="none">
                <a:latin typeface="Arial" charset="0"/>
                <a:cs typeface="Times New Roman" pitchFamily="18" charset="0"/>
              </a:rPr>
              <a:t> Réseaux de validation</a:t>
            </a:r>
          </a:p>
          <a:p>
            <a:pPr algn="l">
              <a:lnSpc>
                <a:spcPct val="100000"/>
              </a:lnSpc>
              <a:spcBef>
                <a:spcPct val="0"/>
              </a:spcBef>
              <a:buFontTx/>
              <a:buChar char="•"/>
            </a:pPr>
            <a:r>
              <a:rPr lang="fr-FR" sz="1600" u="none">
                <a:latin typeface="Arial" charset="0"/>
                <a:cs typeface="Times New Roman" pitchFamily="18" charset="0"/>
              </a:rPr>
              <a:t> Exemple</a:t>
            </a:r>
          </a:p>
          <a:p>
            <a:pPr algn="l">
              <a:lnSpc>
                <a:spcPct val="100000"/>
              </a:lnSpc>
              <a:spcBef>
                <a:spcPct val="0"/>
              </a:spcBef>
              <a:buFontTx/>
              <a:buChar char="•"/>
            </a:pPr>
            <a:r>
              <a:rPr lang="fr-FR" sz="1600" u="none">
                <a:latin typeface="Arial" charset="0"/>
                <a:cs typeface="Times New Roman" pitchFamily="18" charset="0"/>
              </a:rPr>
              <a:t> Résumé</a:t>
            </a:r>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bwMode="auto">
          <a:xfrm>
            <a:off x="6390785" y="4054721"/>
            <a:ext cx="3911827" cy="2298922"/>
          </a:xfrm>
          <a:prstGeom prst="rect">
            <a:avLst/>
          </a:prstGeom>
          <a:ln>
            <a:headEnd type="none" w="med" len="med"/>
            <a:tailEnd type="none" w="med" len="med"/>
          </a:ln>
          <a:effectLst>
            <a:glow rad="63500">
              <a:srgbClr val="BEBEBE">
                <a:alpha val="40000"/>
              </a:srgbClr>
            </a:glow>
            <a:outerShdw blurRad="40000" dist="20000" dir="5400000" rotWithShape="0">
              <a:srgbClr val="000000">
                <a:alpha val="38000"/>
              </a:srgbClr>
            </a:outerShdw>
          </a:effectLst>
        </p:spPr>
        <p:style>
          <a:lnRef idx="3">
            <a:schemeClr val="lt1"/>
          </a:lnRef>
          <a:fillRef idx="1">
            <a:schemeClr val="accent3"/>
          </a:fillRef>
          <a:effectRef idx="1">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pic>
        <p:nvPicPr>
          <p:cNvPr id="2" name="Picture 8" descr="Afbeeldingsresultaat voor validation"/>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45180" y="1628800"/>
            <a:ext cx="3157353" cy="2841619"/>
          </a:xfrm>
          <a:prstGeom prst="rect">
            <a:avLst/>
          </a:prstGeom>
          <a:noFill/>
          <a:extLst>
            <a:ext uri="{909E8E84-426E-40DD-AFC4-6F175D3DCCD1}">
              <a14:hiddenFill xmlns:a14="http://schemas.microsoft.com/office/drawing/2010/main">
                <a:solidFill>
                  <a:srgbClr val="FFFFFF"/>
                </a:solidFill>
              </a14:hiddenFill>
            </a:ext>
          </a:extLst>
        </p:spPr>
      </p:pic>
      <p:sp>
        <p:nvSpPr>
          <p:cNvPr id="3" name="CasellaDiTesto 10"/>
          <p:cNvSpPr txBox="1">
            <a:spLocks noChangeArrowheads="1"/>
          </p:cNvSpPr>
          <p:nvPr/>
        </p:nvSpPr>
        <p:spPr bwMode="auto">
          <a:xfrm>
            <a:off x="4214848" y="1677598"/>
            <a:ext cx="1881669" cy="480131"/>
          </a:xfrm>
          <a:prstGeom prst="rect">
            <a:avLst/>
          </a:prstGeom>
          <a:noFill/>
          <a:ln w="9525">
            <a:noFill/>
            <a:miter lim="800000"/>
            <a:headEnd/>
            <a:tailEnd/>
          </a:ln>
        </p:spPr>
        <p:txBody>
          <a:bodyPr wrap="none">
            <a:spAutoFit/>
          </a:bodyPr>
          <a:lstStyle/>
          <a:p>
            <a:pPr algn="l"/>
            <a:r>
              <a:rPr lang="fr-FR" sz="2800" b="1" u="none">
                <a:solidFill>
                  <a:srgbClr val="69AE23"/>
                </a:solidFill>
                <a:latin typeface="Arial" panose="020B0604020202020204" pitchFamily="34" charset="0"/>
                <a:cs typeface="Arial" panose="020B0604020202020204" pitchFamily="34" charset="0"/>
              </a:rPr>
              <a:t>Validation</a:t>
            </a:r>
          </a:p>
        </p:txBody>
      </p:sp>
      <p:grpSp>
        <p:nvGrpSpPr>
          <p:cNvPr id="14" name="Group 13"/>
          <p:cNvGrpSpPr/>
          <p:nvPr/>
        </p:nvGrpSpPr>
        <p:grpSpPr>
          <a:xfrm>
            <a:off x="4455570" y="2258870"/>
            <a:ext cx="5850649" cy="1875712"/>
            <a:chOff x="4455570" y="1879996"/>
            <a:chExt cx="5850649" cy="1875712"/>
          </a:xfrm>
        </p:grpSpPr>
        <p:sp>
          <p:nvSpPr>
            <p:cNvPr id="4" name="Rectangle 3"/>
            <p:cNvSpPr/>
            <p:nvPr/>
          </p:nvSpPr>
          <p:spPr bwMode="auto">
            <a:xfrm>
              <a:off x="4455570" y="2018921"/>
              <a:ext cx="5850649" cy="915024"/>
            </a:xfrm>
            <a:prstGeom prst="rect">
              <a:avLst/>
            </a:prstGeom>
            <a:ln>
              <a:headEnd type="none" w="med" len="med"/>
              <a:tailEnd type="none" w="med" len="med"/>
            </a:ln>
            <a:effectLst>
              <a:glow rad="63500">
                <a:srgbClr val="BEBEBE">
                  <a:alpha val="40000"/>
                </a:srgbClr>
              </a:glow>
              <a:outerShdw blurRad="40000" dist="20000" dir="5400000" rotWithShape="0">
                <a:srgbClr val="000000">
                  <a:alpha val="38000"/>
                </a:srgbClr>
              </a:outerShdw>
            </a:effectLst>
          </p:spPr>
          <p:style>
            <a:lnRef idx="3">
              <a:schemeClr val="lt1"/>
            </a:lnRef>
            <a:fillRef idx="1">
              <a:schemeClr val="accent3"/>
            </a:fillRef>
            <a:effectRef idx="1">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5" name="TextBox 4"/>
            <p:cNvSpPr txBox="1"/>
            <p:nvPr/>
          </p:nvSpPr>
          <p:spPr>
            <a:xfrm>
              <a:off x="4995630" y="2129720"/>
              <a:ext cx="4995556" cy="738664"/>
            </a:xfrm>
            <a:prstGeom prst="rect">
              <a:avLst/>
            </a:prstGeom>
            <a:noFill/>
          </p:spPr>
          <p:txBody>
            <a:bodyPr wrap="square" rtlCol="0">
              <a:spAutoFit/>
            </a:bodyPr>
            <a:lstStyle/>
            <a:p>
              <a:pPr marR="0" lvl="0" algn="l" defTabSz="820738" eaLnBrk="0" latinLnBrk="0" hangingPunct="0">
                <a:lnSpc>
                  <a:spcPct val="100000"/>
                </a:lnSpc>
                <a:spcBef>
                  <a:spcPct val="0"/>
                </a:spcBef>
                <a:buClr>
                  <a:srgbClr val="B22C1B"/>
                </a:buClr>
                <a:buSzPct val="80000"/>
                <a:tabLst>
                  <a:tab pos="341313" algn="l"/>
                  <a:tab pos="1150938" algn="l"/>
                </a:tabLst>
                <a:defRPr/>
              </a:pPr>
              <a:r>
                <a:rPr lang="fr-FR" sz="1400" u="none">
                  <a:latin typeface="Arial" charset="0"/>
                  <a:cs typeface="Times New Roman" pitchFamily="18" charset="0"/>
                </a:rPr>
                <a:t>Processus consistant à confirmer la </a:t>
              </a:r>
              <a:r>
                <a:rPr lang="fr-FR" sz="1400" b="1" u="none">
                  <a:solidFill>
                    <a:srgbClr val="69AE23"/>
                  </a:solidFill>
                  <a:latin typeface="Arial" charset="0"/>
                  <a:cs typeface="Times New Roman" pitchFamily="18" charset="0"/>
                </a:rPr>
                <a:t>précision</a:t>
              </a:r>
              <a:r>
                <a:rPr lang="fr-FR" sz="1400" u="none">
                  <a:latin typeface="Arial" charset="0"/>
                  <a:cs typeface="Times New Roman" pitchFamily="18" charset="0"/>
                </a:rPr>
                <a:t> et la </a:t>
              </a:r>
              <a:r>
                <a:rPr lang="fr-FR" sz="1400" b="1" u="none">
                  <a:solidFill>
                    <a:srgbClr val="69AE23"/>
                  </a:solidFill>
                  <a:latin typeface="Arial" charset="0"/>
                  <a:cs typeface="Times New Roman" pitchFamily="18" charset="0"/>
                </a:rPr>
                <a:t>crédibilité</a:t>
              </a:r>
              <a:r>
                <a:rPr lang="fr-FR" sz="1400" u="none">
                  <a:latin typeface="Arial" charset="0"/>
                  <a:cs typeface="Times New Roman" pitchFamily="18" charset="0"/>
                </a:rPr>
                <a:t> des informations reçues de sources officieuses (informations non vérifiées).</a:t>
              </a:r>
            </a:p>
          </p:txBody>
        </p:sp>
        <p:sp>
          <p:nvSpPr>
            <p:cNvPr id="6" name="TextBox 5"/>
            <p:cNvSpPr txBox="1"/>
            <p:nvPr/>
          </p:nvSpPr>
          <p:spPr>
            <a:xfrm>
              <a:off x="4455570" y="1879996"/>
              <a:ext cx="540059" cy="1421928"/>
            </a:xfrm>
            <a:prstGeom prst="rect">
              <a:avLst/>
            </a:prstGeom>
            <a:noFill/>
          </p:spPr>
          <p:txBody>
            <a:bodyPr wrap="square" rtlCol="0">
              <a:spAutoFit/>
            </a:bodyPr>
            <a:lstStyle/>
            <a:p>
              <a:r>
                <a:rPr lang="fr-FR" sz="9600" u="none">
                  <a:ln w="0"/>
                  <a:solidFill>
                    <a:srgbClr val="69AE23"/>
                  </a:solidFill>
                  <a:effectLst>
                    <a:outerShdw blurRad="38100" dist="25400" dir="5400000" algn="ctr" rotWithShape="0">
                      <a:srgbClr val="6E747A">
                        <a:alpha val="43000"/>
                      </a:srgbClr>
                    </a:outerShdw>
                  </a:effectLst>
                </a:rPr>
                <a:t>“</a:t>
              </a:r>
            </a:p>
          </p:txBody>
        </p:sp>
        <p:sp>
          <p:nvSpPr>
            <p:cNvPr id="7" name="TextBox 6"/>
            <p:cNvSpPr txBox="1"/>
            <p:nvPr/>
          </p:nvSpPr>
          <p:spPr>
            <a:xfrm>
              <a:off x="9762553" y="2333780"/>
              <a:ext cx="540059" cy="1421928"/>
            </a:xfrm>
            <a:prstGeom prst="rect">
              <a:avLst/>
            </a:prstGeom>
            <a:noFill/>
          </p:spPr>
          <p:txBody>
            <a:bodyPr wrap="square" rtlCol="0">
              <a:spAutoFit/>
            </a:bodyPr>
            <a:lstStyle/>
            <a:p>
              <a:r>
                <a:rPr lang="fr-FR" sz="9600" u="none">
                  <a:ln w="0"/>
                  <a:solidFill>
                    <a:srgbClr val="69AE23"/>
                  </a:solidFill>
                  <a:effectLst>
                    <a:outerShdw blurRad="38100" dist="25400" dir="5400000" algn="ctr" rotWithShape="0">
                      <a:srgbClr val="6E747A">
                        <a:alpha val="43000"/>
                      </a:srgbClr>
                    </a:outerShdw>
                  </a:effectLst>
                </a:rPr>
                <a:t>” </a:t>
              </a:r>
            </a:p>
          </p:txBody>
        </p:sp>
      </p:grpSp>
      <p:sp>
        <p:nvSpPr>
          <p:cNvPr id="9" name="Rectangle 1"/>
          <p:cNvSpPr>
            <a:spLocks noChangeArrowheads="1"/>
          </p:cNvSpPr>
          <p:nvPr/>
        </p:nvSpPr>
        <p:spPr bwMode="auto">
          <a:xfrm>
            <a:off x="945181" y="4695889"/>
            <a:ext cx="5189182" cy="1298817"/>
          </a:xfrm>
          <a:prstGeom prst="rect">
            <a:avLst/>
          </a:prstGeom>
          <a:noFill/>
          <a:ln w="9525">
            <a:noFill/>
            <a:miter lim="800000"/>
            <a:headEnd/>
            <a:tailEnd/>
          </a:ln>
        </p:spPr>
        <p:txBody>
          <a:bodyPr wrap="square" anchor="ctr">
            <a:spAutoFit/>
          </a:bodyPr>
          <a:lstStyle/>
          <a:p>
            <a:pPr algn="just" eaLnBrk="0" hangingPunct="0">
              <a:buClr>
                <a:srgbClr val="85CA3A"/>
              </a:buClr>
            </a:pPr>
            <a:r>
              <a:rPr lang="fr-FR" sz="1600" b="1" u="none">
                <a:latin typeface="Arial" charset="0"/>
                <a:cs typeface="Times New Roman" pitchFamily="18" charset="0"/>
              </a:rPr>
              <a:t>La validation est la troisième étape du processus de VS     </a:t>
            </a:r>
          </a:p>
          <a:p>
            <a:pPr algn="just" eaLnBrk="0" hangingPunct="0">
              <a:buClr>
                <a:srgbClr val="85CA3A"/>
              </a:buClr>
            </a:pPr>
            <a:endParaRPr lang="en-GB" sz="1600" u="none" dirty="0">
              <a:latin typeface="Arial" charset="0"/>
              <a:cs typeface="Times New Roman" pitchFamily="18" charset="0"/>
            </a:endParaRPr>
          </a:p>
          <a:p>
            <a:pPr marL="285750" indent="-285750" algn="just" eaLnBrk="0" hangingPunct="0">
              <a:buClr>
                <a:srgbClr val="85CA3A"/>
              </a:buClr>
              <a:buFont typeface="Wingdings" panose="05000000000000000000" pitchFamily="2" charset="2"/>
              <a:buChar char="è"/>
            </a:pPr>
            <a:r>
              <a:rPr lang="fr-FR" sz="1600" u="none">
                <a:latin typeface="Arial" charset="0"/>
                <a:cs typeface="Times New Roman" pitchFamily="18" charset="0"/>
              </a:rPr>
              <a:t>Le processus de validation a pour objectif de </a:t>
            </a:r>
            <a:r>
              <a:rPr lang="fr-FR" sz="1600" b="1" u="none">
                <a:solidFill>
                  <a:srgbClr val="69AE23"/>
                </a:solidFill>
                <a:latin typeface="Arial" charset="0"/>
                <a:cs typeface="Times New Roman" pitchFamily="18" charset="0"/>
              </a:rPr>
              <a:t>confirmer l’existence d’un événement rapporté par une source non vérifiée</a:t>
            </a:r>
            <a:r>
              <a:rPr lang="fr-FR" sz="1600" u="none">
                <a:latin typeface="Arial" charset="0"/>
                <a:cs typeface="Times New Roman" pitchFamily="18" charset="0"/>
              </a:rPr>
              <a:t>, p. ex. des rapports de médias en ligne</a:t>
            </a:r>
          </a:p>
        </p:txBody>
      </p:sp>
      <p:grpSp>
        <p:nvGrpSpPr>
          <p:cNvPr id="35" name="Group 34"/>
          <p:cNvGrpSpPr/>
          <p:nvPr/>
        </p:nvGrpSpPr>
        <p:grpSpPr>
          <a:xfrm>
            <a:off x="6819451" y="4300991"/>
            <a:ext cx="3410926" cy="2008329"/>
            <a:chOff x="6688045" y="3399012"/>
            <a:chExt cx="3410926" cy="2008329"/>
          </a:xfrm>
        </p:grpSpPr>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88045" y="3718391"/>
              <a:ext cx="3410926" cy="1432691"/>
            </a:xfrm>
            <a:prstGeom prst="rect">
              <a:avLst/>
            </a:prstGeom>
          </p:spPr>
        </p:pic>
        <p:sp>
          <p:nvSpPr>
            <p:cNvPr id="17" name="Chevron 16"/>
            <p:cNvSpPr/>
            <p:nvPr/>
          </p:nvSpPr>
          <p:spPr>
            <a:xfrm>
              <a:off x="7965960" y="3896918"/>
              <a:ext cx="367186" cy="657207"/>
            </a:xfrm>
            <a:prstGeom prst="chevron">
              <a:avLst>
                <a:gd name="adj" fmla="val 62310"/>
              </a:avLst>
            </a:prstGeom>
            <a:solidFill>
              <a:srgbClr val="C4E6E0"/>
            </a:solidFill>
            <a:ln>
              <a:solidFill>
                <a:schemeClr val="accent1">
                  <a:lumMod val="20000"/>
                  <a:lumOff val="80000"/>
                </a:schemeClr>
              </a:solidFill>
            </a:ln>
            <a:effectLst/>
          </p:spPr>
        </p:sp>
        <p:sp>
          <p:nvSpPr>
            <p:cNvPr id="18" name="Chevron 17"/>
            <p:cNvSpPr/>
            <p:nvPr/>
          </p:nvSpPr>
          <p:spPr>
            <a:xfrm>
              <a:off x="8548870" y="3897852"/>
              <a:ext cx="367186" cy="656273"/>
            </a:xfrm>
            <a:prstGeom prst="chevron">
              <a:avLst>
                <a:gd name="adj" fmla="val 62310"/>
              </a:avLst>
            </a:prstGeom>
            <a:solidFill>
              <a:srgbClr val="70AD47">
                <a:lumMod val="60000"/>
                <a:lumOff val="40000"/>
              </a:srgbClr>
            </a:solidFill>
            <a:ln>
              <a:noFill/>
            </a:ln>
            <a:effectLst/>
          </p:spPr>
        </p:sp>
        <p:sp>
          <p:nvSpPr>
            <p:cNvPr id="19" name="TextBox 18"/>
            <p:cNvSpPr txBox="1"/>
            <p:nvPr/>
          </p:nvSpPr>
          <p:spPr>
            <a:xfrm>
              <a:off x="7661986" y="3479754"/>
              <a:ext cx="307777" cy="385917"/>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fr-FR" sz="800" u="none">
                  <a:solidFill>
                    <a:prstClr val="black"/>
                  </a:solidFill>
                  <a:latin typeface="Calibri" panose="020F0502020204030204"/>
                </a:rPr>
                <a:t>Détecter</a:t>
              </a:r>
            </a:p>
          </p:txBody>
        </p:sp>
        <p:sp>
          <p:nvSpPr>
            <p:cNvPr id="20" name="TextBox 19"/>
            <p:cNvSpPr txBox="1"/>
            <p:nvPr/>
          </p:nvSpPr>
          <p:spPr>
            <a:xfrm>
              <a:off x="7937927" y="3551456"/>
              <a:ext cx="307777" cy="305060"/>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fr-FR" sz="800" u="none">
                  <a:solidFill>
                    <a:prstClr val="black"/>
                  </a:solidFill>
                  <a:latin typeface="Calibri" panose="020F0502020204030204"/>
                </a:rPr>
                <a:t>Trier</a:t>
              </a:r>
            </a:p>
          </p:txBody>
        </p:sp>
        <p:sp>
          <p:nvSpPr>
            <p:cNvPr id="21" name="TextBox 20"/>
            <p:cNvSpPr txBox="1"/>
            <p:nvPr/>
          </p:nvSpPr>
          <p:spPr>
            <a:xfrm>
              <a:off x="8186740" y="3399012"/>
              <a:ext cx="307777" cy="460616"/>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fr-FR" sz="800" b="1" u="none">
                  <a:solidFill>
                    <a:prstClr val="black"/>
                  </a:solidFill>
                  <a:latin typeface="Calibri" panose="020F0502020204030204"/>
                </a:rPr>
                <a:t>Valider</a:t>
              </a:r>
            </a:p>
          </p:txBody>
        </p:sp>
        <p:sp>
          <p:nvSpPr>
            <p:cNvPr id="22" name="TextBox 21"/>
            <p:cNvSpPr txBox="1"/>
            <p:nvPr/>
          </p:nvSpPr>
          <p:spPr>
            <a:xfrm>
              <a:off x="8463662" y="3409958"/>
              <a:ext cx="430887" cy="449670"/>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fr-FR" sz="800" u="none">
                  <a:solidFill>
                    <a:prstClr val="black"/>
                  </a:solidFill>
                  <a:latin typeface="Calibri" panose="020F0502020204030204"/>
                </a:rPr>
                <a:t>Analyser</a:t>
              </a:r>
            </a:p>
          </p:txBody>
        </p:sp>
        <p:sp>
          <p:nvSpPr>
            <p:cNvPr id="23" name="TextBox 22"/>
            <p:cNvSpPr txBox="1"/>
            <p:nvPr/>
          </p:nvSpPr>
          <p:spPr>
            <a:xfrm>
              <a:off x="9125707" y="4099799"/>
              <a:ext cx="770361" cy="270702"/>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lang="fr-FR" sz="600" u="none" dirty="0">
                  <a:solidFill>
                    <a:prstClr val="black">
                      <a:hueOff val="0"/>
                      <a:satOff val="0"/>
                      <a:lumOff val="0"/>
                      <a:alphaOff val="0"/>
                    </a:prstClr>
                  </a:solidFill>
                  <a:latin typeface="Calibri" panose="020F0502020204030204"/>
                </a:rPr>
                <a:t>Éléments suscitant l’intérêt</a:t>
              </a:r>
            </a:p>
          </p:txBody>
        </p:sp>
        <p:sp>
          <p:nvSpPr>
            <p:cNvPr id="24" name="Oval 23"/>
            <p:cNvSpPr/>
            <p:nvPr/>
          </p:nvSpPr>
          <p:spPr>
            <a:xfrm flipH="1">
              <a:off x="9026712" y="3885903"/>
              <a:ext cx="275169" cy="250954"/>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25" name="Oval 24"/>
            <p:cNvSpPr/>
            <p:nvPr/>
          </p:nvSpPr>
          <p:spPr>
            <a:xfrm flipH="1">
              <a:off x="9532427" y="3851711"/>
              <a:ext cx="376190" cy="248088"/>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26" name="Oval 25"/>
            <p:cNvSpPr/>
            <p:nvPr/>
          </p:nvSpPr>
          <p:spPr>
            <a:xfrm flipH="1">
              <a:off x="9364282" y="4408287"/>
              <a:ext cx="293211" cy="257070"/>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27" name="TextBox 26"/>
            <p:cNvSpPr txBox="1"/>
            <p:nvPr/>
          </p:nvSpPr>
          <p:spPr>
            <a:xfrm>
              <a:off x="9001075" y="3919409"/>
              <a:ext cx="432357" cy="184666"/>
            </a:xfrm>
            <a:prstGeom prst="rect">
              <a:avLst/>
            </a:prstGeom>
            <a:noFill/>
          </p:spPr>
          <p:txBody>
            <a:bodyPr wrap="square" rtlCol="0">
              <a:spAutoFit/>
            </a:bodyPr>
            <a:lstStyle/>
            <a:p>
              <a:pPr algn="l" defTabSz="810067" fontAlgn="auto">
                <a:lnSpc>
                  <a:spcPct val="100000"/>
                </a:lnSpc>
                <a:spcBef>
                  <a:spcPts val="0"/>
                </a:spcBef>
                <a:spcAft>
                  <a:spcPts val="0"/>
                </a:spcAft>
              </a:pPr>
              <a:r>
                <a:rPr lang="fr-FR" sz="600" u="none">
                  <a:solidFill>
                    <a:prstClr val="black"/>
                  </a:solidFill>
                  <a:latin typeface="Calibri" panose="020F0502020204030204"/>
                </a:rPr>
                <a:t>Signal</a:t>
              </a:r>
            </a:p>
          </p:txBody>
        </p:sp>
        <p:sp>
          <p:nvSpPr>
            <p:cNvPr id="28" name="TextBox 27"/>
            <p:cNvSpPr txBox="1"/>
            <p:nvPr/>
          </p:nvSpPr>
          <p:spPr>
            <a:xfrm>
              <a:off x="9518451" y="3865106"/>
              <a:ext cx="430887" cy="153888"/>
            </a:xfrm>
            <a:prstGeom prst="rect">
              <a:avLst/>
            </a:prstGeom>
            <a:noFill/>
          </p:spPr>
          <p:txBody>
            <a:bodyPr wrap="square" rtlCol="0">
              <a:spAutoFit/>
            </a:bodyPr>
            <a:lstStyle/>
            <a:p>
              <a:pPr algn="l" defTabSz="810067" fontAlgn="auto">
                <a:lnSpc>
                  <a:spcPct val="100000"/>
                </a:lnSpc>
                <a:spcBef>
                  <a:spcPts val="0"/>
                </a:spcBef>
                <a:spcAft>
                  <a:spcPts val="0"/>
                </a:spcAft>
              </a:pPr>
              <a:r>
                <a:rPr lang="fr-FR" sz="400" u="none" dirty="0">
                  <a:solidFill>
                    <a:prstClr val="black"/>
                  </a:solidFill>
                  <a:latin typeface="Calibri" panose="020F0502020204030204"/>
                </a:rPr>
                <a:t>Événement</a:t>
              </a:r>
            </a:p>
          </p:txBody>
        </p:sp>
        <p:sp>
          <p:nvSpPr>
            <p:cNvPr id="29" name="TextBox 28"/>
            <p:cNvSpPr txBox="1"/>
            <p:nvPr/>
          </p:nvSpPr>
          <p:spPr>
            <a:xfrm>
              <a:off x="9316110" y="4444080"/>
              <a:ext cx="458206" cy="169277"/>
            </a:xfrm>
            <a:prstGeom prst="rect">
              <a:avLst/>
            </a:prstGeom>
            <a:noFill/>
          </p:spPr>
          <p:txBody>
            <a:bodyPr wrap="square" rtlCol="0">
              <a:spAutoFit/>
            </a:bodyPr>
            <a:lstStyle/>
            <a:p>
              <a:pPr algn="l" defTabSz="810067" fontAlgn="auto">
                <a:lnSpc>
                  <a:spcPct val="100000"/>
                </a:lnSpc>
                <a:spcBef>
                  <a:spcPts val="0"/>
                </a:spcBef>
                <a:spcAft>
                  <a:spcPts val="0"/>
                </a:spcAft>
              </a:pPr>
              <a:r>
                <a:rPr lang="fr-FR" sz="500" u="none" dirty="0">
                  <a:solidFill>
                    <a:prstClr val="black"/>
                  </a:solidFill>
                  <a:latin typeface="Calibri" panose="020F0502020204030204"/>
                </a:rPr>
                <a:t>Menace</a:t>
              </a:r>
            </a:p>
          </p:txBody>
        </p:sp>
        <p:sp>
          <p:nvSpPr>
            <p:cNvPr id="30" name="Chevron 29"/>
            <p:cNvSpPr/>
            <p:nvPr/>
          </p:nvSpPr>
          <p:spPr>
            <a:xfrm rot="5400000">
              <a:off x="9252224" y="4600391"/>
              <a:ext cx="483025" cy="570116"/>
            </a:xfrm>
            <a:prstGeom prst="chevron">
              <a:avLst>
                <a:gd name="adj" fmla="val 62709"/>
              </a:avLst>
            </a:prstGeom>
            <a:solidFill>
              <a:srgbClr val="70AD47">
                <a:lumMod val="20000"/>
                <a:lumOff val="80000"/>
              </a:srgbClr>
            </a:solidFill>
            <a:ln>
              <a:noFill/>
            </a:ln>
            <a:effectLst/>
          </p:spPr>
        </p:sp>
        <p:sp>
          <p:nvSpPr>
            <p:cNvPr id="31" name="TextBox 30"/>
            <p:cNvSpPr txBox="1"/>
            <p:nvPr/>
          </p:nvSpPr>
          <p:spPr>
            <a:xfrm>
              <a:off x="8913855" y="5080017"/>
              <a:ext cx="1093934" cy="327324"/>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lang="fr-FR" sz="1100" u="none">
                  <a:solidFill>
                    <a:prstClr val="black">
                      <a:hueOff val="0"/>
                      <a:satOff val="0"/>
                      <a:lumOff val="0"/>
                      <a:alphaOff val="0"/>
                    </a:prstClr>
                  </a:solidFill>
                  <a:latin typeface="Calibri" panose="020F0502020204030204"/>
                </a:rPr>
                <a:t>Actions à prendre</a:t>
              </a:r>
            </a:p>
          </p:txBody>
        </p:sp>
      </p:grpSp>
      <p:sp>
        <p:nvSpPr>
          <p:cNvPr id="32" name="Rectangle 31"/>
          <p:cNvSpPr/>
          <p:nvPr/>
        </p:nvSpPr>
        <p:spPr bwMode="auto">
          <a:xfrm>
            <a:off x="8356686" y="4317206"/>
            <a:ext cx="300752" cy="1410789"/>
          </a:xfrm>
          <a:prstGeom prst="rect">
            <a:avLst/>
          </a:prstGeom>
          <a:solidFill>
            <a:srgbClr val="69AE23">
              <a:alpha val="25000"/>
            </a:srgbClr>
          </a:solidFill>
          <a:ln w="28575" cap="flat" cmpd="sng" algn="ctr">
            <a:solidFill>
              <a:srgbClr val="69AE23"/>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33" name="TextBox 32"/>
          <p:cNvSpPr txBox="1"/>
          <p:nvPr/>
        </p:nvSpPr>
        <p:spPr>
          <a:xfrm>
            <a:off x="1018753" y="865334"/>
            <a:ext cx="1886368" cy="369332"/>
          </a:xfrm>
          <a:prstGeom prst="rect">
            <a:avLst/>
          </a:prstGeom>
          <a:noFill/>
        </p:spPr>
        <p:txBody>
          <a:bodyPr wrap="square" rtlCol="0">
            <a:spAutoFit/>
          </a:bodyPr>
          <a:lstStyle/>
          <a:p>
            <a:r>
              <a:rPr lang="fr-FR" sz="2000" b="1" u="none">
                <a:solidFill>
                  <a:srgbClr val="69AE23"/>
                </a:solidFill>
              </a:rPr>
              <a:t>Définition</a:t>
            </a:r>
          </a:p>
        </p:txBody>
      </p:sp>
      <p:sp>
        <p:nvSpPr>
          <p:cNvPr id="34" name="TextBox 33">
            <a:extLst>
              <a:ext uri="{FF2B5EF4-FFF2-40B4-BE49-F238E27FC236}">
                <a16:creationId xmlns:a16="http://schemas.microsoft.com/office/drawing/2014/main" id="{ACD61AC9-178B-4C85-A882-7CBD91D0D179}"/>
              </a:ext>
            </a:extLst>
          </p:cNvPr>
          <p:cNvSpPr txBox="1"/>
          <p:nvPr/>
        </p:nvSpPr>
        <p:spPr>
          <a:xfrm>
            <a:off x="6838293" y="5009643"/>
            <a:ext cx="915635" cy="244682"/>
          </a:xfrm>
          <a:prstGeom prst="rect">
            <a:avLst/>
          </a:prstGeom>
          <a:noFill/>
        </p:spPr>
        <p:txBody>
          <a:bodyPr wrap="none" rtlCol="0">
            <a:spAutoFit/>
          </a:bodyPr>
          <a:lstStyle/>
          <a:p>
            <a:r>
              <a:rPr lang="fr-FR" sz="1100" u="none">
                <a:latin typeface="+mn-lt"/>
              </a:rPr>
              <a:t>Information</a:t>
            </a:r>
          </a:p>
        </p:txBody>
      </p:sp>
    </p:spTree>
    <p:extLst>
      <p:ext uri="{BB962C8B-B14F-4D97-AF65-F5344CB8AC3E}">
        <p14:creationId xmlns:p14="http://schemas.microsoft.com/office/powerpoint/2010/main" val="765589452"/>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ext uri="{D42A27DB-BD31-4B8C-83A1-F6EECF244321}">
                <p14:modId xmlns:p14="http://schemas.microsoft.com/office/powerpoint/2010/main" val="2697305415"/>
              </p:ext>
            </p:extLst>
          </p:nvPr>
        </p:nvGraphicFramePr>
        <p:xfrm>
          <a:off x="1185622" y="917850"/>
          <a:ext cx="8415935" cy="57606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38" name="Group 37"/>
          <p:cNvGrpSpPr/>
          <p:nvPr/>
        </p:nvGrpSpPr>
        <p:grpSpPr>
          <a:xfrm>
            <a:off x="6514471" y="5756107"/>
            <a:ext cx="1368917" cy="607106"/>
            <a:chOff x="856096" y="1822082"/>
            <a:chExt cx="1189957" cy="761066"/>
          </a:xfrm>
        </p:grpSpPr>
        <p:sp>
          <p:nvSpPr>
            <p:cNvPr id="39" name="Oval 38"/>
            <p:cNvSpPr/>
            <p:nvPr/>
          </p:nvSpPr>
          <p:spPr>
            <a:xfrm>
              <a:off x="856096" y="1822082"/>
              <a:ext cx="1189957" cy="761066"/>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40" name="Oval 4"/>
            <p:cNvSpPr txBox="1"/>
            <p:nvPr/>
          </p:nvSpPr>
          <p:spPr>
            <a:xfrm>
              <a:off x="1030361" y="1933538"/>
              <a:ext cx="841427" cy="538154"/>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FR" sz="2000">
                  <a:solidFill>
                    <a:srgbClr val="BAC6AF"/>
                  </a:solidFill>
                  <a:latin typeface="Calibri" panose="020F0502020204030204" pitchFamily="34" charset="0"/>
                </a:rPr>
                <a:t>EPIS</a:t>
              </a:r>
            </a:p>
          </p:txBody>
        </p:sp>
      </p:grpSp>
      <p:grpSp>
        <p:nvGrpSpPr>
          <p:cNvPr id="53" name="Group 52"/>
          <p:cNvGrpSpPr/>
          <p:nvPr/>
        </p:nvGrpSpPr>
        <p:grpSpPr>
          <a:xfrm>
            <a:off x="3098514" y="4379866"/>
            <a:ext cx="1216736" cy="555922"/>
            <a:chOff x="470216" y="2053560"/>
            <a:chExt cx="1058226" cy="555922"/>
          </a:xfrm>
        </p:grpSpPr>
        <p:sp>
          <p:nvSpPr>
            <p:cNvPr id="54" name="Oval 53"/>
            <p:cNvSpPr/>
            <p:nvPr/>
          </p:nvSpPr>
          <p:spPr>
            <a:xfrm>
              <a:off x="470216" y="2053560"/>
              <a:ext cx="1058226" cy="555922"/>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55" name="Oval 4"/>
            <p:cNvSpPr txBox="1"/>
            <p:nvPr/>
          </p:nvSpPr>
          <p:spPr>
            <a:xfrm>
              <a:off x="625190" y="2123547"/>
              <a:ext cx="748278" cy="393096"/>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FR" sz="1400">
                  <a:solidFill>
                    <a:srgbClr val="BAC6AF"/>
                  </a:solidFill>
                  <a:latin typeface="Calibri" panose="020F0502020204030204" pitchFamily="34" charset="0"/>
                </a:rPr>
                <a:t>Blogs:</a:t>
              </a:r>
            </a:p>
            <a:p>
              <a:pPr lvl="0" algn="ctr" defTabSz="889000">
                <a:lnSpc>
                  <a:spcPct val="90000"/>
                </a:lnSpc>
                <a:spcBef>
                  <a:spcPct val="0"/>
                </a:spcBef>
                <a:spcAft>
                  <a:spcPct val="35000"/>
                </a:spcAft>
              </a:pPr>
              <a:r>
                <a:rPr lang="fr-FR" sz="1400">
                  <a:solidFill>
                    <a:srgbClr val="BAC6AF"/>
                  </a:solidFill>
                  <a:latin typeface="Calibri" panose="020F0502020204030204" pitchFamily="34" charset="0"/>
                </a:rPr>
                <a:t>FluTrackers</a:t>
              </a:r>
            </a:p>
          </p:txBody>
        </p:sp>
      </p:grpSp>
      <p:grpSp>
        <p:nvGrpSpPr>
          <p:cNvPr id="44" name="Group 43"/>
          <p:cNvGrpSpPr/>
          <p:nvPr/>
        </p:nvGrpSpPr>
        <p:grpSpPr>
          <a:xfrm>
            <a:off x="6396891" y="5172733"/>
            <a:ext cx="1376325" cy="610611"/>
            <a:chOff x="3519050" y="1450469"/>
            <a:chExt cx="1376325" cy="757309"/>
          </a:xfrm>
        </p:grpSpPr>
        <p:sp>
          <p:nvSpPr>
            <p:cNvPr id="45" name="Oval 44"/>
            <p:cNvSpPr/>
            <p:nvPr/>
          </p:nvSpPr>
          <p:spPr>
            <a:xfrm>
              <a:off x="3519050" y="1450469"/>
              <a:ext cx="1376325" cy="757309"/>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46" name="Oval 4"/>
            <p:cNvSpPr txBox="1"/>
            <p:nvPr/>
          </p:nvSpPr>
          <p:spPr>
            <a:xfrm>
              <a:off x="3720608" y="1561374"/>
              <a:ext cx="973209" cy="53549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FR" sz="2000">
                  <a:solidFill>
                    <a:srgbClr val="BAC6AF"/>
                  </a:solidFill>
                  <a:latin typeface="Calibri" panose="020F0502020204030204" pitchFamily="34" charset="0"/>
                </a:rPr>
                <a:t>RSI </a:t>
              </a:r>
            </a:p>
          </p:txBody>
        </p:sp>
      </p:grpSp>
      <p:grpSp>
        <p:nvGrpSpPr>
          <p:cNvPr id="50" name="Group 49"/>
          <p:cNvGrpSpPr/>
          <p:nvPr/>
        </p:nvGrpSpPr>
        <p:grpSpPr>
          <a:xfrm>
            <a:off x="7542825" y="4529433"/>
            <a:ext cx="1246469" cy="579970"/>
            <a:chOff x="1299170" y="3006084"/>
            <a:chExt cx="1376325" cy="743945"/>
          </a:xfrm>
        </p:grpSpPr>
        <p:sp>
          <p:nvSpPr>
            <p:cNvPr id="51" name="Oval 50"/>
            <p:cNvSpPr/>
            <p:nvPr/>
          </p:nvSpPr>
          <p:spPr>
            <a:xfrm>
              <a:off x="1299170" y="3006084"/>
              <a:ext cx="1376325" cy="743945"/>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52" name="Oval 4"/>
            <p:cNvSpPr txBox="1"/>
            <p:nvPr/>
          </p:nvSpPr>
          <p:spPr>
            <a:xfrm>
              <a:off x="1500728" y="3045837"/>
              <a:ext cx="973209" cy="52604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150000"/>
                </a:lnSpc>
                <a:spcBef>
                  <a:spcPct val="0"/>
                </a:spcBef>
                <a:spcAft>
                  <a:spcPct val="35000"/>
                </a:spcAft>
              </a:pPr>
              <a:r>
                <a:rPr lang="fr-FR" sz="2000" b="0" noProof="0">
                  <a:solidFill>
                    <a:srgbClr val="BAC6AF"/>
                  </a:solidFill>
                  <a:latin typeface="Calibri" panose="020F0502020204030204" pitchFamily="34" charset="0"/>
                </a:rPr>
                <a:t>RASFF</a:t>
              </a:r>
            </a:p>
          </p:txBody>
        </p:sp>
      </p:grpSp>
      <p:grpSp>
        <p:nvGrpSpPr>
          <p:cNvPr id="87" name="Group 86"/>
          <p:cNvGrpSpPr/>
          <p:nvPr/>
        </p:nvGrpSpPr>
        <p:grpSpPr>
          <a:xfrm>
            <a:off x="8190938" y="2905595"/>
            <a:ext cx="1314941" cy="588079"/>
            <a:chOff x="7215523" y="5039678"/>
            <a:chExt cx="1314941" cy="588079"/>
          </a:xfrm>
        </p:grpSpPr>
        <p:sp>
          <p:nvSpPr>
            <p:cNvPr id="57" name="Oval 56"/>
            <p:cNvSpPr/>
            <p:nvPr/>
          </p:nvSpPr>
          <p:spPr>
            <a:xfrm>
              <a:off x="7215523" y="5039678"/>
              <a:ext cx="1314941" cy="588079"/>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58" name="Oval 4"/>
            <p:cNvSpPr txBox="1"/>
            <p:nvPr/>
          </p:nvSpPr>
          <p:spPr>
            <a:xfrm>
              <a:off x="7408091" y="5079495"/>
              <a:ext cx="929804" cy="415835"/>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150000"/>
                </a:lnSpc>
                <a:spcBef>
                  <a:spcPct val="0"/>
                </a:spcBef>
                <a:spcAft>
                  <a:spcPct val="35000"/>
                </a:spcAft>
              </a:pPr>
              <a:r>
                <a:rPr lang="fr-FR" sz="2000" b="0" noProof="0">
                  <a:solidFill>
                    <a:srgbClr val="BAC6AF"/>
                  </a:solidFill>
                  <a:latin typeface="Calibri" panose="020F0502020204030204" pitchFamily="34" charset="0"/>
                </a:rPr>
                <a:t>ADNS</a:t>
              </a:r>
            </a:p>
          </p:txBody>
        </p:sp>
      </p:grpSp>
      <p:grpSp>
        <p:nvGrpSpPr>
          <p:cNvPr id="62" name="Group 61"/>
          <p:cNvGrpSpPr/>
          <p:nvPr/>
        </p:nvGrpSpPr>
        <p:grpSpPr>
          <a:xfrm>
            <a:off x="6131655" y="2717239"/>
            <a:ext cx="1411170" cy="730794"/>
            <a:chOff x="1770330" y="2377541"/>
            <a:chExt cx="1526357" cy="765083"/>
          </a:xfrm>
        </p:grpSpPr>
        <p:sp>
          <p:nvSpPr>
            <p:cNvPr id="63" name="Oval 62"/>
            <p:cNvSpPr/>
            <p:nvPr/>
          </p:nvSpPr>
          <p:spPr>
            <a:xfrm>
              <a:off x="1770330" y="2377541"/>
              <a:ext cx="1526357" cy="765083"/>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64" name="Oval 4"/>
            <p:cNvSpPr txBox="1"/>
            <p:nvPr/>
          </p:nvSpPr>
          <p:spPr>
            <a:xfrm>
              <a:off x="1993860" y="2489585"/>
              <a:ext cx="1079297" cy="540995"/>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FR" sz="2000">
                  <a:solidFill>
                    <a:srgbClr val="BAC6AF"/>
                  </a:solidFill>
                  <a:latin typeface="Calibri" panose="020F0502020204030204" pitchFamily="34" charset="0"/>
                </a:rPr>
                <a:t>EVD LabNet?</a:t>
              </a:r>
            </a:p>
          </p:txBody>
        </p:sp>
      </p:grpSp>
      <p:grpSp>
        <p:nvGrpSpPr>
          <p:cNvPr id="65" name="Group 64"/>
          <p:cNvGrpSpPr/>
          <p:nvPr/>
        </p:nvGrpSpPr>
        <p:grpSpPr>
          <a:xfrm>
            <a:off x="8577218" y="3753214"/>
            <a:ext cx="1283248" cy="695395"/>
            <a:chOff x="3583632" y="1626983"/>
            <a:chExt cx="1128305" cy="574946"/>
          </a:xfrm>
        </p:grpSpPr>
        <p:sp>
          <p:nvSpPr>
            <p:cNvPr id="66" name="Oval 65"/>
            <p:cNvSpPr/>
            <p:nvPr/>
          </p:nvSpPr>
          <p:spPr>
            <a:xfrm>
              <a:off x="3583632" y="1626983"/>
              <a:ext cx="1128305" cy="574946"/>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67" name="Oval 4"/>
            <p:cNvSpPr txBox="1"/>
            <p:nvPr/>
          </p:nvSpPr>
          <p:spPr>
            <a:xfrm>
              <a:off x="3743178" y="1667800"/>
              <a:ext cx="860525" cy="50752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FR" sz="2000">
                  <a:solidFill>
                    <a:srgbClr val="BAC6AF"/>
                  </a:solidFill>
                  <a:latin typeface="Calibri" panose="020F0502020204030204" pitchFamily="34" charset="0"/>
                </a:rPr>
                <a:t>GLEWS</a:t>
              </a:r>
            </a:p>
          </p:txBody>
        </p:sp>
      </p:grpSp>
      <p:grpSp>
        <p:nvGrpSpPr>
          <p:cNvPr id="68" name="Group 67"/>
          <p:cNvGrpSpPr/>
          <p:nvPr/>
        </p:nvGrpSpPr>
        <p:grpSpPr>
          <a:xfrm>
            <a:off x="1373778" y="2893015"/>
            <a:ext cx="1262252" cy="608292"/>
            <a:chOff x="3128199" y="1798354"/>
            <a:chExt cx="1441958" cy="904530"/>
          </a:xfrm>
        </p:grpSpPr>
        <p:sp>
          <p:nvSpPr>
            <p:cNvPr id="69" name="Oval 68"/>
            <p:cNvSpPr/>
            <p:nvPr/>
          </p:nvSpPr>
          <p:spPr>
            <a:xfrm>
              <a:off x="3128199" y="1798354"/>
              <a:ext cx="1441958" cy="904530"/>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70" name="Oval 4"/>
            <p:cNvSpPr txBox="1"/>
            <p:nvPr/>
          </p:nvSpPr>
          <p:spPr>
            <a:xfrm>
              <a:off x="3339369" y="1930819"/>
              <a:ext cx="1019618" cy="639600"/>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2000">
                  <a:solidFill>
                    <a:srgbClr val="BAC6AF"/>
                  </a:solidFill>
                  <a:latin typeface="Calibri" panose="020F0502020204030204" pitchFamily="34" charset="0"/>
                </a:rPr>
                <a:t>ProMED</a:t>
              </a:r>
            </a:p>
          </p:txBody>
        </p:sp>
      </p:grpSp>
      <p:grpSp>
        <p:nvGrpSpPr>
          <p:cNvPr id="59" name="Group 58"/>
          <p:cNvGrpSpPr/>
          <p:nvPr/>
        </p:nvGrpSpPr>
        <p:grpSpPr>
          <a:xfrm rot="14943593">
            <a:off x="3440094" y="1801961"/>
            <a:ext cx="844428" cy="1608484"/>
            <a:chOff x="2593395" y="151895"/>
            <a:chExt cx="844428" cy="1101989"/>
          </a:xfrm>
        </p:grpSpPr>
        <p:sp>
          <p:nvSpPr>
            <p:cNvPr id="60" name="Oval 59"/>
            <p:cNvSpPr/>
            <p:nvPr/>
          </p:nvSpPr>
          <p:spPr>
            <a:xfrm rot="4962821">
              <a:off x="2464614" y="280676"/>
              <a:ext cx="1101989" cy="844428"/>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61" name="Oval 4"/>
            <p:cNvSpPr txBox="1"/>
            <p:nvPr/>
          </p:nvSpPr>
          <p:spPr>
            <a:xfrm rot="4769076">
              <a:off x="2630395" y="436569"/>
              <a:ext cx="779223" cy="597100"/>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fr-FR" sz="1900" noProof="0">
                  <a:solidFill>
                    <a:srgbClr val="BAC6AF"/>
                  </a:solidFill>
                  <a:latin typeface="Calibri" panose="020F0502020204030204" pitchFamily="34" charset="0"/>
                </a:rPr>
                <a:t>Réseaux sociaux</a:t>
              </a:r>
            </a:p>
          </p:txBody>
        </p:sp>
      </p:grpSp>
      <p:grpSp>
        <p:nvGrpSpPr>
          <p:cNvPr id="71" name="Group 70"/>
          <p:cNvGrpSpPr/>
          <p:nvPr/>
        </p:nvGrpSpPr>
        <p:grpSpPr>
          <a:xfrm>
            <a:off x="5457408" y="984121"/>
            <a:ext cx="1552978" cy="560386"/>
            <a:chOff x="3396188" y="2444588"/>
            <a:chExt cx="1613447" cy="940753"/>
          </a:xfrm>
        </p:grpSpPr>
        <p:sp>
          <p:nvSpPr>
            <p:cNvPr id="72" name="Oval 71"/>
            <p:cNvSpPr/>
            <p:nvPr/>
          </p:nvSpPr>
          <p:spPr>
            <a:xfrm>
              <a:off x="3396188" y="2444588"/>
              <a:ext cx="1613447" cy="940753"/>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73" name="Oval 4"/>
            <p:cNvSpPr txBox="1"/>
            <p:nvPr/>
          </p:nvSpPr>
          <p:spPr>
            <a:xfrm>
              <a:off x="3632472" y="2582358"/>
              <a:ext cx="1140879" cy="665213"/>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ts val="1500"/>
                </a:lnSpc>
                <a:spcBef>
                  <a:spcPct val="0"/>
                </a:spcBef>
                <a:spcAft>
                  <a:spcPts val="0"/>
                </a:spcAft>
              </a:pPr>
              <a:r>
                <a:rPr lang="fr-FR" dirty="0">
                  <a:solidFill>
                    <a:srgbClr val="BAC6AF"/>
                  </a:solidFill>
                  <a:latin typeface="Calibri" panose="020F0502020204030204" pitchFamily="34" charset="0"/>
                </a:rPr>
                <a:t>Sites Internet des CDC</a:t>
              </a:r>
            </a:p>
          </p:txBody>
        </p:sp>
      </p:grpSp>
      <p:grpSp>
        <p:nvGrpSpPr>
          <p:cNvPr id="74" name="Group 73"/>
          <p:cNvGrpSpPr/>
          <p:nvPr/>
        </p:nvGrpSpPr>
        <p:grpSpPr>
          <a:xfrm>
            <a:off x="5833691" y="1677878"/>
            <a:ext cx="1263774" cy="628404"/>
            <a:chOff x="3898278" y="1213339"/>
            <a:chExt cx="1263774" cy="896950"/>
          </a:xfrm>
        </p:grpSpPr>
        <p:sp>
          <p:nvSpPr>
            <p:cNvPr id="75" name="Oval 74"/>
            <p:cNvSpPr/>
            <p:nvPr/>
          </p:nvSpPr>
          <p:spPr>
            <a:xfrm>
              <a:off x="3898278" y="1213339"/>
              <a:ext cx="1263774" cy="896950"/>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76" name="Oval 4"/>
            <p:cNvSpPr txBox="1"/>
            <p:nvPr/>
          </p:nvSpPr>
          <p:spPr>
            <a:xfrm>
              <a:off x="4084103" y="1300379"/>
              <a:ext cx="977238" cy="634240"/>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100000"/>
                </a:lnSpc>
                <a:spcBef>
                  <a:spcPct val="0"/>
                </a:spcBef>
                <a:spcAft>
                  <a:spcPts val="0"/>
                </a:spcAft>
              </a:pPr>
              <a:r>
                <a:rPr lang="fr-FR" dirty="0">
                  <a:solidFill>
                    <a:srgbClr val="BAC6AF"/>
                  </a:solidFill>
                  <a:latin typeface="Calibri" panose="020F0502020204030204" pitchFamily="34" charset="0"/>
                </a:rPr>
                <a:t>Sites Internet de l’OMS</a:t>
              </a:r>
            </a:p>
          </p:txBody>
        </p:sp>
      </p:grpSp>
      <p:grpSp>
        <p:nvGrpSpPr>
          <p:cNvPr id="77" name="Group 76"/>
          <p:cNvGrpSpPr/>
          <p:nvPr/>
        </p:nvGrpSpPr>
        <p:grpSpPr>
          <a:xfrm>
            <a:off x="2826832" y="890212"/>
            <a:ext cx="1855157" cy="1097221"/>
            <a:chOff x="1830346" y="608773"/>
            <a:chExt cx="1855157" cy="1097221"/>
          </a:xfrm>
        </p:grpSpPr>
        <p:sp>
          <p:nvSpPr>
            <p:cNvPr id="78" name="Oval 77"/>
            <p:cNvSpPr/>
            <p:nvPr/>
          </p:nvSpPr>
          <p:spPr>
            <a:xfrm>
              <a:off x="1830346" y="608773"/>
              <a:ext cx="1855157" cy="1097221"/>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79" name="Oval 4"/>
            <p:cNvSpPr txBox="1"/>
            <p:nvPr/>
          </p:nvSpPr>
          <p:spPr>
            <a:xfrm>
              <a:off x="2102027" y="769457"/>
              <a:ext cx="1311795" cy="775853"/>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0320" tIns="20320" rIns="20320" bIns="20320" numCol="1" spcCol="1270" anchor="ctr" anchorCtr="0">
              <a:noAutofit/>
            </a:bodyPr>
            <a:lstStyle/>
            <a:p>
              <a:pPr lvl="0" algn="ctr" defTabSz="711200">
                <a:lnSpc>
                  <a:spcPct val="100000"/>
                </a:lnSpc>
                <a:spcBef>
                  <a:spcPct val="0"/>
                </a:spcBef>
                <a:spcAft>
                  <a:spcPct val="35000"/>
                </a:spcAft>
              </a:pPr>
              <a:r>
                <a:rPr lang="fr-FR" sz="1400" noProof="0" dirty="0">
                  <a:solidFill>
                    <a:srgbClr val="BAC6AF"/>
                  </a:solidFill>
                  <a:latin typeface="Calibri" panose="020F0502020204030204" pitchFamily="34" charset="0"/>
                </a:rPr>
                <a:t>Sites Internet des agences nationales de santé publique</a:t>
              </a:r>
            </a:p>
          </p:txBody>
        </p:sp>
      </p:grpSp>
      <p:sp>
        <p:nvSpPr>
          <p:cNvPr id="11" name="TextBox 10"/>
          <p:cNvSpPr txBox="1"/>
          <p:nvPr/>
        </p:nvSpPr>
        <p:spPr>
          <a:xfrm>
            <a:off x="1018753" y="865334"/>
            <a:ext cx="1886368" cy="313932"/>
          </a:xfrm>
          <a:prstGeom prst="rect">
            <a:avLst/>
          </a:prstGeom>
          <a:noFill/>
        </p:spPr>
        <p:txBody>
          <a:bodyPr wrap="square" rtlCol="0">
            <a:spAutoFit/>
          </a:bodyPr>
          <a:lstStyle/>
          <a:p>
            <a:r>
              <a:rPr lang="fr-FR" sz="1600" b="1" u="none" dirty="0">
                <a:solidFill>
                  <a:srgbClr val="69AE23"/>
                </a:solidFill>
              </a:rPr>
              <a:t>Sources de la VS</a:t>
            </a:r>
          </a:p>
        </p:txBody>
      </p:sp>
      <p:grpSp>
        <p:nvGrpSpPr>
          <p:cNvPr id="84" name="Group 83"/>
          <p:cNvGrpSpPr/>
          <p:nvPr/>
        </p:nvGrpSpPr>
        <p:grpSpPr>
          <a:xfrm>
            <a:off x="3875612" y="5285734"/>
            <a:ext cx="1172988" cy="512726"/>
            <a:chOff x="2774872" y="6331080"/>
            <a:chExt cx="1172988" cy="512726"/>
          </a:xfrm>
        </p:grpSpPr>
        <p:sp>
          <p:nvSpPr>
            <p:cNvPr id="34" name="Oval 33"/>
            <p:cNvSpPr/>
            <p:nvPr/>
          </p:nvSpPr>
          <p:spPr>
            <a:xfrm>
              <a:off x="2774872" y="6331080"/>
              <a:ext cx="1172988" cy="512726"/>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36" name="Oval 4"/>
            <p:cNvSpPr txBox="1"/>
            <p:nvPr/>
          </p:nvSpPr>
          <p:spPr>
            <a:xfrm>
              <a:off x="2912650" y="6427067"/>
              <a:ext cx="829428" cy="362552"/>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FR" sz="2000">
                  <a:solidFill>
                    <a:srgbClr val="BAC6AF"/>
                  </a:solidFill>
                  <a:latin typeface="Calibri" panose="020F0502020204030204" pitchFamily="34" charset="0"/>
                </a:rPr>
                <a:t>SAPR</a:t>
              </a:r>
            </a:p>
          </p:txBody>
        </p:sp>
      </p:grpSp>
      <p:grpSp>
        <p:nvGrpSpPr>
          <p:cNvPr id="86" name="Group 85"/>
          <p:cNvGrpSpPr/>
          <p:nvPr/>
        </p:nvGrpSpPr>
        <p:grpSpPr>
          <a:xfrm>
            <a:off x="5188310" y="6356815"/>
            <a:ext cx="1150006" cy="573127"/>
            <a:chOff x="4547009" y="5739755"/>
            <a:chExt cx="1150006" cy="573127"/>
          </a:xfrm>
        </p:grpSpPr>
        <p:sp>
          <p:nvSpPr>
            <p:cNvPr id="48" name="Oval 47"/>
            <p:cNvSpPr/>
            <p:nvPr/>
          </p:nvSpPr>
          <p:spPr>
            <a:xfrm>
              <a:off x="4547009" y="5739755"/>
              <a:ext cx="1150006" cy="573127"/>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49" name="Oval 4"/>
            <p:cNvSpPr txBox="1"/>
            <p:nvPr/>
          </p:nvSpPr>
          <p:spPr>
            <a:xfrm>
              <a:off x="4715423" y="5823687"/>
              <a:ext cx="813178" cy="405262"/>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fr-FR" sz="2000">
                  <a:solidFill>
                    <a:srgbClr val="BAC6AF"/>
                  </a:solidFill>
                  <a:latin typeface="Calibri" panose="020F0502020204030204" pitchFamily="34" charset="0"/>
                </a:rPr>
                <a:t>TESSy</a:t>
              </a:r>
            </a:p>
          </p:txBody>
        </p:sp>
      </p:grpSp>
      <p:grpSp>
        <p:nvGrpSpPr>
          <p:cNvPr id="88" name="Group 87"/>
          <p:cNvGrpSpPr/>
          <p:nvPr/>
        </p:nvGrpSpPr>
        <p:grpSpPr>
          <a:xfrm>
            <a:off x="1145248" y="3826387"/>
            <a:ext cx="1262252" cy="608292"/>
            <a:chOff x="3247686" y="2011895"/>
            <a:chExt cx="1441958" cy="904530"/>
          </a:xfrm>
        </p:grpSpPr>
        <p:sp>
          <p:nvSpPr>
            <p:cNvPr id="89" name="Oval 88"/>
            <p:cNvSpPr/>
            <p:nvPr/>
          </p:nvSpPr>
          <p:spPr>
            <a:xfrm>
              <a:off x="3247686" y="2011895"/>
              <a:ext cx="1441958" cy="904530"/>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90" name="Oval 4"/>
            <p:cNvSpPr txBox="1"/>
            <p:nvPr/>
          </p:nvSpPr>
          <p:spPr>
            <a:xfrm>
              <a:off x="3432548" y="2118351"/>
              <a:ext cx="1019618" cy="639600"/>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FR" sz="2000">
                  <a:solidFill>
                    <a:srgbClr val="BAC6AF"/>
                  </a:solidFill>
                  <a:latin typeface="Calibri" panose="020F0502020204030204" pitchFamily="34" charset="0"/>
                </a:rPr>
                <a:t>Médias</a:t>
              </a:r>
            </a:p>
          </p:txBody>
        </p:sp>
      </p:grpSp>
    </p:spTree>
    <p:extLst>
      <p:ext uri="{BB962C8B-B14F-4D97-AF65-F5344CB8AC3E}">
        <p14:creationId xmlns:p14="http://schemas.microsoft.com/office/powerpoint/2010/main" val="3311065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3"/>
                                        </p:tgtEl>
                                        <p:attrNameLst>
                                          <p:attrName>style.visibility</p:attrName>
                                        </p:attrNameLst>
                                      </p:cBhvr>
                                      <p:to>
                                        <p:strVal val="visible"/>
                                      </p:to>
                                    </p:set>
                                  </p:childTnLst>
                                </p:cTn>
                              </p:par>
                              <p:par>
                                <p:cTn id="29" presetID="1" presetClass="exit" presetSubtype="0" fill="hold" nodeType="withEffect">
                                  <p:stCondLst>
                                    <p:cond delay="0"/>
                                  </p:stCondLst>
                                  <p:childTnLst>
                                    <p:set>
                                      <p:cBhvr>
                                        <p:cTn id="30" dur="1" fill="hold">
                                          <p:stCondLst>
                                            <p:cond delay="0"/>
                                          </p:stCondLst>
                                        </p:cTn>
                                        <p:tgtEl>
                                          <p:spTgt spid="84"/>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86"/>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38"/>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44"/>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77"/>
                                        </p:tgtEl>
                                        <p:attrNameLst>
                                          <p:attrName>style.visibility</p:attrName>
                                        </p:attrNameLst>
                                      </p:cBhvr>
                                      <p:to>
                                        <p:strVal val="visible"/>
                                      </p:to>
                                    </p:set>
                                  </p:childTnLst>
                                </p:cTn>
                              </p:par>
                              <p:par>
                                <p:cTn id="41" presetID="1" presetClass="exit" presetSubtype="0" fill="hold" nodeType="withEffect">
                                  <p:stCondLst>
                                    <p:cond delay="0"/>
                                  </p:stCondLst>
                                  <p:childTnLst>
                                    <p:set>
                                      <p:cBhvr>
                                        <p:cTn id="42" dur="1" fill="hold">
                                          <p:stCondLst>
                                            <p:cond delay="0"/>
                                          </p:stCondLst>
                                        </p:cTn>
                                        <p:tgtEl>
                                          <p:spTgt spid="62"/>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65"/>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87"/>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50"/>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53"/>
                                        </p:tgtEl>
                                        <p:attrNameLst>
                                          <p:attrName>style.visibility</p:attrName>
                                        </p:attrNameLst>
                                      </p:cBhvr>
                                      <p:to>
                                        <p:strVal val="hidden"/>
                                      </p:to>
                                    </p:set>
                                  </p:childTnLst>
                                </p:cTn>
                              </p:par>
                              <p:par>
                                <p:cTn id="51" presetID="1" presetClass="entr" presetSubtype="0" fill="hold" nodeType="withEffect">
                                  <p:stCondLst>
                                    <p:cond delay="0"/>
                                  </p:stCondLst>
                                  <p:childTnLst>
                                    <p:set>
                                      <p:cBhvr>
                                        <p:cTn id="52" dur="1" fill="hold">
                                          <p:stCondLst>
                                            <p:cond delay="0"/>
                                          </p:stCondLst>
                                        </p:cTn>
                                        <p:tgtEl>
                                          <p:spTgt spid="5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71"/>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74"/>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68"/>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88"/>
                                        </p:tgtEl>
                                        <p:attrNameLst>
                                          <p:attrName>style.visibility</p:attrName>
                                        </p:attrNameLst>
                                      </p:cBhvr>
                                      <p:to>
                                        <p:strVal val="visible"/>
                                      </p:to>
                                    </p:set>
                                  </p:childTnLst>
                                </p:cTn>
                              </p:par>
                              <p:par>
                                <p:cTn id="63" presetID="1" presetClass="exit" presetSubtype="0" fill="hold" nodeType="withEffect">
                                  <p:stCondLst>
                                    <p:cond delay="0"/>
                                  </p:stCondLst>
                                  <p:childTnLst>
                                    <p:set>
                                      <p:cBhvr>
                                        <p:cTn id="64" dur="1" fill="hold">
                                          <p:stCondLst>
                                            <p:cond delay="0"/>
                                          </p:stCondLst>
                                        </p:cTn>
                                        <p:tgtEl>
                                          <p:spTgt spid="77"/>
                                        </p:tgtEl>
                                        <p:attrNameLst>
                                          <p:attrName>style.visibility</p:attrName>
                                        </p:attrNameLst>
                                      </p:cBhvr>
                                      <p:to>
                                        <p:strVal val="hidden"/>
                                      </p:to>
                                    </p:set>
                                  </p:childTnLst>
                                </p:cTn>
                              </p:par>
                              <p:par>
                                <p:cTn id="65" presetID="1" presetClass="exit" presetSubtype="0" fill="hold" nodeType="withEffect">
                                  <p:stCondLst>
                                    <p:cond delay="0"/>
                                  </p:stCondLst>
                                  <p:childTnLst>
                                    <p:set>
                                      <p:cBhvr>
                                        <p:cTn id="66" dur="1" fill="hold">
                                          <p:stCondLst>
                                            <p:cond delay="0"/>
                                          </p:stCondLst>
                                        </p:cTn>
                                        <p:tgtEl>
                                          <p:spTgt spid="71"/>
                                        </p:tgtEl>
                                        <p:attrNameLst>
                                          <p:attrName>style.visibility</p:attrName>
                                        </p:attrNameLst>
                                      </p:cBhvr>
                                      <p:to>
                                        <p:strVal val="hidden"/>
                                      </p:to>
                                    </p:set>
                                  </p:childTnLst>
                                </p:cTn>
                              </p:par>
                              <p:par>
                                <p:cTn id="67" presetID="1" presetClass="exit" presetSubtype="0" fill="hold" nodeType="withEffect">
                                  <p:stCondLst>
                                    <p:cond delay="0"/>
                                  </p:stCondLst>
                                  <p:childTnLst>
                                    <p:set>
                                      <p:cBhvr>
                                        <p:cTn id="68" dur="1" fill="hold">
                                          <p:stCondLst>
                                            <p:cond delay="0"/>
                                          </p:stCondLst>
                                        </p:cTn>
                                        <p:tgtEl>
                                          <p:spTgt spid="74"/>
                                        </p:tgtEl>
                                        <p:attrNameLst>
                                          <p:attrName>style.visibility</p:attrName>
                                        </p:attrNameLst>
                                      </p:cBhvr>
                                      <p:to>
                                        <p:strVal val="hidden"/>
                                      </p:to>
                                    </p:set>
                                  </p:childTnLst>
                                </p:cTn>
                              </p:par>
                              <p:par>
                                <p:cTn id="69" presetID="1" presetClass="exit" presetSubtype="0" fill="hold" nodeType="withEffect">
                                  <p:stCondLst>
                                    <p:cond delay="0"/>
                                  </p:stCondLst>
                                  <p:childTnLst>
                                    <p:set>
                                      <p:cBhvr>
                                        <p:cTn id="70" dur="1" fill="hold">
                                          <p:stCondLst>
                                            <p:cond delay="0"/>
                                          </p:stCondLst>
                                        </p:cTn>
                                        <p:tgtEl>
                                          <p:spTgt spid="88"/>
                                        </p:tgtEl>
                                        <p:attrNameLst>
                                          <p:attrName>style.visibility</p:attrName>
                                        </p:attrNameLst>
                                      </p:cBhvr>
                                      <p:to>
                                        <p:strVal val="hidden"/>
                                      </p:to>
                                    </p:set>
                                  </p:childTnLst>
                                </p:cTn>
                              </p:par>
                              <p:par>
                                <p:cTn id="71" presetID="1" presetClass="exit" presetSubtype="0" fill="hold" nodeType="withEffect">
                                  <p:stCondLst>
                                    <p:cond delay="0"/>
                                  </p:stCondLst>
                                  <p:childTnLst>
                                    <p:set>
                                      <p:cBhvr>
                                        <p:cTn id="72" dur="1" fill="hold">
                                          <p:stCondLst>
                                            <p:cond delay="0"/>
                                          </p:stCondLst>
                                        </p:cTn>
                                        <p:tgtEl>
                                          <p:spTgt spid="59"/>
                                        </p:tgtEl>
                                        <p:attrNameLst>
                                          <p:attrName>style.visibility</p:attrName>
                                        </p:attrNameLst>
                                      </p:cBhvr>
                                      <p:to>
                                        <p:strVal val="hidden"/>
                                      </p:to>
                                    </p:set>
                                  </p:childTnLst>
                                </p:cTn>
                              </p:par>
                              <p:par>
                                <p:cTn id="73" presetID="1" presetClass="exit" presetSubtype="0" fill="hold" nodeType="withEffect">
                                  <p:stCondLst>
                                    <p:cond delay="0"/>
                                  </p:stCondLst>
                                  <p:childTnLst>
                                    <p:set>
                                      <p:cBhvr>
                                        <p:cTn id="74" dur="1" fill="hold">
                                          <p:stCondLst>
                                            <p:cond delay="0"/>
                                          </p:stCondLst>
                                        </p:cTn>
                                        <p:tgtEl>
                                          <p:spTgt spid="68"/>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84"/>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86"/>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38"/>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44"/>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62"/>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65"/>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50"/>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87"/>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53"/>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77"/>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59"/>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71"/>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74"/>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68"/>
                                        </p:tgtEl>
                                        <p:attrNameLst>
                                          <p:attrName>style.visibility</p:attrName>
                                        </p:attrNameLst>
                                      </p:cBhvr>
                                      <p:to>
                                        <p:strVal val="visible"/>
                                      </p:to>
                                    </p:set>
                                  </p:childTnLst>
                                </p:cTn>
                              </p:par>
                              <p:par>
                                <p:cTn id="105" presetID="1" presetClass="entr" presetSubtype="0" fill="hold" nodeType="withEffect">
                                  <p:stCondLst>
                                    <p:cond delay="0"/>
                                  </p:stCondLst>
                                  <p:childTnLst>
                                    <p:set>
                                      <p:cBhvr>
                                        <p:cTn id="106" dur="1" fill="hold">
                                          <p:stCondLst>
                                            <p:cond delay="0"/>
                                          </p:stCondLst>
                                        </p:cTn>
                                        <p:tgtEl>
                                          <p:spTgt spid="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srcRect l="22082" t="17960" r="3314" b="9348"/>
          <a:stretch/>
        </p:blipFill>
        <p:spPr>
          <a:xfrm rot="19952825">
            <a:off x="4104823" y="1516807"/>
            <a:ext cx="405045" cy="450050"/>
          </a:xfrm>
          <a:prstGeom prst="rect">
            <a:avLst/>
          </a:prstGeom>
        </p:spPr>
      </p:pic>
      <p:pic>
        <p:nvPicPr>
          <p:cNvPr id="11" name="Picture 10"/>
          <p:cNvPicPr>
            <a:picLocks noChangeAspect="1"/>
          </p:cNvPicPr>
          <p:nvPr/>
        </p:nvPicPr>
        <p:blipFill rotWithShape="1">
          <a:blip r:embed="rId4"/>
          <a:srcRect l="27934" t="2238" r="11449" b="60703"/>
          <a:stretch/>
        </p:blipFill>
        <p:spPr>
          <a:xfrm rot="6376317">
            <a:off x="6387156" y="1063588"/>
            <a:ext cx="502312" cy="275327"/>
          </a:xfrm>
          <a:prstGeom prst="rect">
            <a:avLst/>
          </a:prstGeom>
        </p:spPr>
      </p:pic>
      <p:pic>
        <p:nvPicPr>
          <p:cNvPr id="10" name="Picture 9"/>
          <p:cNvPicPr>
            <a:picLocks noChangeAspect="1"/>
          </p:cNvPicPr>
          <p:nvPr/>
        </p:nvPicPr>
        <p:blipFill rotWithShape="1">
          <a:blip r:embed="rId4"/>
          <a:srcRect l="48067" t="35616"/>
          <a:stretch/>
        </p:blipFill>
        <p:spPr>
          <a:xfrm rot="2587454">
            <a:off x="5804615" y="1576273"/>
            <a:ext cx="430360" cy="478338"/>
          </a:xfrm>
          <a:prstGeom prst="rect">
            <a:avLst/>
          </a:prstGeom>
        </p:spPr>
      </p:pic>
      <p:graphicFrame>
        <p:nvGraphicFramePr>
          <p:cNvPr id="3" name="Diagram 2"/>
          <p:cNvGraphicFramePr/>
          <p:nvPr>
            <p:extLst>
              <p:ext uri="{D42A27DB-BD31-4B8C-83A1-F6EECF244321}">
                <p14:modId xmlns:p14="http://schemas.microsoft.com/office/powerpoint/2010/main" val="1005424637"/>
              </p:ext>
            </p:extLst>
          </p:nvPr>
        </p:nvGraphicFramePr>
        <p:xfrm>
          <a:off x="5630788" y="1835417"/>
          <a:ext cx="5170562" cy="403022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5" name="Diagram 4"/>
          <p:cNvGraphicFramePr/>
          <p:nvPr>
            <p:extLst/>
          </p:nvPr>
        </p:nvGraphicFramePr>
        <p:xfrm>
          <a:off x="-710" y="2034884"/>
          <a:ext cx="5161793" cy="3822675"/>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6" name="TextBox 5"/>
          <p:cNvSpPr txBox="1"/>
          <p:nvPr/>
        </p:nvSpPr>
        <p:spPr>
          <a:xfrm>
            <a:off x="900175" y="5094185"/>
            <a:ext cx="9721080" cy="424732"/>
          </a:xfrm>
          <a:prstGeom prst="rect">
            <a:avLst/>
          </a:prstGeom>
          <a:noFill/>
        </p:spPr>
        <p:txBody>
          <a:bodyPr wrap="square" rtlCol="0">
            <a:spAutoFit/>
          </a:bodyPr>
          <a:lstStyle/>
          <a:p>
            <a:r>
              <a:rPr lang="fr-FR" sz="2400" b="1" u="none">
                <a:latin typeface="+mn-lt"/>
              </a:rPr>
              <a:t>Éléments d’information validés</a:t>
            </a:r>
          </a:p>
        </p:txBody>
      </p:sp>
      <p:sp>
        <p:nvSpPr>
          <p:cNvPr id="7" name="Down Arrow 6"/>
          <p:cNvSpPr/>
          <p:nvPr/>
        </p:nvSpPr>
        <p:spPr bwMode="auto">
          <a:xfrm>
            <a:off x="5265660" y="5518917"/>
            <a:ext cx="450000" cy="520373"/>
          </a:xfrm>
          <a:prstGeom prst="downArrow">
            <a:avLst/>
          </a:prstGeom>
          <a:solidFill>
            <a:schemeClr val="accent1"/>
          </a:solidFill>
          <a:ln w="19050" cap="flat" cmpd="sng" algn="ctr">
            <a:solidFill>
              <a:schemeClr val="bg1">
                <a:lumMod val="9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i="0" u="sng" strike="noStrike" normalizeH="0" baseline="0">
              <a:ln w="0"/>
              <a:solidFill>
                <a:schemeClr val="accent1"/>
              </a:solidFill>
              <a:effectLst>
                <a:outerShdw blurRad="38100" dist="25400" dir="5400000" algn="ctr" rotWithShape="0">
                  <a:srgbClr val="6E747A">
                    <a:alpha val="43000"/>
                  </a:srgbClr>
                </a:outerShdw>
              </a:effectLst>
              <a:latin typeface="Microsoft Sans Serif" pitchFamily="34" charset="0"/>
            </a:endParaRPr>
          </a:p>
        </p:txBody>
      </p:sp>
      <p:pic>
        <p:nvPicPr>
          <p:cNvPr id="9" name="Picture 8"/>
          <p:cNvPicPr>
            <a:picLocks noChangeAspect="1"/>
          </p:cNvPicPr>
          <p:nvPr/>
        </p:nvPicPr>
        <p:blipFill>
          <a:blip r:embed="rId4"/>
          <a:stretch>
            <a:fillRect/>
          </a:stretch>
        </p:blipFill>
        <p:spPr>
          <a:xfrm>
            <a:off x="3735490" y="908720"/>
            <a:ext cx="828675" cy="685082"/>
          </a:xfrm>
          <a:prstGeom prst="rect">
            <a:avLst/>
          </a:prstGeom>
        </p:spPr>
      </p:pic>
      <p:sp>
        <p:nvSpPr>
          <p:cNvPr id="8" name="Rettangolo 9"/>
          <p:cNvSpPr/>
          <p:nvPr/>
        </p:nvSpPr>
        <p:spPr>
          <a:xfrm>
            <a:off x="1170205" y="6152412"/>
            <a:ext cx="8820980" cy="341632"/>
          </a:xfrm>
          <a:prstGeom prst="rect">
            <a:avLst/>
          </a:prstGeom>
          <a:solidFill>
            <a:schemeClr val="accent1">
              <a:lumMod val="20000"/>
              <a:lumOff val="80000"/>
            </a:schemeClr>
          </a:solidFill>
          <a:ln w="19050">
            <a:solidFill>
              <a:schemeClr val="accent1"/>
            </a:solidFill>
          </a:ln>
        </p:spPr>
        <p:txBody>
          <a:bodyPr wrap="square">
            <a:spAutoFit/>
          </a:bodyPr>
          <a:lstStyle/>
          <a:p>
            <a:r>
              <a:rPr lang="fr-FR" sz="1800" u="none">
                <a:solidFill>
                  <a:schemeClr val="accent4"/>
                </a:solidFill>
                <a:latin typeface="Arial" charset="0"/>
              </a:rPr>
              <a:t>Demander davantage de détails et/ou mettre en place une collaboration</a:t>
            </a:r>
          </a:p>
        </p:txBody>
      </p:sp>
      <p:sp>
        <p:nvSpPr>
          <p:cNvPr id="2" name="Rettangolo 9"/>
          <p:cNvSpPr/>
          <p:nvPr/>
        </p:nvSpPr>
        <p:spPr>
          <a:xfrm>
            <a:off x="4098652" y="1174136"/>
            <a:ext cx="2467343" cy="313932"/>
          </a:xfrm>
          <a:prstGeom prst="rect">
            <a:avLst/>
          </a:prstGeom>
          <a:solidFill>
            <a:schemeClr val="accent1">
              <a:lumMod val="20000"/>
              <a:lumOff val="80000"/>
            </a:schemeClr>
          </a:solidFill>
          <a:ln w="38100">
            <a:solidFill>
              <a:srgbClr val="448EC2"/>
            </a:solidFill>
          </a:ln>
        </p:spPr>
        <p:txBody>
          <a:bodyPr wrap="none">
            <a:spAutoFit/>
          </a:bodyPr>
          <a:lstStyle/>
          <a:p>
            <a:r>
              <a:rPr lang="fr-FR" sz="1600" b="1" u="none" dirty="0">
                <a:solidFill>
                  <a:srgbClr val="02A098"/>
                </a:solidFill>
                <a:latin typeface="Arial" charset="0"/>
              </a:rPr>
              <a:t>Éléments d’information</a:t>
            </a:r>
          </a:p>
        </p:txBody>
      </p:sp>
      <p:sp>
        <p:nvSpPr>
          <p:cNvPr id="13" name="Rectangular Callout 12"/>
          <p:cNvSpPr/>
          <p:nvPr/>
        </p:nvSpPr>
        <p:spPr bwMode="auto">
          <a:xfrm>
            <a:off x="171850" y="1172736"/>
            <a:ext cx="3241015" cy="1109358"/>
          </a:xfrm>
          <a:prstGeom prst="wedgeRectCallout">
            <a:avLst>
              <a:gd name="adj1" fmla="val 41445"/>
              <a:gd name="adj2" fmla="val 79868"/>
            </a:avLst>
          </a:prstGeom>
          <a:solidFill>
            <a:schemeClr val="accent1">
              <a:lumMod val="40000"/>
              <a:lumOff val="60000"/>
              <a:alpha val="25000"/>
            </a:schemeClr>
          </a:solidFill>
          <a:ln w="28575"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r>
              <a:rPr lang="fr-FR" sz="1000" u="none" dirty="0"/>
              <a:t>Les informations émises par des sources </a:t>
            </a:r>
          </a:p>
          <a:p>
            <a:r>
              <a:rPr lang="fr-FR" sz="1000" u="none" dirty="0"/>
              <a:t>officielles </a:t>
            </a:r>
            <a:r>
              <a:rPr lang="fr-FR" sz="1000" b="1" u="none" dirty="0"/>
              <a:t>NE DOIVENT PAS</a:t>
            </a:r>
            <a:r>
              <a:rPr lang="fr-FR" sz="1000" u="none" dirty="0"/>
              <a:t> obligatoirement </a:t>
            </a:r>
          </a:p>
          <a:p>
            <a:r>
              <a:rPr lang="fr-FR" sz="1000" u="none" dirty="0"/>
              <a:t>être soumises au processus de validation.</a:t>
            </a:r>
          </a:p>
        </p:txBody>
      </p:sp>
      <p:sp>
        <p:nvSpPr>
          <p:cNvPr id="14" name="Rectangular Callout 13"/>
          <p:cNvSpPr/>
          <p:nvPr/>
        </p:nvSpPr>
        <p:spPr bwMode="auto">
          <a:xfrm>
            <a:off x="7448787" y="1172736"/>
            <a:ext cx="2992448" cy="662681"/>
          </a:xfrm>
          <a:prstGeom prst="wedgeRectCallout">
            <a:avLst>
              <a:gd name="adj1" fmla="val -41382"/>
              <a:gd name="adj2" fmla="val 81697"/>
            </a:avLst>
          </a:prstGeom>
          <a:solidFill>
            <a:schemeClr val="accent1">
              <a:lumMod val="40000"/>
              <a:lumOff val="60000"/>
              <a:alpha val="25000"/>
            </a:schemeClr>
          </a:solidFill>
          <a:ln w="28575"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r>
              <a:rPr lang="fr-FR" sz="1050" u="none" dirty="0"/>
              <a:t>Les informations émises par des sources</a:t>
            </a:r>
            <a:br>
              <a:rPr lang="fr-FR" sz="1050" u="none" dirty="0"/>
            </a:br>
            <a:r>
              <a:rPr lang="fr-FR" sz="1050" u="none" dirty="0"/>
              <a:t> officieuses doivent </a:t>
            </a:r>
            <a:r>
              <a:rPr lang="fr-FR" sz="1050" b="1" u="none" dirty="0"/>
              <a:t>TOUJOURS </a:t>
            </a:r>
            <a:br>
              <a:rPr lang="fr-FR" sz="1050" b="1" u="none" dirty="0"/>
            </a:br>
            <a:r>
              <a:rPr lang="fr-FR" sz="1050" u="none" dirty="0"/>
              <a:t>être soumises au processus de validation.</a:t>
            </a:r>
          </a:p>
        </p:txBody>
      </p:sp>
      <p:sp>
        <p:nvSpPr>
          <p:cNvPr id="16" name="Curved Down Arrow 15"/>
          <p:cNvSpPr/>
          <p:nvPr/>
        </p:nvSpPr>
        <p:spPr bwMode="auto">
          <a:xfrm rot="2413731">
            <a:off x="7935025" y="2710053"/>
            <a:ext cx="666216" cy="367220"/>
          </a:xfrm>
          <a:prstGeom prst="curvedDownArrow">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17" name="Curved Down Arrow 16"/>
          <p:cNvSpPr/>
          <p:nvPr/>
        </p:nvSpPr>
        <p:spPr bwMode="auto">
          <a:xfrm rot="2151296" flipV="1">
            <a:off x="7882962" y="3602682"/>
            <a:ext cx="666216" cy="367220"/>
          </a:xfrm>
          <a:prstGeom prst="curvedDownArrow">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18" name="Curved Down Arrow 17"/>
          <p:cNvSpPr/>
          <p:nvPr/>
        </p:nvSpPr>
        <p:spPr bwMode="auto">
          <a:xfrm rot="2413731">
            <a:off x="8898329" y="3507830"/>
            <a:ext cx="666216" cy="367220"/>
          </a:xfrm>
          <a:prstGeom prst="curvedDownArrow">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19" name="Curved Down Arrow 18"/>
          <p:cNvSpPr/>
          <p:nvPr/>
        </p:nvSpPr>
        <p:spPr bwMode="auto">
          <a:xfrm rot="4666840" flipV="1">
            <a:off x="8289002" y="4459092"/>
            <a:ext cx="666216" cy="367220"/>
          </a:xfrm>
          <a:prstGeom prst="curvedDownArrow">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20" name="TextBox 19"/>
          <p:cNvSpPr txBox="1"/>
          <p:nvPr/>
        </p:nvSpPr>
        <p:spPr>
          <a:xfrm>
            <a:off x="1018753" y="865334"/>
            <a:ext cx="1886368" cy="369332"/>
          </a:xfrm>
          <a:prstGeom prst="rect">
            <a:avLst/>
          </a:prstGeom>
          <a:noFill/>
        </p:spPr>
        <p:txBody>
          <a:bodyPr wrap="square" rtlCol="0">
            <a:spAutoFit/>
          </a:bodyPr>
          <a:lstStyle/>
          <a:p>
            <a:r>
              <a:rPr lang="fr-FR" sz="2000" b="1" u="none">
                <a:solidFill>
                  <a:srgbClr val="69AE23"/>
                </a:solidFill>
              </a:rPr>
              <a:t>Processus</a:t>
            </a:r>
          </a:p>
        </p:txBody>
      </p:sp>
      <p:pic>
        <p:nvPicPr>
          <p:cNvPr id="4" name="Picture 3">
            <a:extLst>
              <a:ext uri="{FF2B5EF4-FFF2-40B4-BE49-F238E27FC236}">
                <a16:creationId xmlns:a16="http://schemas.microsoft.com/office/drawing/2014/main" id="{34537A87-7928-4A9D-8700-DE6901AE2E5B}"/>
              </a:ext>
            </a:extLst>
          </p:cNvPr>
          <p:cNvPicPr>
            <a:picLocks noChangeAspect="1"/>
          </p:cNvPicPr>
          <p:nvPr/>
        </p:nvPicPr>
        <p:blipFill>
          <a:blip r:embed="rId15"/>
          <a:stretch>
            <a:fillRect/>
          </a:stretch>
        </p:blipFill>
        <p:spPr>
          <a:xfrm>
            <a:off x="2250325" y="3157704"/>
            <a:ext cx="518205" cy="542591"/>
          </a:xfrm>
          <a:prstGeom prst="rect">
            <a:avLst/>
          </a:prstGeom>
        </p:spPr>
      </p:pic>
    </p:spTree>
    <p:extLst>
      <p:ext uri="{BB962C8B-B14F-4D97-AF65-F5344CB8AC3E}">
        <p14:creationId xmlns:p14="http://schemas.microsoft.com/office/powerpoint/2010/main" val="352477393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Graphic spid="5" grpId="0">
        <p:bldAsOne/>
      </p:bldGraphic>
      <p:bldP spid="7" grpId="0" animBg="1"/>
      <p:bldP spid="8" grpId="0" animBg="1"/>
      <p:bldP spid="13" grpId="0" animBg="1"/>
      <p:bldP spid="14" grpId="0" animBg="1"/>
      <p:bldP spid="16" grpId="0" animBg="1"/>
      <p:bldP spid="17" grpId="0" animBg="1"/>
      <p:bldP spid="18" grpId="0" animBg="1"/>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599922452"/>
              </p:ext>
            </p:extLst>
          </p:nvPr>
        </p:nvGraphicFramePr>
        <p:xfrm>
          <a:off x="-179945" y="2663915"/>
          <a:ext cx="5670630" cy="44554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bwMode="auto">
          <a:xfrm>
            <a:off x="132210" y="1270976"/>
            <a:ext cx="8775976" cy="1701840"/>
          </a:xfrm>
          <a:prstGeom prst="rect">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4" name="Rectangle 3"/>
          <p:cNvSpPr txBox="1">
            <a:spLocks noChangeArrowheads="1"/>
          </p:cNvSpPr>
          <p:nvPr/>
        </p:nvSpPr>
        <p:spPr>
          <a:xfrm>
            <a:off x="517631" y="901644"/>
            <a:ext cx="7875875" cy="2089057"/>
          </a:xfrm>
          <a:prstGeom prst="rect">
            <a:avLst/>
          </a:prstGeom>
          <a:noFill/>
        </p:spPr>
        <p:txBody>
          <a:bodyPr/>
          <a:lstStyle/>
          <a:p>
            <a:pPr algn="l">
              <a:lnSpc>
                <a:spcPct val="100000"/>
              </a:lnSpc>
              <a:spcBef>
                <a:spcPts val="0"/>
              </a:spcBef>
              <a:spcAft>
                <a:spcPts val="600"/>
              </a:spcAft>
            </a:pPr>
            <a:endParaRPr lang="nl-NL" sz="1600" b="1" u="none" dirty="0">
              <a:solidFill>
                <a:srgbClr val="69AE23"/>
              </a:solidFill>
            </a:endParaRPr>
          </a:p>
          <a:p>
            <a:pPr algn="l">
              <a:lnSpc>
                <a:spcPct val="100000"/>
              </a:lnSpc>
              <a:spcBef>
                <a:spcPts val="0"/>
              </a:spcBef>
              <a:spcAft>
                <a:spcPts val="0"/>
              </a:spcAft>
            </a:pPr>
            <a:r>
              <a:rPr lang="fr-FR" sz="1600" b="1" u="none" dirty="0">
                <a:solidFill>
                  <a:srgbClr val="69AE23"/>
                </a:solidFill>
              </a:rPr>
              <a:t>Trouver des sources officielles:</a:t>
            </a:r>
          </a:p>
          <a:p>
            <a:pPr algn="l">
              <a:lnSpc>
                <a:spcPct val="100000"/>
              </a:lnSpc>
              <a:spcBef>
                <a:spcPts val="0"/>
              </a:spcBef>
              <a:spcAft>
                <a:spcPts val="0"/>
              </a:spcAft>
            </a:pPr>
            <a:endParaRPr lang="nl-NL" sz="400" b="1" u="none" dirty="0">
              <a:solidFill>
                <a:srgbClr val="69AE23"/>
              </a:solidFill>
            </a:endParaRPr>
          </a:p>
          <a:p>
            <a:pPr indent="-171450" algn="l">
              <a:lnSpc>
                <a:spcPct val="100000"/>
              </a:lnSpc>
              <a:spcBef>
                <a:spcPts val="0"/>
              </a:spcBef>
              <a:spcAft>
                <a:spcPts val="0"/>
              </a:spcAft>
              <a:buFontTx/>
              <a:buChar char="-"/>
            </a:pPr>
            <a:r>
              <a:rPr lang="fr-FR" sz="1600" u="none" dirty="0"/>
              <a:t>Agences de santé publique nationales/régionales</a:t>
            </a:r>
          </a:p>
          <a:p>
            <a:pPr indent="-171450" algn="l">
              <a:lnSpc>
                <a:spcPct val="100000"/>
              </a:lnSpc>
              <a:spcBef>
                <a:spcPts val="0"/>
              </a:spcBef>
              <a:spcAft>
                <a:spcPts val="0"/>
              </a:spcAft>
              <a:buFontTx/>
              <a:buChar char="-"/>
            </a:pPr>
            <a:r>
              <a:rPr lang="fr-FR" sz="1600" u="none" dirty="0">
                <a:cs typeface="Times New Roman" pitchFamily="18" charset="0"/>
              </a:rPr>
              <a:t>OMS et CDC</a:t>
            </a:r>
          </a:p>
          <a:p>
            <a:pPr indent="-171450" algn="l">
              <a:lnSpc>
                <a:spcPct val="100000"/>
              </a:lnSpc>
              <a:spcBef>
                <a:spcPts val="0"/>
              </a:spcBef>
              <a:spcAft>
                <a:spcPts val="0"/>
              </a:spcAft>
              <a:buFontTx/>
              <a:buChar char="-"/>
            </a:pPr>
            <a:r>
              <a:rPr lang="fr-FR" sz="1600" u="none" dirty="0">
                <a:cs typeface="Times New Roman" pitchFamily="18" charset="0"/>
              </a:rPr>
              <a:t>Réseaux mondiaux/régionaux</a:t>
            </a:r>
          </a:p>
          <a:p>
            <a:pPr indent="-171450" algn="l">
              <a:lnSpc>
                <a:spcPct val="100000"/>
              </a:lnSpc>
              <a:spcBef>
                <a:spcPts val="0"/>
              </a:spcBef>
              <a:spcAft>
                <a:spcPts val="0"/>
              </a:spcAft>
              <a:buFontTx/>
              <a:buChar char="-"/>
            </a:pPr>
            <a:r>
              <a:rPr lang="fr-FR" sz="1600" u="none" dirty="0">
                <a:cs typeface="Times New Roman" pitchFamily="18" charset="0"/>
              </a:rPr>
              <a:t>Réseaux d’experts</a:t>
            </a:r>
          </a:p>
          <a:p>
            <a:pPr indent="-171450" algn="l">
              <a:lnSpc>
                <a:spcPct val="100000"/>
              </a:lnSpc>
              <a:spcBef>
                <a:spcPts val="0"/>
              </a:spcBef>
              <a:spcAft>
                <a:spcPts val="0"/>
              </a:spcAft>
              <a:buFontTx/>
              <a:buChar char="-"/>
            </a:pPr>
            <a:r>
              <a:rPr lang="fr-FR" sz="1600" u="none" dirty="0">
                <a:cs typeface="Times New Roman" pitchFamily="18" charset="0"/>
              </a:rPr>
              <a:t>ONG fiables (MSF)</a:t>
            </a:r>
          </a:p>
          <a:p>
            <a:pPr lvl="1" algn="l" defTabSz="820738">
              <a:lnSpc>
                <a:spcPct val="100000"/>
              </a:lnSpc>
              <a:spcBef>
                <a:spcPct val="50000"/>
              </a:spcBef>
              <a:buClr>
                <a:srgbClr val="69AE23"/>
              </a:buClr>
              <a:buSzPct val="80000"/>
              <a:tabLst>
                <a:tab pos="341313" algn="l"/>
                <a:tab pos="1150938" algn="l"/>
              </a:tabLst>
              <a:defRPr/>
            </a:pPr>
            <a:endParaRPr lang="nl-NL" sz="1600" u="none" kern="0" dirty="0">
              <a:latin typeface="+mn-lt"/>
            </a:endParaRPr>
          </a:p>
          <a:p>
            <a:pPr marL="287338" indent="-287338" algn="l" defTabSz="820738">
              <a:lnSpc>
                <a:spcPct val="100000"/>
              </a:lnSpc>
              <a:spcBef>
                <a:spcPct val="50000"/>
              </a:spcBef>
              <a:buClr>
                <a:srgbClr val="69AE23"/>
              </a:buClr>
              <a:buSzPct val="80000"/>
              <a:buFont typeface="Wingdings" panose="05000000000000000000" pitchFamily="2" charset="2"/>
              <a:buChar char="§"/>
              <a:tabLst>
                <a:tab pos="341313" algn="l"/>
                <a:tab pos="1150938" algn="l"/>
              </a:tabLst>
              <a:defRPr/>
            </a:pPr>
            <a:endParaRPr lang="nl-NL" sz="1600" u="none" kern="0" dirty="0">
              <a:latin typeface="+mn-lt"/>
            </a:endParaRPr>
          </a:p>
        </p:txBody>
      </p:sp>
      <p:sp>
        <p:nvSpPr>
          <p:cNvPr id="5" name="TextBox 4"/>
          <p:cNvSpPr txBox="1"/>
          <p:nvPr/>
        </p:nvSpPr>
        <p:spPr>
          <a:xfrm>
            <a:off x="759987" y="3158970"/>
            <a:ext cx="1146469" cy="517065"/>
          </a:xfrm>
          <a:prstGeom prst="rect">
            <a:avLst/>
          </a:prstGeom>
          <a:noFill/>
        </p:spPr>
        <p:txBody>
          <a:bodyPr wrap="none" rtlCol="0">
            <a:spAutoFit/>
          </a:bodyPr>
          <a:lstStyle/>
          <a:p>
            <a:r>
              <a:rPr lang="fr-FR" sz="1600" b="1" u="none">
                <a:solidFill>
                  <a:srgbClr val="69AE23"/>
                </a:solidFill>
                <a:sym typeface="Wingdings" panose="05000000000000000000" pitchFamily="2" charset="2"/>
              </a:rPr>
              <a:t></a:t>
            </a:r>
            <a:r>
              <a:rPr lang="fr-FR" sz="1600" b="1" u="none">
                <a:solidFill>
                  <a:srgbClr val="69AE23"/>
                </a:solidFill>
              </a:rPr>
              <a:t> Recherche:</a:t>
            </a:r>
          </a:p>
          <a:p>
            <a:endParaRPr lang="en-GB" dirty="0"/>
          </a:p>
        </p:txBody>
      </p:sp>
      <p:sp>
        <p:nvSpPr>
          <p:cNvPr id="6" name="TextBox 5"/>
          <p:cNvSpPr txBox="1"/>
          <p:nvPr/>
        </p:nvSpPr>
        <p:spPr>
          <a:xfrm>
            <a:off x="6480795" y="4228054"/>
            <a:ext cx="4074087" cy="1631216"/>
          </a:xfrm>
          <a:prstGeom prst="rect">
            <a:avLst/>
          </a:prstGeom>
          <a:noFill/>
        </p:spPr>
        <p:txBody>
          <a:bodyPr wrap="square" rtlCol="0">
            <a:spAutoFit/>
          </a:bodyPr>
          <a:lstStyle/>
          <a:p>
            <a:pPr lvl="0" defTabSz="820738">
              <a:lnSpc>
                <a:spcPct val="100000"/>
              </a:lnSpc>
              <a:spcBef>
                <a:spcPts val="0"/>
              </a:spcBef>
              <a:buClr>
                <a:srgbClr val="69AE23"/>
              </a:buClr>
              <a:buSzPct val="80000"/>
              <a:tabLst>
                <a:tab pos="341313" algn="l"/>
                <a:tab pos="1150938" algn="l"/>
              </a:tabLst>
              <a:defRPr/>
            </a:pPr>
            <a:endParaRPr lang="nl-NL" sz="800" b="1" u="none" kern="0" dirty="0">
              <a:solidFill>
                <a:srgbClr val="69AE23"/>
              </a:solidFill>
            </a:endParaRPr>
          </a:p>
          <a:p>
            <a:pPr lvl="0" algn="l" defTabSz="820738">
              <a:lnSpc>
                <a:spcPct val="100000"/>
              </a:lnSpc>
              <a:spcBef>
                <a:spcPts val="0"/>
              </a:spcBef>
              <a:buClr>
                <a:srgbClr val="69AE23"/>
              </a:buClr>
              <a:buSzPct val="80000"/>
              <a:tabLst>
                <a:tab pos="341313" algn="l"/>
                <a:tab pos="1150938" algn="l"/>
              </a:tabLst>
              <a:defRPr/>
            </a:pPr>
            <a:r>
              <a:rPr lang="fr-FR" sz="1600" b="1" u="none" dirty="0">
                <a:solidFill>
                  <a:srgbClr val="69AE23"/>
                </a:solidFill>
              </a:rPr>
              <a:t>Dans différents formats:</a:t>
            </a:r>
          </a:p>
          <a:p>
            <a:pPr lvl="0" algn="l" defTabSz="820738">
              <a:lnSpc>
                <a:spcPct val="100000"/>
              </a:lnSpc>
              <a:spcBef>
                <a:spcPts val="0"/>
              </a:spcBef>
              <a:buClr>
                <a:srgbClr val="69AE23"/>
              </a:buClr>
              <a:buSzPct val="80000"/>
              <a:tabLst>
                <a:tab pos="341313" algn="l"/>
                <a:tab pos="1150938" algn="l"/>
              </a:tabLst>
              <a:defRPr/>
            </a:pPr>
            <a:endParaRPr lang="nl-NL" sz="400" b="1" u="none" kern="0" dirty="0">
              <a:solidFill>
                <a:srgbClr val="69AE23"/>
              </a:solidFill>
            </a:endParaRPr>
          </a:p>
          <a:p>
            <a:pPr lvl="0" algn="l" defTabSz="820738">
              <a:lnSpc>
                <a:spcPct val="100000"/>
              </a:lnSpc>
              <a:spcBef>
                <a:spcPts val="0"/>
              </a:spcBef>
              <a:buClr>
                <a:srgbClr val="69AE23"/>
              </a:buClr>
              <a:buSzPct val="80000"/>
              <a:tabLst>
                <a:tab pos="341313" algn="l"/>
                <a:tab pos="1150938" algn="l"/>
              </a:tabLst>
              <a:defRPr/>
            </a:pPr>
            <a:r>
              <a:rPr lang="fr-FR" sz="1600" b="1" u="none" dirty="0"/>
              <a:t>Texte: </a:t>
            </a:r>
            <a:r>
              <a:rPr lang="fr-FR" sz="1600" u="none" dirty="0"/>
              <a:t>Actualités, communiqués de presse, mises à jour</a:t>
            </a:r>
          </a:p>
          <a:p>
            <a:pPr lvl="0" algn="l" defTabSz="820738">
              <a:lnSpc>
                <a:spcPct val="100000"/>
              </a:lnSpc>
              <a:spcBef>
                <a:spcPts val="0"/>
              </a:spcBef>
              <a:buClr>
                <a:srgbClr val="69AE23"/>
              </a:buClr>
              <a:buSzPct val="80000"/>
              <a:tabLst>
                <a:tab pos="341313" algn="l"/>
                <a:tab pos="1150938" algn="l"/>
              </a:tabLst>
              <a:defRPr/>
            </a:pPr>
            <a:r>
              <a:rPr lang="fr-FR" sz="1600" b="1" u="none" dirty="0" err="1"/>
              <a:t>EpiData</a:t>
            </a:r>
            <a:r>
              <a:rPr lang="fr-FR" sz="1600" b="1" u="none" dirty="0"/>
              <a:t>:</a:t>
            </a:r>
            <a:r>
              <a:rPr lang="fr-FR" sz="1600" u="none" dirty="0"/>
              <a:t> cartes, graphiques, tableaux</a:t>
            </a:r>
          </a:p>
          <a:p>
            <a:pPr lvl="0" algn="l" defTabSz="820738">
              <a:lnSpc>
                <a:spcPct val="100000"/>
              </a:lnSpc>
              <a:spcBef>
                <a:spcPts val="0"/>
              </a:spcBef>
              <a:buClr>
                <a:srgbClr val="69AE23"/>
              </a:buClr>
              <a:buSzPct val="80000"/>
              <a:tabLst>
                <a:tab pos="341313" algn="l"/>
                <a:tab pos="1150938" algn="l"/>
              </a:tabLst>
              <a:defRPr/>
            </a:pPr>
            <a:r>
              <a:rPr lang="fr-FR" sz="1600" b="1" u="none" dirty="0"/>
              <a:t>Messages: </a:t>
            </a:r>
            <a:r>
              <a:rPr lang="fr-FR" sz="1600" u="none" dirty="0"/>
              <a:t>Tweets, e-mails, appels téléphoniques</a:t>
            </a:r>
          </a:p>
          <a:p>
            <a:pPr lvl="1" defTabSz="820738">
              <a:lnSpc>
                <a:spcPct val="100000"/>
              </a:lnSpc>
              <a:spcBef>
                <a:spcPct val="50000"/>
              </a:spcBef>
              <a:buClr>
                <a:srgbClr val="69AE23"/>
              </a:buClr>
              <a:buSzPct val="80000"/>
              <a:tabLst>
                <a:tab pos="341313" algn="l"/>
                <a:tab pos="1150938" algn="l"/>
              </a:tabLst>
              <a:defRPr/>
            </a:pPr>
            <a:endParaRPr lang="nl-NL" sz="1600" u="none" kern="0" dirty="0"/>
          </a:p>
        </p:txBody>
      </p:sp>
      <p:sp>
        <p:nvSpPr>
          <p:cNvPr id="7" name="Rectangle 6"/>
          <p:cNvSpPr/>
          <p:nvPr/>
        </p:nvSpPr>
        <p:spPr bwMode="auto">
          <a:xfrm>
            <a:off x="6480795" y="4329100"/>
            <a:ext cx="3960440" cy="1845205"/>
          </a:xfrm>
          <a:prstGeom prst="rect">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b="0" i="0" u="sng" strike="noStrike" cap="none" normalizeH="0" baseline="0">
              <a:ln>
                <a:noFill/>
              </a:ln>
              <a:solidFill>
                <a:schemeClr val="tx1"/>
              </a:solidFill>
              <a:effectLst/>
              <a:latin typeface="Microsoft Sans Serif" pitchFamily="34" charset="0"/>
            </a:endParaRPr>
          </a:p>
        </p:txBody>
      </p:sp>
      <p:pic>
        <p:nvPicPr>
          <p:cNvPr id="10" name="Picture 9"/>
          <p:cNvPicPr>
            <a:picLocks noChangeAspect="1"/>
          </p:cNvPicPr>
          <p:nvPr/>
        </p:nvPicPr>
        <p:blipFill rotWithShape="1">
          <a:blip r:embed="rId8"/>
          <a:srcRect l="-1" t="5470" r="30302"/>
          <a:stretch/>
        </p:blipFill>
        <p:spPr>
          <a:xfrm>
            <a:off x="5054339" y="4133152"/>
            <a:ext cx="1029988" cy="930846"/>
          </a:xfrm>
          <a:prstGeom prst="rect">
            <a:avLst/>
          </a:prstGeom>
        </p:spPr>
      </p:pic>
      <p:pic>
        <p:nvPicPr>
          <p:cNvPr id="11" name="Picture 10"/>
          <p:cNvPicPr>
            <a:picLocks noChangeAspect="1"/>
          </p:cNvPicPr>
          <p:nvPr/>
        </p:nvPicPr>
        <p:blipFill>
          <a:blip r:embed="rId9"/>
          <a:stretch>
            <a:fillRect/>
          </a:stretch>
        </p:blipFill>
        <p:spPr>
          <a:xfrm>
            <a:off x="645659" y="4751222"/>
            <a:ext cx="993761" cy="957519"/>
          </a:xfrm>
          <a:prstGeom prst="rect">
            <a:avLst/>
          </a:prstGeom>
        </p:spPr>
      </p:pic>
      <p:pic>
        <p:nvPicPr>
          <p:cNvPr id="12" name="Picture 4" descr="Afbeeldingsresultaat voor phone logo"/>
          <p:cNvPicPr>
            <a:picLocks noChangeAspect="1" noChangeArrowheads="1"/>
          </p:cNvPicPr>
          <p:nvPr/>
        </p:nvPicPr>
        <p:blipFill>
          <a:blip r:embed="rId10"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216431" y="5274205"/>
            <a:ext cx="372840" cy="37284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Afbeeldingsresultaat voor email logo"/>
          <p:cNvPicPr>
            <a:picLocks noChangeAspect="1" noChangeArrowheads="1"/>
          </p:cNvPicPr>
          <p:nvPr/>
        </p:nvPicPr>
        <p:blipFill>
          <a:blip r:embed="rId11" cstate="print">
            <a:duotone>
              <a:schemeClr val="accent1">
                <a:shade val="45000"/>
                <a:satMod val="135000"/>
              </a:schemeClr>
              <a:prstClr val="white"/>
            </a:duotone>
            <a:extLst>
              <a:ext uri="{BEBA8EAE-BF5A-486C-A8C5-ECC9F3942E4B}">
                <a14:imgProps xmlns:a14="http://schemas.microsoft.com/office/drawing/2010/main">
                  <a14:imgLayer r:embed="rId12">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5632541" y="5418543"/>
            <a:ext cx="451786" cy="448774"/>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795624" y="860729"/>
            <a:ext cx="5065575" cy="341632"/>
          </a:xfrm>
          <a:prstGeom prst="rect">
            <a:avLst/>
          </a:prstGeom>
          <a:noFill/>
        </p:spPr>
        <p:txBody>
          <a:bodyPr wrap="square" rtlCol="0">
            <a:spAutoFit/>
          </a:bodyPr>
          <a:lstStyle/>
          <a:p>
            <a:r>
              <a:rPr lang="fr-FR" sz="1800" b="1" u="none" dirty="0">
                <a:solidFill>
                  <a:srgbClr val="69AE23"/>
                </a:solidFill>
              </a:rPr>
              <a:t>Processus pour les sources officieuses</a:t>
            </a:r>
          </a:p>
        </p:txBody>
      </p:sp>
      <p:sp>
        <p:nvSpPr>
          <p:cNvPr id="16" name="Rectangular Callout 15"/>
          <p:cNvSpPr/>
          <p:nvPr/>
        </p:nvSpPr>
        <p:spPr bwMode="auto">
          <a:xfrm>
            <a:off x="6480795" y="1202361"/>
            <a:ext cx="4188345" cy="606459"/>
          </a:xfrm>
          <a:prstGeom prst="wedgeRectCallout">
            <a:avLst>
              <a:gd name="adj1" fmla="val -77038"/>
              <a:gd name="adj2" fmla="val 2737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r>
              <a:rPr kumimoji="0" lang="fr-FR" sz="700" b="0" i="0" u="sng" strike="noStrike" cap="none" normalizeH="0" baseline="0" dirty="0">
                <a:ln>
                  <a:noFill/>
                </a:ln>
                <a:solidFill>
                  <a:schemeClr val="tx1"/>
                </a:solidFill>
                <a:latin typeface="Microsoft Sans Serif" pitchFamily="34" charset="0"/>
              </a:rPr>
              <a:t>Astuce:</a:t>
            </a:r>
            <a:r>
              <a:rPr kumimoji="0" lang="fr-FR" sz="700" b="0" i="0" u="sng" strike="noStrike" cap="none" normalizeH="0" dirty="0">
                <a:ln>
                  <a:noFill/>
                </a:ln>
                <a:solidFill>
                  <a:schemeClr val="tx1"/>
                </a:solidFill>
                <a:latin typeface="Microsoft Sans Serif" pitchFamily="34" charset="0"/>
              </a:rPr>
              <a:t> </a:t>
            </a:r>
          </a:p>
          <a:p>
            <a:pPr marL="0" marR="0" indent="0" algn="ctr" defTabSz="914400" rtl="0" eaLnBrk="1" fontAlgn="base" latinLnBrk="0" hangingPunct="1">
              <a:lnSpc>
                <a:spcPct val="90000"/>
              </a:lnSpc>
              <a:spcBef>
                <a:spcPct val="20000"/>
              </a:spcBef>
              <a:spcAft>
                <a:spcPct val="0"/>
              </a:spcAft>
              <a:buClrTx/>
              <a:buSzTx/>
              <a:buFontTx/>
              <a:buNone/>
              <a:tabLst/>
            </a:pPr>
            <a:r>
              <a:rPr kumimoji="0" lang="fr-FR" sz="700" b="0" i="0" u="sng" strike="noStrike" cap="none" normalizeH="0" dirty="0">
                <a:ln>
                  <a:noFill/>
                </a:ln>
                <a:solidFill>
                  <a:schemeClr val="tx1"/>
                </a:solidFill>
                <a:latin typeface="Microsoft Sans Serif" pitchFamily="34" charset="0"/>
              </a:rPr>
              <a:t>Utilisez les sites Internet dans leur langue originale pour la validation,</a:t>
            </a:r>
          </a:p>
          <a:p>
            <a:pPr marL="0" marR="0" indent="0" algn="ctr" defTabSz="914400" rtl="0" eaLnBrk="1" fontAlgn="base" latinLnBrk="0" hangingPunct="1">
              <a:lnSpc>
                <a:spcPct val="90000"/>
              </a:lnSpc>
              <a:spcBef>
                <a:spcPct val="20000"/>
              </a:spcBef>
              <a:spcAft>
                <a:spcPct val="0"/>
              </a:spcAft>
              <a:buClrTx/>
              <a:buSzTx/>
              <a:buFontTx/>
              <a:buNone/>
              <a:tabLst/>
            </a:pPr>
            <a:r>
              <a:rPr kumimoji="0" lang="fr-FR" sz="700" b="0" i="0" u="sng" strike="noStrike" cap="none" normalizeH="0" dirty="0">
                <a:ln>
                  <a:noFill/>
                </a:ln>
                <a:solidFill>
                  <a:schemeClr val="tx1"/>
                </a:solidFill>
                <a:latin typeface="Microsoft Sans Serif" pitchFamily="34" charset="0"/>
              </a:rPr>
              <a:t> ils contiennent généralement plus d’informations. Vous pouvez utiliser des traducteurs en ligne</a:t>
            </a:r>
          </a:p>
        </p:txBody>
      </p:sp>
      <p:sp>
        <p:nvSpPr>
          <p:cNvPr id="17" name="TextBox 16"/>
          <p:cNvSpPr txBox="1"/>
          <p:nvPr/>
        </p:nvSpPr>
        <p:spPr>
          <a:xfrm>
            <a:off x="540135" y="5708741"/>
            <a:ext cx="1310318" cy="923330"/>
          </a:xfrm>
          <a:prstGeom prst="rect">
            <a:avLst/>
          </a:prstGeom>
          <a:noFill/>
        </p:spPr>
        <p:txBody>
          <a:bodyPr wrap="square" rtlCol="0">
            <a:spAutoFit/>
          </a:bodyPr>
          <a:lstStyle/>
          <a:p>
            <a:r>
              <a:rPr lang="fr-FR">
                <a:hlinkClick r:id="rId13"/>
              </a:rPr>
              <a:t>https://www.ecdc.europa.eu/en/surveillance-atlas-infectious-diseases</a:t>
            </a:r>
          </a:p>
        </p:txBody>
      </p:sp>
    </p:spTree>
    <p:extLst>
      <p:ext uri="{BB962C8B-B14F-4D97-AF65-F5344CB8AC3E}">
        <p14:creationId xmlns:p14="http://schemas.microsoft.com/office/powerpoint/2010/main" val="235107820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8" y="865188"/>
            <a:ext cx="7315200" cy="1366528"/>
          </a:xfrm>
          <a:prstGeom prst="rect">
            <a:avLst/>
          </a:prstGeom>
          <a:noFill/>
          <a:ln w="9525" algn="ctr">
            <a:noFill/>
            <a:miter lim="800000"/>
            <a:headEnd/>
            <a:tailEnd/>
          </a:ln>
        </p:spPr>
        <p:txBody>
          <a:bodyPr>
            <a:spAutoFit/>
          </a:bodyPr>
          <a:lstStyle/>
          <a:p>
            <a:pPr algn="l">
              <a:spcBef>
                <a:spcPct val="50000"/>
              </a:spcBef>
            </a:pPr>
            <a:r>
              <a:rPr lang="fr-FR" sz="1800" b="1" u="none" noProof="1">
                <a:solidFill>
                  <a:srgbClr val="69AE23"/>
                </a:solidFill>
                <a:latin typeface="Arial" charset="0"/>
              </a:rPr>
              <a:t>Réseaux sociaux pour validation</a:t>
            </a:r>
          </a:p>
          <a:p>
            <a:pPr algn="l">
              <a:spcBef>
                <a:spcPct val="50000"/>
              </a:spcBef>
            </a:pPr>
            <a:r>
              <a:rPr lang="fr-FR" sz="1800" u="none"/>
              <a:t>Certains événements sont UNIQUEMENT confirmés sur Facebook ou Twitter, selon les pratiques des autorités locales</a:t>
            </a:r>
          </a:p>
          <a:p>
            <a:pPr algn="l">
              <a:spcBef>
                <a:spcPct val="50000"/>
              </a:spcBef>
            </a:pPr>
            <a:endParaRPr lang="it-IT" sz="1800" b="1" u="none" noProof="1">
              <a:solidFill>
                <a:srgbClr val="69AE23"/>
              </a:solidFill>
              <a:latin typeface="Arial" charset="0"/>
            </a:endParaRPr>
          </a:p>
        </p:txBody>
      </p:sp>
      <p:sp>
        <p:nvSpPr>
          <p:cNvPr id="3" name="Rectangle 2"/>
          <p:cNvSpPr/>
          <p:nvPr/>
        </p:nvSpPr>
        <p:spPr>
          <a:xfrm>
            <a:off x="765160" y="1883953"/>
            <a:ext cx="9114698" cy="2846933"/>
          </a:xfrm>
          <a:prstGeom prst="rect">
            <a:avLst/>
          </a:prstGeom>
        </p:spPr>
        <p:txBody>
          <a:bodyPr wrap="square">
            <a:spAutoFit/>
          </a:bodyPr>
          <a:lstStyle/>
          <a:p>
            <a:pPr algn="l">
              <a:lnSpc>
                <a:spcPct val="100000"/>
              </a:lnSpc>
              <a:spcBef>
                <a:spcPts val="0"/>
              </a:spcBef>
              <a:spcAft>
                <a:spcPts val="600"/>
              </a:spcAft>
            </a:pPr>
            <a:r>
              <a:rPr lang="fr-FR" sz="1600" b="1" u="none" dirty="0"/>
              <a:t>Twitter/Facebook/Instagram/LinkedIn, etc.</a:t>
            </a:r>
          </a:p>
          <a:p>
            <a:pPr marL="285750" indent="-285750" algn="l">
              <a:lnSpc>
                <a:spcPct val="100000"/>
              </a:lnSpc>
              <a:spcBef>
                <a:spcPts val="0"/>
              </a:spcBef>
              <a:spcAft>
                <a:spcPts val="600"/>
              </a:spcAft>
              <a:buClr>
                <a:srgbClr val="69AE23"/>
              </a:buClr>
              <a:buFont typeface="Wingdings" panose="05000000000000000000" pitchFamily="2" charset="2"/>
              <a:buChar char="è"/>
            </a:pPr>
            <a:r>
              <a:rPr lang="fr-FR" sz="1600" u="none" dirty="0">
                <a:latin typeface="Arial" charset="0"/>
                <a:cs typeface="Times New Roman" pitchFamily="18" charset="0"/>
              </a:rPr>
              <a:t>Plus rapides que les sites Internet</a:t>
            </a:r>
          </a:p>
          <a:p>
            <a:pPr marL="285750" indent="-285750" algn="l">
              <a:lnSpc>
                <a:spcPct val="100000"/>
              </a:lnSpc>
              <a:spcBef>
                <a:spcPts val="0"/>
              </a:spcBef>
              <a:spcAft>
                <a:spcPts val="600"/>
              </a:spcAft>
              <a:buClr>
                <a:srgbClr val="69AE23"/>
              </a:buClr>
              <a:buFont typeface="Wingdings" panose="05000000000000000000" pitchFamily="2" charset="2"/>
              <a:buChar char="è"/>
            </a:pPr>
            <a:r>
              <a:rPr lang="fr-FR" sz="1600" u="none" dirty="0">
                <a:latin typeface="Arial" charset="0"/>
                <a:cs typeface="Times New Roman" pitchFamily="18" charset="0"/>
              </a:rPr>
              <a:t>Organisations/instituts sans site Internet</a:t>
            </a:r>
          </a:p>
          <a:p>
            <a:pPr marL="285750" indent="-285750" algn="l">
              <a:lnSpc>
                <a:spcPct val="100000"/>
              </a:lnSpc>
              <a:spcBef>
                <a:spcPts val="0"/>
              </a:spcBef>
              <a:spcAft>
                <a:spcPts val="600"/>
              </a:spcAft>
              <a:buClr>
                <a:srgbClr val="69AE23"/>
              </a:buClr>
              <a:buFont typeface="Wingdings" panose="05000000000000000000" pitchFamily="2" charset="2"/>
              <a:buChar char="è"/>
            </a:pPr>
            <a:r>
              <a:rPr lang="fr-FR" sz="1600" u="none" dirty="0">
                <a:latin typeface="Arial" charset="0"/>
                <a:cs typeface="Times New Roman" pitchFamily="18" charset="0"/>
              </a:rPr>
              <a:t>Les informations émises sur les réseaux sociaux sont considérées comme valides lorsqu’elles proviennent d’un compte officiel (p. ex., Ministère de la Santé)</a:t>
            </a:r>
          </a:p>
          <a:p>
            <a:pPr algn="l">
              <a:lnSpc>
                <a:spcPct val="100000"/>
              </a:lnSpc>
              <a:spcBef>
                <a:spcPts val="0"/>
              </a:spcBef>
              <a:spcAft>
                <a:spcPts val="600"/>
              </a:spcAft>
              <a:buClr>
                <a:srgbClr val="69AE23"/>
              </a:buClr>
            </a:pPr>
            <a:r>
              <a:rPr lang="fr-FR" sz="1600" b="1" u="none" dirty="0">
                <a:solidFill>
                  <a:srgbClr val="69AE23"/>
                </a:solidFill>
                <a:latin typeface="Arial" charset="0"/>
                <a:cs typeface="Times New Roman" pitchFamily="18" charset="0"/>
              </a:rPr>
              <a:t>Bonne pratique:</a:t>
            </a:r>
          </a:p>
          <a:p>
            <a:pPr algn="l">
              <a:lnSpc>
                <a:spcPct val="100000"/>
              </a:lnSpc>
              <a:spcBef>
                <a:spcPts val="0"/>
              </a:spcBef>
              <a:spcAft>
                <a:spcPts val="600"/>
              </a:spcAft>
              <a:buClr>
                <a:srgbClr val="69AE23"/>
              </a:buClr>
            </a:pPr>
            <a:r>
              <a:rPr lang="fr-FR" sz="1600" u="none" dirty="0">
                <a:latin typeface="Arial" charset="0"/>
                <a:cs typeface="Times New Roman" pitchFamily="18" charset="0"/>
              </a:rPr>
              <a:t>Établir une liste des pages des institutions, agences</a:t>
            </a:r>
          </a:p>
          <a:p>
            <a:pPr algn="l">
              <a:lnSpc>
                <a:spcPct val="100000"/>
              </a:lnSpc>
              <a:spcBef>
                <a:spcPts val="0"/>
              </a:spcBef>
              <a:spcAft>
                <a:spcPts val="600"/>
              </a:spcAft>
              <a:buClr>
                <a:srgbClr val="69AE23"/>
              </a:buClr>
            </a:pPr>
            <a:r>
              <a:rPr lang="fr-FR" sz="1600" u="none" dirty="0">
                <a:latin typeface="Arial" charset="0"/>
                <a:cs typeface="Times New Roman" pitchFamily="18" charset="0"/>
              </a:rPr>
              <a:t>et personnalités officielles en santé publique sur les réseaux sociaux</a:t>
            </a:r>
          </a:p>
          <a:p>
            <a:pPr algn="l">
              <a:lnSpc>
                <a:spcPct val="100000"/>
              </a:lnSpc>
              <a:spcBef>
                <a:spcPts val="0"/>
              </a:spcBef>
              <a:spcAft>
                <a:spcPts val="600"/>
              </a:spcAft>
            </a:pPr>
            <a:endParaRPr lang="en-US" sz="1600" u="none" dirty="0"/>
          </a:p>
        </p:txBody>
      </p:sp>
      <p:pic>
        <p:nvPicPr>
          <p:cNvPr id="6" name="Picture 5"/>
          <p:cNvPicPr>
            <a:picLocks noChangeAspect="1"/>
          </p:cNvPicPr>
          <p:nvPr/>
        </p:nvPicPr>
        <p:blipFill rotWithShape="1">
          <a:blip r:embed="rId3"/>
          <a:srcRect l="-1" r="40288" b="259"/>
          <a:stretch/>
        </p:blipFill>
        <p:spPr>
          <a:xfrm>
            <a:off x="294167" y="4409825"/>
            <a:ext cx="1911154" cy="2214529"/>
          </a:xfrm>
          <a:prstGeom prst="rect">
            <a:avLst/>
          </a:prstGeom>
          <a:ln>
            <a:solidFill>
              <a:schemeClr val="tx1">
                <a:lumMod val="65000"/>
                <a:lumOff val="35000"/>
              </a:schemeClr>
            </a:solidFill>
          </a:ln>
        </p:spPr>
      </p:pic>
      <p:pic>
        <p:nvPicPr>
          <p:cNvPr id="7" name="Picture 6"/>
          <p:cNvPicPr>
            <a:picLocks noChangeAspect="1"/>
          </p:cNvPicPr>
          <p:nvPr/>
        </p:nvPicPr>
        <p:blipFill rotWithShape="1">
          <a:blip r:embed="rId4"/>
          <a:srcRect l="6255" b="16898"/>
          <a:stretch/>
        </p:blipFill>
        <p:spPr>
          <a:xfrm>
            <a:off x="7167765" y="4276501"/>
            <a:ext cx="3294098" cy="2214529"/>
          </a:xfrm>
          <a:prstGeom prst="rect">
            <a:avLst/>
          </a:prstGeom>
          <a:ln>
            <a:solidFill>
              <a:schemeClr val="tx1">
                <a:lumMod val="65000"/>
                <a:lumOff val="35000"/>
              </a:schemeClr>
            </a:solidFill>
          </a:ln>
        </p:spPr>
      </p:pic>
      <p:pic>
        <p:nvPicPr>
          <p:cNvPr id="8" name="Picture 7"/>
          <p:cNvPicPr>
            <a:picLocks noChangeAspect="1"/>
          </p:cNvPicPr>
          <p:nvPr/>
        </p:nvPicPr>
        <p:blipFill rotWithShape="1">
          <a:blip r:embed="rId5"/>
          <a:srcRect r="4535" b="23474"/>
          <a:stretch/>
        </p:blipFill>
        <p:spPr>
          <a:xfrm>
            <a:off x="3646906" y="4409825"/>
            <a:ext cx="3051722" cy="2069026"/>
          </a:xfrm>
          <a:prstGeom prst="rect">
            <a:avLst/>
          </a:prstGeom>
          <a:ln>
            <a:solidFill>
              <a:schemeClr val="tx1">
                <a:lumMod val="65000"/>
                <a:lumOff val="35000"/>
              </a:schemeClr>
            </a:solidFill>
          </a:ln>
        </p:spPr>
      </p:pic>
      <p:pic>
        <p:nvPicPr>
          <p:cNvPr id="5" name="Picture 4"/>
          <p:cNvPicPr>
            <a:picLocks noChangeAspect="1"/>
          </p:cNvPicPr>
          <p:nvPr/>
        </p:nvPicPr>
        <p:blipFill>
          <a:blip r:embed="rId6"/>
          <a:stretch>
            <a:fillRect/>
          </a:stretch>
        </p:blipFill>
        <p:spPr>
          <a:xfrm>
            <a:off x="9879858" y="3199495"/>
            <a:ext cx="495055" cy="518629"/>
          </a:xfrm>
          <a:prstGeom prst="rect">
            <a:avLst/>
          </a:prstGeom>
        </p:spPr>
      </p:pic>
      <p:pic>
        <p:nvPicPr>
          <p:cNvPr id="9" name="Picture 8"/>
          <p:cNvPicPr>
            <a:picLocks noChangeAspect="1"/>
          </p:cNvPicPr>
          <p:nvPr/>
        </p:nvPicPr>
        <p:blipFill>
          <a:blip r:embed="rId7"/>
          <a:stretch>
            <a:fillRect/>
          </a:stretch>
        </p:blipFill>
        <p:spPr>
          <a:xfrm>
            <a:off x="9197173" y="3211747"/>
            <a:ext cx="528870" cy="506377"/>
          </a:xfrm>
          <a:prstGeom prst="rect">
            <a:avLst/>
          </a:prstGeom>
        </p:spPr>
      </p:pic>
    </p:spTree>
    <p:extLst>
      <p:ext uri="{BB962C8B-B14F-4D97-AF65-F5344CB8AC3E}">
        <p14:creationId xmlns:p14="http://schemas.microsoft.com/office/powerpoint/2010/main" val="691304859"/>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erelateerde afbeeldin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412440" y="2483895"/>
            <a:ext cx="4107610" cy="229525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txBox="1">
            <a:spLocks noChangeArrowheads="1"/>
          </p:cNvSpPr>
          <p:nvPr/>
        </p:nvSpPr>
        <p:spPr>
          <a:xfrm>
            <a:off x="1215210" y="1538790"/>
            <a:ext cx="8632825" cy="3570852"/>
          </a:xfrm>
          <a:prstGeom prst="rect">
            <a:avLst/>
          </a:prstGeom>
        </p:spPr>
        <p:txBody>
          <a:bodyPr/>
          <a:lstStyle/>
          <a:p>
            <a:pPr lvl="0" algn="l" defTabSz="820738" eaLnBrk="0" hangingPunct="0">
              <a:lnSpc>
                <a:spcPct val="100000"/>
              </a:lnSpc>
              <a:spcBef>
                <a:spcPct val="50000"/>
              </a:spcBef>
              <a:buClr>
                <a:srgbClr val="69AE23"/>
              </a:buClr>
              <a:buSzPct val="80000"/>
              <a:tabLst>
                <a:tab pos="341313" algn="l"/>
                <a:tab pos="1150938" algn="l"/>
              </a:tabLst>
              <a:defRPr/>
            </a:pPr>
            <a:r>
              <a:rPr lang="fr-FR" sz="1800" b="1" u="none">
                <a:solidFill>
                  <a:srgbClr val="69AE23"/>
                </a:solidFill>
                <a:cs typeface="Times New Roman" pitchFamily="18" charset="0"/>
              </a:rPr>
              <a:t>Si </a:t>
            </a:r>
            <a:r>
              <a:rPr lang="fr-FR" sz="1800" b="1" u="none">
                <a:cs typeface="Times New Roman" pitchFamily="18" charset="0"/>
              </a:rPr>
              <a:t>les informations officielles ne sont pas trouvables sur Internet, </a:t>
            </a:r>
            <a:r>
              <a:rPr lang="fr-FR" sz="1800" b="1" u="none">
                <a:solidFill>
                  <a:srgbClr val="69AE23"/>
                </a:solidFill>
                <a:cs typeface="Times New Roman" pitchFamily="18" charset="0"/>
              </a:rPr>
              <a:t>contacter</a:t>
            </a:r>
            <a:r>
              <a:rPr lang="fr-FR" sz="1800" b="1" u="none">
                <a:cs typeface="Times New Roman" pitchFamily="18" charset="0"/>
              </a:rPr>
              <a:t> les acteurs pertinents:</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fr-FR" sz="1400" b="1" u="none">
                <a:cs typeface="Times New Roman" pitchFamily="18" charset="0"/>
              </a:rPr>
              <a:t>Établir</a:t>
            </a:r>
            <a:r>
              <a:rPr lang="fr-FR" sz="1400" u="none">
                <a:cs typeface="Times New Roman" pitchFamily="18" charset="0"/>
              </a:rPr>
              <a:t> des réseaux/canaux:</a:t>
            </a:r>
          </a:p>
          <a:p>
            <a:pPr marL="628650" lvl="1" indent="-1714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fr-FR" sz="1400" u="none">
                <a:cs typeface="Times New Roman" pitchFamily="18" charset="0"/>
              </a:rPr>
              <a:t>Pour une communication rapide</a:t>
            </a:r>
          </a:p>
          <a:p>
            <a:pPr marL="628650" lvl="1" indent="-1714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fr-FR" sz="1400" u="none">
                <a:cs typeface="Times New Roman" pitchFamily="18" charset="0"/>
              </a:rPr>
              <a:t>Pour le </a:t>
            </a:r>
            <a:r>
              <a:rPr lang="fr-FR" sz="1400" b="1" u="none">
                <a:cs typeface="Times New Roman" pitchFamily="18" charset="0"/>
              </a:rPr>
              <a:t>partage</a:t>
            </a:r>
            <a:r>
              <a:rPr lang="fr-FR" sz="1400" u="none">
                <a:cs typeface="Times New Roman" pitchFamily="18" charset="0"/>
              </a:rPr>
              <a:t> de données et d’expertise</a:t>
            </a:r>
          </a:p>
          <a:p>
            <a:pPr algn="l" defTabSz="820738" eaLnBrk="0" hangingPunct="0">
              <a:lnSpc>
                <a:spcPct val="100000"/>
              </a:lnSpc>
              <a:spcBef>
                <a:spcPct val="50000"/>
              </a:spcBef>
              <a:buClr>
                <a:srgbClr val="69AE23"/>
              </a:buClr>
              <a:buSzPct val="80000"/>
              <a:tabLst>
                <a:tab pos="341313" algn="l"/>
                <a:tab pos="1150938" algn="l"/>
              </a:tabLst>
              <a:defRPr/>
            </a:pPr>
            <a:endParaRPr lang="nl-NL" sz="1400" u="none" dirty="0">
              <a:cs typeface="Times New Roman" pitchFamily="18" charset="0"/>
            </a:endParaRPr>
          </a:p>
          <a:p>
            <a:pPr algn="l" defTabSz="820738" eaLnBrk="0" hangingPunct="0">
              <a:lnSpc>
                <a:spcPct val="100000"/>
              </a:lnSpc>
              <a:spcBef>
                <a:spcPct val="50000"/>
              </a:spcBef>
              <a:buClr>
                <a:srgbClr val="69AE23"/>
              </a:buClr>
              <a:buSzPct val="80000"/>
              <a:tabLst>
                <a:tab pos="341313" algn="l"/>
                <a:tab pos="1150938" algn="l"/>
              </a:tabLst>
              <a:defRPr/>
            </a:pPr>
            <a:endParaRPr lang="nl-NL" sz="1400" u="none" dirty="0">
              <a:cs typeface="Times New Roman" pitchFamily="18" charset="0"/>
            </a:endParaRP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fr-FR" sz="1400" b="1" u="none">
                <a:cs typeface="Times New Roman" pitchFamily="18" charset="0"/>
              </a:rPr>
              <a:t>Notamment:</a:t>
            </a:r>
          </a:p>
          <a:p>
            <a:pPr marL="628650" lvl="1" indent="-1714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fr-FR" sz="1400" u="none">
                <a:cs typeface="Times New Roman" pitchFamily="18" charset="0"/>
              </a:rPr>
              <a:t>Partenaires en santé publique</a:t>
            </a:r>
          </a:p>
          <a:p>
            <a:pPr marL="628650" lvl="1" indent="-1714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fr-FR" sz="1400" u="none">
                <a:cs typeface="Times New Roman" pitchFamily="18" charset="0"/>
              </a:rPr>
              <a:t>Points focaux (nationaux) (</a:t>
            </a:r>
            <a:r>
              <a:rPr lang="fr-FR" sz="1400" b="1" u="none">
                <a:solidFill>
                  <a:srgbClr val="69AE23"/>
                </a:solidFill>
                <a:cs typeface="Times New Roman" pitchFamily="18" charset="0"/>
              </a:rPr>
              <a:t>PFN</a:t>
            </a:r>
            <a:r>
              <a:rPr lang="fr-FR" sz="1400" u="none">
                <a:cs typeface="Times New Roman" pitchFamily="18" charset="0"/>
              </a:rPr>
              <a:t>)</a:t>
            </a:r>
          </a:p>
          <a:p>
            <a:pPr marL="628650" lvl="1" indent="-1714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fr-FR" sz="1400" u="none">
                <a:ea typeface="Microsoft Sans Serif" panose="020B0604020202020204" pitchFamily="34" charset="0"/>
                <a:cs typeface="Microsoft Sans Serif" panose="020B0604020202020204" pitchFamily="34" charset="0"/>
              </a:rPr>
              <a:t>Partenaires d’autres secteurs</a:t>
            </a:r>
          </a:p>
          <a:p>
            <a:pPr marL="287338" marR="0" indent="-287338" algn="l" defTabSz="820738" eaLnBrk="0" latinLnBrk="0" hangingPunct="0">
              <a:lnSpc>
                <a:spcPct val="80000"/>
              </a:lnSpc>
              <a:spcBef>
                <a:spcPct val="50000"/>
              </a:spcBef>
              <a:buClr>
                <a:srgbClr val="69AE23"/>
              </a:buClr>
              <a:buSzPct val="80000"/>
              <a:buFont typeface="Wingdings" panose="05000000000000000000" pitchFamily="2" charset="2"/>
              <a:buChar char="Ø"/>
              <a:tabLst>
                <a:tab pos="341313" algn="l"/>
                <a:tab pos="1150938" algn="l"/>
              </a:tabLst>
              <a:defRPr/>
            </a:pPr>
            <a:endParaRPr lang="en-GB" sz="1400" u="none" kern="0" dirty="0">
              <a:ea typeface="Microsoft Sans Serif" panose="020B0604020202020204" pitchFamily="34" charset="0"/>
              <a:cs typeface="Microsoft Sans Serif" panose="020B0604020202020204" pitchFamily="34" charset="0"/>
            </a:endParaRPr>
          </a:p>
        </p:txBody>
      </p:sp>
      <p:sp>
        <p:nvSpPr>
          <p:cNvPr id="5" name="Rectangular Callout 4"/>
          <p:cNvSpPr/>
          <p:nvPr/>
        </p:nvSpPr>
        <p:spPr bwMode="auto">
          <a:xfrm>
            <a:off x="4790011" y="3792194"/>
            <a:ext cx="1372645" cy="990110"/>
          </a:xfrm>
          <a:prstGeom prst="wedgeRectCallout">
            <a:avLst>
              <a:gd name="adj1" fmla="val -67091"/>
              <a:gd name="adj2" fmla="val -9"/>
            </a:avLst>
          </a:prstGeom>
          <a:solidFill>
            <a:schemeClr val="accent1">
              <a:lumMod val="60000"/>
              <a:lumOff val="40000"/>
              <a:alpha val="25000"/>
            </a:scheme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dirty="0">
              <a:ln>
                <a:noFill/>
              </a:ln>
              <a:solidFill>
                <a:schemeClr val="tx1"/>
              </a:solidFill>
              <a:effectLst/>
              <a:latin typeface="Microsoft Sans Serif" pitchFamily="34" charset="0"/>
            </a:endParaRPr>
          </a:p>
        </p:txBody>
      </p:sp>
      <p:sp>
        <p:nvSpPr>
          <p:cNvPr id="6" name="TextBox 5"/>
          <p:cNvSpPr txBox="1"/>
          <p:nvPr/>
        </p:nvSpPr>
        <p:spPr>
          <a:xfrm>
            <a:off x="4727870" y="3810008"/>
            <a:ext cx="1496928" cy="1126462"/>
          </a:xfrm>
          <a:prstGeom prst="rect">
            <a:avLst/>
          </a:prstGeom>
          <a:noFill/>
        </p:spPr>
        <p:txBody>
          <a:bodyPr wrap="square" rtlCol="0">
            <a:spAutoFit/>
          </a:bodyPr>
          <a:lstStyle/>
          <a:p>
            <a:r>
              <a:rPr lang="fr-FR"/>
              <a:t>Points de contacts définis auprès des agences de santé publique nationales (officielles)</a:t>
            </a:r>
          </a:p>
          <a:p>
            <a:endParaRPr lang="en-GB" dirty="0"/>
          </a:p>
        </p:txBody>
      </p:sp>
      <p:sp>
        <p:nvSpPr>
          <p:cNvPr id="7" name="TextBox 6"/>
          <p:cNvSpPr txBox="1"/>
          <p:nvPr/>
        </p:nvSpPr>
        <p:spPr>
          <a:xfrm>
            <a:off x="1018753" y="865334"/>
            <a:ext cx="3211792" cy="369332"/>
          </a:xfrm>
          <a:prstGeom prst="rect">
            <a:avLst/>
          </a:prstGeom>
          <a:noFill/>
        </p:spPr>
        <p:txBody>
          <a:bodyPr wrap="square" rtlCol="0">
            <a:spAutoFit/>
          </a:bodyPr>
          <a:lstStyle/>
          <a:p>
            <a:r>
              <a:rPr lang="fr-FR" sz="2000" b="1" u="none">
                <a:solidFill>
                  <a:srgbClr val="69AE23"/>
                </a:solidFill>
              </a:rPr>
              <a:t>Réseaux de validation</a:t>
            </a:r>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charset="0"/>
              </a:rPr>
              <a:t>Exemple: Ebola en Mordor - 2018</a:t>
            </a:r>
          </a:p>
        </p:txBody>
      </p:sp>
      <p:sp>
        <p:nvSpPr>
          <p:cNvPr id="31" name="Rectangle 30"/>
          <p:cNvSpPr/>
          <p:nvPr/>
        </p:nvSpPr>
        <p:spPr bwMode="auto">
          <a:xfrm>
            <a:off x="6611824" y="3415370"/>
            <a:ext cx="3911827" cy="2298922"/>
          </a:xfrm>
          <a:prstGeom prst="rect">
            <a:avLst/>
          </a:prstGeom>
          <a:ln>
            <a:headEnd type="none" w="med" len="med"/>
            <a:tailEnd type="none" w="med" len="med"/>
          </a:ln>
          <a:effectLst>
            <a:glow rad="63500">
              <a:srgbClr val="BEBEBE">
                <a:alpha val="40000"/>
              </a:srgbClr>
            </a:glow>
            <a:outerShdw blurRad="40000" dist="20000" dir="5400000" rotWithShape="0">
              <a:srgbClr val="000000">
                <a:alpha val="38000"/>
              </a:srgbClr>
            </a:outerShdw>
          </a:effectLst>
        </p:spPr>
        <p:style>
          <a:lnRef idx="3">
            <a:schemeClr val="lt1"/>
          </a:lnRef>
          <a:fillRef idx="1">
            <a:schemeClr val="accent3"/>
          </a:fillRef>
          <a:effectRef idx="1">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grpSp>
        <p:nvGrpSpPr>
          <p:cNvPr id="32" name="Group 31"/>
          <p:cNvGrpSpPr/>
          <p:nvPr/>
        </p:nvGrpSpPr>
        <p:grpSpPr>
          <a:xfrm>
            <a:off x="6862274" y="3538923"/>
            <a:ext cx="3410926" cy="2008329"/>
            <a:chOff x="6688045" y="3399012"/>
            <a:chExt cx="3410926" cy="2008329"/>
          </a:xfrm>
        </p:grpSpPr>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88045" y="3718391"/>
              <a:ext cx="3410926" cy="1432691"/>
            </a:xfrm>
            <a:prstGeom prst="rect">
              <a:avLst/>
            </a:prstGeom>
          </p:spPr>
        </p:pic>
        <p:sp>
          <p:nvSpPr>
            <p:cNvPr id="34" name="Chevron 33"/>
            <p:cNvSpPr/>
            <p:nvPr/>
          </p:nvSpPr>
          <p:spPr>
            <a:xfrm>
              <a:off x="7965960" y="3896918"/>
              <a:ext cx="367186" cy="657207"/>
            </a:xfrm>
            <a:prstGeom prst="chevron">
              <a:avLst>
                <a:gd name="adj" fmla="val 62310"/>
              </a:avLst>
            </a:prstGeom>
            <a:solidFill>
              <a:srgbClr val="C4E6E0"/>
            </a:solidFill>
            <a:ln>
              <a:solidFill>
                <a:schemeClr val="accent1">
                  <a:lumMod val="20000"/>
                  <a:lumOff val="80000"/>
                </a:schemeClr>
              </a:solidFill>
            </a:ln>
            <a:effectLst/>
          </p:spPr>
        </p:sp>
        <p:sp>
          <p:nvSpPr>
            <p:cNvPr id="35" name="Chevron 34"/>
            <p:cNvSpPr/>
            <p:nvPr/>
          </p:nvSpPr>
          <p:spPr>
            <a:xfrm>
              <a:off x="8548870" y="3897852"/>
              <a:ext cx="367186" cy="656273"/>
            </a:xfrm>
            <a:prstGeom prst="chevron">
              <a:avLst>
                <a:gd name="adj" fmla="val 62310"/>
              </a:avLst>
            </a:prstGeom>
            <a:solidFill>
              <a:srgbClr val="70AD47">
                <a:lumMod val="60000"/>
                <a:lumOff val="40000"/>
              </a:srgbClr>
            </a:solidFill>
            <a:ln>
              <a:noFill/>
            </a:ln>
            <a:effectLst/>
          </p:spPr>
        </p:sp>
        <p:sp>
          <p:nvSpPr>
            <p:cNvPr id="36" name="TextBox 35"/>
            <p:cNvSpPr txBox="1"/>
            <p:nvPr/>
          </p:nvSpPr>
          <p:spPr>
            <a:xfrm>
              <a:off x="7661986" y="3479754"/>
              <a:ext cx="307777" cy="385917"/>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fr-FR" sz="800" u="none">
                  <a:solidFill>
                    <a:prstClr val="black"/>
                  </a:solidFill>
                  <a:latin typeface="Calibri" panose="020F0502020204030204"/>
                </a:rPr>
                <a:t>Détecter</a:t>
              </a:r>
            </a:p>
          </p:txBody>
        </p:sp>
        <p:sp>
          <p:nvSpPr>
            <p:cNvPr id="37" name="TextBox 36"/>
            <p:cNvSpPr txBox="1"/>
            <p:nvPr/>
          </p:nvSpPr>
          <p:spPr>
            <a:xfrm>
              <a:off x="7937927" y="3551456"/>
              <a:ext cx="307777" cy="305060"/>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fr-FR" sz="800" u="none">
                  <a:solidFill>
                    <a:prstClr val="black"/>
                  </a:solidFill>
                  <a:latin typeface="Calibri" panose="020F0502020204030204"/>
                </a:rPr>
                <a:t>Trier</a:t>
              </a:r>
            </a:p>
          </p:txBody>
        </p:sp>
        <p:sp>
          <p:nvSpPr>
            <p:cNvPr id="38" name="TextBox 37"/>
            <p:cNvSpPr txBox="1"/>
            <p:nvPr/>
          </p:nvSpPr>
          <p:spPr>
            <a:xfrm>
              <a:off x="8186740" y="3399012"/>
              <a:ext cx="307777" cy="460616"/>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fr-FR" sz="800" b="1" u="none">
                  <a:solidFill>
                    <a:prstClr val="black"/>
                  </a:solidFill>
                  <a:latin typeface="Calibri" panose="020F0502020204030204"/>
                </a:rPr>
                <a:t>Valider</a:t>
              </a:r>
            </a:p>
          </p:txBody>
        </p:sp>
        <p:sp>
          <p:nvSpPr>
            <p:cNvPr id="39" name="TextBox 38"/>
            <p:cNvSpPr txBox="1"/>
            <p:nvPr/>
          </p:nvSpPr>
          <p:spPr>
            <a:xfrm>
              <a:off x="8463662" y="3409958"/>
              <a:ext cx="430887" cy="449670"/>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fr-FR" sz="800" u="none">
                  <a:solidFill>
                    <a:prstClr val="black"/>
                  </a:solidFill>
                  <a:latin typeface="Calibri" panose="020F0502020204030204"/>
                </a:rPr>
                <a:t>Analyser</a:t>
              </a:r>
            </a:p>
          </p:txBody>
        </p:sp>
        <p:sp>
          <p:nvSpPr>
            <p:cNvPr id="40" name="TextBox 39"/>
            <p:cNvSpPr txBox="1"/>
            <p:nvPr/>
          </p:nvSpPr>
          <p:spPr>
            <a:xfrm>
              <a:off x="9066742" y="4144815"/>
              <a:ext cx="770361" cy="270702"/>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lang="fr-FR" sz="700" u="none" dirty="0">
                  <a:solidFill>
                    <a:prstClr val="black">
                      <a:hueOff val="0"/>
                      <a:satOff val="0"/>
                      <a:lumOff val="0"/>
                      <a:alphaOff val="0"/>
                    </a:prstClr>
                  </a:solidFill>
                  <a:latin typeface="Calibri" panose="020F0502020204030204"/>
                </a:rPr>
                <a:t>Éléments suscitant l’intérêt</a:t>
              </a:r>
            </a:p>
          </p:txBody>
        </p:sp>
        <p:sp>
          <p:nvSpPr>
            <p:cNvPr id="41" name="Oval 40"/>
            <p:cNvSpPr/>
            <p:nvPr/>
          </p:nvSpPr>
          <p:spPr>
            <a:xfrm flipH="1">
              <a:off x="9026712" y="3885903"/>
              <a:ext cx="275169" cy="250954"/>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42" name="Oval 41"/>
            <p:cNvSpPr/>
            <p:nvPr/>
          </p:nvSpPr>
          <p:spPr>
            <a:xfrm flipH="1">
              <a:off x="9630608" y="3851711"/>
              <a:ext cx="278009" cy="232750"/>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43" name="Oval 42"/>
            <p:cNvSpPr/>
            <p:nvPr/>
          </p:nvSpPr>
          <p:spPr>
            <a:xfrm flipH="1">
              <a:off x="9364282" y="4408287"/>
              <a:ext cx="293211" cy="257070"/>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44" name="TextBox 43"/>
            <p:cNvSpPr txBox="1"/>
            <p:nvPr/>
          </p:nvSpPr>
          <p:spPr>
            <a:xfrm>
              <a:off x="9001075" y="3919409"/>
              <a:ext cx="432357" cy="184666"/>
            </a:xfrm>
            <a:prstGeom prst="rect">
              <a:avLst/>
            </a:prstGeom>
            <a:noFill/>
          </p:spPr>
          <p:txBody>
            <a:bodyPr wrap="square" rtlCol="0">
              <a:spAutoFit/>
            </a:bodyPr>
            <a:lstStyle/>
            <a:p>
              <a:pPr algn="l" defTabSz="810067" fontAlgn="auto">
                <a:lnSpc>
                  <a:spcPct val="100000"/>
                </a:lnSpc>
                <a:spcBef>
                  <a:spcPts val="0"/>
                </a:spcBef>
                <a:spcAft>
                  <a:spcPts val="0"/>
                </a:spcAft>
              </a:pPr>
              <a:r>
                <a:rPr lang="fr-FR" sz="600" u="none">
                  <a:solidFill>
                    <a:prstClr val="black"/>
                  </a:solidFill>
                  <a:latin typeface="Calibri" panose="020F0502020204030204"/>
                </a:rPr>
                <a:t>Signal</a:t>
              </a:r>
            </a:p>
          </p:txBody>
        </p:sp>
        <p:sp>
          <p:nvSpPr>
            <p:cNvPr id="45" name="TextBox 44"/>
            <p:cNvSpPr txBox="1"/>
            <p:nvPr/>
          </p:nvSpPr>
          <p:spPr>
            <a:xfrm>
              <a:off x="9551974" y="3890419"/>
              <a:ext cx="428455" cy="153888"/>
            </a:xfrm>
            <a:prstGeom prst="rect">
              <a:avLst/>
            </a:prstGeom>
            <a:noFill/>
          </p:spPr>
          <p:txBody>
            <a:bodyPr wrap="square" rtlCol="0">
              <a:spAutoFit/>
            </a:bodyPr>
            <a:lstStyle/>
            <a:p>
              <a:pPr algn="l" defTabSz="810067" fontAlgn="auto">
                <a:lnSpc>
                  <a:spcPct val="100000"/>
                </a:lnSpc>
                <a:spcBef>
                  <a:spcPts val="0"/>
                </a:spcBef>
                <a:spcAft>
                  <a:spcPts val="0"/>
                </a:spcAft>
              </a:pPr>
              <a:r>
                <a:rPr lang="fr-FR" sz="400" u="none" dirty="0">
                  <a:solidFill>
                    <a:prstClr val="black"/>
                  </a:solidFill>
                  <a:latin typeface="Calibri" panose="020F0502020204030204"/>
                </a:rPr>
                <a:t>Événement</a:t>
              </a:r>
            </a:p>
          </p:txBody>
        </p:sp>
        <p:sp>
          <p:nvSpPr>
            <p:cNvPr id="46" name="TextBox 45"/>
            <p:cNvSpPr txBox="1"/>
            <p:nvPr/>
          </p:nvSpPr>
          <p:spPr>
            <a:xfrm>
              <a:off x="9316110" y="4444080"/>
              <a:ext cx="458206" cy="169277"/>
            </a:xfrm>
            <a:prstGeom prst="rect">
              <a:avLst/>
            </a:prstGeom>
            <a:noFill/>
          </p:spPr>
          <p:txBody>
            <a:bodyPr wrap="square" rtlCol="0">
              <a:spAutoFit/>
            </a:bodyPr>
            <a:lstStyle/>
            <a:p>
              <a:pPr algn="l" defTabSz="810067" fontAlgn="auto">
                <a:lnSpc>
                  <a:spcPct val="100000"/>
                </a:lnSpc>
                <a:spcBef>
                  <a:spcPts val="0"/>
                </a:spcBef>
                <a:spcAft>
                  <a:spcPts val="0"/>
                </a:spcAft>
              </a:pPr>
              <a:r>
                <a:rPr lang="fr-FR" sz="500" u="none" dirty="0">
                  <a:solidFill>
                    <a:prstClr val="black"/>
                  </a:solidFill>
                  <a:latin typeface="Calibri" panose="020F0502020204030204"/>
                </a:rPr>
                <a:t>Menace</a:t>
              </a:r>
            </a:p>
          </p:txBody>
        </p:sp>
        <p:sp>
          <p:nvSpPr>
            <p:cNvPr id="47" name="Chevron 46"/>
            <p:cNvSpPr/>
            <p:nvPr/>
          </p:nvSpPr>
          <p:spPr>
            <a:xfrm rot="5400000">
              <a:off x="9252224" y="4600391"/>
              <a:ext cx="483025" cy="570116"/>
            </a:xfrm>
            <a:prstGeom prst="chevron">
              <a:avLst>
                <a:gd name="adj" fmla="val 62709"/>
              </a:avLst>
            </a:prstGeom>
            <a:solidFill>
              <a:srgbClr val="70AD47">
                <a:lumMod val="20000"/>
                <a:lumOff val="80000"/>
              </a:srgbClr>
            </a:solidFill>
            <a:ln>
              <a:noFill/>
            </a:ln>
            <a:effectLst/>
          </p:spPr>
        </p:sp>
        <p:sp>
          <p:nvSpPr>
            <p:cNvPr id="48" name="TextBox 47"/>
            <p:cNvSpPr txBox="1"/>
            <p:nvPr/>
          </p:nvSpPr>
          <p:spPr>
            <a:xfrm>
              <a:off x="8913855" y="5080017"/>
              <a:ext cx="1093934" cy="327324"/>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lang="fr-FR" sz="1100" u="none">
                  <a:solidFill>
                    <a:prstClr val="black">
                      <a:hueOff val="0"/>
                      <a:satOff val="0"/>
                      <a:lumOff val="0"/>
                      <a:alphaOff val="0"/>
                    </a:prstClr>
                  </a:solidFill>
                  <a:latin typeface="Calibri" panose="020F0502020204030204"/>
                </a:rPr>
                <a:t>Actions à prendre</a:t>
              </a:r>
            </a:p>
          </p:txBody>
        </p:sp>
      </p:grpSp>
      <p:sp>
        <p:nvSpPr>
          <p:cNvPr id="5" name="TextBox 4"/>
          <p:cNvSpPr txBox="1"/>
          <p:nvPr/>
        </p:nvSpPr>
        <p:spPr>
          <a:xfrm>
            <a:off x="850090" y="3401740"/>
            <a:ext cx="5360675" cy="664797"/>
          </a:xfrm>
          <a:prstGeom prst="rect">
            <a:avLst/>
          </a:prstGeom>
          <a:noFill/>
        </p:spPr>
        <p:txBody>
          <a:bodyPr wrap="square" rtlCol="0">
            <a:spAutoFit/>
          </a:bodyPr>
          <a:lstStyle/>
          <a:p>
            <a:pPr marL="228600" indent="-228600" algn="l">
              <a:buFont typeface="+mj-lt"/>
              <a:buAutoNum type="arabicPeriod"/>
            </a:pPr>
            <a:r>
              <a:rPr lang="fr-FR" b="1" u="none"/>
              <a:t>Cette actualité doit-elle être validée?</a:t>
            </a:r>
          </a:p>
          <a:p>
            <a:pPr marL="171450" indent="-171450" algn="l">
              <a:buFont typeface="Wingdings" panose="05000000000000000000" pitchFamily="2" charset="2"/>
              <a:buChar char="q"/>
            </a:pPr>
            <a:r>
              <a:rPr lang="fr-FR" u="none"/>
              <a:t>Oui</a:t>
            </a:r>
          </a:p>
          <a:p>
            <a:pPr marL="171450" indent="-171450" algn="l">
              <a:buFont typeface="Wingdings" panose="05000000000000000000" pitchFamily="2" charset="2"/>
              <a:buChar char="q"/>
            </a:pPr>
            <a:r>
              <a:rPr lang="fr-FR" u="none"/>
              <a:t>Non</a:t>
            </a:r>
          </a:p>
        </p:txBody>
      </p:sp>
      <p:sp>
        <p:nvSpPr>
          <p:cNvPr id="6" name="TextBox 5"/>
          <p:cNvSpPr txBox="1"/>
          <p:nvPr/>
        </p:nvSpPr>
        <p:spPr>
          <a:xfrm>
            <a:off x="-1884875" y="1475131"/>
            <a:ext cx="2645858" cy="2492990"/>
          </a:xfrm>
          <a:prstGeom prst="rect">
            <a:avLst/>
          </a:prstGeom>
          <a:solidFill>
            <a:schemeClr val="accent1">
              <a:lumMod val="20000"/>
              <a:lumOff val="80000"/>
            </a:schemeClr>
          </a:solidFill>
          <a:ln w="19050">
            <a:solidFill>
              <a:srgbClr val="69AE23"/>
            </a:solidFill>
          </a:ln>
        </p:spPr>
        <p:txBody>
          <a:bodyPr wrap="square" rtlCol="0">
            <a:spAutoFit/>
          </a:bodyPr>
          <a:lstStyle/>
          <a:p>
            <a:pPr marL="228600" indent="-228600">
              <a:buFont typeface="+mj-lt"/>
              <a:buAutoNum type="arabicPeriod"/>
            </a:pPr>
            <a:r>
              <a:rPr lang="fr-FR" b="1" u="none" dirty="0"/>
              <a:t>Deux pop-ups selon la réponse:</a:t>
            </a:r>
          </a:p>
          <a:p>
            <a:r>
              <a:rPr lang="fr-FR" dirty="0"/>
              <a:t>Bonne réponse</a:t>
            </a:r>
            <a:r>
              <a:rPr lang="fr-FR" u="none" dirty="0"/>
              <a:t>: il s’agit d’actualités issues des </a:t>
            </a:r>
            <a:r>
              <a:rPr lang="fr-FR" u="none" dirty="0" err="1"/>
              <a:t>médias</a:t>
            </a:r>
            <a:r>
              <a:rPr lang="fr-FR" u="none" dirty="0"/>
              <a:t>, la source est donc considérée comme officieuse. Cet élément doit donc être validé.</a:t>
            </a:r>
          </a:p>
          <a:p>
            <a:r>
              <a:rPr lang="fr-FR" dirty="0"/>
              <a:t>Mauvaise réponse. </a:t>
            </a:r>
            <a:r>
              <a:rPr lang="fr-FR" u="none" dirty="0"/>
              <a:t>Bien qu'il soit mentionné que des médecins ont confirmé la maladie, il s’agit d’actualités issues des </a:t>
            </a:r>
            <a:r>
              <a:rPr lang="fr-FR" u="none" dirty="0" err="1"/>
              <a:t>médias</a:t>
            </a:r>
            <a:r>
              <a:rPr lang="fr-FR" u="none" dirty="0"/>
              <a:t>. Cette source est considérée comme officieuse. Cette information doit donc être validée.</a:t>
            </a:r>
          </a:p>
        </p:txBody>
      </p:sp>
      <p:sp>
        <p:nvSpPr>
          <p:cNvPr id="27" name="TextBox 26"/>
          <p:cNvSpPr txBox="1"/>
          <p:nvPr/>
        </p:nvSpPr>
        <p:spPr>
          <a:xfrm>
            <a:off x="821256" y="4168170"/>
            <a:ext cx="5360675" cy="1071062"/>
          </a:xfrm>
          <a:prstGeom prst="rect">
            <a:avLst/>
          </a:prstGeom>
          <a:noFill/>
        </p:spPr>
        <p:txBody>
          <a:bodyPr wrap="square" rtlCol="0">
            <a:spAutoFit/>
          </a:bodyPr>
          <a:lstStyle/>
          <a:p>
            <a:pPr marL="228600" indent="-228600" algn="l">
              <a:buFont typeface="+mj-lt"/>
              <a:buAutoNum type="arabicPeriod" startAt="2"/>
            </a:pPr>
            <a:r>
              <a:rPr lang="fr-FR" b="1" u="none"/>
              <a:t>Sélectionnez toutes les sources qui peuvent être utilisées pour vérifier cette information:</a:t>
            </a:r>
          </a:p>
          <a:p>
            <a:pPr marL="171450" indent="-171450" algn="l">
              <a:buFont typeface="Wingdings" panose="05000000000000000000" pitchFamily="2" charset="2"/>
              <a:buChar char="q"/>
            </a:pPr>
            <a:r>
              <a:rPr lang="fr-FR" u="none"/>
              <a:t>Actualités du Ministère de la Santé du Mordor sur leur site Internet</a:t>
            </a:r>
          </a:p>
          <a:p>
            <a:pPr marL="171450" indent="-171450" algn="l">
              <a:buFont typeface="Wingdings" panose="05000000000000000000" pitchFamily="2" charset="2"/>
              <a:buChar char="q"/>
            </a:pPr>
            <a:r>
              <a:rPr lang="fr-FR" u="none"/>
              <a:t>Tweet d’une personne présente à l’hôpital</a:t>
            </a:r>
          </a:p>
          <a:p>
            <a:pPr marL="171450" indent="-171450" algn="l">
              <a:buFont typeface="Wingdings" panose="05000000000000000000" pitchFamily="2" charset="2"/>
              <a:buChar char="q"/>
            </a:pPr>
            <a:r>
              <a:rPr lang="fr-FR" u="none"/>
              <a:t>Communiqué de presse du Ministère de la Santé du Mordor publié sur la page Facebook de ce dernier</a:t>
            </a:r>
          </a:p>
          <a:p>
            <a:pPr algn="l"/>
            <a:endParaRPr lang="en-GB" u="none" dirty="0"/>
          </a:p>
        </p:txBody>
      </p:sp>
      <p:sp>
        <p:nvSpPr>
          <p:cNvPr id="28" name="TextBox 27"/>
          <p:cNvSpPr txBox="1"/>
          <p:nvPr/>
        </p:nvSpPr>
        <p:spPr>
          <a:xfrm>
            <a:off x="-1905567" y="4043639"/>
            <a:ext cx="2645858" cy="2529923"/>
          </a:xfrm>
          <a:prstGeom prst="rect">
            <a:avLst/>
          </a:prstGeom>
          <a:solidFill>
            <a:schemeClr val="accent1">
              <a:lumMod val="20000"/>
              <a:lumOff val="80000"/>
            </a:schemeClr>
          </a:solidFill>
          <a:ln w="19050">
            <a:solidFill>
              <a:srgbClr val="69AE23"/>
            </a:solidFill>
          </a:ln>
        </p:spPr>
        <p:txBody>
          <a:bodyPr wrap="square" rtlCol="0">
            <a:spAutoFit/>
          </a:bodyPr>
          <a:lstStyle/>
          <a:p>
            <a:pPr marL="228600" indent="-228600">
              <a:buFont typeface="+mj-lt"/>
              <a:buAutoNum type="arabicPeriod" startAt="2"/>
            </a:pPr>
            <a:r>
              <a:rPr lang="fr-FR" b="1" u="none" dirty="0"/>
              <a:t>pop-ups pour chaque réponse:</a:t>
            </a:r>
          </a:p>
          <a:p>
            <a:r>
              <a:rPr lang="fr-FR" dirty="0"/>
              <a:t>Bonne réponse</a:t>
            </a:r>
            <a:r>
              <a:rPr lang="fr-FR" u="none" dirty="0"/>
              <a:t>, le Ministère de la Santé du </a:t>
            </a:r>
            <a:r>
              <a:rPr lang="fr-FR" u="none" dirty="0" err="1"/>
              <a:t>Mordor</a:t>
            </a:r>
            <a:r>
              <a:rPr lang="fr-FR" u="none" dirty="0"/>
              <a:t> est considéré comme une source officielle pour vérifier l’information. </a:t>
            </a:r>
          </a:p>
          <a:p>
            <a:r>
              <a:rPr lang="fr-FR" dirty="0"/>
              <a:t>Mauvaise réponse.</a:t>
            </a:r>
            <a:r>
              <a:rPr lang="fr-FR" u="none" dirty="0"/>
              <a:t> Bien que cette personne a pu se trouver au même endroit que le cas suspecté, elle n’est pas considérée comme une source officielle pouvant être vérifiée. </a:t>
            </a:r>
          </a:p>
          <a:p>
            <a:r>
              <a:rPr lang="fr-FR" dirty="0"/>
              <a:t>Bonne réponse.</a:t>
            </a:r>
            <a:r>
              <a:rPr lang="fr-FR" u="none" dirty="0"/>
              <a:t> Le communiqué de presse étant publié sur la page Facebook officielle du Ministère de la Santé du </a:t>
            </a:r>
            <a:r>
              <a:rPr lang="fr-FR" u="none" dirty="0" err="1"/>
              <a:t>Mordor</a:t>
            </a:r>
            <a:r>
              <a:rPr lang="fr-FR" u="none" dirty="0"/>
              <a:t>, la source est considérée comme vérifiée. </a:t>
            </a:r>
          </a:p>
        </p:txBody>
      </p:sp>
      <p:sp>
        <p:nvSpPr>
          <p:cNvPr id="29" name="TextBox 28"/>
          <p:cNvSpPr txBox="1"/>
          <p:nvPr/>
        </p:nvSpPr>
        <p:spPr>
          <a:xfrm>
            <a:off x="795619" y="5384575"/>
            <a:ext cx="5360675" cy="1237262"/>
          </a:xfrm>
          <a:prstGeom prst="rect">
            <a:avLst/>
          </a:prstGeom>
          <a:noFill/>
        </p:spPr>
        <p:txBody>
          <a:bodyPr wrap="square" rtlCol="0">
            <a:spAutoFit/>
          </a:bodyPr>
          <a:lstStyle/>
          <a:p>
            <a:pPr marL="228600" indent="-228600" algn="l">
              <a:buFont typeface="+mj-lt"/>
              <a:buAutoNum type="arabicPeriod" startAt="3"/>
            </a:pPr>
            <a:r>
              <a:rPr lang="fr-FR" b="1" u="none"/>
              <a:t>Que faire s’il n’a pas été possible de vérifier cette information auprès d’une source en ligne?</a:t>
            </a:r>
          </a:p>
          <a:p>
            <a:pPr marL="171450" indent="-171450" algn="l">
              <a:buFont typeface="Wingdings" panose="05000000000000000000" pitchFamily="2" charset="2"/>
              <a:buChar char="q"/>
            </a:pPr>
            <a:r>
              <a:rPr lang="fr-FR" u="none"/>
              <a:t>Contacter les PFN du Ministère de la Santé du Mordor</a:t>
            </a:r>
          </a:p>
          <a:p>
            <a:pPr marL="171450" indent="-171450" algn="l">
              <a:buFont typeface="Wingdings" panose="05000000000000000000" pitchFamily="2" charset="2"/>
              <a:buChar char="q"/>
            </a:pPr>
            <a:r>
              <a:rPr lang="fr-FR" u="none"/>
              <a:t>Contacter l’OMS-EURO</a:t>
            </a:r>
          </a:p>
          <a:p>
            <a:pPr marL="171450" indent="-171450" algn="l">
              <a:buFont typeface="Wingdings" panose="05000000000000000000" pitchFamily="2" charset="2"/>
              <a:buChar char="q"/>
            </a:pPr>
            <a:r>
              <a:rPr lang="fr-FR" u="none"/>
              <a:t>Contacter l’ECDC</a:t>
            </a:r>
          </a:p>
          <a:p>
            <a:pPr marL="171450" indent="-171450" algn="l">
              <a:buFont typeface="Wingdings" panose="05000000000000000000" pitchFamily="2" charset="2"/>
              <a:buChar char="q"/>
            </a:pPr>
            <a:r>
              <a:rPr lang="fr-FR" u="none"/>
              <a:t>Ignorer cette actualité</a:t>
            </a:r>
          </a:p>
        </p:txBody>
      </p:sp>
      <p:sp>
        <p:nvSpPr>
          <p:cNvPr id="30" name="TextBox 29"/>
          <p:cNvSpPr txBox="1"/>
          <p:nvPr/>
        </p:nvSpPr>
        <p:spPr>
          <a:xfrm>
            <a:off x="3587209" y="5714292"/>
            <a:ext cx="2645858" cy="5466112"/>
          </a:xfrm>
          <a:prstGeom prst="rect">
            <a:avLst/>
          </a:prstGeom>
          <a:solidFill>
            <a:schemeClr val="accent1">
              <a:lumMod val="20000"/>
              <a:lumOff val="80000"/>
            </a:schemeClr>
          </a:solidFill>
          <a:ln w="19050">
            <a:solidFill>
              <a:srgbClr val="69AE23"/>
            </a:solidFill>
          </a:ln>
        </p:spPr>
        <p:txBody>
          <a:bodyPr wrap="square" rtlCol="0">
            <a:spAutoFit/>
          </a:bodyPr>
          <a:lstStyle/>
          <a:p>
            <a:pPr marL="228600" indent="-228600">
              <a:buFont typeface="+mj-lt"/>
              <a:buAutoNum type="arabicPeriod" startAt="3"/>
            </a:pPr>
            <a:r>
              <a:rPr lang="fr-FR" b="1" u="none" dirty="0"/>
              <a:t>pop-ups pour chaque réponse:</a:t>
            </a:r>
          </a:p>
          <a:p>
            <a:pPr lvl="0" algn="l" eaLnBrk="0" hangingPunct="0">
              <a:lnSpc>
                <a:spcPct val="100000"/>
              </a:lnSpc>
              <a:spcBef>
                <a:spcPct val="30000"/>
              </a:spcBef>
              <a:defRPr/>
            </a:pPr>
            <a:r>
              <a:rPr lang="fr-FR" dirty="0"/>
              <a:t>Réponse possiblement correcte.</a:t>
            </a:r>
            <a:r>
              <a:rPr lang="fr-FR" u="none" dirty="0"/>
              <a:t> Si vous avez établi un point focal national auprès du Ministère de la Santé du </a:t>
            </a:r>
            <a:r>
              <a:rPr lang="fr-FR" u="none" dirty="0" err="1"/>
              <a:t>Mordor</a:t>
            </a:r>
            <a:r>
              <a:rPr lang="fr-FR" u="none" dirty="0"/>
              <a:t>, vous pouvez le contacter selon le mode de communication dont vous avez convenu.</a:t>
            </a:r>
          </a:p>
          <a:p>
            <a:pPr lvl="0" algn="l" eaLnBrk="0" hangingPunct="0">
              <a:lnSpc>
                <a:spcPct val="100000"/>
              </a:lnSpc>
              <a:spcBef>
                <a:spcPct val="30000"/>
              </a:spcBef>
              <a:defRPr/>
            </a:pPr>
            <a:r>
              <a:rPr lang="fr-FR" dirty="0"/>
              <a:t>Réponse possiblement correcte.</a:t>
            </a:r>
            <a:r>
              <a:rPr lang="fr-FR" u="none" dirty="0"/>
              <a:t> Si le Ministère de la Santé du </a:t>
            </a:r>
            <a:r>
              <a:rPr lang="fr-FR" u="none" dirty="0" err="1"/>
              <a:t>Mordor</a:t>
            </a:r>
            <a:r>
              <a:rPr lang="fr-FR" u="none" dirty="0"/>
              <a:t> ne figure pas dans votre réseau, mais que c’est le cas du bureau de l’OMS pour la région Europe, vous pouvez vous appuyer sur ce partenariat pour demander une vérification moins directe en les contactant selon le mode de communication dont vous avez convenu.</a:t>
            </a:r>
          </a:p>
          <a:p>
            <a:pPr lvl="0" algn="l" eaLnBrk="0" hangingPunct="0">
              <a:lnSpc>
                <a:spcPct val="100000"/>
              </a:lnSpc>
              <a:spcBef>
                <a:spcPct val="30000"/>
              </a:spcBef>
              <a:defRPr/>
            </a:pPr>
            <a:r>
              <a:rPr lang="fr-FR" dirty="0">
                <a:latin typeface="Arial" charset="0"/>
                <a:cs typeface="Times New Roman" pitchFamily="18" charset="0"/>
              </a:rPr>
              <a:t>Réponse possiblement correcte.</a:t>
            </a:r>
            <a:r>
              <a:rPr lang="fr-FR" u="none" dirty="0">
                <a:latin typeface="Arial" charset="0"/>
                <a:cs typeface="Times New Roman" pitchFamily="18" charset="0"/>
              </a:rPr>
              <a:t> </a:t>
            </a:r>
            <a:r>
              <a:rPr lang="fr-FR" u="none" dirty="0"/>
              <a:t>Si le Ministère de la Santé du </a:t>
            </a:r>
            <a:r>
              <a:rPr lang="fr-FR" u="none" dirty="0" err="1"/>
              <a:t>Mordor</a:t>
            </a:r>
            <a:r>
              <a:rPr lang="fr-FR" u="none" dirty="0"/>
              <a:t> ne figure pas dans votre réseau, le Centre européen de prévention et de contrôle des maladies peut servir de source de vérification indirecte. </a:t>
            </a:r>
          </a:p>
          <a:p>
            <a:pPr lvl="0" algn="l" eaLnBrk="0" hangingPunct="0">
              <a:lnSpc>
                <a:spcPct val="100000"/>
              </a:lnSpc>
              <a:spcBef>
                <a:spcPct val="30000"/>
              </a:spcBef>
              <a:defRPr/>
            </a:pPr>
            <a:r>
              <a:rPr lang="fr-FR" dirty="0">
                <a:latin typeface="Arial" charset="0"/>
                <a:cs typeface="Times New Roman" pitchFamily="18" charset="0"/>
              </a:rPr>
              <a:t>Réponse incorrecte. </a:t>
            </a:r>
            <a:r>
              <a:rPr lang="fr-FR" u="none" dirty="0">
                <a:latin typeface="Arial" charset="0"/>
                <a:cs typeface="Times New Roman" pitchFamily="18" charset="0"/>
              </a:rPr>
              <a:t>Si vous n’avez pas pu vérifier l’information en ligne, vous devez contacter une organisation partenaire pertinente ou un point focal établi.</a:t>
            </a:r>
          </a:p>
        </p:txBody>
      </p:sp>
      <p:sp>
        <p:nvSpPr>
          <p:cNvPr id="9" name="TextBox 8">
            <a:extLst>
              <a:ext uri="{FF2B5EF4-FFF2-40B4-BE49-F238E27FC236}">
                <a16:creationId xmlns:a16="http://schemas.microsoft.com/office/drawing/2014/main" id="{75860B0A-FFD3-4EDD-B54B-C291D1CD0A12}"/>
              </a:ext>
            </a:extLst>
          </p:cNvPr>
          <p:cNvSpPr txBox="1"/>
          <p:nvPr/>
        </p:nvSpPr>
        <p:spPr>
          <a:xfrm>
            <a:off x="877321" y="1448780"/>
            <a:ext cx="9145343" cy="1609671"/>
          </a:xfrm>
          <a:prstGeom prst="rect">
            <a:avLst/>
          </a:prstGeom>
          <a:solidFill>
            <a:schemeClr val="tx1"/>
          </a:solidFill>
        </p:spPr>
        <p:txBody>
          <a:bodyPr wrap="square" rtlCol="0">
            <a:spAutoFit/>
          </a:bodyPr>
          <a:lstStyle/>
          <a:p>
            <a:pPr algn="l">
              <a:lnSpc>
                <a:spcPct val="100000"/>
              </a:lnSpc>
              <a:spcAft>
                <a:spcPts val="600"/>
              </a:spcAft>
            </a:pPr>
            <a:r>
              <a:rPr lang="fr-FR" sz="2400" b="1" u="none">
                <a:solidFill>
                  <a:srgbClr val="448EC2"/>
                </a:solidFill>
                <a:latin typeface="+mn-lt"/>
              </a:rPr>
              <a:t>EBOLA ‘FRAPPE L’EUROPE’ </a:t>
            </a:r>
            <a:r>
              <a:rPr lang="fr-FR" sz="2400" b="1" u="none">
                <a:solidFill>
                  <a:schemeClr val="bg1"/>
                </a:solidFill>
                <a:latin typeface="+mn-lt"/>
              </a:rPr>
              <a:t>Suspicion d’Ebola en Mordor après qu’un patient en quarantaine a vomi du sang</a:t>
            </a:r>
          </a:p>
          <a:p>
            <a:pPr algn="l">
              <a:lnSpc>
                <a:spcPct val="100000"/>
              </a:lnSpc>
            </a:pPr>
            <a:r>
              <a:rPr lang="fr-FR" sz="1600" u="none">
                <a:solidFill>
                  <a:schemeClr val="bg1"/>
                </a:solidFill>
                <a:latin typeface="+mn-lt"/>
              </a:rPr>
              <a:t>Le patient a été placé en isolement le temps que les médecins effectuent des analyses pour confirmer la maladie</a:t>
            </a:r>
          </a:p>
          <a:p>
            <a:pPr algn="l"/>
            <a:endParaRPr lang="en-GB" u="none" dirty="0">
              <a:solidFill>
                <a:schemeClr val="bg1"/>
              </a:solidFill>
            </a:endParaRPr>
          </a:p>
          <a:p>
            <a:pPr algn="l"/>
            <a:r>
              <a:rPr lang="fr-FR" u="none">
                <a:solidFill>
                  <a:schemeClr val="bg1"/>
                </a:solidFill>
              </a:rPr>
              <a:t>4 février 2018, 13:37</a:t>
            </a:r>
          </a:p>
        </p:txBody>
      </p:sp>
      <p:sp>
        <p:nvSpPr>
          <p:cNvPr id="49" name="TextBox 48">
            <a:extLst>
              <a:ext uri="{FF2B5EF4-FFF2-40B4-BE49-F238E27FC236}">
                <a16:creationId xmlns:a16="http://schemas.microsoft.com/office/drawing/2014/main" id="{5678B559-2E80-4B00-A438-084B784B3A3F}"/>
              </a:ext>
            </a:extLst>
          </p:cNvPr>
          <p:cNvSpPr txBox="1"/>
          <p:nvPr/>
        </p:nvSpPr>
        <p:spPr>
          <a:xfrm>
            <a:off x="6915310" y="4239090"/>
            <a:ext cx="915635" cy="244682"/>
          </a:xfrm>
          <a:prstGeom prst="rect">
            <a:avLst/>
          </a:prstGeom>
          <a:noFill/>
        </p:spPr>
        <p:txBody>
          <a:bodyPr wrap="none" rtlCol="0">
            <a:spAutoFit/>
          </a:bodyPr>
          <a:lstStyle/>
          <a:p>
            <a:r>
              <a:rPr lang="fr-FR" sz="1100" u="none">
                <a:latin typeface="+mn-lt"/>
              </a:rPr>
              <a:t>Information</a:t>
            </a:r>
          </a:p>
        </p:txBody>
      </p:sp>
    </p:spTree>
    <p:extLst>
      <p:ext uri="{BB962C8B-B14F-4D97-AF65-F5344CB8AC3E}">
        <p14:creationId xmlns:p14="http://schemas.microsoft.com/office/powerpoint/2010/main" val="1778957044"/>
      </p:ext>
    </p:extLst>
  </p:cSld>
  <p:clrMapOvr>
    <a:masterClrMapping/>
  </p:clrMapOvr>
  <p:transition>
    <p:wipe dir="r"/>
  </p:transition>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6.0&quot;&gt;&lt;object type=&quot;1&quot; unique_id=&quot;10001&quot;&gt;&lt;object type=&quot;8&quot; unique_id=&quot;10170&quot;&gt;&lt;/object&gt;&lt;object type=&quot;2&quot; unique_id=&quot;10171&quot;&gt;&lt;object type=&quot;3&quot; unique_id=&quot;10172&quot;&gt;&lt;property id=&quot;20148&quot; value=&quot;5&quot;/&gt;&lt;property id=&quot;20300&quot; value=&quot;Slide 1&quot;/&gt;&lt;property id=&quot;20307&quot; value=&quot;296&quot;/&gt;&lt;/object&gt;&lt;object type=&quot;3&quot; unique_id=&quot;10173&quot;&gt;&lt;property id=&quot;20148&quot; value=&quot;5&quot;/&gt;&lt;property id=&quot;20300&quot; value=&quot;Slide 2&quot;/&gt;&lt;property id=&quot;20307&quot; value=&quot;267&quot;/&gt;&lt;/object&gt;&lt;object type=&quot;3&quot; unique_id=&quot;10174&quot;&gt;&lt;property id=&quot;20148&quot; value=&quot;5&quot;/&gt;&lt;property id=&quot;20300&quot; value=&quot;Slide 4&quot;/&gt;&lt;property id=&quot;20307&quot; value=&quot;292&quot;/&gt;&lt;/object&gt;&lt;object type=&quot;3&quot; unique_id=&quot;10178&quot;&gt;&lt;property id=&quot;20148&quot; value=&quot;5&quot;/&gt;&lt;property id=&quot;20300&quot; value=&quot;Slide 5&quot;/&gt;&lt;property id=&quot;20307&quot; value=&quot;298&quot;/&gt;&lt;/object&gt;&lt;object type=&quot;3&quot; unique_id=&quot;10180&quot;&gt;&lt;property id=&quot;20148&quot; value=&quot;5&quot;/&gt;&lt;property id=&quot;20300&quot; value=&quot;Slide 16&quot;/&gt;&lt;property id=&quot;20307&quot; value=&quot;281&quot;/&gt;&lt;/object&gt;&lt;object type=&quot;3&quot; unique_id=&quot;10181&quot;&gt;&lt;property id=&quot;20148&quot; value=&quot;5&quot;/&gt;&lt;property id=&quot;20300&quot; value=&quot;Slide 17&quot;/&gt;&lt;property id=&quot;20307&quot; value=&quot;297&quot;/&gt;&lt;/object&gt;&lt;object type=&quot;3&quot; unique_id=&quot;10506&quot;&gt;&lt;property id=&quot;20148&quot; value=&quot;5&quot;/&gt;&lt;property id=&quot;20300&quot; value=&quot;Slide 3&quot;/&gt;&lt;property id=&quot;20307&quot; value=&quot;309&quot;/&gt;&lt;/object&gt;&lt;object type=&quot;3&quot; unique_id=&quot;10508&quot;&gt;&lt;property id=&quot;20148&quot; value=&quot;5&quot;/&gt;&lt;property id=&quot;20300&quot; value=&quot;Slide 6&quot;/&gt;&lt;property id=&quot;20307&quot; value=&quot;300&quot;/&gt;&lt;/object&gt;&lt;object type=&quot;3&quot; unique_id=&quot;10509&quot;&gt;&lt;property id=&quot;20148&quot; value=&quot;5&quot;/&gt;&lt;property id=&quot;20300&quot; value=&quot;Slide 7&quot;/&gt;&lt;property id=&quot;20307&quot; value=&quot;301&quot;/&gt;&lt;/object&gt;&lt;object type=&quot;3&quot; unique_id=&quot;10512&quot;&gt;&lt;property id=&quot;20148&quot; value=&quot;5&quot;/&gt;&lt;property id=&quot;20300&quot; value=&quot;Slide 8&quot;/&gt;&lt;property id=&quot;20307&quot; value=&quot;303&quot;/&gt;&lt;/object&gt;&lt;object type=&quot;3&quot; unique_id=&quot;10513&quot;&gt;&lt;property id=&quot;20148&quot; value=&quot;5&quot;/&gt;&lt;property id=&quot;20300&quot; value=&quot;Slide 9&quot;/&gt;&lt;property id=&quot;20307&quot; value=&quot;304&quot;/&gt;&lt;/object&gt;&lt;object type=&quot;3&quot; unique_id=&quot;10514&quot;&gt;&lt;property id=&quot;20148&quot; value=&quot;5&quot;/&gt;&lt;property id=&quot;20300&quot; value=&quot;Slide 10&quot;/&gt;&lt;property id=&quot;20307&quot; value=&quot;305&quot;/&gt;&lt;/object&gt;&lt;object type=&quot;3&quot; unique_id=&quot;10515&quot;&gt;&lt;property id=&quot;20148&quot; value=&quot;5&quot;/&gt;&lt;property id=&quot;20300&quot; value=&quot;Slide 11&quot;/&gt;&lt;property id=&quot;20307&quot; value=&quot;306&quot;/&gt;&lt;/object&gt;&lt;object type=&quot;3&quot; unique_id=&quot;10516&quot;&gt;&lt;property id=&quot;20148&quot; value=&quot;5&quot;/&gt;&lt;property id=&quot;20300&quot; value=&quot;Slide 12&quot;/&gt;&lt;property id=&quot;20307&quot; value=&quot;307&quot;/&gt;&lt;/object&gt;&lt;object type=&quot;3&quot; unique_id=&quot;10517&quot;&gt;&lt;property id=&quot;20148&quot; value=&quot;5&quot;/&gt;&lt;property id=&quot;20300&quot; value=&quot;Slide 13&quot;/&gt;&lt;property id=&quot;20307&quot; value=&quot;308&quot;/&gt;&lt;/object&gt;&lt;object type=&quot;3&quot; unique_id=&quot;10518&quot;&gt;&lt;property id=&quot;20148&quot; value=&quot;5&quot;/&gt;&lt;property id=&quot;20300&quot; value=&quot;Slide 14&quot;/&gt;&lt;property id=&quot;20307&quot; value=&quot;311&quot;/&gt;&lt;/object&gt;&lt;object type=&quot;3&quot; unique_id=&quot;10519&quot;&gt;&lt;property id=&quot;20148&quot; value=&quot;5&quot;/&gt;&lt;property id=&quot;20300&quot; value=&quot;Slide 15&quot;/&gt;&lt;property id=&quot;20307&quot; value=&quot;312&quot;/&gt;&lt;/object&gt;&lt;/object&gt;&lt;/object&gt;&lt;/database&gt;"/>
</p:tagLst>
</file>

<file path=ppt/theme/theme1.xml><?xml version="1.0" encoding="utf-8"?>
<a:theme xmlns:a="http://schemas.openxmlformats.org/drawingml/2006/main" name="Layers">
  <a:themeElements>
    <a:clrScheme name="">
      <a:dk1>
        <a:srgbClr val="000000"/>
      </a:dk1>
      <a:lt1>
        <a:srgbClr val="FFFFFF"/>
      </a:lt1>
      <a:dk2>
        <a:srgbClr val="330033"/>
      </a:dk2>
      <a:lt2>
        <a:srgbClr val="000000"/>
      </a:lt2>
      <a:accent1>
        <a:srgbClr val="6C8E3E"/>
      </a:accent1>
      <a:accent2>
        <a:srgbClr val="C88350"/>
      </a:accent2>
      <a:accent3>
        <a:srgbClr val="FFFFFF"/>
      </a:accent3>
      <a:accent4>
        <a:srgbClr val="000000"/>
      </a:accent4>
      <a:accent5>
        <a:srgbClr val="BAC6AF"/>
      </a:accent5>
      <a:accent6>
        <a:srgbClr val="B57648"/>
      </a:accent6>
      <a:hlink>
        <a:srgbClr val="6494AC"/>
      </a:hlink>
      <a:folHlink>
        <a:srgbClr val="8CB0C2"/>
      </a:folHlink>
    </a:clrScheme>
    <a:fontScheme name="EPIS">
      <a:majorFont>
        <a:latin typeface="MetaPro-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spDef>
    <a:ln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
      <a:clrScheme name="Layers 11">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12">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B2B2B2"/>
        </a:folHlink>
      </a:clrScheme>
      <a:clrMap bg1="lt1" tx1="dk1" bg2="lt2" tx2="dk2" accent1="accent1" accent2="accent2" accent3="accent3" accent4="accent4" accent5="accent5" accent6="accent6" hlink="hlink" folHlink="folHlink"/>
    </a:extraClrScheme>
    <a:extraClrScheme>
      <a:clrScheme name="Layers 13">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4">
        <a:dk1>
          <a:srgbClr val="000000"/>
        </a:dk1>
        <a:lt1>
          <a:srgbClr val="FFFFFF"/>
        </a:lt1>
        <a:dk2>
          <a:srgbClr val="330033"/>
        </a:dk2>
        <a:lt2>
          <a:srgbClr val="000000"/>
        </a:lt2>
        <a:accent1>
          <a:srgbClr val="CCCC99"/>
        </a:accent1>
        <a:accent2>
          <a:srgbClr val="FF0000"/>
        </a:accent2>
        <a:accent3>
          <a:srgbClr val="FFFFFF"/>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5">
        <a:dk1>
          <a:srgbClr val="000000"/>
        </a:dk1>
        <a:lt1>
          <a:srgbClr val="FFFFFF"/>
        </a:lt1>
        <a:dk2>
          <a:srgbClr val="330033"/>
        </a:dk2>
        <a:lt2>
          <a:srgbClr val="000000"/>
        </a:lt2>
        <a:accent1>
          <a:srgbClr val="4B8984"/>
        </a:accent1>
        <a:accent2>
          <a:srgbClr val="00829B"/>
        </a:accent2>
        <a:accent3>
          <a:srgbClr val="FFFFFF"/>
        </a:accent3>
        <a:accent4>
          <a:srgbClr val="000000"/>
        </a:accent4>
        <a:accent5>
          <a:srgbClr val="B1C4C2"/>
        </a:accent5>
        <a:accent6>
          <a:srgbClr val="00758C"/>
        </a:accent6>
        <a:hlink>
          <a:srgbClr val="0000FF"/>
        </a:hlink>
        <a:folHlink>
          <a:srgbClr val="615C91"/>
        </a:folHlink>
      </a:clrScheme>
      <a:clrMap bg1="lt1" tx1="dk1" bg2="lt2" tx2="dk2" accent1="accent1" accent2="accent2" accent3="accent3" accent4="accent4" accent5="accent5" accent6="accent6" hlink="hlink" folHlink="folHlink"/>
    </a:extraClrScheme>
    <a:extraClrScheme>
      <a:clrScheme name="Layers 16">
        <a:dk1>
          <a:srgbClr val="000000"/>
        </a:dk1>
        <a:lt1>
          <a:srgbClr val="FFFFFF"/>
        </a:lt1>
        <a:dk2>
          <a:srgbClr val="330033"/>
        </a:dk2>
        <a:lt2>
          <a:srgbClr val="000000"/>
        </a:lt2>
        <a:accent1>
          <a:srgbClr val="4B8984"/>
        </a:accent1>
        <a:accent2>
          <a:srgbClr val="FF0000"/>
        </a:accent2>
        <a:accent3>
          <a:srgbClr val="FFFFFF"/>
        </a:accent3>
        <a:accent4>
          <a:srgbClr val="000000"/>
        </a:accent4>
        <a:accent5>
          <a:srgbClr val="B1C4C2"/>
        </a:accent5>
        <a:accent6>
          <a:srgbClr val="E70000"/>
        </a:accent6>
        <a:hlink>
          <a:srgbClr val="0000FF"/>
        </a:hlink>
        <a:folHlink>
          <a:srgbClr val="615C9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Project and IT Product Documentation" ma:contentTypeID="0x010100D736C7ACE9B64A2887FC840CE64E73CD00F9B766FA919147C8AA3C665BB5FE3342006CC94FD49C48D5A4954D89B00607815400B528855B89288A499128715C419C0E93" ma:contentTypeVersion="28" ma:contentTypeDescription="Project and IT Product Documentation Content Type" ma:contentTypeScope="" ma:versionID="25e3462d22da398fb4e7c5b260d78ff4">
  <xsd:schema xmlns:xsd="http://www.w3.org/2001/XMLSchema" xmlns:xs="http://www.w3.org/2001/XMLSchema" xmlns:p="http://schemas.microsoft.com/office/2006/metadata/properties" xmlns:ns2="f21cd5e7-4e59-4426-9a65-65a4b49b5ea4" xmlns:ns3="d23a570b-d7a9-49ca-a34c-8afb8206b4bf" targetNamespace="http://schemas.microsoft.com/office/2006/metadata/properties" ma:root="true" ma:fieldsID="fadc07b98f5d318cc9ec2a821f923959" ns2:_="" ns3:_="">
    <xsd:import namespace="f21cd5e7-4e59-4426-9a65-65a4b49b5ea4"/>
    <xsd:import namespace="d23a570b-d7a9-49ca-a34c-8afb8206b4bf"/>
    <xsd:element name="properties">
      <xsd:complexType>
        <xsd:sequence>
          <xsd:element name="documentManagement">
            <xsd:complexType>
              <xsd:all>
                <xsd:element ref="ns2:ECDC_DMS_PROJECT_PHASE" minOccurs="0"/>
                <xsd:element ref="ns3:ECDC_DMS_Meeting_Date" minOccurs="0"/>
                <xsd:element ref="ns3:TaxCatchAll" minOccurs="0"/>
                <xsd:element ref="ns2:ECDC_DMS_Document_Type_Product_Documentation0" minOccurs="0"/>
                <xsd:element ref="ns2:ECDC_DMS_ITPROD_PORTFOLIO0" minOccurs="0"/>
                <xsd:element ref="ns2:ECDC_DMS_EDRM_Meeting_Code0" minOccurs="0"/>
                <xsd:element ref="ns2:ECDC_DMS_Project0" minOccurs="0"/>
                <xsd:element ref="ns3:bf6f88d3567d49708e6ddfea625f3427" minOccurs="0"/>
                <xsd:element ref="ns2:ECDC_DMS_ITPROD_YEAR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cd5e7-4e59-4426-9a65-65a4b49b5ea4" elementFormDefault="qualified">
    <xsd:import namespace="http://schemas.microsoft.com/office/2006/documentManagement/types"/>
    <xsd:import namespace="http://schemas.microsoft.com/office/infopath/2007/PartnerControls"/>
    <xsd:element name="ECDC_DMS_PROJECT_PHASE" ma:index="3" nillable="true" ma:displayName="Project Phase" ma:default="1-Initiating" ma:format="Dropdown" ma:internalName="ECDC_DMS_PROJECT_PHASE" ma:readOnly="false">
      <xsd:simpleType>
        <xsd:restriction base="dms:Choice">
          <xsd:enumeration value="1-Initiating"/>
          <xsd:enumeration value="2-Planning"/>
          <xsd:enumeration value="3-Executing"/>
          <xsd:enumeration value="4-Monitor and Control"/>
          <xsd:enumeration value="5-Closing"/>
          <xsd:enumeration value="6-IT Product Maintenance"/>
        </xsd:restriction>
      </xsd:simpleType>
    </xsd:element>
    <xsd:element name="ECDC_DMS_Document_Type_Product_Documentation0" ma:index="12" ma:taxonomy="true" ma:internalName="ECDC_DMS_Document_Type_Product_Documentation0" ma:taxonomyFieldName="ECDC_DMS_Document_Type_Product_Documentation" ma:displayName="Document Type" ma:readOnly="false" ma:default="9559;#Non-Classified Project or Product Document|70fa46e0-bdd2-4182-98f7-a57178742ef5" ma:fieldId="{a585e4e1-20cd-44d5-af8f-972dee50a663}" ma:sspId="de887f88-4a24-49db-a549-4c3cbb517053" ma:termSetId="05694767-788d-4e99-ad07-3dd6ddb61ccc" ma:anchorId="30bae0cb-fbc4-4e7a-b67d-217d17f781a7" ma:open="false" ma:isKeyword="false">
      <xsd:complexType>
        <xsd:sequence>
          <xsd:element ref="pc:Terms" minOccurs="0" maxOccurs="1"/>
        </xsd:sequence>
      </xsd:complexType>
    </xsd:element>
    <xsd:element name="ECDC_DMS_ITPROD_PORTFOLIO0" ma:index="13" nillable="true" ma:taxonomy="true" ma:internalName="ECDC_DMS_ITPROD_PORTFOLIO0" ma:taxonomyFieldName="ECDC_DMS_ITPROD_PORTFOLIO" ma:displayName="Portfolio" ma:readOnly="false" ma:default="" ma:fieldId="{d774b71b-8bbf-4b6c-9bcb-ab2c419f72b8}" ma:taxonomyMulti="true" ma:sspId="de887f88-4a24-49db-a549-4c3cbb517053" ma:termSetId="39f3e951-a13d-4717-b0f6-174d067719db" ma:anchorId="d454edc6-9bb3-4130-bffe-05777b5ae829" ma:open="false" ma:isKeyword="false">
      <xsd:complexType>
        <xsd:sequence>
          <xsd:element ref="pc:Terms" minOccurs="0" maxOccurs="1"/>
        </xsd:sequence>
      </xsd:complexType>
    </xsd:element>
    <xsd:element name="ECDC_DMS_EDRM_Meeting_Code0" ma:index="14" nillable="true" ma:taxonomy="true" ma:internalName="ECDC_DMS_EDRM_Meeting_Code0" ma:taxonomyFieldName="ECDC_DMS_EDRM_Meeting_Code" ma:displayName="Meeting Code" ma:readOnly="false" ma:default="" ma:fieldId="{0a3a9b5f-6216-431d-ac91-d8d281fdbe3e}" ma:taxonomyMulti="true" ma:sspId="de887f88-4a24-49db-a549-4c3cbb517053" ma:termSetId="edec69b4-0510-43be-8a98-012c8d4b4d60" ma:anchorId="00000000-0000-0000-0000-000000000000" ma:open="false" ma:isKeyword="false">
      <xsd:complexType>
        <xsd:sequence>
          <xsd:element ref="pc:Terms" minOccurs="0" maxOccurs="1"/>
        </xsd:sequence>
      </xsd:complexType>
    </xsd:element>
    <xsd:element name="ECDC_DMS_Project0" ma:index="15" nillable="true" ma:taxonomy="true" ma:internalName="ECDC_DMS_Project0" ma:taxonomyFieldName="ECDC_DMS_Project" ma:displayName="Project" ma:readOnly="false" ma:default="" ma:fieldId="{951a5c61-3e7d-4f5e-ad41-b76025ccfaa6}" ma:taxonomyMulti="true" ma:sspId="de887f88-4a24-49db-a549-4c3cbb517053" ma:termSetId="83bc1c21-e08b-4faa-97f2-3f7a70f36fcc" ma:anchorId="00000000-0000-0000-0000-000000000000" ma:open="false" ma:isKeyword="false">
      <xsd:complexType>
        <xsd:sequence>
          <xsd:element ref="pc:Terms" minOccurs="0" maxOccurs="1"/>
        </xsd:sequence>
      </xsd:complexType>
    </xsd:element>
    <xsd:element name="ECDC_DMS_ITPROD_YEAR0" ma:index="17" nillable="true" ma:taxonomy="true" ma:internalName="ECDC_DMS_ITPROD_YEAR0" ma:taxonomyFieldName="ECDC_DMS_ITPROD_YEAR" ma:displayName="Budget Year" ma:readOnly="false" ma:default="" ma:fieldId="{b7b1b9db-4b25-44e0-a3b1-63fc06ac39f0}" ma:taxonomyMulti="true" ma:sspId="de887f88-4a24-49db-a549-4c3cbb517053" ma:termSetId="39f3e951-a13d-4717-b0f6-174d067719db" ma:anchorId="c266da89-e1b1-47d3-9c2c-615579de50c3"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23a570b-d7a9-49ca-a34c-8afb8206b4bf" elementFormDefault="qualified">
    <xsd:import namespace="http://schemas.microsoft.com/office/2006/documentManagement/types"/>
    <xsd:import namespace="http://schemas.microsoft.com/office/infopath/2007/PartnerControls"/>
    <xsd:element name="ECDC_DMS_Meeting_Date" ma:index="6" nillable="true" ma:displayName="Meeting date" ma:description="The date of meeting (1) the document belongs to or (2) was discussed, reviewed or approved." ma:format="DateOnly" ma:internalName="ECDC_DMS_Meeting_Date" ma:readOnly="false">
      <xsd:simpleType>
        <xsd:restriction base="dms:DateTime"/>
      </xsd:simpleType>
    </xsd:element>
    <xsd:element name="TaxCatchAll" ma:index="11" nillable="true" ma:displayName="Taxonomy Catch All Column" ma:hidden="true" ma:list="{cde9ab0f-a34b-4ce8-8807-1a3ae118aba1}" ma:internalName="TaxCatchAll" ma:readOnly="false" ma:showField="CatchAllData" ma:web="f21cd5e7-4e59-4426-9a65-65a4b49b5ea4">
      <xsd:complexType>
        <xsd:complexContent>
          <xsd:extension base="dms:MultiChoiceLookup">
            <xsd:sequence>
              <xsd:element name="Value" type="dms:Lookup" maxOccurs="unbounded" minOccurs="0" nillable="true"/>
            </xsd:sequence>
          </xsd:extension>
        </xsd:complexContent>
      </xsd:complexType>
    </xsd:element>
    <xsd:element name="bf6f88d3567d49708e6ddfea625f3427" ma:index="16" nillable="true" ma:taxonomy="true" ma:internalName="bf6f88d3567d49708e6ddfea625f3427" ma:taxonomyFieldName="DMS_x0020_Product" ma:displayName="IT Product" ma:readOnly="false" ma:default="" ma:fieldId="{bf6f88d3-567d-4970-8e6d-dfea625f3427}" ma:taxonomyMulti="true" ma:sspId="de887f88-4a24-49db-a549-4c3cbb517053" ma:termSetId="765c2105-95ad-4131-ade8-84f64ee0a1c3"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xsd:element ref="dc:title" minOccurs="0" maxOccurs="1" ma:index="1" ma:displayName="Title"/>
        <xsd:element ref="dc:subject" minOccurs="0" maxOccurs="1"/>
        <xsd:element ref="dc:description" minOccurs="0" maxOccurs="1"/>
        <xsd:element name="keywords" minOccurs="0" maxOccurs="1" type="xsd:string" ma:index="1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23a570b-d7a9-49ca-a34c-8afb8206b4bf">
      <Value>8503</Value>
      <Value>9559</Value>
      <Value>11776</Value>
    </TaxCatchAll>
    <ECDC_DMS_Project0 xmlns="f21cd5e7-4e59-4426-9a65-65a4b49b5ea4">
      <Terms xmlns="http://schemas.microsoft.com/office/infopath/2007/PartnerControls">
        <TermInfo xmlns="http://schemas.microsoft.com/office/infopath/2007/PartnerControls">
          <TermName xmlns="http://schemas.microsoft.com/office/infopath/2007/PartnerControls">EU Health Security Initiative programme</TermName>
          <TermId xmlns="http://schemas.microsoft.com/office/infopath/2007/PartnerControls">25306b6b-39ac-41be-90ab-12f9725e9391</TermId>
        </TermInfo>
      </Terms>
    </ECDC_DMS_Project0>
    <ECDC_DMS_ITPROD_PORTFOLIO0 xmlns="f21cd5e7-4e59-4426-9a65-65a4b49b5ea4">
      <Terms xmlns="http://schemas.microsoft.com/office/infopath/2007/PartnerControls">
        <TermInfo xmlns="http://schemas.microsoft.com/office/infopath/2007/PartnerControls">
          <TermName xmlns="http://schemas.microsoft.com/office/infopath/2007/PartnerControls">DIR</TermName>
          <TermId xmlns="http://schemas.microsoft.com/office/infopath/2007/PartnerControls">d280b436-bc76-4c87-a7ad-b215a1406941</TermId>
        </TermInfo>
      </Terms>
    </ECDC_DMS_ITPROD_PORTFOLIO0>
    <ECDC_DMS_ITPROD_YEAR0 xmlns="f21cd5e7-4e59-4426-9a65-65a4b49b5ea4">
      <Terms xmlns="http://schemas.microsoft.com/office/infopath/2007/PartnerControls"/>
    </ECDC_DMS_ITPROD_YEAR0>
    <ECDC_DMS_EDRM_Meeting_Code0 xmlns="f21cd5e7-4e59-4426-9a65-65a4b49b5ea4">
      <Terms xmlns="http://schemas.microsoft.com/office/infopath/2007/PartnerControls"/>
    </ECDC_DMS_EDRM_Meeting_Code0>
    <ECDC_DMS_PROJECT_PHASE xmlns="f21cd5e7-4e59-4426-9a65-65a4b49b5ea4">1-Initiating</ECDC_DMS_PROJECT_PHASE>
    <ECDC_DMS_Meeting_Date xmlns="d23a570b-d7a9-49ca-a34c-8afb8206b4bf" xsi:nil="true"/>
    <ECDC_DMS_Document_Type_Product_Documentation0 xmlns="f21cd5e7-4e59-4426-9a65-65a4b49b5ea4">
      <Terms xmlns="http://schemas.microsoft.com/office/infopath/2007/PartnerControls">
        <TermInfo xmlns="http://schemas.microsoft.com/office/infopath/2007/PartnerControls">
          <TermName xmlns="http://schemas.microsoft.com/office/infopath/2007/PartnerControls">Non-Classified Project or Product Document</TermName>
          <TermId xmlns="http://schemas.microsoft.com/office/infopath/2007/PartnerControls">70fa46e0-bdd2-4182-98f7-a57178742ef5</TermId>
        </TermInfo>
      </Terms>
    </ECDC_DMS_Document_Type_Product_Documentation0>
    <bf6f88d3567d49708e6ddfea625f3427 xmlns="d23a570b-d7a9-49ca-a34c-8afb8206b4bf">
      <Terms xmlns="http://schemas.microsoft.com/office/infopath/2007/PartnerControls"/>
    </bf6f88d3567d49708e6ddfea625f3427>
  </documentManagement>
</p:properties>
</file>

<file path=customXml/itemProps1.xml><?xml version="1.0" encoding="utf-8"?>
<ds:datastoreItem xmlns:ds="http://schemas.openxmlformats.org/officeDocument/2006/customXml" ds:itemID="{9DABEBE7-96E8-4C6A-859F-4E8FCB001107}">
  <ds:schemaRefs>
    <ds:schemaRef ds:uri="http://schemas.microsoft.com/sharepoint/events"/>
  </ds:schemaRefs>
</ds:datastoreItem>
</file>

<file path=customXml/itemProps2.xml><?xml version="1.0" encoding="utf-8"?>
<ds:datastoreItem xmlns:ds="http://schemas.openxmlformats.org/officeDocument/2006/customXml" ds:itemID="{B194CA3C-9EFF-4181-81E8-1BAE14820F4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1cd5e7-4e59-4426-9a65-65a4b49b5ea4"/>
    <ds:schemaRef ds:uri="d23a570b-d7a9-49ca-a34c-8afb8206b4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90CA72A-F9B2-4DBD-862E-480CD4D639F7}">
  <ds:schemaRefs>
    <ds:schemaRef ds:uri="http://purl.org/dc/terms/"/>
    <ds:schemaRef ds:uri="376727eb-354b-45e4-998d-f84ea079474e"/>
    <ds:schemaRef ds:uri="http://schemas.microsoft.com/office/2006/metadata/properties"/>
    <ds:schemaRef ds:uri="http://schemas.microsoft.com/office/2006/documentManagement/types"/>
    <ds:schemaRef ds:uri="http://schemas.microsoft.com/sharepoint/v3"/>
    <ds:schemaRef ds:uri="http://purl.org/dc/elements/1.1/"/>
    <ds:schemaRef ds:uri="http://schemas.openxmlformats.org/package/2006/metadata/core-properties"/>
    <ds:schemaRef ds:uri="http://schemas.microsoft.com/office/infopath/2007/PartnerControls"/>
    <ds:schemaRef ds:uri="d23a570b-d7a9-49ca-a34c-8afb8206b4bf"/>
    <ds:schemaRef ds:uri="http://www.w3.org/XML/1998/namespace"/>
    <ds:schemaRef ds:uri="http://purl.org/dc/dcmitype/"/>
    <ds:schemaRef ds:uri="f21cd5e7-4e59-4426-9a65-65a4b49b5ea4"/>
  </ds:schemaRefs>
</ds:datastoreItem>
</file>

<file path=docProps/app.xml><?xml version="1.0" encoding="utf-8"?>
<ap:Properties xmlns:vt="http://schemas.openxmlformats.org/officeDocument/2006/docPropsVTypes" xmlns:ap="http://schemas.openxmlformats.org/officeDocument/2006/extended-properties">
  <ap:Template/>
  <ap:TotalTime>4807</ap:TotalTime>
  <ap:Words>4060</ap:Words>
  <ap:Application>Microsoft Office PowerPoint</ap:Application>
  <ap:PresentationFormat>Custom</ap:PresentationFormat>
  <ap:Paragraphs>295</ap:Paragraphs>
  <ap:Slides>11</ap:Slides>
  <ap:Notes>11</ap:Notes>
  <ap:HiddenSlides>0</ap:HiddenSlides>
  <ap:MMClips>0</ap:MMClips>
  <ap:ScaleCrop>false</ap:ScaleCrop>
  <ap:HeadingPairs>
    <vt:vector baseType="variant" size="6">
      <vt:variant>
        <vt:lpstr>Fonts Used</vt:lpstr>
      </vt:variant>
      <vt:variant>
        <vt:i4>9</vt:i4>
      </vt:variant>
      <vt:variant>
        <vt:lpstr>Theme</vt:lpstr>
      </vt:variant>
      <vt:variant>
        <vt:i4>1</vt:i4>
      </vt:variant>
      <vt:variant>
        <vt:lpstr>Slide Titles</vt:lpstr>
      </vt:variant>
      <vt:variant>
        <vt:i4>11</vt:i4>
      </vt:variant>
    </vt:vector>
  </ap:HeadingPairs>
  <ap:TitlesOfParts>
    <vt:vector baseType="lpstr" size="21">
      <vt:lpstr>AdobeCorpID MyriadRg</vt:lpstr>
      <vt:lpstr>Arial</vt:lpstr>
      <vt:lpstr>Calibri</vt:lpstr>
      <vt:lpstr>MetaPro-Black</vt:lpstr>
      <vt:lpstr>MetaPro-Bold</vt:lpstr>
      <vt:lpstr>Microsoft Sans Serif</vt:lpstr>
      <vt:lpstr>Tahoma</vt:lpstr>
      <vt:lpstr>Times New Roman</vt:lpstr>
      <vt:lpstr>Wingdings</vt:lpstr>
      <vt:lpstr>Layers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ap:TitlesOfParts>
  <ap:Company>CDT</ap:Company>
  <ap:LinksUpToDate>false</ap:LinksUpToDate>
  <ap:SharedDoc>false</ap:SharedDoc>
  <ap:HyperlinksChanged>false</ap:HyperlinksChanged>
  <ap:AppVersion>16.0000</ap:AppVersion>
</ap: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UPDATE_unit_05_validation</dc:title>
  <dc:subject>Not specified</dc:subject>
  <dc:creator>CDT</dc:creator>
  <cp:keywords/>
  <cp:lastModifiedBy>CDT</cp:lastModifiedBy>
  <cp:revision>1063</cp:revision>
  <dcterms:created xsi:type="dcterms:W3CDTF">2006-11-17T14:43:15Z</dcterms:created>
  <dcterms:modified xsi:type="dcterms:W3CDTF">2021-03-22T14:07:03Z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0x010100D736C7ACE9B64A2887FC840CE64E73CD00F9B766FA919147C8AA3C665BB5FE3342006CC94FD49C48D5A4954D89B00607815400B528855B89288A499128715C419C0E93</vt:lpwstr>
  </property>
  <property fmtid="{D5CDD505-2E9C-101B-9397-08002B2CF9AE}" pid="3" name="_dlc_DocId">
    <vt:lpwstr>DOI1007-2079432915-190</vt:lpwstr>
  </property>
  <property fmtid="{D5CDD505-2E9C-101B-9397-08002B2CF9AE}" pid="4" name="_dlc_DocIdUrl">
    <vt:lpwstr>http://dms.ecdcnet.europa.eu/sites/projects/prodmgmt/hsi/_layouts/15/DocIdRedir.aspx?ID=DOI1007-2079432915-190, DOI1007-2079432915-190</vt:lpwstr>
  </property>
  <property fmtid="{D5CDD505-2E9C-101B-9397-08002B2CF9AE}" pid="5" name="_dlc_DocIdItemGuid">
    <vt:lpwstr>babfdebe-6a6a-43c9-8b7e-06118c337f8d</vt:lpwstr>
  </property>
  <property fmtid="{D5CDD505-2E9C-101B-9397-08002B2CF9AE}" pid="6" name="TaxKeyword">
    <vt:lpwstr/>
  </property>
  <property fmtid="{D5CDD505-2E9C-101B-9397-08002B2CF9AE}" pid="7" name="ECDC_DMS_Organization">
    <vt:lpwstr/>
  </property>
  <property fmtid="{D5CDD505-2E9C-101B-9397-08002B2CF9AE}" pid="8" name="ECDC_DMS_MIS_Activity_code">
    <vt:lpwstr/>
  </property>
  <property fmtid="{D5CDD505-2E9C-101B-9397-08002B2CF9AE}" pid="9" name="ECDC_DMS_Project">
    <vt:lpwstr>11776;#EU Health Security Initiative programme|25306b6b-39ac-41be-90ab-12f9725e9391</vt:lpwstr>
  </property>
  <property fmtid="{D5CDD505-2E9C-101B-9397-08002B2CF9AE}" pid="10" name="ECDC_Subject_what">
    <vt:lpwstr>124;#epidemic intelligence|ad1f1585-b938-4db1-992a-8af3e2bf831f</vt:lpwstr>
  </property>
  <property fmtid="{D5CDD505-2E9C-101B-9397-08002B2CF9AE}" pid="11" name="ECDC_DMS_Epi_and_Emergency_Document_Type">
    <vt:lpwstr>1961;#Presentation|ccbe1f80-b171-4140-9ee7-571d78063fb6</vt:lpwstr>
  </property>
  <property fmtid="{D5CDD505-2E9C-101B-9397-08002B2CF9AE}" pid="12" name="edrm_document_typeTaxHTField0">
    <vt:lpwstr>Not specified|581b895d-77e9-46ec-8c5e-850161f4a515</vt:lpwstr>
  </property>
  <property fmtid="{D5CDD505-2E9C-101B-9397-08002B2CF9AE}" pid="13" name="edrm_functionTaxHTField0">
    <vt:lpwstr>Not specified|92bcb685-885a-40ff-9744-3825164b3c86</vt:lpwstr>
  </property>
  <property fmtid="{D5CDD505-2E9C-101B-9397-08002B2CF9AE}" pid="14" name="edrm_statusTaxHTField0">
    <vt:lpwstr>Draft|210dfa89-0dc2-4261-944c-0ccc26c12bbd</vt:lpwstr>
  </property>
  <property fmtid="{D5CDD505-2E9C-101B-9397-08002B2CF9AE}" pid="15" name="edrm_diseaseTaxHTField0">
    <vt:lpwstr>Not specified|bad72cf5-edc4-4bad-9035-f5ac84acbef6</vt:lpwstr>
  </property>
  <property fmtid="{D5CDD505-2E9C-101B-9397-08002B2CF9AE}" pid="16" name="edrm_securityTaxHTField0">
    <vt:lpwstr>Restricted:Internal|caa52167-d17e-46dd-9322-12d83d57eefa</vt:lpwstr>
  </property>
  <property fmtid="{D5CDD505-2E9C-101B-9397-08002B2CF9AE}" pid="17" name="edrm_languageTaxHTField0">
    <vt:lpwstr>English|f0d96333-3b15-448d-bec3-c97f3b65cb2d</vt:lpwstr>
  </property>
  <property fmtid="{D5CDD505-2E9C-101B-9397-08002B2CF9AE}" pid="18" name="edrm_function">
    <vt:lpwstr>2365;#Not specified|92bcb685-885a-40ff-9744-3825164b3c86</vt:lpwstr>
  </property>
  <property fmtid="{D5CDD505-2E9C-101B-9397-08002B2CF9AE}" pid="19" name="edrm_document_type">
    <vt:lpwstr>2364;#Not specified|581b895d-77e9-46ec-8c5e-850161f4a515</vt:lpwstr>
  </property>
  <property fmtid="{D5CDD505-2E9C-101B-9397-08002B2CF9AE}" pid="20" name="edrm_status">
    <vt:lpwstr>2363;#Draft|210dfa89-0dc2-4261-944c-0ccc26c12bbd</vt:lpwstr>
  </property>
  <property fmtid="{D5CDD505-2E9C-101B-9397-08002B2CF9AE}" pid="21" name="edrm_entityTaxHTField0">
    <vt:lpwstr>Surveillance and Response Support Unit|be4aac37-b6fa-4b86-b0a4-9a97852a8676</vt:lpwstr>
  </property>
  <property fmtid="{D5CDD505-2E9C-101B-9397-08002B2CF9AE}" pid="22" name="edrm_disease">
    <vt:lpwstr>2366;#Not specified|bad72cf5-edc4-4bad-9035-f5ac84acbef6</vt:lpwstr>
  </property>
  <property fmtid="{D5CDD505-2E9C-101B-9397-08002B2CF9AE}" pid="23" name="edrm_security">
    <vt:lpwstr>2367;#Restricted:Internal|caa52167-d17e-46dd-9322-12d83d57eefa</vt:lpwstr>
  </property>
  <property fmtid="{D5CDD505-2E9C-101B-9397-08002B2CF9AE}" pid="24" name="edrm_language">
    <vt:lpwstr>2379;#English|f0d96333-3b15-448d-bec3-c97f3b65cb2d</vt:lpwstr>
  </property>
  <property fmtid="{D5CDD505-2E9C-101B-9397-08002B2CF9AE}" pid="25" name="edrm_entity">
    <vt:lpwstr>2380;#Surveillance and Response Support Unit|be4aac37-b6fa-4b86-b0a4-9a97852a8676</vt:lpwstr>
  </property>
  <property fmtid="{D5CDD505-2E9C-101B-9397-08002B2CF9AE}" pid="26" name="ECDC_DMS_Document_Type_Product_Documentation">
    <vt:lpwstr>9559;#Non-Classified Project or Product Document|70fa46e0-bdd2-4182-98f7-a57178742ef5</vt:lpwstr>
  </property>
  <property fmtid="{D5CDD505-2E9C-101B-9397-08002B2CF9AE}" pid="27" name="DMS Product">
    <vt:lpwstr/>
  </property>
  <property fmtid="{D5CDD505-2E9C-101B-9397-08002B2CF9AE}" pid="28" name="ECDC_DMS_EDRM_Meeting_Code">
    <vt:lpwstr/>
  </property>
  <property fmtid="{D5CDD505-2E9C-101B-9397-08002B2CF9AE}" pid="29" name="ECDC_DMS_ITPROD_PORTFOLIO">
    <vt:lpwstr>8503;#DIR|d280b436-bc76-4c87-a7ad-b215a1406941</vt:lpwstr>
  </property>
  <property fmtid="{D5CDD505-2E9C-101B-9397-08002B2CF9AE}" pid="30" name="ECDC_DMS_ITPROD_YEAR">
    <vt:lpwstr/>
  </property>
</Properties>
</file>