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5" r:id="rId5"/>
  </p:sldMasterIdLst>
  <p:notesMasterIdLst>
    <p:notesMasterId r:id="rId20"/>
  </p:notesMasterIdLst>
  <p:sldIdLst>
    <p:sldId id="257" r:id="rId6"/>
    <p:sldId id="270"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Tarik Derrough" initials="TD" lastIdx="1" clrIdx="0">
    <p:extLst>
      <p:ext uri="{19B8F6BF-5375-455C-9EA6-DF929625EA0E}">
        <p15:presenceInfo xmlns:p15="http://schemas.microsoft.com/office/powerpoint/2012/main" userId="S-1-5-21-3732144185-4277010889-2338737342-964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987" autoAdjust="0"/>
    <p:restoredTop sz="74898" autoAdjust="0"/>
  </p:normalViewPr>
  <p:slideViewPr>
    <p:cSldViewPr snapToGrid="0">
      <p:cViewPr>
        <p:scale>
          <a:sx n="39" d="100"/>
          <a:sy n="39" d="100"/>
        </p:scale>
        <p:origin x="1672" y="304"/>
      </p:cViewPr>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52" d="100"/>
          <a:sy n="52" d="100"/>
        </p:scale>
        <p:origin x="268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4F6A85-AA71-4AE5-BED7-1F79A65A33DE}" type="datetimeFigureOut">
              <a:rPr lang="en-GB" smtClean="0"/>
              <a:t>08/12/2020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5C11B8-9110-4A4D-965A-4FE5811411C0}" type="slidenum">
              <a:rPr lang="en-GB" smtClean="0"/>
              <a:t>‹#›</a:t>
            </a:fld>
            <a:endParaRPr lang="en-GB"/>
          </a:p>
        </p:txBody>
      </p:sp>
    </p:spTree>
    <p:extLst>
      <p:ext uri="{BB962C8B-B14F-4D97-AF65-F5344CB8AC3E}">
        <p14:creationId xmlns:p14="http://schemas.microsoft.com/office/powerpoint/2010/main" val="2698326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endParaRPr lang="it-IT" dirty="0" smtClean="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smtClean="0"/>
          </a:p>
        </p:txBody>
      </p:sp>
    </p:spTree>
    <p:extLst>
      <p:ext uri="{BB962C8B-B14F-4D97-AF65-F5344CB8AC3E}">
        <p14:creationId xmlns:p14="http://schemas.microsoft.com/office/powerpoint/2010/main" val="4229104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r>
              <a:rPr kumimoji="0" lang="en-GB" b="0" i="0" u="none" strike="noStrike" kern="0" cap="none" spc="0" normalizeH="0" baseline="0" noProof="0" dirty="0" smtClean="0">
                <a:ln>
                  <a:noFill/>
                </a:ln>
                <a:effectLst/>
                <a:uLnTx/>
                <a:uFillTx/>
              </a:rPr>
              <a:t>Confidentiality is a key aspect that should be carefully addressed in communication. The challenge is to : </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r>
              <a:rPr kumimoji="0" lang="en-GB" b="0" i="0" u="none" strike="noStrike" kern="0" cap="none" spc="0" normalizeH="0" baseline="0" noProof="0" dirty="0" smtClean="0">
                <a:ln>
                  <a:noFill/>
                </a:ln>
                <a:effectLst/>
                <a:uLnTx/>
                <a:uFillTx/>
              </a:rPr>
              <a:t>-balance confidentiality with the needs for </a:t>
            </a:r>
            <a:r>
              <a:rPr kumimoji="0" lang="en-GB" b="0" i="0" u="none" strike="noStrike" kern="0" cap="none" spc="0" normalizeH="0" baseline="0" noProof="0" dirty="0" smtClean="0">
                <a:ln>
                  <a:noFill/>
                </a:ln>
                <a:effectLst/>
                <a:uLnTx/>
                <a:uFillTx/>
              </a:rPr>
              <a:t>transparency, </a:t>
            </a:r>
            <a:r>
              <a:rPr kumimoji="0" lang="en-GB" b="0" i="0" u="none" strike="noStrike" kern="0" cap="none" spc="0" normalizeH="0" baseline="0" noProof="0" dirty="0" smtClean="0">
                <a:ln>
                  <a:noFill/>
                </a:ln>
                <a:effectLst/>
                <a:uLnTx/>
                <a:uFillTx/>
              </a:rPr>
              <a:t>and </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r>
              <a:rPr kumimoji="0" lang="en-GB" b="0" i="0" u="none" strike="noStrike" kern="0" cap="none" spc="0" normalizeH="0" baseline="0" noProof="0" dirty="0" smtClean="0">
                <a:ln>
                  <a:noFill/>
                </a:ln>
                <a:effectLst/>
                <a:uLnTx/>
                <a:uFillTx/>
              </a:rPr>
              <a:t>-balance the quality of information versus the timeliness of dissemination</a:t>
            </a:r>
            <a:r>
              <a:rPr kumimoji="0" lang="en-GB" b="0" i="0" u="none" strike="noStrike" kern="0" cap="none" spc="0" normalizeH="0" baseline="0" noProof="0" dirty="0" smtClean="0">
                <a:ln>
                  <a:noFill/>
                </a:ln>
                <a:effectLst/>
                <a:uLnTx/>
                <a:uFillTx/>
              </a:rPr>
              <a:t>.</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endParaRPr lang="en-GB" dirty="0" smtClean="0">
              <a:cs typeface="Times New Roman" pitchFamily="18" charset="0"/>
            </a:endParaRPr>
          </a:p>
          <a:p>
            <a:pPr defTabSz="820738" eaLnBrk="0" hangingPunct="0">
              <a:spcBef>
                <a:spcPct val="50000"/>
              </a:spcBef>
              <a:buClr>
                <a:srgbClr val="B22C1B"/>
              </a:buClr>
              <a:buSzPct val="80000"/>
              <a:tabLst>
                <a:tab pos="341313" algn="l"/>
                <a:tab pos="1150938" algn="l"/>
              </a:tabLst>
            </a:pPr>
            <a:r>
              <a:rPr lang="en-GB" dirty="0" smtClean="0">
                <a:cs typeface="Times New Roman" pitchFamily="18" charset="0"/>
              </a:rPr>
              <a:t>For written communication, clearly state what is publicly available information and what is confidential/restricted</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en-GB" dirty="0" smtClean="0">
                <a:cs typeface="Times New Roman" pitchFamily="18" charset="0"/>
              </a:rPr>
              <a:t>Specify </a:t>
            </a:r>
            <a:r>
              <a:rPr lang="en-GB" dirty="0" smtClean="0">
                <a:cs typeface="Times New Roman" pitchFamily="18" charset="0"/>
              </a:rPr>
              <a:t>your intended target audience</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en-GB" dirty="0" smtClean="0"/>
              <a:t>Mention </a:t>
            </a:r>
            <a:r>
              <a:rPr lang="en-GB" dirty="0" smtClean="0"/>
              <a:t>your sources and references</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en-GB" dirty="0" smtClean="0"/>
              <a:t>If </a:t>
            </a:r>
            <a:r>
              <a:rPr lang="en-GB" dirty="0" smtClean="0"/>
              <a:t>there is sensitive information, request pre-authorisation to the involved stakeholder before publishing</a:t>
            </a: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endParaRPr kumimoji="0" lang="en-GB" b="0" i="0" u="none" strike="noStrike" kern="0" cap="none" spc="0" normalizeH="0" baseline="0" noProof="0" dirty="0" smtClean="0">
              <a:ln>
                <a:noFill/>
              </a:ln>
              <a:effectLst/>
              <a:uLnTx/>
              <a:uFillTx/>
            </a:endParaRPr>
          </a:p>
          <a:p>
            <a:pPr defTabSz="820738" eaLnBrk="0" hangingPunct="0">
              <a:spcBef>
                <a:spcPct val="50000"/>
              </a:spcBef>
              <a:buClr>
                <a:srgbClr val="B22C1B"/>
              </a:buClr>
              <a:buSzPct val="80000"/>
              <a:tabLst>
                <a:tab pos="341313" algn="l"/>
                <a:tab pos="1150938" algn="l"/>
              </a:tabLst>
            </a:pPr>
            <a:r>
              <a:rPr lang="en-GB" dirty="0" smtClean="0">
                <a:cs typeface="Times New Roman" pitchFamily="18" charset="0"/>
              </a:rPr>
              <a:t>In terms of personal data protection: </a:t>
            </a:r>
          </a:p>
          <a:p>
            <a:pPr marL="171450" indent="-171450" defTabSz="820738" eaLnBrk="0" hangingPunct="0">
              <a:spcBef>
                <a:spcPct val="50000"/>
              </a:spcBef>
              <a:buClr>
                <a:srgbClr val="B22C1B"/>
              </a:buClr>
              <a:buSzPct val="80000"/>
              <a:buFont typeface="Arial" panose="020B0604020202020204" pitchFamily="34" charset="0"/>
              <a:buChar char="•"/>
              <a:tabLst>
                <a:tab pos="341313" algn="l"/>
                <a:tab pos="1150938" algn="l"/>
              </a:tabLst>
            </a:pPr>
            <a:r>
              <a:rPr lang="en-GB" dirty="0" smtClean="0">
                <a:cs typeface="Times New Roman" pitchFamily="18" charset="0"/>
              </a:rPr>
              <a:t>There </a:t>
            </a:r>
            <a:r>
              <a:rPr lang="en-GB" dirty="0" smtClean="0">
                <a:cs typeface="Times New Roman" pitchFamily="18" charset="0"/>
              </a:rPr>
              <a:t>should</a:t>
            </a:r>
            <a:r>
              <a:rPr lang="en-GB" baseline="0" dirty="0" smtClean="0">
                <a:cs typeface="Times New Roman" pitchFamily="18" charset="0"/>
              </a:rPr>
              <a:t> not be any</a:t>
            </a:r>
            <a:r>
              <a:rPr lang="en-GB" dirty="0" smtClean="0">
                <a:cs typeface="Times New Roman" pitchFamily="18" charset="0"/>
              </a:rPr>
              <a:t> information that might identify patients or individuals</a:t>
            </a:r>
          </a:p>
          <a:p>
            <a:pPr marL="171450" marR="0" lvl="0" indent="-171450" algn="l" defTabSz="820738" rtl="0" eaLnBrk="0" fontAlgn="auto" latinLnBrk="0" hangingPunct="0">
              <a:lnSpc>
                <a:spcPct val="100000"/>
              </a:lnSpc>
              <a:spcBef>
                <a:spcPct val="50000"/>
              </a:spcBef>
              <a:spcAft>
                <a:spcPts val="0"/>
              </a:spcAft>
              <a:buClr>
                <a:srgbClr val="B22C1B"/>
              </a:buClr>
              <a:buSzPct val="80000"/>
              <a:buFont typeface="Arial" panose="020B0604020202020204" pitchFamily="34" charset="0"/>
              <a:buChar char="•"/>
              <a:tabLst>
                <a:tab pos="341313" algn="l"/>
                <a:tab pos="1150938" algn="l"/>
              </a:tabLst>
              <a:defRPr/>
            </a:pPr>
            <a:r>
              <a:rPr lang="en-GB" dirty="0" smtClean="0">
                <a:cs typeface="Times New Roman" pitchFamily="18" charset="0"/>
              </a:rPr>
              <a:t>To </a:t>
            </a:r>
            <a:r>
              <a:rPr lang="en-GB" dirty="0" smtClean="0">
                <a:cs typeface="Times New Roman" pitchFamily="18" charset="0"/>
              </a:rPr>
              <a:t>exchange personal data,</a:t>
            </a:r>
            <a:r>
              <a:rPr lang="en-GB" baseline="0" dirty="0" smtClean="0">
                <a:cs typeface="Times New Roman" pitchFamily="18" charset="0"/>
              </a:rPr>
              <a:t> for instance in the context of a </a:t>
            </a:r>
            <a:r>
              <a:rPr lang="en-GB" dirty="0" smtClean="0">
                <a:cs typeface="Times New Roman" pitchFamily="18" charset="0"/>
              </a:rPr>
              <a:t>contact tracing, use restricted platforms with selective messaging.</a:t>
            </a:r>
            <a:endParaRPr kumimoji="0" lang="en-GB" b="0" i="0" u="none" strike="noStrike" kern="0" cap="none" spc="0" normalizeH="0" baseline="0" noProof="0" dirty="0" smtClean="0">
              <a:ln>
                <a:noFill/>
              </a:ln>
              <a:effectLst/>
              <a:uLnTx/>
              <a:uFillTx/>
            </a:endParaRPr>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endParaRPr kumimoji="0" lang="en-GB" b="0" i="0" u="none" strike="noStrike" kern="0" cap="none" spc="0" normalizeH="0" baseline="0" noProof="0" dirty="0" smtClean="0">
              <a:ln>
                <a:noFill/>
              </a:ln>
              <a:solidFill>
                <a:srgbClr val="000000"/>
              </a:solidFill>
              <a:effectLst/>
              <a:uLnTx/>
              <a:uFillTx/>
            </a:endParaRP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678855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a:p>
            <a:r>
              <a:rPr lang="en-GB" dirty="0" smtClean="0"/>
              <a:t>Work hand in hand with the communication team of your institution</a:t>
            </a:r>
          </a:p>
          <a:p>
            <a:r>
              <a:rPr lang="en-GB" dirty="0" smtClean="0"/>
              <a:t>Decide on a routine of communication, with regular outputs to retain</a:t>
            </a:r>
            <a:r>
              <a:rPr lang="en-GB" baseline="0" dirty="0" smtClean="0"/>
              <a:t> your audience.</a:t>
            </a:r>
            <a:endParaRPr lang="en-GB" dirty="0" smtClean="0"/>
          </a:p>
          <a:p>
            <a:endParaRPr lang="en-GB" dirty="0" smtClean="0"/>
          </a:p>
          <a:p>
            <a:pPr>
              <a:buFont typeface="Wingdings" panose="05000000000000000000" pitchFamily="2" charset="2"/>
              <a:buNone/>
            </a:pPr>
            <a:r>
              <a:rPr lang="en-GB" dirty="0" smtClean="0"/>
              <a:t>For instance, following</a:t>
            </a:r>
            <a:r>
              <a:rPr lang="en-GB" baseline="0" dirty="0" smtClean="0"/>
              <a:t> a scheme of communication could be :</a:t>
            </a:r>
          </a:p>
          <a:p>
            <a:pPr>
              <a:buFont typeface="Wingdings" panose="05000000000000000000" pitchFamily="2" charset="2"/>
              <a:buChar char="ü"/>
            </a:pPr>
            <a:r>
              <a:rPr lang="en-GB" dirty="0" smtClean="0"/>
              <a:t> creating daily bulletin and daily post on social media</a:t>
            </a:r>
          </a:p>
          <a:p>
            <a:pPr>
              <a:buFont typeface="Wingdings" panose="05000000000000000000" pitchFamily="2" charset="2"/>
              <a:buChar char="ü"/>
            </a:pPr>
            <a:r>
              <a:rPr lang="en-GB" baseline="0" dirty="0" smtClean="0"/>
              <a:t> producing w</a:t>
            </a:r>
            <a:r>
              <a:rPr lang="en-GB" dirty="0" smtClean="0"/>
              <a:t>eekly bulletins, restricted and/ or public</a:t>
            </a:r>
          </a:p>
          <a:p>
            <a:pPr>
              <a:buFont typeface="Wingdings" panose="05000000000000000000" pitchFamily="2" charset="2"/>
              <a:buChar char="ü"/>
            </a:pPr>
            <a:r>
              <a:rPr lang="en-GB" dirty="0" smtClean="0"/>
              <a:t> updating</a:t>
            </a:r>
            <a:r>
              <a:rPr lang="en-GB" baseline="0" dirty="0" smtClean="0"/>
              <a:t> epi-situation</a:t>
            </a:r>
            <a:r>
              <a:rPr lang="en-GB" dirty="0" smtClean="0"/>
              <a:t> on webpages on a daily,</a:t>
            </a:r>
            <a:r>
              <a:rPr lang="en-GB" baseline="0" dirty="0" smtClean="0"/>
              <a:t> weekly or monthly basis.</a:t>
            </a:r>
            <a:endParaRPr lang="en-GB" dirty="0" smtClean="0"/>
          </a:p>
          <a:p>
            <a:endParaRPr lang="en-GB" dirty="0" smtClean="0"/>
          </a:p>
          <a:p>
            <a:r>
              <a:rPr lang="en-GB" dirty="0" smtClean="0"/>
              <a:t>Each</a:t>
            </a:r>
            <a:r>
              <a:rPr lang="en-GB" baseline="0" dirty="0" smtClean="0"/>
              <a:t> publication can be advertised or highlighted by using social media. </a:t>
            </a:r>
            <a:endParaRPr lang="en-GB" dirty="0"/>
          </a:p>
        </p:txBody>
      </p:sp>
      <p:sp>
        <p:nvSpPr>
          <p:cNvPr id="4" name="Slide Number Placeholder 3"/>
          <p:cNvSpPr>
            <a:spLocks noGrp="1"/>
          </p:cNvSpPr>
          <p:nvPr>
            <p:ph type="sldNum" sz="quarter" idx="10"/>
          </p:nvPr>
        </p:nvSpPr>
        <p:spPr/>
        <p:txBody>
          <a:bodyPr/>
          <a:lstStyle/>
          <a:p>
            <a:fld id="{1B5C11B8-9110-4A4D-965A-4FE5811411C0}" type="slidenum">
              <a:rPr lang="en-GB" smtClean="0"/>
              <a:t>11</a:t>
            </a:fld>
            <a:endParaRPr lang="en-GB"/>
          </a:p>
        </p:txBody>
      </p:sp>
    </p:spTree>
    <p:extLst>
      <p:ext uri="{BB962C8B-B14F-4D97-AF65-F5344CB8AC3E}">
        <p14:creationId xmlns:p14="http://schemas.microsoft.com/office/powerpoint/2010/main" val="606503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eaLnBrk="1" hangingPunct="1"/>
            <a:endParaRPr lang="en-GB" dirty="0" smtClean="0"/>
          </a:p>
          <a:p>
            <a:pPr eaLnBrk="1" hangingPunct="1"/>
            <a:r>
              <a:rPr lang="en-GB" dirty="0" smtClean="0"/>
              <a:t>Here are</a:t>
            </a:r>
            <a:r>
              <a:rPr lang="en-GB" baseline="0" dirty="0" smtClean="0"/>
              <a:t> some examples of ECDC outputs: tweets, rapid risk assessments, daily and weekly bulletins, Epi-updates on ECDC website, </a:t>
            </a:r>
            <a:r>
              <a:rPr lang="en-GB" baseline="0" dirty="0" smtClean="0"/>
              <a:t>worldwide </a:t>
            </a:r>
            <a:r>
              <a:rPr lang="en-GB" baseline="0" dirty="0" smtClean="0"/>
              <a:t>maps and infographics. </a:t>
            </a:r>
            <a:endParaRPr lang="en-GB" dirty="0" smtClean="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12</a:t>
            </a:fld>
            <a:endParaRPr lang="it-IT"/>
          </a:p>
        </p:txBody>
      </p:sp>
    </p:spTree>
    <p:extLst>
      <p:ext uri="{BB962C8B-B14F-4D97-AF65-F5344CB8AC3E}">
        <p14:creationId xmlns:p14="http://schemas.microsoft.com/office/powerpoint/2010/main" val="29576945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13</a:t>
            </a:fld>
            <a:endParaRPr lang="it-IT"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eaLnBrk="1" hangingPunct="1">
              <a:defRPr/>
            </a:pPr>
            <a:r>
              <a:rPr lang="it-IT" sz="1000" noProof="1" smtClean="0"/>
              <a:t>In </a:t>
            </a:r>
            <a:r>
              <a:rPr lang="it-IT" sz="1000" noProof="1" smtClean="0"/>
              <a:t>this unit we have learnt: </a:t>
            </a:r>
          </a:p>
          <a:p>
            <a:pPr eaLnBrk="1" hangingPunct="1">
              <a:defRPr/>
            </a:pPr>
            <a:endParaRPr lang="it-IT" sz="1000" noProof="1" smtClean="0"/>
          </a:p>
          <a:p>
            <a:pPr eaLnBrk="1" hangingPunct="1">
              <a:defRPr/>
            </a:pPr>
            <a:r>
              <a:rPr lang="en-GB" sz="1000" noProof="1" smtClean="0"/>
              <a:t>How to define EI communication</a:t>
            </a:r>
          </a:p>
          <a:p>
            <a:pPr eaLnBrk="1" hangingPunct="1">
              <a:defRPr/>
            </a:pPr>
            <a:r>
              <a:rPr lang="en-GB" sz="1000" noProof="1" smtClean="0"/>
              <a:t>The communication framework</a:t>
            </a:r>
          </a:p>
          <a:p>
            <a:pPr eaLnBrk="1" hangingPunct="1">
              <a:defRPr/>
            </a:pPr>
            <a:r>
              <a:rPr lang="en-GB" sz="1000" noProof="1" smtClean="0"/>
              <a:t>The main communication steps</a:t>
            </a:r>
          </a:p>
          <a:p>
            <a:pPr eaLnBrk="1" hangingPunct="1">
              <a:defRPr/>
            </a:pPr>
            <a:r>
              <a:rPr lang="en-GB" sz="1000" noProof="1" smtClean="0"/>
              <a:t>The target audiences</a:t>
            </a:r>
          </a:p>
          <a:p>
            <a:pPr eaLnBrk="1" hangingPunct="1">
              <a:defRPr/>
            </a:pPr>
            <a:r>
              <a:rPr lang="en-GB" sz="1000" noProof="1" smtClean="0"/>
              <a:t>The basic communication rules</a:t>
            </a:r>
          </a:p>
          <a:p>
            <a:pPr eaLnBrk="1" hangingPunct="1">
              <a:defRPr/>
            </a:pPr>
            <a:r>
              <a:rPr lang="en-GB" sz="1000" noProof="1" smtClean="0"/>
              <a:t>The importance</a:t>
            </a:r>
            <a:r>
              <a:rPr lang="en-GB" sz="1000" baseline="0" noProof="1" smtClean="0"/>
              <a:t> of c</a:t>
            </a:r>
            <a:r>
              <a:rPr lang="en-GB" sz="1000" noProof="1" smtClean="0"/>
              <a:t>onfidentiality</a:t>
            </a:r>
          </a:p>
          <a:p>
            <a:pPr eaLnBrk="1" hangingPunct="1">
              <a:defRPr/>
            </a:pPr>
            <a:r>
              <a:rPr lang="en-GB" sz="1000" noProof="1" smtClean="0"/>
              <a:t>The communication outputs</a:t>
            </a:r>
          </a:p>
          <a:p>
            <a:pPr eaLnBrk="1" hangingPunct="1">
              <a:defRPr/>
            </a:pPr>
            <a:endParaRPr lang="en-GB" sz="1000" noProof="1" smtClean="0"/>
          </a:p>
          <a:p>
            <a:pPr eaLnBrk="1" hangingPunct="1">
              <a:defRPr/>
            </a:pPr>
            <a:endParaRPr lang="en-GB" sz="1000" noProof="1" smtClean="0"/>
          </a:p>
          <a:p>
            <a:pPr eaLnBrk="1" hangingPunct="1">
              <a:defRPr/>
            </a:pPr>
            <a:r>
              <a:rPr lang="en-GB" sz="1000" noProof="1" smtClean="0"/>
              <a:t>At the end of this unit you will understand:</a:t>
            </a:r>
          </a:p>
          <a:p>
            <a:pPr eaLnBrk="1" hangingPunct="1">
              <a:defRPr/>
            </a:pPr>
            <a:endParaRPr lang="en-GB" sz="1000" noProof="1" smtClean="0"/>
          </a:p>
          <a:p>
            <a:pPr eaLnBrk="1" hangingPunct="1">
              <a:defRPr/>
            </a:pPr>
            <a:r>
              <a:rPr lang="en-GB" sz="1000" noProof="1" smtClean="0"/>
              <a:t>The importance of a structured communication within the EI process</a:t>
            </a:r>
          </a:p>
          <a:p>
            <a:pPr eaLnBrk="1" hangingPunct="1">
              <a:defRPr/>
            </a:pPr>
            <a:r>
              <a:rPr lang="en-GB" sz="1000" noProof="1" smtClean="0"/>
              <a:t>How to build a communication plan</a:t>
            </a:r>
          </a:p>
          <a:p>
            <a:pPr eaLnBrk="1" hangingPunct="1">
              <a:defRPr/>
            </a:pPr>
            <a:r>
              <a:rPr lang="en-GB" sz="1000" noProof="1" smtClean="0"/>
              <a:t>What are the elements that should not be neglected</a:t>
            </a:r>
          </a:p>
          <a:p>
            <a:pPr eaLnBrk="1" hangingPunct="1">
              <a:defRPr/>
            </a:pPr>
            <a:r>
              <a:rPr lang="en-GB" sz="1000" noProof="1" smtClean="0"/>
              <a:t>How to retain your audience</a:t>
            </a:r>
          </a:p>
          <a:p>
            <a:pPr eaLnBrk="1" hangingPunct="1">
              <a:defRPr/>
            </a:pPr>
            <a:endParaRPr lang="it-IT" sz="1000" noProof="1" smtClean="0"/>
          </a:p>
        </p:txBody>
      </p:sp>
    </p:spTree>
    <p:extLst>
      <p:ext uri="{BB962C8B-B14F-4D97-AF65-F5344CB8AC3E}">
        <p14:creationId xmlns:p14="http://schemas.microsoft.com/office/powerpoint/2010/main" val="1584285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p:cNvSpPr>
            <a:spLocks noGrp="1" noRot="1" noChangeAspect="1" noTextEdit="1"/>
          </p:cNvSpPr>
          <p:nvPr>
            <p:ph type="sldImg"/>
          </p:nvPr>
        </p:nvSpPr>
        <p:spPr>
          <a:ln/>
        </p:spPr>
      </p:sp>
      <p:sp>
        <p:nvSpPr>
          <p:cNvPr id="35843" name="Segnaposto note 2"/>
          <p:cNvSpPr>
            <a:spLocks noGrp="1"/>
          </p:cNvSpPr>
          <p:nvPr>
            <p:ph type="body" idx="1"/>
          </p:nvPr>
        </p:nvSpPr>
        <p:spPr>
          <a:noFill/>
          <a:ln/>
        </p:spPr>
        <p:txBody>
          <a:bodyPr/>
          <a:lstStyle/>
          <a:p>
            <a:endParaRPr lang="it-IT" dirty="0" smtClean="0"/>
          </a:p>
        </p:txBody>
      </p:sp>
      <p:sp>
        <p:nvSpPr>
          <p:cNvPr id="35844" name="Segnaposto numero diapositiva 3"/>
          <p:cNvSpPr>
            <a:spLocks noGrp="1"/>
          </p:cNvSpPr>
          <p:nvPr>
            <p:ph type="sldNum" sz="quarter" idx="5"/>
          </p:nvPr>
        </p:nvSpPr>
        <p:spPr>
          <a:noFill/>
        </p:spPr>
        <p:txBody>
          <a:bodyPr/>
          <a:lstStyle/>
          <a:p>
            <a:fld id="{5108154E-F4DD-4512-9594-CDA9054993DD}" type="slidenum">
              <a:rPr lang="it-IT" smtClean="0"/>
              <a:pPr/>
              <a:t>14</a:t>
            </a:fld>
            <a:endParaRPr lang="it-IT" smtClean="0"/>
          </a:p>
        </p:txBody>
      </p:sp>
    </p:spTree>
    <p:extLst>
      <p:ext uri="{BB962C8B-B14F-4D97-AF65-F5344CB8AC3E}">
        <p14:creationId xmlns:p14="http://schemas.microsoft.com/office/powerpoint/2010/main" val="4231343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B5C11B8-9110-4A4D-965A-4FE5811411C0}" type="slidenum">
              <a:rPr lang="en-GB" smtClean="0"/>
              <a:t>2</a:t>
            </a:fld>
            <a:endParaRPr lang="en-GB"/>
          </a:p>
        </p:txBody>
      </p:sp>
    </p:spTree>
    <p:extLst>
      <p:ext uri="{BB962C8B-B14F-4D97-AF65-F5344CB8AC3E}">
        <p14:creationId xmlns:p14="http://schemas.microsoft.com/office/powerpoint/2010/main" val="4268688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3</a:t>
            </a:fld>
            <a:endParaRPr lang="it-IT"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xfrm>
            <a:off x="685800" y="4400550"/>
            <a:ext cx="5486400" cy="4545742"/>
          </a:xfrm>
          <a:noFill/>
          <a:ln/>
        </p:spPr>
        <p:txBody>
          <a:bodyPr/>
          <a:lstStyle/>
          <a:p>
            <a:pPr>
              <a:lnSpc>
                <a:spcPct val="150000"/>
              </a:lnSpc>
              <a:defRPr/>
            </a:pPr>
            <a:r>
              <a:rPr lang="it-IT" dirty="0">
                <a:latin typeface="Arial" charset="0"/>
                <a:cs typeface="Times New Roman" pitchFamily="18" charset="0"/>
              </a:rPr>
              <a:t>In this unit we will explore the following topics</a:t>
            </a:r>
            <a:r>
              <a:rPr lang="it-IT" dirty="0" smtClean="0">
                <a:latin typeface="Arial" charset="0"/>
                <a:cs typeface="Times New Roman" pitchFamily="18" charset="0"/>
              </a:rPr>
              <a:t>:</a:t>
            </a:r>
            <a:endParaRPr lang="it-IT" dirty="0">
              <a:latin typeface="Arial" charset="0"/>
              <a:cs typeface="Times New Roman" pitchFamily="18" charset="0"/>
            </a:endParaRPr>
          </a:p>
          <a:p>
            <a:pPr>
              <a:lnSpc>
                <a:spcPct val="150000"/>
              </a:lnSpc>
            </a:pPr>
            <a:r>
              <a:rPr lang="it-IT" sz="1200" dirty="0" smtClean="0">
                <a:latin typeface="Arial" charset="0"/>
                <a:cs typeface="Times New Roman" pitchFamily="18" charset="0"/>
              </a:rPr>
              <a:t>The</a:t>
            </a:r>
            <a:r>
              <a:rPr lang="it-IT" sz="1200" baseline="0" dirty="0" smtClean="0">
                <a:latin typeface="Arial" charset="0"/>
                <a:cs typeface="Times New Roman" pitchFamily="18" charset="0"/>
              </a:rPr>
              <a:t> d</a:t>
            </a:r>
            <a:r>
              <a:rPr lang="it-IT" sz="1200" dirty="0" smtClean="0">
                <a:latin typeface="Arial" charset="0"/>
                <a:cs typeface="Times New Roman" pitchFamily="18" charset="0"/>
              </a:rPr>
              <a:t>efinition of EI communication</a:t>
            </a:r>
            <a:endParaRPr lang="it-IT" sz="1200" noProof="1" smtClean="0">
              <a:latin typeface="Arial" charset="0"/>
              <a:cs typeface="Times New Roman" pitchFamily="18" charset="0"/>
            </a:endParaRPr>
          </a:p>
          <a:p>
            <a:pPr>
              <a:lnSpc>
                <a:spcPct val="150000"/>
              </a:lnSpc>
            </a:pPr>
            <a:r>
              <a:rPr lang="en-GB" sz="1200" dirty="0" smtClean="0">
                <a:latin typeface="Arial" charset="0"/>
                <a:cs typeface="Times New Roman" pitchFamily="18" charset="0"/>
              </a:rPr>
              <a:t>The communication framework</a:t>
            </a:r>
          </a:p>
          <a:p>
            <a:pPr>
              <a:lnSpc>
                <a:spcPct val="150000"/>
              </a:lnSpc>
            </a:pPr>
            <a:r>
              <a:rPr lang="en-GB" sz="1200" dirty="0" smtClean="0">
                <a:latin typeface="Arial" charset="0"/>
                <a:cs typeface="Times New Roman" pitchFamily="18" charset="0"/>
              </a:rPr>
              <a:t>The main communication steps</a:t>
            </a:r>
          </a:p>
          <a:p>
            <a:pPr>
              <a:lnSpc>
                <a:spcPct val="150000"/>
              </a:lnSpc>
            </a:pPr>
            <a:r>
              <a:rPr lang="en-GB" sz="1200" dirty="0" smtClean="0">
                <a:latin typeface="Arial" charset="0"/>
                <a:cs typeface="Times New Roman" pitchFamily="18" charset="0"/>
              </a:rPr>
              <a:t>The target audiences</a:t>
            </a:r>
          </a:p>
          <a:p>
            <a:pPr algn="l">
              <a:lnSpc>
                <a:spcPct val="150000"/>
              </a:lnSpc>
            </a:pPr>
            <a:r>
              <a:rPr lang="en-GB" sz="1200" dirty="0" smtClean="0">
                <a:latin typeface="Arial" charset="0"/>
                <a:cs typeface="Times New Roman" pitchFamily="18" charset="0"/>
              </a:rPr>
              <a:t>The basic communication rules</a:t>
            </a:r>
          </a:p>
          <a:p>
            <a:pPr algn="l">
              <a:lnSpc>
                <a:spcPct val="150000"/>
              </a:lnSpc>
            </a:pPr>
            <a:r>
              <a:rPr lang="en-GB" sz="1200" dirty="0" smtClean="0">
                <a:latin typeface="Arial" charset="0"/>
                <a:cs typeface="Times New Roman" pitchFamily="18" charset="0"/>
              </a:rPr>
              <a:t>Confidentiality</a:t>
            </a:r>
          </a:p>
          <a:p>
            <a:pPr algn="l">
              <a:lnSpc>
                <a:spcPct val="150000"/>
              </a:lnSpc>
            </a:pPr>
            <a:r>
              <a:rPr lang="en-GB" sz="1200" dirty="0" smtClean="0">
                <a:latin typeface="Arial" charset="0"/>
                <a:cs typeface="Times New Roman" pitchFamily="18" charset="0"/>
              </a:rPr>
              <a:t>The communication outputs</a:t>
            </a:r>
          </a:p>
          <a:p>
            <a:pPr algn="l">
              <a:lnSpc>
                <a:spcPct val="150000"/>
              </a:lnSpc>
            </a:pPr>
            <a:endParaRPr lang="en-GB" sz="1200" dirty="0" smtClean="0">
              <a:latin typeface="Arial" charset="0"/>
              <a:cs typeface="Times New Roman" pitchFamily="18" charset="0"/>
            </a:endParaRPr>
          </a:p>
          <a:p>
            <a:pPr marL="190500" indent="-187325">
              <a:spcBef>
                <a:spcPct val="0"/>
              </a:spcBef>
            </a:pPr>
            <a:endParaRPr lang="it-IT" sz="1200" noProof="1" smtClean="0">
              <a:latin typeface="Arial" charset="0"/>
              <a:cs typeface="Times New Roman" pitchFamily="18" charset="0"/>
            </a:endParaRPr>
          </a:p>
          <a:p>
            <a:pPr marL="190500" indent="-187325">
              <a:spcBef>
                <a:spcPct val="0"/>
              </a:spcBef>
            </a:pPr>
            <a:r>
              <a:rPr lang="it-IT" sz="1200" noProof="1" smtClean="0">
                <a:latin typeface="Arial" charset="0"/>
                <a:cs typeface="Times New Roman" pitchFamily="18" charset="0"/>
              </a:rPr>
              <a:t>At the end of this unit you will understand:</a:t>
            </a:r>
          </a:p>
          <a:p>
            <a:pPr marL="190500" indent="-187325">
              <a:spcBef>
                <a:spcPct val="0"/>
              </a:spcBef>
              <a:buFontTx/>
              <a:buChar char="•"/>
            </a:pPr>
            <a:endParaRPr lang="it-IT" sz="1200" noProof="1" smtClean="0">
              <a:latin typeface="Arial" charset="0"/>
              <a:cs typeface="Times New Roman" pitchFamily="18" charset="0"/>
            </a:endParaRPr>
          </a:p>
          <a:p>
            <a:pPr marL="288925" indent="-285750">
              <a:lnSpc>
                <a:spcPct val="150000"/>
              </a:lnSpc>
              <a:spcBef>
                <a:spcPct val="0"/>
              </a:spcBef>
              <a:buFont typeface="Wingdings" panose="05000000000000000000" pitchFamily="2" charset="2"/>
              <a:buChar char="§"/>
            </a:pPr>
            <a:r>
              <a:rPr lang="en-US" sz="1200" dirty="0" smtClean="0">
                <a:latin typeface="Arial" charset="0"/>
                <a:cs typeface="Times New Roman" pitchFamily="18" charset="0"/>
              </a:rPr>
              <a:t>The importance of a structured communication within the EI process</a:t>
            </a:r>
          </a:p>
          <a:p>
            <a:pPr marL="288925" indent="-285750">
              <a:lnSpc>
                <a:spcPct val="150000"/>
              </a:lnSpc>
              <a:spcBef>
                <a:spcPct val="0"/>
              </a:spcBef>
              <a:buFont typeface="Wingdings" panose="05000000000000000000" pitchFamily="2" charset="2"/>
              <a:buChar char="§"/>
            </a:pPr>
            <a:r>
              <a:rPr lang="en-US" sz="1200" dirty="0" smtClean="0">
                <a:latin typeface="Arial" charset="0"/>
                <a:cs typeface="Times New Roman" pitchFamily="18" charset="0"/>
              </a:rPr>
              <a:t>How to build a communication plan</a:t>
            </a:r>
          </a:p>
          <a:p>
            <a:pPr marL="288925" indent="-285750">
              <a:lnSpc>
                <a:spcPct val="150000"/>
              </a:lnSpc>
              <a:spcBef>
                <a:spcPct val="0"/>
              </a:spcBef>
              <a:buFont typeface="Wingdings" panose="05000000000000000000" pitchFamily="2" charset="2"/>
              <a:buChar char="§"/>
            </a:pPr>
            <a:r>
              <a:rPr lang="en-US" sz="1200" noProof="1" smtClean="0">
                <a:latin typeface="Arial" charset="0"/>
                <a:cs typeface="Times New Roman" pitchFamily="18" charset="0"/>
              </a:rPr>
              <a:t>What are the elements that should not be neglected</a:t>
            </a:r>
          </a:p>
          <a:p>
            <a:pPr marL="288925" marR="0" lvl="0" indent="-285750" algn="l" defTabSz="914400" rtl="0" eaLnBrk="1" fontAlgn="auto" latinLnBrk="0" hangingPunct="1">
              <a:lnSpc>
                <a:spcPct val="150000"/>
              </a:lnSpc>
              <a:spcBef>
                <a:spcPct val="0"/>
              </a:spcBef>
              <a:spcAft>
                <a:spcPts val="0"/>
              </a:spcAft>
              <a:buClrTx/>
              <a:buSzTx/>
              <a:buFont typeface="Wingdings" panose="05000000000000000000" pitchFamily="2" charset="2"/>
              <a:buChar char="§"/>
              <a:tabLst/>
              <a:defRPr/>
            </a:pPr>
            <a:r>
              <a:rPr lang="en-US" sz="1200" noProof="1" smtClean="0">
                <a:latin typeface="Arial" charset="0"/>
                <a:cs typeface="Times New Roman" pitchFamily="18" charset="0"/>
              </a:rPr>
              <a:t>How to retain your audience</a:t>
            </a:r>
          </a:p>
          <a:p>
            <a:pPr marL="288925" indent="-285750">
              <a:lnSpc>
                <a:spcPct val="150000"/>
              </a:lnSpc>
              <a:spcBef>
                <a:spcPct val="0"/>
              </a:spcBef>
              <a:buFont typeface="Wingdings" panose="05000000000000000000" pitchFamily="2" charset="2"/>
              <a:buChar char="§"/>
            </a:pPr>
            <a:endParaRPr lang="en-US" sz="1200" noProof="1" smtClean="0">
              <a:latin typeface="Arial" charset="0"/>
              <a:cs typeface="Times New Roman" pitchFamily="18" charset="0"/>
            </a:endParaRPr>
          </a:p>
          <a:p>
            <a:pPr marL="190500" indent="-187325">
              <a:spcBef>
                <a:spcPct val="0"/>
              </a:spcBef>
              <a:buFontTx/>
              <a:buChar char="•"/>
            </a:pPr>
            <a:endParaRPr lang="en-US" sz="1200" noProof="1" smtClean="0">
              <a:latin typeface="Arial" charset="0"/>
              <a:cs typeface="Times New Roman" pitchFamily="18" charset="0"/>
            </a:endParaRPr>
          </a:p>
          <a:p>
            <a:pPr algn="l">
              <a:lnSpc>
                <a:spcPct val="150000"/>
              </a:lnSpc>
            </a:pPr>
            <a:endParaRPr lang="en-GB" sz="1200" dirty="0" smtClean="0">
              <a:latin typeface="Arial" charset="0"/>
              <a:cs typeface="Times New Roman" pitchFamily="18" charset="0"/>
            </a:endParaRPr>
          </a:p>
          <a:p>
            <a:pPr defTabSz="913120" eaLnBrk="1" hangingPunct="1">
              <a:defRPr/>
            </a:pPr>
            <a:endParaRPr lang="it-IT" noProof="1" smtClean="0">
              <a:solidFill>
                <a:srgbClr val="FF0000"/>
              </a:solidFill>
            </a:endParaRPr>
          </a:p>
        </p:txBody>
      </p:sp>
    </p:spTree>
    <p:extLst>
      <p:ext uri="{BB962C8B-B14F-4D97-AF65-F5344CB8AC3E}">
        <p14:creationId xmlns:p14="http://schemas.microsoft.com/office/powerpoint/2010/main" val="421010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4</a:t>
            </a:fld>
            <a:endParaRPr lang="it-IT"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xfrm>
            <a:off x="679622" y="4524118"/>
            <a:ext cx="5486400" cy="3600450"/>
          </a:xfrm>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u="none" dirty="0" smtClean="0"/>
              <a:t>First, let’s define</a:t>
            </a:r>
            <a:r>
              <a:rPr lang="en-GB" u="none" baseline="0" dirty="0" smtClean="0"/>
              <a:t> Communication within the EI process. It can be described </a:t>
            </a:r>
            <a:r>
              <a:rPr lang="en-GB" b="0" u="none" baseline="0" dirty="0" smtClean="0"/>
              <a:t>as “</a:t>
            </a:r>
            <a:r>
              <a:rPr lang="en-GB" b="0" u="none" baseline="0" dirty="0" smtClean="0">
                <a:cs typeface="Times New Roman" pitchFamily="18" charset="0"/>
              </a:rPr>
              <a:t>t</a:t>
            </a:r>
            <a:r>
              <a:rPr lang="en-GB" b="0" dirty="0" smtClean="0">
                <a:cs typeface="Times New Roman" pitchFamily="18" charset="0"/>
              </a:rPr>
              <a:t>he dissemination of the Epidemic Intelligence findings to the relevant targets”</a:t>
            </a:r>
          </a:p>
          <a:p>
            <a:pPr algn="l"/>
            <a:endParaRPr lang="en-GB" u="none" dirty="0" smtClean="0"/>
          </a:p>
          <a:p>
            <a:pPr algn="l"/>
            <a:r>
              <a:rPr lang="en-GB" u="none" dirty="0" smtClean="0"/>
              <a:t>The main goals of this communication is to provide meaningful, relevant and accurate information about the </a:t>
            </a:r>
            <a:r>
              <a:rPr lang="en-GB" dirty="0" smtClean="0"/>
              <a:t>detected health events or threats.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To raise awareness and understanding about the potential associated risks</a:t>
            </a:r>
          </a:p>
          <a:p>
            <a:pPr algn="l"/>
            <a:endParaRPr lang="en-GB" sz="1050" u="none" dirty="0" smtClean="0"/>
          </a:p>
          <a:p>
            <a:pPr marL="0" marR="0" lvl="0" indent="0" algn="l" defTabSz="820738" rtl="0" eaLnBrk="0" fontAlgn="base" latinLnBrk="0" hangingPunct="0">
              <a:lnSpc>
                <a:spcPct val="100000"/>
              </a:lnSpc>
              <a:spcBef>
                <a:spcPct val="50000"/>
              </a:spcBef>
              <a:spcAft>
                <a:spcPct val="0"/>
              </a:spcAft>
              <a:buClr>
                <a:srgbClr val="B22C1B"/>
              </a:buClr>
              <a:buSzPct val="80000"/>
              <a:buFont typeface="Wingdings" pitchFamily="2" charset="2"/>
              <a:buNone/>
              <a:tabLst>
                <a:tab pos="341313" algn="l"/>
                <a:tab pos="1150938" algn="l"/>
              </a:tabLst>
              <a:defRPr/>
            </a:pPr>
            <a:endParaRPr kumimoji="0" lang="en-GB" sz="1050" b="0" i="1" u="none" strike="noStrike" kern="0" cap="none" spc="0" normalizeH="0" baseline="0" noProof="0" dirty="0" smtClean="0">
              <a:ln>
                <a:noFill/>
              </a:ln>
              <a:solidFill>
                <a:srgbClr val="00B0F0"/>
              </a:solidFill>
              <a:effectLst/>
              <a:uLnTx/>
              <a:uFillTx/>
              <a:latin typeface="Arial" charset="0"/>
              <a:ea typeface="+mn-ea"/>
              <a:cs typeface="+mn-cs"/>
            </a:endParaRPr>
          </a:p>
        </p:txBody>
      </p:sp>
    </p:spTree>
    <p:extLst>
      <p:ext uri="{BB962C8B-B14F-4D97-AF65-F5344CB8AC3E}">
        <p14:creationId xmlns:p14="http://schemas.microsoft.com/office/powerpoint/2010/main" val="39738348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In the public</a:t>
            </a:r>
            <a:r>
              <a:rPr lang="en-GB" baseline="0" dirty="0" smtClean="0"/>
              <a:t> health framework, Risk assessment, risk management and risk communication are closely intertwined. Risk communication is an interactive process of exchange of information between risk assessors, risk managers, and other interested parties.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Communication should be involved at all stages</a:t>
            </a:r>
            <a:r>
              <a:rPr lang="en-GB" baseline="0" dirty="0" smtClean="0"/>
              <a:t>: from the identification of public health threats to the options for response.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3456791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4545742"/>
          </a:xfrm>
        </p:spPr>
        <p:txBody>
          <a:bodyPr/>
          <a:lstStyle/>
          <a:p>
            <a:r>
              <a:rPr lang="en-GB" dirty="0" smtClean="0"/>
              <a:t>Communication should be supported by a consistent</a:t>
            </a:r>
            <a:r>
              <a:rPr lang="en-GB" baseline="0" dirty="0" smtClean="0"/>
              <a:t> communication strategy, built in collaboration with your institution communication team.</a:t>
            </a:r>
          </a:p>
          <a:p>
            <a:endParaRPr lang="en-GB" baseline="0" dirty="0" smtClean="0"/>
          </a:p>
          <a:p>
            <a:r>
              <a:rPr lang="en-GB" baseline="0" dirty="0" smtClean="0"/>
              <a:t>The strategy could follow these 8 main steps: </a:t>
            </a:r>
          </a:p>
          <a:p>
            <a:pPr algn="l">
              <a:lnSpc>
                <a:spcPct val="200000"/>
              </a:lnSpc>
            </a:pPr>
            <a:r>
              <a:rPr lang="en-GB" sz="1200" dirty="0" smtClean="0"/>
              <a:t>1. Review the context and background information</a:t>
            </a:r>
          </a:p>
          <a:p>
            <a:pPr algn="l">
              <a:lnSpc>
                <a:spcPct val="200000"/>
              </a:lnSpc>
            </a:pPr>
            <a:r>
              <a:rPr lang="en-GB" sz="1200" dirty="0" smtClean="0"/>
              <a:t>2. Set your communication objectives</a:t>
            </a:r>
          </a:p>
          <a:p>
            <a:pPr algn="l">
              <a:lnSpc>
                <a:spcPct val="200000"/>
              </a:lnSpc>
            </a:pPr>
            <a:r>
              <a:rPr lang="en-GB" sz="1200" dirty="0" smtClean="0"/>
              <a:t>3. Identify your target audience</a:t>
            </a:r>
          </a:p>
          <a:p>
            <a:pPr algn="l">
              <a:lnSpc>
                <a:spcPct val="200000"/>
              </a:lnSpc>
            </a:pPr>
            <a:r>
              <a:rPr lang="en-GB" sz="1200" dirty="0" smtClean="0"/>
              <a:t>4. Define your main messages</a:t>
            </a:r>
          </a:p>
          <a:p>
            <a:pPr algn="l">
              <a:lnSpc>
                <a:spcPct val="200000"/>
              </a:lnSpc>
            </a:pPr>
            <a:r>
              <a:rPr lang="en-GB" sz="1200" dirty="0" smtClean="0"/>
              <a:t>5. Select your communications channels</a:t>
            </a:r>
          </a:p>
          <a:p>
            <a:pPr algn="l">
              <a:lnSpc>
                <a:spcPct val="200000"/>
              </a:lnSpc>
            </a:pPr>
            <a:r>
              <a:rPr lang="en-GB" sz="1200" dirty="0" smtClean="0"/>
              <a:t>6. Choose the appropriate format</a:t>
            </a:r>
          </a:p>
          <a:p>
            <a:pPr algn="l">
              <a:lnSpc>
                <a:spcPct val="200000"/>
              </a:lnSpc>
            </a:pPr>
            <a:r>
              <a:rPr lang="en-GB" sz="1200" dirty="0" smtClean="0"/>
              <a:t>7. Assess the impact of your communication</a:t>
            </a:r>
          </a:p>
          <a:p>
            <a:pPr algn="l">
              <a:lnSpc>
                <a:spcPct val="200000"/>
              </a:lnSpc>
            </a:pPr>
            <a:r>
              <a:rPr lang="en-GB" sz="1200" dirty="0" smtClean="0"/>
              <a:t>8. Analyse the </a:t>
            </a:r>
            <a:r>
              <a:rPr lang="en-GB" sz="1200" dirty="0" smtClean="0"/>
              <a:t>feedback</a:t>
            </a:r>
          </a:p>
          <a:p>
            <a:pPr algn="l">
              <a:lnSpc>
                <a:spcPct val="200000"/>
              </a:lnSpc>
            </a:pPr>
            <a:endParaRPr lang="en-GB" sz="1200" dirty="0" smtClean="0"/>
          </a:p>
          <a:p>
            <a:pPr algn="l"/>
            <a:r>
              <a:rPr lang="en-GB" sz="1200" dirty="0" smtClean="0"/>
              <a:t>By assessing the impact</a:t>
            </a:r>
            <a:r>
              <a:rPr lang="en-GB" sz="1200" baseline="0" dirty="0" smtClean="0"/>
              <a:t> of the communication plan, the communication officers </a:t>
            </a:r>
            <a:r>
              <a:rPr lang="en-GB" sz="1200" baseline="0" dirty="0" smtClean="0"/>
              <a:t>can</a:t>
            </a:r>
            <a:r>
              <a:rPr lang="en-GB" sz="1200" dirty="0" smtClean="0"/>
              <a:t> </a:t>
            </a:r>
            <a:r>
              <a:rPr lang="en-GB" sz="1200" baseline="0" dirty="0" smtClean="0"/>
              <a:t>tailor </a:t>
            </a:r>
            <a:r>
              <a:rPr lang="en-GB" sz="1200" baseline="0" dirty="0" smtClean="0"/>
              <a:t>or re-adapt the objectives if needed.</a:t>
            </a:r>
            <a:endParaRPr lang="en-GB" sz="1200" dirty="0"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767486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15097"/>
            <a:ext cx="5486400" cy="3086100"/>
          </a:xfrm>
        </p:spPr>
      </p:sp>
      <p:sp>
        <p:nvSpPr>
          <p:cNvPr id="3" name="Notes Placeholder 2"/>
          <p:cNvSpPr>
            <a:spLocks noGrp="1"/>
          </p:cNvSpPr>
          <p:nvPr>
            <p:ph type="body" idx="1"/>
          </p:nvPr>
        </p:nvSpPr>
        <p:spPr>
          <a:xfrm>
            <a:off x="685800" y="3401197"/>
            <a:ext cx="5486400" cy="5470954"/>
          </a:xfrm>
        </p:spPr>
        <p:txBody>
          <a:bodyPr/>
          <a:lstStyle/>
          <a:p>
            <a:r>
              <a:rPr lang="en-GB" baseline="0" dirty="0" smtClean="0"/>
              <a:t>Let’s have a closer look to these 8 steps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u="none" dirty="0" smtClean="0">
                <a:latin typeface="+mn-lt"/>
              </a:rPr>
              <a:t>1</a:t>
            </a:r>
            <a:r>
              <a:rPr lang="en-GB" sz="1200" b="0" u="none" dirty="0" smtClean="0">
                <a:latin typeface="+mn-lt"/>
              </a:rPr>
              <a:t>) First, review the context and background information about the event  by gathering </a:t>
            </a:r>
            <a:r>
              <a:rPr lang="en-GB" dirty="0"/>
              <a:t>the essential 5 W: “who, what, when, where and why?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2) Second, ask yourself “what do I want to convey?”, “what are the objectives of this communication”?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Is it to inform about detected health event ? Or about the potential health risks? Or about the recommended control measures?…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3) The 3rd stage is to clearly identify your target audience. This is a crucial step to reach a customised and well adapted communication. </a:t>
            </a:r>
            <a:r>
              <a:rPr lang="en-GB" dirty="0"/>
              <a:t>Your target audiences can </a:t>
            </a:r>
            <a:r>
              <a:rPr lang="en-GB" dirty="0" smtClean="0"/>
              <a:t>be: </a:t>
            </a:r>
            <a:r>
              <a:rPr lang="en-GB" dirty="0"/>
              <a:t>Public heath professionals and policymakers, stakeholders, international PH networks or the general public. </a:t>
            </a:r>
            <a:r>
              <a:rPr lang="en-GB" dirty="0" smtClean="0"/>
              <a:t> Defining </a:t>
            </a:r>
            <a:r>
              <a:rPr lang="en-GB" dirty="0"/>
              <a:t>your targets will help you create tailored and well adapted messages.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4) To create your messages, ask yourself the relevant questions such as: </a:t>
            </a:r>
          </a:p>
          <a:p>
            <a:pPr algn="l"/>
            <a:r>
              <a:rPr lang="en-GB" dirty="0"/>
              <a:t>“How much details is </a:t>
            </a:r>
            <a:r>
              <a:rPr lang="en-GB" dirty="0" smtClean="0"/>
              <a:t>required? What </a:t>
            </a:r>
            <a:r>
              <a:rPr lang="en-GB" dirty="0"/>
              <a:t>is the most important to convey? </a:t>
            </a:r>
          </a:p>
          <a:p>
            <a:pPr algn="l"/>
            <a:r>
              <a:rPr lang="en-GB" dirty="0"/>
              <a:t>Have the public health measures been already taken at local level?” Remember to use a clear and understandable language.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5) Then select your communication channels that will enable you to reach your targets. </a:t>
            </a:r>
            <a:r>
              <a:rPr lang="en-GB" dirty="0"/>
              <a:t>It can be communication through professional networks, media, press, website, social </a:t>
            </a:r>
            <a:r>
              <a:rPr lang="en-GB" dirty="0" smtClean="0"/>
              <a:t>media.</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6) Choose and create the appropriate output format: should you use a report, a tweet, an infographic… </a:t>
            </a:r>
            <a:r>
              <a:rPr lang="en-GB" dirty="0" err="1"/>
              <a:t>etc</a:t>
            </a:r>
            <a:r>
              <a:rPr lang="en-GB" dirty="0"/>
              <a:t>? </a:t>
            </a:r>
          </a:p>
          <a:p>
            <a:pPr algn="l"/>
            <a:r>
              <a:rPr lang="en-GB" dirty="0"/>
              <a:t>7) After a few days, assess the impact of your communication: analyse the press interest, number of webpage views on your website, evaluate the quality of information versus the speed of dissemination </a:t>
            </a:r>
          </a:p>
          <a:p>
            <a:pPr algn="l"/>
            <a:r>
              <a:rPr lang="en-GB" dirty="0"/>
              <a:t>8) By Evaluating and controlling the results of your communication, you will be able to re-adjust and correct things that have not worked properly or reinforce some messages if necessary.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Use the feedback to adapt and tailor some of the objectives and messages.</a:t>
            </a: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2094671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 make sure your communication will be impactful, clearly</a:t>
            </a:r>
            <a:r>
              <a:rPr lang="en-GB" baseline="0" dirty="0" smtClean="0"/>
              <a:t> define who are your main targets.</a:t>
            </a:r>
          </a:p>
          <a:p>
            <a:r>
              <a:rPr lang="en-GB" baseline="0" dirty="0" smtClean="0"/>
              <a:t>Are they…? </a:t>
            </a:r>
          </a:p>
          <a:p>
            <a:endParaRPr lang="en-GB" dirty="0" smtClean="0"/>
          </a:p>
          <a:p>
            <a:r>
              <a:rPr lang="en-GB" dirty="0" smtClean="0"/>
              <a:t>Public heath professionals </a:t>
            </a:r>
          </a:p>
          <a:p>
            <a:r>
              <a:rPr lang="en-GB" dirty="0" smtClean="0"/>
              <a:t>Public health institutions</a:t>
            </a:r>
          </a:p>
          <a:p>
            <a:r>
              <a:rPr lang="en-GB" dirty="0" smtClean="0"/>
              <a:t>Policymakers</a:t>
            </a:r>
          </a:p>
          <a:p>
            <a:r>
              <a:rPr lang="en-GB" dirty="0" smtClean="0"/>
              <a:t>International organisations</a:t>
            </a:r>
          </a:p>
          <a:p>
            <a:r>
              <a:rPr lang="en-GB" dirty="0" smtClean="0"/>
              <a:t>General public</a:t>
            </a:r>
          </a:p>
          <a:p>
            <a:r>
              <a:rPr lang="en-GB" dirty="0" smtClean="0"/>
              <a:t>Non-governmental organisations </a:t>
            </a:r>
          </a:p>
          <a:p>
            <a:r>
              <a:rPr lang="en-GB" dirty="0" smtClean="0"/>
              <a:t>International PH networks</a:t>
            </a:r>
          </a:p>
          <a:p>
            <a:r>
              <a:rPr lang="en-GB" dirty="0" smtClean="0"/>
              <a:t>Academic and research institutions</a:t>
            </a:r>
          </a:p>
          <a:p>
            <a:endParaRPr lang="en-GB" dirty="0"/>
          </a:p>
        </p:txBody>
      </p:sp>
      <p:sp>
        <p:nvSpPr>
          <p:cNvPr id="4" name="Slide Number Placeholder 3"/>
          <p:cNvSpPr>
            <a:spLocks noGrp="1"/>
          </p:cNvSpPr>
          <p:nvPr>
            <p:ph type="sldNum" sz="quarter" idx="10"/>
          </p:nvPr>
        </p:nvSpPr>
        <p:spPr/>
        <p:txBody>
          <a:bodyPr/>
          <a:lstStyle/>
          <a:p>
            <a:fld id="{D0D18800-03A3-4371-B392-80B672D011D5}" type="slidenum">
              <a:rPr lang="en-GB" smtClean="0"/>
              <a:t>8</a:t>
            </a:fld>
            <a:endParaRPr lang="en-GB"/>
          </a:p>
        </p:txBody>
      </p:sp>
    </p:spTree>
    <p:extLst>
      <p:ext uri="{BB962C8B-B14F-4D97-AF65-F5344CB8AC3E}">
        <p14:creationId xmlns:p14="http://schemas.microsoft.com/office/powerpoint/2010/main" val="23252398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229100"/>
            <a:ext cx="5486400" cy="4743450"/>
          </a:xfrm>
        </p:spPr>
        <p:txBody>
          <a:bodyPr/>
          <a:lstStyle/>
          <a:p>
            <a:pPr marL="171450" indent="-171450">
              <a:lnSpc>
                <a:spcPct val="150000"/>
              </a:lnSpc>
              <a:buFont typeface="Arial" panose="020B0604020202020204" pitchFamily="34" charset="0"/>
              <a:buChar char="•"/>
            </a:pPr>
            <a:r>
              <a:rPr lang="en-GB" dirty="0" smtClean="0"/>
              <a:t>Find the right balance to inform about risks without creating panic/false alerts</a:t>
            </a:r>
          </a:p>
          <a:p>
            <a:pPr marL="171450" indent="-171450">
              <a:lnSpc>
                <a:spcPct val="150000"/>
              </a:lnSpc>
              <a:buFont typeface="Arial" panose="020B0604020202020204" pitchFamily="34" charset="0"/>
              <a:buChar char="•"/>
            </a:pPr>
            <a:r>
              <a:rPr lang="en-GB" dirty="0" smtClean="0"/>
              <a:t>Create documents that can be translated or re-usable </a:t>
            </a:r>
          </a:p>
          <a:p>
            <a:pPr marL="171450" indent="-171450">
              <a:lnSpc>
                <a:spcPct val="150000"/>
              </a:lnSpc>
              <a:buFont typeface="Arial" panose="020B0604020202020204" pitchFamily="34" charset="0"/>
              <a:buChar char="•"/>
            </a:pPr>
            <a:r>
              <a:rPr lang="en-GB" dirty="0" smtClean="0"/>
              <a:t>Use graphs, tables, maps more than text</a:t>
            </a:r>
          </a:p>
          <a:p>
            <a:pPr marL="171450" indent="-171450">
              <a:lnSpc>
                <a:spcPct val="150000"/>
              </a:lnSpc>
              <a:buFont typeface="Arial" panose="020B0604020202020204" pitchFamily="34" charset="0"/>
              <a:buChar char="•"/>
            </a:pPr>
            <a:r>
              <a:rPr lang="en-GB" dirty="0" smtClean="0"/>
              <a:t>When summarizing the event, think about including the 5 W (who, what, when, where and why)</a:t>
            </a:r>
          </a:p>
          <a:p>
            <a:pPr marL="171450" indent="-171450">
              <a:lnSpc>
                <a:spcPct val="150000"/>
              </a:lnSpc>
              <a:buFont typeface="Arial" panose="020B0604020202020204" pitchFamily="34" charset="0"/>
              <a:buChar char="•"/>
            </a:pPr>
            <a:r>
              <a:rPr lang="en-GB" dirty="0" smtClean="0"/>
              <a:t>Agree with your team/contributors about common editing rules/style</a:t>
            </a:r>
          </a:p>
          <a:p>
            <a:pPr marL="171450" indent="-171450">
              <a:lnSpc>
                <a:spcPct val="150000"/>
              </a:lnSpc>
              <a:buFont typeface="Arial" panose="020B0604020202020204" pitchFamily="34" charset="0"/>
              <a:buChar char="•"/>
            </a:pPr>
            <a:r>
              <a:rPr lang="en-GB" dirty="0" smtClean="0"/>
              <a:t>Use simple language, with clear and understandable terms </a:t>
            </a:r>
          </a:p>
          <a:p>
            <a:pPr marL="171450" indent="-171450">
              <a:lnSpc>
                <a:spcPct val="150000"/>
              </a:lnSpc>
              <a:buFont typeface="Arial" panose="020B0604020202020204" pitchFamily="34" charset="0"/>
              <a:buChar char="•"/>
            </a:pPr>
            <a:r>
              <a:rPr lang="en-GB" dirty="0" smtClean="0">
                <a:cs typeface="Times New Roman" pitchFamily="18" charset="0"/>
              </a:rPr>
              <a:t>Avoid information conflicts (from previous reports) </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dirty="0" smtClean="0"/>
              <a:t>If you</a:t>
            </a:r>
            <a:r>
              <a:rPr lang="en-GB" baseline="0" dirty="0" smtClean="0"/>
              <a:t> </a:t>
            </a:r>
            <a:r>
              <a:rPr lang="en-GB" dirty="0" smtClean="0"/>
              <a:t>refer to factsheets or reports, make sure these are not</a:t>
            </a:r>
            <a:r>
              <a:rPr lang="en-GB" baseline="0" dirty="0" smtClean="0"/>
              <a:t> out-</a:t>
            </a:r>
            <a:r>
              <a:rPr lang="en-GB" dirty="0" smtClean="0"/>
              <a:t>dated </a:t>
            </a:r>
          </a:p>
          <a:p>
            <a:pPr marL="171450" marR="0" lvl="0" indent="-17145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dirty="0" smtClean="0"/>
              <a:t>Provide the contact details where you can be reached or where questions can be addressed</a:t>
            </a:r>
          </a:p>
          <a:p>
            <a:pPr marL="171450" indent="-171450">
              <a:lnSpc>
                <a:spcPct val="150000"/>
              </a:lnSpc>
              <a:buFont typeface="Arial" panose="020B0604020202020204" pitchFamily="34" charset="0"/>
              <a:buChar char="•"/>
            </a:pPr>
            <a:r>
              <a:rPr lang="en-GB" dirty="0" smtClean="0"/>
              <a:t>Provide erratum if a mistake has been made in a previous report</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843765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08/12/2020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977550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08/12/2020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640076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08/12/2020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1392919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091586608"/>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076144003"/>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609242" y="6356351"/>
            <a:ext cx="2845517" cy="365125"/>
          </a:xfrm>
          <a:prstGeom prst="rect">
            <a:avLst/>
          </a:prstGeom>
        </p:spPr>
        <p:txBody>
          <a:bodyPr/>
          <a:lstStyle>
            <a:lvl1pPr>
              <a:defRPr/>
            </a:lvl1pPr>
          </a:lstStyle>
          <a:p>
            <a:pPr>
              <a:defRPr/>
            </a:pPr>
            <a:fld id="{3E926DAD-BF23-4A76-9CCD-78B2FA872147}" type="datetimeFigureOut">
              <a:rPr lang="it-IT"/>
              <a:pPr>
                <a:defRPr/>
              </a:pPr>
              <a:t>08/12/2020</a:t>
            </a:fld>
            <a:endParaRPr lang="it-IT"/>
          </a:p>
        </p:txBody>
      </p:sp>
      <p:sp>
        <p:nvSpPr>
          <p:cNvPr id="4" name="Segnaposto piè di pagina 3"/>
          <p:cNvSpPr>
            <a:spLocks noGrp="1"/>
          </p:cNvSpPr>
          <p:nvPr>
            <p:ph type="ftr" sz="quarter" idx="11"/>
          </p:nvPr>
        </p:nvSpPr>
        <p:spPr>
          <a:xfrm>
            <a:off x="4166139" y="6356351"/>
            <a:ext cx="385972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8737242" y="6356351"/>
            <a:ext cx="2845517"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extLst>
      <p:ext uri="{BB962C8B-B14F-4D97-AF65-F5344CB8AC3E}">
        <p14:creationId xmlns:p14="http://schemas.microsoft.com/office/powerpoint/2010/main" val="3117186717"/>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72533" y="1295400"/>
            <a:ext cx="11415184" cy="46307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2112056212"/>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888153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sz="1800"/>
          </a:p>
        </p:txBody>
      </p:sp>
      <p:sp>
        <p:nvSpPr>
          <p:cNvPr id="5" name="Rettangolo 4"/>
          <p:cNvSpPr/>
          <p:nvPr userDrawn="1"/>
        </p:nvSpPr>
        <p:spPr bwMode="auto">
          <a:xfrm>
            <a:off x="8881533" y="895350"/>
            <a:ext cx="33104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sz="1800"/>
          </a:p>
        </p:txBody>
      </p:sp>
      <p:sp>
        <p:nvSpPr>
          <p:cNvPr id="5125" name="Rectangle 5"/>
          <p:cNvSpPr>
            <a:spLocks noGrp="1" noChangeArrowheads="1"/>
          </p:cNvSpPr>
          <p:nvPr>
            <p:ph type="ctrTitle" sz="quarter"/>
          </p:nvPr>
        </p:nvSpPr>
        <p:spPr bwMode="auto">
          <a:xfrm>
            <a:off x="287867" y="641352"/>
            <a:ext cx="8329084"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306918" y="2890838"/>
            <a:ext cx="8310033"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extLst>
      <p:ext uri="{BB962C8B-B14F-4D97-AF65-F5344CB8AC3E}">
        <p14:creationId xmlns:p14="http://schemas.microsoft.com/office/powerpoint/2010/main" val="2037754423"/>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72533" y="1295400"/>
            <a:ext cx="11415184" cy="46307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1824877123"/>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860141442"/>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83227712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2065F72-5F8A-45D4-AC33-821C2C4B7994}" type="datetimeFigureOut">
              <a:rPr lang="en-GB" smtClean="0"/>
              <a:t>08/12/2020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2365027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990469687"/>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32594035"/>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23449295"/>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133149958"/>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033749314"/>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069264980"/>
      </p:ext>
    </p:extLst>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64403134"/>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671028063"/>
      </p:ext>
    </p:extLst>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609242" y="6356351"/>
            <a:ext cx="2845517" cy="365125"/>
          </a:xfrm>
          <a:prstGeom prst="rect">
            <a:avLst/>
          </a:prstGeom>
        </p:spPr>
        <p:txBody>
          <a:bodyPr/>
          <a:lstStyle>
            <a:lvl1pPr>
              <a:defRPr/>
            </a:lvl1pPr>
          </a:lstStyle>
          <a:p>
            <a:pPr>
              <a:defRPr/>
            </a:pPr>
            <a:fld id="{3E926DAD-BF23-4A76-9CCD-78B2FA872147}" type="datetimeFigureOut">
              <a:rPr lang="it-IT"/>
              <a:pPr>
                <a:defRPr/>
              </a:pPr>
              <a:t>08/12/2020</a:t>
            </a:fld>
            <a:endParaRPr lang="it-IT"/>
          </a:p>
        </p:txBody>
      </p:sp>
      <p:sp>
        <p:nvSpPr>
          <p:cNvPr id="4" name="Segnaposto piè di pagina 3"/>
          <p:cNvSpPr>
            <a:spLocks noGrp="1"/>
          </p:cNvSpPr>
          <p:nvPr>
            <p:ph type="ftr" sz="quarter" idx="11"/>
          </p:nvPr>
        </p:nvSpPr>
        <p:spPr>
          <a:xfrm>
            <a:off x="4166139" y="6356351"/>
            <a:ext cx="385972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8737242" y="6356351"/>
            <a:ext cx="2845517"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extLst>
      <p:ext uri="{BB962C8B-B14F-4D97-AF65-F5344CB8AC3E}">
        <p14:creationId xmlns:p14="http://schemas.microsoft.com/office/powerpoint/2010/main" val="1623115459"/>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2065F72-5F8A-45D4-AC33-821C2C4B7994}" type="datetimeFigureOut">
              <a:rPr lang="en-GB" smtClean="0"/>
              <a:t>08/12/2020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4521207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2065F72-5F8A-45D4-AC33-821C2C4B7994}" type="datetimeFigureOut">
              <a:rPr lang="en-GB" smtClean="0"/>
              <a:t>08/12/2020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3235452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2065F72-5F8A-45D4-AC33-821C2C4B7994}" type="datetimeFigureOut">
              <a:rPr lang="en-GB" smtClean="0"/>
              <a:t>08/12/2020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16188904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2065F72-5F8A-45D4-AC33-821C2C4B7994}" type="datetimeFigureOut">
              <a:rPr lang="en-GB" smtClean="0"/>
              <a:t>08/12/2020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41055919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065F72-5F8A-45D4-AC33-821C2C4B7994}" type="datetimeFigureOut">
              <a:rPr lang="en-GB" smtClean="0"/>
              <a:t>08/12/2020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4245042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2065F72-5F8A-45D4-AC33-821C2C4B7994}" type="datetimeFigureOut">
              <a:rPr lang="en-GB" smtClean="0"/>
              <a:t>08/12/2020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2879201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2065F72-5F8A-45D4-AC33-821C2C4B7994}" type="datetimeFigureOut">
              <a:rPr lang="en-GB" smtClean="0"/>
              <a:t>08/12/2020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EAEDB0D-A7F2-47B4-9A66-9DE63212171F}" type="slidenum">
              <a:rPr lang="en-GB" smtClean="0"/>
              <a:t>‹#›</a:t>
            </a:fld>
            <a:endParaRPr lang="en-GB"/>
          </a:p>
        </p:txBody>
      </p:sp>
    </p:spTree>
    <p:extLst>
      <p:ext uri="{BB962C8B-B14F-4D97-AF65-F5344CB8AC3E}">
        <p14:creationId xmlns:p14="http://schemas.microsoft.com/office/powerpoint/2010/main" val="917049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1.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065F72-5F8A-45D4-AC33-821C2C4B7994}" type="datetimeFigureOut">
              <a:rPr lang="en-GB" smtClean="0"/>
              <a:t>08/12/2020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AEDB0D-A7F2-47B4-9A66-9DE63212171F}" type="slidenum">
              <a:rPr lang="en-GB" smtClean="0"/>
              <a:t>‹#›</a:t>
            </a:fld>
            <a:endParaRPr lang="en-GB"/>
          </a:p>
        </p:txBody>
      </p:sp>
    </p:spTree>
    <p:extLst>
      <p:ext uri="{BB962C8B-B14F-4D97-AF65-F5344CB8AC3E}">
        <p14:creationId xmlns:p14="http://schemas.microsoft.com/office/powerpoint/2010/main" val="5086977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219200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sz="1800"/>
          </a:p>
        </p:txBody>
      </p:sp>
      <p:sp>
        <p:nvSpPr>
          <p:cNvPr id="1027" name="Rectangle 4"/>
          <p:cNvSpPr>
            <a:spLocks noGrp="1" noChangeArrowheads="1"/>
          </p:cNvSpPr>
          <p:nvPr>
            <p:ph type="body" idx="1"/>
          </p:nvPr>
        </p:nvSpPr>
        <p:spPr bwMode="auto">
          <a:xfrm>
            <a:off x="372713" y="1044576"/>
            <a:ext cx="11414321"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smtClean="0"/>
              <a:t>First level subhead here</a:t>
            </a:r>
          </a:p>
          <a:p>
            <a:pPr lvl="1"/>
            <a:r>
              <a:rPr lang="en-US" smtClean="0"/>
              <a:t>Second level content</a:t>
            </a:r>
          </a:p>
          <a:p>
            <a:pPr lvl="2"/>
            <a:r>
              <a:rPr lang="en-US" smtClean="0"/>
              <a:t>Third level content</a:t>
            </a:r>
          </a:p>
          <a:p>
            <a:pPr lvl="3"/>
            <a:r>
              <a:rPr lang="en-US" smtClean="0"/>
              <a:t> </a:t>
            </a:r>
          </a:p>
          <a:p>
            <a:pPr lvl="0"/>
            <a:r>
              <a:rPr lang="en-US" smtClean="0"/>
              <a:t>First level subhead here</a:t>
            </a:r>
          </a:p>
          <a:p>
            <a:pPr lvl="1"/>
            <a:r>
              <a:rPr lang="en-US" smtClean="0"/>
              <a:t>Second level content</a:t>
            </a:r>
          </a:p>
          <a:p>
            <a:pPr lvl="2"/>
            <a:r>
              <a:rPr lang="en-US" smtClean="0"/>
              <a:t>Third level content</a:t>
            </a:r>
          </a:p>
          <a:p>
            <a:pPr lvl="3"/>
            <a:r>
              <a:rPr lang="en-US" smtClean="0"/>
              <a:t> </a:t>
            </a:r>
          </a:p>
        </p:txBody>
      </p:sp>
      <p:sp>
        <p:nvSpPr>
          <p:cNvPr id="4108" name="Rectangle 12"/>
          <p:cNvSpPr>
            <a:spLocks noChangeArrowheads="1"/>
          </p:cNvSpPr>
          <p:nvPr userDrawn="1"/>
        </p:nvSpPr>
        <p:spPr bwMode="auto">
          <a:xfrm>
            <a:off x="1413800" y="133350"/>
            <a:ext cx="9179837"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it-IT" sz="2600" u="none" dirty="0" smtClean="0">
                <a:solidFill>
                  <a:schemeClr val="bg1"/>
                </a:solidFill>
                <a:latin typeface="Arial" charset="0"/>
              </a:rPr>
              <a:t>Further actions: </a:t>
            </a:r>
          </a:p>
          <a:p>
            <a:pPr algn="l">
              <a:lnSpc>
                <a:spcPct val="85000"/>
              </a:lnSpc>
              <a:buClr>
                <a:schemeClr val="tx2"/>
              </a:buClr>
              <a:buSzPct val="90000"/>
              <a:buFont typeface="Wingdings" pitchFamily="2" charset="2"/>
              <a:buNone/>
              <a:defRPr/>
            </a:pPr>
            <a:r>
              <a:rPr lang="it-IT" sz="2600" u="none" dirty="0" smtClean="0">
                <a:solidFill>
                  <a:schemeClr val="bg1"/>
                </a:solidFill>
                <a:latin typeface="Arial" charset="0"/>
              </a:rPr>
              <a:t>C</a:t>
            </a:r>
            <a:r>
              <a:rPr lang="it-IT" sz="2600" u="none" smtClean="0">
                <a:solidFill>
                  <a:schemeClr val="bg1"/>
                </a:solidFill>
                <a:latin typeface="Arial" charset="0"/>
              </a:rPr>
              <a:t>ommunication</a:t>
            </a:r>
            <a:endParaRPr lang="it-IT" sz="2600" u="none" noProof="1">
              <a:solidFill>
                <a:schemeClr val="bg1"/>
              </a:solidFill>
              <a:latin typeface="Arial" charset="0"/>
            </a:endParaRPr>
          </a:p>
        </p:txBody>
      </p:sp>
      <p:sp>
        <p:nvSpPr>
          <p:cNvPr id="4109" name="Text Box 13"/>
          <p:cNvSpPr txBox="1">
            <a:spLocks noChangeArrowheads="1"/>
          </p:cNvSpPr>
          <p:nvPr userDrawn="1"/>
        </p:nvSpPr>
        <p:spPr bwMode="auto">
          <a:xfrm>
            <a:off x="10462830" y="584200"/>
            <a:ext cx="1729171" cy="338554"/>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it-IT" sz="1600" b="1" u="none" dirty="0">
                <a:latin typeface="Arial" charset="0"/>
              </a:rPr>
              <a:t>/11</a:t>
            </a:r>
            <a:endParaRPr lang="it-IT" sz="1600" b="1" u="none" noProof="1">
              <a:latin typeface="Arial" charset="0"/>
            </a:endParaRPr>
          </a:p>
        </p:txBody>
      </p:sp>
      <p:sp>
        <p:nvSpPr>
          <p:cNvPr id="4103" name="Rectangle 7">
            <a:hlinkClick r:id="" action="ppaction://hlinkshowjump?jump=endshow"/>
          </p:cNvPr>
          <p:cNvSpPr>
            <a:spLocks noChangeArrowheads="1"/>
          </p:cNvSpPr>
          <p:nvPr/>
        </p:nvSpPr>
        <p:spPr bwMode="auto">
          <a:xfrm>
            <a:off x="11729694" y="53975"/>
            <a:ext cx="426469" cy="323850"/>
          </a:xfrm>
          <a:prstGeom prst="rect">
            <a:avLst/>
          </a:prstGeom>
          <a:noFill/>
          <a:ln w="9525">
            <a:noFill/>
            <a:miter lim="800000"/>
            <a:headEnd/>
            <a:tailEnd/>
          </a:ln>
          <a:effectLst/>
        </p:spPr>
        <p:txBody>
          <a:bodyPr wrap="none" anchor="ctr"/>
          <a:lstStyle/>
          <a:p>
            <a:pPr>
              <a:defRPr/>
            </a:pPr>
            <a:endParaRPr lang="it-IT" sz="1800"/>
          </a:p>
        </p:txBody>
      </p:sp>
      <p:sp>
        <p:nvSpPr>
          <p:cNvPr id="9" name="Rettangolo 8"/>
          <p:cNvSpPr/>
          <p:nvPr userDrawn="1"/>
        </p:nvSpPr>
        <p:spPr bwMode="auto">
          <a:xfrm>
            <a:off x="0" y="6673850"/>
            <a:ext cx="1219200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it-IT" sz="1000" u="none" dirty="0" err="1">
                <a:effectLst>
                  <a:glow rad="63500">
                    <a:schemeClr val="accent5">
                      <a:satMod val="175000"/>
                      <a:alpha val="40000"/>
                    </a:schemeClr>
                  </a:glow>
                </a:effectLst>
              </a:rPr>
              <a:t>By</a:t>
            </a:r>
            <a:r>
              <a:rPr lang="it-IT" sz="1000" u="none" dirty="0">
                <a:effectLst>
                  <a:glow rad="63500">
                    <a:schemeClr val="accent5">
                      <a:satMod val="175000"/>
                      <a:alpha val="40000"/>
                    </a:schemeClr>
                  </a:glow>
                </a:effectLst>
              </a:rPr>
              <a:t> </a:t>
            </a:r>
            <a:r>
              <a:rPr lang="it-IT" sz="1000" u="none" dirty="0" err="1">
                <a:effectLst>
                  <a:glow rad="63500">
                    <a:schemeClr val="accent5">
                      <a:satMod val="175000"/>
                      <a:alpha val="40000"/>
                    </a:schemeClr>
                  </a:glow>
                </a:effectLst>
              </a:rPr>
              <a:t>Simulwate</a:t>
            </a:r>
            <a:endParaRPr lang="it-IT" sz="1000" u="none" dirty="0">
              <a:effectLst>
                <a:glow rad="63500">
                  <a:schemeClr val="accent5">
                    <a:satMod val="175000"/>
                    <a:alpha val="40000"/>
                  </a:schemeClr>
                </a:glow>
              </a:effectLst>
            </a:endParaRP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302703" cy="895350"/>
          </a:xfrm>
          <a:prstGeom prst="rect">
            <a:avLst/>
          </a:prstGeom>
          <a:noFill/>
          <a:ln w="9525">
            <a:noFill/>
            <a:miter lim="800000"/>
            <a:headEnd/>
            <a:tailEnd/>
          </a:ln>
        </p:spPr>
      </p:pic>
    </p:spTree>
    <p:extLst>
      <p:ext uri="{BB962C8B-B14F-4D97-AF65-F5344CB8AC3E}">
        <p14:creationId xmlns:p14="http://schemas.microsoft.com/office/powerpoint/2010/main" val="1263742632"/>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p:transition>
    <p:wipe dir="r"/>
  </p:transition>
  <p:timing>
    <p:tnLst>
      <p:par>
        <p:cTn id="1" dur="indefinite" restart="never" nodeType="tmRoot"/>
      </p:par>
    </p:tnLst>
  </p:timing>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ttangolo 11"/>
          <p:cNvSpPr/>
          <p:nvPr/>
        </p:nvSpPr>
        <p:spPr bwMode="auto">
          <a:xfrm>
            <a:off x="1633539" y="2940050"/>
            <a:ext cx="8924925" cy="1377950"/>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2" name="CasellaDiTesto 5"/>
          <p:cNvSpPr txBox="1">
            <a:spLocks noChangeArrowheads="1"/>
          </p:cNvSpPr>
          <p:nvPr/>
        </p:nvSpPr>
        <p:spPr bwMode="auto">
          <a:xfrm>
            <a:off x="2473325" y="3206750"/>
            <a:ext cx="8191500" cy="400110"/>
          </a:xfrm>
          <a:prstGeom prst="rect">
            <a:avLst/>
          </a:prstGeom>
          <a:noFill/>
          <a:ln w="9525">
            <a:noFill/>
            <a:miter lim="800000"/>
            <a:headEnd/>
            <a:tailEnd/>
          </a:ln>
        </p:spPr>
        <p:txBody>
          <a:bodyPr>
            <a:spAutoFit/>
          </a:bodyPr>
          <a:lstStyle/>
          <a:p>
            <a:pPr algn="l"/>
            <a:r>
              <a:rPr lang="en-US" sz="2000" dirty="0">
                <a:solidFill>
                  <a:schemeClr val="bg2"/>
                </a:solidFill>
                <a:latin typeface="Arial" charset="0"/>
                <a:cs typeface="Arial" charset="0"/>
              </a:rPr>
              <a:t>In this </a:t>
            </a:r>
            <a:r>
              <a:rPr lang="it-IT" sz="2000" dirty="0">
                <a:solidFill>
                  <a:schemeClr val="bg2"/>
                </a:solidFill>
                <a:latin typeface="Arial" charset="0"/>
                <a:cs typeface="Arial" charset="0"/>
              </a:rPr>
              <a:t>unit we </a:t>
            </a:r>
            <a:r>
              <a:rPr lang="en-US" sz="2000" dirty="0">
                <a:solidFill>
                  <a:schemeClr val="bg2"/>
                </a:solidFill>
                <a:latin typeface="Arial" charset="0"/>
                <a:cs typeface="Arial" charset="0"/>
              </a:rPr>
              <a:t>will</a:t>
            </a:r>
            <a:r>
              <a:rPr lang="it-IT" sz="2000" dirty="0">
                <a:solidFill>
                  <a:schemeClr val="bg2"/>
                </a:solidFill>
                <a:latin typeface="Arial" charset="0"/>
                <a:cs typeface="Arial" charset="0"/>
              </a:rPr>
              <a:t> talk about</a:t>
            </a:r>
          </a:p>
        </p:txBody>
      </p:sp>
      <p:sp>
        <p:nvSpPr>
          <p:cNvPr id="15363" name="Text Box 4"/>
          <p:cNvSpPr txBox="1">
            <a:spLocks noChangeArrowheads="1"/>
          </p:cNvSpPr>
          <p:nvPr/>
        </p:nvSpPr>
        <p:spPr bwMode="auto">
          <a:xfrm>
            <a:off x="331525" y="484188"/>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latin typeface="Arial" charset="0"/>
              </a:rPr>
              <a:t>Welcome</a:t>
            </a:r>
            <a:endParaRPr lang="it-IT" b="1" noProof="1">
              <a:solidFill>
                <a:srgbClr val="69AE23"/>
              </a:solidFill>
              <a:latin typeface="Arial" charset="0"/>
            </a:endParaRPr>
          </a:p>
        </p:txBody>
      </p:sp>
      <p:sp>
        <p:nvSpPr>
          <p:cNvPr id="15365" name="CasellaDiTesto 10"/>
          <p:cNvSpPr txBox="1">
            <a:spLocks noChangeArrowheads="1"/>
          </p:cNvSpPr>
          <p:nvPr/>
        </p:nvSpPr>
        <p:spPr bwMode="auto">
          <a:xfrm>
            <a:off x="2473326" y="3592514"/>
            <a:ext cx="3031599" cy="584775"/>
          </a:xfrm>
          <a:prstGeom prst="rect">
            <a:avLst/>
          </a:prstGeom>
          <a:noFill/>
          <a:ln w="9525">
            <a:noFill/>
            <a:miter lim="800000"/>
            <a:headEnd/>
            <a:tailEnd/>
          </a:ln>
        </p:spPr>
        <p:txBody>
          <a:bodyPr wrap="none">
            <a:spAutoFit/>
          </a:bodyPr>
          <a:lstStyle/>
          <a:p>
            <a:pPr algn="l"/>
            <a:r>
              <a:rPr lang="it-IT" sz="3200" dirty="0" err="1">
                <a:solidFill>
                  <a:srgbClr val="69AE23"/>
                </a:solidFill>
                <a:latin typeface="MetaPro-Black" pitchFamily="50" charset="0"/>
              </a:rPr>
              <a:t>Communication</a:t>
            </a:r>
            <a:endParaRPr lang="it-IT" sz="3200" dirty="0">
              <a:solidFill>
                <a:srgbClr val="69AE23"/>
              </a:solidFill>
              <a:latin typeface="MetaPro-Black" pitchFamily="50" charset="0"/>
            </a:endParaRPr>
          </a:p>
        </p:txBody>
      </p:sp>
    </p:spTree>
    <p:extLst>
      <p:ext uri="{BB962C8B-B14F-4D97-AF65-F5344CB8AC3E}">
        <p14:creationId xmlns:p14="http://schemas.microsoft.com/office/powerpoint/2010/main" val="857066703"/>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4"/>
          <p:cNvSpPr txBox="1">
            <a:spLocks noChangeArrowheads="1"/>
          </p:cNvSpPr>
          <p:nvPr/>
        </p:nvSpPr>
        <p:spPr bwMode="auto">
          <a:xfrm>
            <a:off x="468675" y="458501"/>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rPr>
              <a:t>Confidentiality</a:t>
            </a:r>
            <a:endParaRPr lang="it-IT" b="1" noProof="1">
              <a:solidFill>
                <a:srgbClr val="69AE23"/>
              </a:solidFill>
            </a:endParaRPr>
          </a:p>
        </p:txBody>
      </p:sp>
      <p:sp>
        <p:nvSpPr>
          <p:cNvPr id="9" name="Rectangle 8"/>
          <p:cNvSpPr/>
          <p:nvPr/>
        </p:nvSpPr>
        <p:spPr>
          <a:xfrm>
            <a:off x="3195306" y="1595773"/>
            <a:ext cx="5734583" cy="4508927"/>
          </a:xfrm>
          <a:prstGeom prst="rect">
            <a:avLst/>
          </a:prstGeom>
        </p:spPr>
        <p:txBody>
          <a:bodyPr wrap="none">
            <a:spAutoFit/>
          </a:bodyPr>
          <a:lstStyle/>
          <a:p>
            <a:pPr defTabSz="820738" eaLnBrk="0" hangingPunct="0">
              <a:spcBef>
                <a:spcPct val="50000"/>
              </a:spcBef>
              <a:buClr>
                <a:srgbClr val="B22C1B"/>
              </a:buClr>
              <a:buSzPct val="80000"/>
              <a:tabLst>
                <a:tab pos="341313" algn="l"/>
                <a:tab pos="1150938" algn="l"/>
              </a:tabLst>
            </a:pPr>
            <a:r>
              <a:rPr lang="en-GB" sz="1400" dirty="0" smtClean="0">
                <a:latin typeface="Arial" charset="0"/>
                <a:cs typeface="Times New Roman" pitchFamily="18" charset="0"/>
              </a:rPr>
              <a:t>1) Challenges: </a:t>
            </a:r>
          </a:p>
          <a:p>
            <a:pPr defTabSz="820738" eaLnBrk="0" hangingPunct="0">
              <a:spcBef>
                <a:spcPct val="50000"/>
              </a:spcBef>
              <a:buClr>
                <a:srgbClr val="B22C1B"/>
              </a:buClr>
              <a:buSzPct val="80000"/>
              <a:tabLst>
                <a:tab pos="341313" algn="l"/>
                <a:tab pos="1150938" algn="l"/>
              </a:tabLst>
            </a:pPr>
            <a:r>
              <a:rPr lang="en-GB" sz="1400" dirty="0" smtClean="0">
                <a:latin typeface="Arial" charset="0"/>
                <a:cs typeface="Times New Roman" pitchFamily="18" charset="0"/>
              </a:rPr>
              <a:t>		Confidentiality vs transparency</a:t>
            </a:r>
          </a:p>
          <a:p>
            <a:pPr defTabSz="820738" eaLnBrk="0" hangingPunct="0">
              <a:spcBef>
                <a:spcPct val="50000"/>
              </a:spcBef>
              <a:buClr>
                <a:srgbClr val="B22C1B"/>
              </a:buClr>
              <a:buSzPct val="80000"/>
              <a:tabLst>
                <a:tab pos="341313" algn="l"/>
                <a:tab pos="1150938" algn="l"/>
              </a:tabLst>
            </a:pPr>
            <a:r>
              <a:rPr lang="en-GB" sz="1400" dirty="0" smtClean="0">
                <a:latin typeface="Arial" charset="0"/>
                <a:cs typeface="Times New Roman" pitchFamily="18" charset="0"/>
              </a:rPr>
              <a:t>		Quality of the information vs speed for dissemination</a:t>
            </a:r>
          </a:p>
          <a:p>
            <a:pPr defTabSz="820738" eaLnBrk="0" hangingPunct="0">
              <a:spcBef>
                <a:spcPct val="50000"/>
              </a:spcBef>
              <a:buClr>
                <a:srgbClr val="B22C1B"/>
              </a:buClr>
              <a:buSzPct val="80000"/>
              <a:tabLst>
                <a:tab pos="341313" algn="l"/>
                <a:tab pos="1150938" algn="l"/>
              </a:tabLst>
            </a:pPr>
            <a:endParaRPr lang="en-GB" sz="1400" dirty="0">
              <a:latin typeface="Arial" charset="0"/>
              <a:cs typeface="Times New Roman" pitchFamily="18" charset="0"/>
            </a:endParaRPr>
          </a:p>
          <a:p>
            <a:pPr defTabSz="820738" eaLnBrk="0" hangingPunct="0">
              <a:spcBef>
                <a:spcPct val="50000"/>
              </a:spcBef>
              <a:buClr>
                <a:srgbClr val="B22C1B"/>
              </a:buClr>
              <a:buSzPct val="80000"/>
              <a:tabLst>
                <a:tab pos="341313" algn="l"/>
                <a:tab pos="1150938" algn="l"/>
              </a:tabLst>
            </a:pPr>
            <a:r>
              <a:rPr lang="en-GB" sz="1400" dirty="0" smtClean="0">
                <a:latin typeface="Arial" charset="0"/>
                <a:cs typeface="Times New Roman" pitchFamily="18" charset="0"/>
              </a:rPr>
              <a:t>2) </a:t>
            </a:r>
            <a:r>
              <a:rPr lang="en-GB" sz="1400" dirty="0">
                <a:latin typeface="Arial" charset="0"/>
                <a:cs typeface="Times New Roman" pitchFamily="18" charset="0"/>
              </a:rPr>
              <a:t>For written communication: </a:t>
            </a:r>
          </a:p>
          <a:p>
            <a:pPr defTabSz="820738" eaLnBrk="0" hangingPunct="0">
              <a:spcBef>
                <a:spcPct val="50000"/>
              </a:spcBef>
              <a:buClr>
                <a:srgbClr val="B22C1B"/>
              </a:buClr>
              <a:buSzPct val="80000"/>
              <a:tabLst>
                <a:tab pos="341313" algn="l"/>
                <a:tab pos="1150938" algn="l"/>
              </a:tabLst>
            </a:pPr>
            <a:r>
              <a:rPr lang="en-GB" sz="1400" dirty="0">
                <a:latin typeface="Arial" charset="0"/>
                <a:cs typeface="Times New Roman" pitchFamily="18" charset="0"/>
              </a:rPr>
              <a:t>	</a:t>
            </a:r>
            <a:r>
              <a:rPr lang="en-GB" sz="1400" dirty="0" smtClean="0">
                <a:latin typeface="Arial" charset="0"/>
                <a:cs typeface="Times New Roman" pitchFamily="18" charset="0"/>
              </a:rPr>
              <a:t>	Public available </a:t>
            </a:r>
            <a:r>
              <a:rPr lang="en-GB" sz="1400" dirty="0">
                <a:latin typeface="Arial" charset="0"/>
                <a:cs typeface="Times New Roman" pitchFamily="18" charset="0"/>
              </a:rPr>
              <a:t>information </a:t>
            </a:r>
            <a:r>
              <a:rPr lang="en-GB" sz="1400" dirty="0" smtClean="0">
                <a:latin typeface="Arial" charset="0"/>
                <a:cs typeface="Times New Roman" pitchFamily="18" charset="0"/>
              </a:rPr>
              <a:t>vs confidential/restricted</a:t>
            </a:r>
            <a:endParaRPr lang="en-GB" sz="1400" dirty="0">
              <a:latin typeface="Arial" charset="0"/>
              <a:cs typeface="Times New Roman" pitchFamily="18" charset="0"/>
            </a:endParaRPr>
          </a:p>
          <a:p>
            <a:pPr defTabSz="820738" eaLnBrk="0" hangingPunct="0">
              <a:spcBef>
                <a:spcPct val="50000"/>
              </a:spcBef>
              <a:buClr>
                <a:srgbClr val="B22C1B"/>
              </a:buClr>
              <a:buSzPct val="80000"/>
              <a:tabLst>
                <a:tab pos="341313" algn="l"/>
                <a:tab pos="1150938" algn="l"/>
              </a:tabLst>
            </a:pPr>
            <a:r>
              <a:rPr lang="en-GB" sz="1400" dirty="0">
                <a:latin typeface="Arial" charset="0"/>
                <a:cs typeface="Times New Roman" pitchFamily="18" charset="0"/>
              </a:rPr>
              <a:t>	</a:t>
            </a:r>
            <a:r>
              <a:rPr lang="en-GB" sz="1400" dirty="0" smtClean="0">
                <a:latin typeface="Arial" charset="0"/>
                <a:cs typeface="Times New Roman" pitchFamily="18" charset="0"/>
              </a:rPr>
              <a:t>	Intended </a:t>
            </a:r>
            <a:r>
              <a:rPr lang="en-GB" sz="1400" dirty="0">
                <a:latin typeface="Arial" charset="0"/>
                <a:cs typeface="Times New Roman" pitchFamily="18" charset="0"/>
              </a:rPr>
              <a:t>target audience</a:t>
            </a:r>
          </a:p>
          <a:p>
            <a:pPr defTabSz="820738" eaLnBrk="0" hangingPunct="0">
              <a:spcBef>
                <a:spcPct val="50000"/>
              </a:spcBef>
              <a:buClr>
                <a:srgbClr val="B22C1B"/>
              </a:buClr>
              <a:buSzPct val="80000"/>
              <a:tabLst>
                <a:tab pos="341313" algn="l"/>
                <a:tab pos="1150938" algn="l"/>
              </a:tabLst>
            </a:pPr>
            <a:r>
              <a:rPr lang="en-GB" sz="1400" dirty="0"/>
              <a:t>	</a:t>
            </a:r>
            <a:r>
              <a:rPr lang="en-GB" sz="1400" dirty="0" smtClean="0"/>
              <a:t>	S</a:t>
            </a:r>
            <a:r>
              <a:rPr lang="en-GB" sz="1400" dirty="0" smtClean="0">
                <a:latin typeface="Arial" charset="0"/>
                <a:cs typeface="Times New Roman" pitchFamily="18" charset="0"/>
              </a:rPr>
              <a:t>ources </a:t>
            </a:r>
            <a:r>
              <a:rPr lang="en-GB" sz="1400" dirty="0">
                <a:latin typeface="Arial" charset="0"/>
                <a:cs typeface="Times New Roman" pitchFamily="18" charset="0"/>
              </a:rPr>
              <a:t>and references</a:t>
            </a:r>
          </a:p>
          <a:p>
            <a:pPr defTabSz="820738" eaLnBrk="0" hangingPunct="0">
              <a:spcBef>
                <a:spcPct val="50000"/>
              </a:spcBef>
              <a:buClr>
                <a:srgbClr val="B22C1B"/>
              </a:buClr>
              <a:buSzPct val="80000"/>
              <a:tabLst>
                <a:tab pos="341313" algn="l"/>
                <a:tab pos="1150938" algn="l"/>
              </a:tabLst>
            </a:pPr>
            <a:r>
              <a:rPr lang="en-GB" sz="1400" dirty="0">
                <a:latin typeface="Arial" charset="0"/>
                <a:cs typeface="Times New Roman" pitchFamily="18" charset="0"/>
              </a:rPr>
              <a:t>		</a:t>
            </a:r>
            <a:r>
              <a:rPr lang="en-GB" sz="1400" dirty="0" smtClean="0">
                <a:latin typeface="Arial" charset="0"/>
                <a:cs typeface="Times New Roman" pitchFamily="18" charset="0"/>
              </a:rPr>
              <a:t>Pre-authorisation before </a:t>
            </a:r>
            <a:r>
              <a:rPr lang="en-GB" sz="1400" dirty="0">
                <a:latin typeface="Arial" charset="0"/>
                <a:cs typeface="Times New Roman" pitchFamily="18" charset="0"/>
              </a:rPr>
              <a:t>publishing</a:t>
            </a:r>
          </a:p>
          <a:p>
            <a:pPr defTabSz="820738" eaLnBrk="0" hangingPunct="0">
              <a:spcBef>
                <a:spcPct val="50000"/>
              </a:spcBef>
              <a:buClr>
                <a:srgbClr val="B22C1B"/>
              </a:buClr>
              <a:buSzPct val="80000"/>
              <a:tabLst>
                <a:tab pos="341313" algn="l"/>
                <a:tab pos="1150938" algn="l"/>
              </a:tabLst>
            </a:pPr>
            <a:endParaRPr lang="en-GB" sz="1400" dirty="0">
              <a:latin typeface="Arial" charset="0"/>
              <a:cs typeface="Times New Roman" pitchFamily="18" charset="0"/>
            </a:endParaRPr>
          </a:p>
          <a:p>
            <a:pPr marL="228600" indent="-228600" defTabSz="820738" eaLnBrk="0" hangingPunct="0">
              <a:spcBef>
                <a:spcPct val="50000"/>
              </a:spcBef>
              <a:buClr>
                <a:srgbClr val="B22C1B"/>
              </a:buClr>
              <a:buSzPct val="80000"/>
              <a:buAutoNum type="arabicParenR"/>
              <a:tabLst>
                <a:tab pos="341313" algn="l"/>
                <a:tab pos="1150938" algn="l"/>
              </a:tabLst>
            </a:pPr>
            <a:endParaRPr lang="en-GB" sz="1400" dirty="0">
              <a:latin typeface="Arial" charset="0"/>
              <a:cs typeface="Times New Roman" pitchFamily="18" charset="0"/>
            </a:endParaRPr>
          </a:p>
          <a:p>
            <a:pPr defTabSz="820738" eaLnBrk="0" hangingPunct="0">
              <a:spcBef>
                <a:spcPct val="50000"/>
              </a:spcBef>
              <a:buClr>
                <a:srgbClr val="B22C1B"/>
              </a:buClr>
              <a:buSzPct val="80000"/>
              <a:tabLst>
                <a:tab pos="341313" algn="l"/>
                <a:tab pos="1150938" algn="l"/>
              </a:tabLst>
            </a:pPr>
            <a:r>
              <a:rPr lang="en-GB" sz="1400" dirty="0" smtClean="0">
                <a:latin typeface="Arial" charset="0"/>
                <a:cs typeface="Times New Roman" pitchFamily="18" charset="0"/>
              </a:rPr>
              <a:t>3) </a:t>
            </a:r>
            <a:r>
              <a:rPr lang="en-GB" sz="1400" dirty="0">
                <a:latin typeface="Arial" charset="0"/>
                <a:cs typeface="Times New Roman" pitchFamily="18" charset="0"/>
              </a:rPr>
              <a:t>Personal data protection: </a:t>
            </a:r>
          </a:p>
          <a:p>
            <a:pPr defTabSz="820738" eaLnBrk="0" hangingPunct="0">
              <a:spcBef>
                <a:spcPct val="50000"/>
              </a:spcBef>
              <a:buClr>
                <a:srgbClr val="B22C1B"/>
              </a:buClr>
              <a:buSzPct val="80000"/>
              <a:tabLst>
                <a:tab pos="341313" algn="l"/>
                <a:tab pos="1150938" algn="l"/>
              </a:tabLst>
            </a:pPr>
            <a:r>
              <a:rPr lang="en-GB" sz="1400" dirty="0">
                <a:solidFill>
                  <a:srgbClr val="000000"/>
                </a:solidFill>
                <a:latin typeface="Arial" charset="0"/>
                <a:cs typeface="Times New Roman" pitchFamily="18" charset="0"/>
              </a:rPr>
              <a:t>	</a:t>
            </a:r>
            <a:r>
              <a:rPr lang="en-GB" sz="1400" dirty="0" smtClean="0">
                <a:solidFill>
                  <a:srgbClr val="000000"/>
                </a:solidFill>
                <a:latin typeface="Arial" charset="0"/>
                <a:cs typeface="Times New Roman" pitchFamily="18" charset="0"/>
              </a:rPr>
              <a:t>	No </a:t>
            </a:r>
            <a:r>
              <a:rPr lang="en-GB" sz="1400" dirty="0">
                <a:solidFill>
                  <a:srgbClr val="000000"/>
                </a:solidFill>
                <a:latin typeface="Arial" charset="0"/>
                <a:cs typeface="Times New Roman" pitchFamily="18" charset="0"/>
              </a:rPr>
              <a:t>information that might identify patients or individuals</a:t>
            </a:r>
          </a:p>
          <a:p>
            <a:pPr defTabSz="820738" eaLnBrk="0" hangingPunct="0">
              <a:spcBef>
                <a:spcPct val="50000"/>
              </a:spcBef>
              <a:buClr>
                <a:srgbClr val="B22C1B"/>
              </a:buClr>
              <a:buSzPct val="80000"/>
              <a:tabLst>
                <a:tab pos="341313" algn="l"/>
                <a:tab pos="1150938" algn="l"/>
              </a:tabLst>
            </a:pPr>
            <a:r>
              <a:rPr lang="en-GB" sz="1400" dirty="0">
                <a:solidFill>
                  <a:srgbClr val="000000"/>
                </a:solidFill>
                <a:latin typeface="Arial" charset="0"/>
                <a:cs typeface="Times New Roman" pitchFamily="18" charset="0"/>
              </a:rPr>
              <a:t>	</a:t>
            </a:r>
            <a:r>
              <a:rPr lang="en-GB" sz="1400" dirty="0" smtClean="0">
                <a:solidFill>
                  <a:srgbClr val="000000"/>
                </a:solidFill>
                <a:latin typeface="Arial" charset="0"/>
                <a:cs typeface="Times New Roman" pitchFamily="18" charset="0"/>
              </a:rPr>
              <a:t>	Use </a:t>
            </a:r>
            <a:r>
              <a:rPr lang="en-GB" sz="1400" dirty="0">
                <a:solidFill>
                  <a:srgbClr val="000000"/>
                </a:solidFill>
                <a:latin typeface="Arial" charset="0"/>
                <a:cs typeface="Times New Roman" pitchFamily="18" charset="0"/>
              </a:rPr>
              <a:t>restricted platforms </a:t>
            </a:r>
            <a:r>
              <a:rPr lang="en-GB" sz="1400" dirty="0" smtClean="0">
                <a:solidFill>
                  <a:srgbClr val="000000"/>
                </a:solidFill>
                <a:latin typeface="Arial" charset="0"/>
                <a:cs typeface="Times New Roman" pitchFamily="18" charset="0"/>
              </a:rPr>
              <a:t>to </a:t>
            </a:r>
            <a:r>
              <a:rPr lang="en-GB" sz="1400" dirty="0">
                <a:solidFill>
                  <a:srgbClr val="000000"/>
                </a:solidFill>
                <a:latin typeface="Arial" charset="0"/>
                <a:cs typeface="Times New Roman" pitchFamily="18" charset="0"/>
              </a:rPr>
              <a:t>exchange personal </a:t>
            </a:r>
            <a:r>
              <a:rPr lang="en-GB" sz="1400" dirty="0" smtClean="0">
                <a:solidFill>
                  <a:srgbClr val="000000"/>
                </a:solidFill>
                <a:latin typeface="Arial" charset="0"/>
                <a:cs typeface="Times New Roman" pitchFamily="18" charset="0"/>
              </a:rPr>
              <a:t>data</a:t>
            </a:r>
            <a:endParaRPr lang="en-GB" sz="1400" dirty="0">
              <a:solidFill>
                <a:srgbClr val="000000"/>
              </a:solidFill>
              <a:latin typeface="Arial" charset="0"/>
              <a:cs typeface="Times New Roman" pitchFamily="18" charset="0"/>
            </a:endParaRPr>
          </a:p>
        </p:txBody>
      </p:sp>
      <p:pic>
        <p:nvPicPr>
          <p:cNvPr id="2" name="Picture 1"/>
          <p:cNvPicPr>
            <a:picLocks noChangeAspect="1"/>
          </p:cNvPicPr>
          <p:nvPr/>
        </p:nvPicPr>
        <p:blipFill rotWithShape="1">
          <a:blip r:embed="rId3"/>
          <a:srcRect l="10824" r="12563" b="5032"/>
          <a:stretch/>
        </p:blipFill>
        <p:spPr>
          <a:xfrm>
            <a:off x="468675" y="3158242"/>
            <a:ext cx="2393576" cy="1383991"/>
          </a:xfrm>
          <a:prstGeom prst="rect">
            <a:avLst/>
          </a:prstGeom>
        </p:spPr>
      </p:pic>
    </p:spTree>
    <p:extLst>
      <p:ext uri="{BB962C8B-B14F-4D97-AF65-F5344CB8AC3E}">
        <p14:creationId xmlns:p14="http://schemas.microsoft.com/office/powerpoint/2010/main" val="3677353362"/>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38155" y="1648897"/>
            <a:ext cx="7510568" cy="4630738"/>
          </a:xfrm>
        </p:spPr>
        <p:txBody>
          <a:bodyPr>
            <a:normAutofit/>
          </a:bodyPr>
          <a:lstStyle/>
          <a:p>
            <a:pPr>
              <a:buFont typeface="Wingdings" panose="05000000000000000000" pitchFamily="2" charset="2"/>
              <a:buChar char="ü"/>
            </a:pPr>
            <a:r>
              <a:rPr lang="en-GB" dirty="0" smtClean="0"/>
              <a:t>Work with communication team </a:t>
            </a:r>
          </a:p>
          <a:p>
            <a:pPr>
              <a:buFont typeface="Wingdings" panose="05000000000000000000" pitchFamily="2" charset="2"/>
              <a:buChar char="ü"/>
            </a:pPr>
            <a:r>
              <a:rPr lang="en-GB" dirty="0" smtClean="0"/>
              <a:t>Routine of communication, with regular outputs</a:t>
            </a:r>
          </a:p>
          <a:p>
            <a:pPr>
              <a:buFont typeface="Wingdings" panose="05000000000000000000" pitchFamily="2" charset="2"/>
              <a:buChar char="ü"/>
            </a:pPr>
            <a:endParaRPr lang="en-GB" dirty="0" smtClean="0"/>
          </a:p>
          <a:p>
            <a:pPr>
              <a:buFont typeface="Wingdings" panose="05000000000000000000" pitchFamily="2" charset="2"/>
              <a:buChar char="ü"/>
            </a:pPr>
            <a:r>
              <a:rPr lang="en-GB" dirty="0" smtClean="0"/>
              <a:t>For instance, follow a scheme:</a:t>
            </a:r>
          </a:p>
          <a:p>
            <a:pPr lvl="1">
              <a:buFont typeface="Wingdings" panose="05000000000000000000" pitchFamily="2" charset="2"/>
              <a:buChar char="ü"/>
            </a:pPr>
            <a:r>
              <a:rPr lang="en-GB" dirty="0" smtClean="0"/>
              <a:t>Daily bulletin and daily post on social media</a:t>
            </a:r>
          </a:p>
          <a:p>
            <a:pPr lvl="1">
              <a:buFont typeface="Wingdings" panose="05000000000000000000" pitchFamily="2" charset="2"/>
              <a:buChar char="ü"/>
            </a:pPr>
            <a:r>
              <a:rPr lang="en-GB" dirty="0" smtClean="0"/>
              <a:t>Weekly bulletin – </a:t>
            </a:r>
            <a:r>
              <a:rPr lang="en-GB" dirty="0"/>
              <a:t>restricted and/ or </a:t>
            </a:r>
            <a:r>
              <a:rPr lang="en-GB" dirty="0" smtClean="0"/>
              <a:t>public</a:t>
            </a:r>
          </a:p>
          <a:p>
            <a:pPr lvl="1">
              <a:buFont typeface="Wingdings" panose="05000000000000000000" pitchFamily="2" charset="2"/>
              <a:buChar char="ü"/>
            </a:pPr>
            <a:r>
              <a:rPr lang="en-GB" dirty="0" smtClean="0"/>
              <a:t>Specific epi-summaries on webpages with:</a:t>
            </a:r>
          </a:p>
          <a:p>
            <a:pPr lvl="2">
              <a:buFont typeface="Wingdings" panose="05000000000000000000" pitchFamily="2" charset="2"/>
              <a:buChar char="ü"/>
            </a:pPr>
            <a:r>
              <a:rPr lang="en-GB" dirty="0" smtClean="0"/>
              <a:t>Daily updates</a:t>
            </a:r>
          </a:p>
          <a:p>
            <a:pPr lvl="2">
              <a:buFont typeface="Wingdings" panose="05000000000000000000" pitchFamily="2" charset="2"/>
              <a:buChar char="ü"/>
            </a:pPr>
            <a:r>
              <a:rPr lang="en-GB" dirty="0" smtClean="0"/>
              <a:t>Weekly updates</a:t>
            </a:r>
          </a:p>
          <a:p>
            <a:pPr lvl="2">
              <a:buFont typeface="Wingdings" panose="05000000000000000000" pitchFamily="2" charset="2"/>
              <a:buChar char="ü"/>
            </a:pPr>
            <a:r>
              <a:rPr lang="en-GB" dirty="0" smtClean="0"/>
              <a:t>Monthly updates</a:t>
            </a:r>
            <a:endParaRPr lang="en-GB" dirty="0"/>
          </a:p>
        </p:txBody>
      </p:sp>
      <p:sp>
        <p:nvSpPr>
          <p:cNvPr id="3" name="Text Box 4"/>
          <p:cNvSpPr txBox="1">
            <a:spLocks noChangeArrowheads="1"/>
          </p:cNvSpPr>
          <p:nvPr/>
        </p:nvSpPr>
        <p:spPr bwMode="auto">
          <a:xfrm>
            <a:off x="830415" y="877044"/>
            <a:ext cx="7315200" cy="369332"/>
          </a:xfrm>
          <a:prstGeom prst="rect">
            <a:avLst/>
          </a:prstGeom>
          <a:noFill/>
          <a:ln w="9525" algn="ctr">
            <a:noFill/>
            <a:miter lim="800000"/>
            <a:headEnd/>
            <a:tailEnd/>
          </a:ln>
        </p:spPr>
        <p:txBody>
          <a:bodyPr>
            <a:spAutoFit/>
          </a:bodyPr>
          <a:lstStyle/>
          <a:p>
            <a:pPr algn="l">
              <a:spcBef>
                <a:spcPct val="50000"/>
              </a:spcBef>
            </a:pPr>
            <a:endParaRPr lang="it-IT" b="1" noProof="1">
              <a:solidFill>
                <a:srgbClr val="0070C0"/>
              </a:solidFill>
            </a:endParaRPr>
          </a:p>
        </p:txBody>
      </p:sp>
      <p:sp>
        <p:nvSpPr>
          <p:cNvPr id="4" name="Text Box 4"/>
          <p:cNvSpPr txBox="1">
            <a:spLocks noChangeArrowheads="1"/>
          </p:cNvSpPr>
          <p:nvPr/>
        </p:nvSpPr>
        <p:spPr bwMode="auto">
          <a:xfrm>
            <a:off x="378239" y="407228"/>
            <a:ext cx="7315200" cy="369332"/>
          </a:xfrm>
          <a:prstGeom prst="rect">
            <a:avLst/>
          </a:prstGeom>
          <a:noFill/>
          <a:ln w="9525" algn="ctr">
            <a:noFill/>
            <a:miter lim="800000"/>
            <a:headEnd/>
            <a:tailEnd/>
          </a:ln>
        </p:spPr>
        <p:txBody>
          <a:bodyPr>
            <a:spAutoFit/>
          </a:bodyPr>
          <a:lstStyle/>
          <a:p>
            <a:pPr algn="l">
              <a:spcBef>
                <a:spcPct val="50000"/>
              </a:spcBef>
            </a:pPr>
            <a:r>
              <a:rPr lang="it-IT" b="1" dirty="0" smtClean="0">
                <a:solidFill>
                  <a:srgbClr val="69AE23"/>
                </a:solidFill>
              </a:rPr>
              <a:t>How to retain your target audience? </a:t>
            </a:r>
            <a:endParaRPr lang="it-IT" b="1" noProof="1">
              <a:solidFill>
                <a:srgbClr val="69AE23"/>
              </a:solidFill>
            </a:endParaRPr>
          </a:p>
        </p:txBody>
      </p:sp>
      <p:pic>
        <p:nvPicPr>
          <p:cNvPr id="5" name="Picture 4"/>
          <p:cNvPicPr>
            <a:picLocks noChangeAspect="1"/>
          </p:cNvPicPr>
          <p:nvPr/>
        </p:nvPicPr>
        <p:blipFill rotWithShape="1">
          <a:blip r:embed="rId3"/>
          <a:srcRect l="8448" t="10060" r="8539" b="17485"/>
          <a:stretch/>
        </p:blipFill>
        <p:spPr>
          <a:xfrm>
            <a:off x="130628" y="2130251"/>
            <a:ext cx="3677697" cy="3466681"/>
          </a:xfrm>
          <a:prstGeom prst="rect">
            <a:avLst/>
          </a:prstGeom>
        </p:spPr>
      </p:pic>
    </p:spTree>
    <p:extLst>
      <p:ext uri="{BB962C8B-B14F-4D97-AF65-F5344CB8AC3E}">
        <p14:creationId xmlns:p14="http://schemas.microsoft.com/office/powerpoint/2010/main" val="4235243723"/>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359656" y="399390"/>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latin typeface="Arial" charset="0"/>
              </a:rPr>
              <a:t>Example of outputs </a:t>
            </a:r>
            <a:endParaRPr lang="it-IT" b="1" noProof="1">
              <a:solidFill>
                <a:srgbClr val="69AE23"/>
              </a:solidFill>
              <a:latin typeface="Arial" charset="0"/>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9428" y="1755135"/>
            <a:ext cx="2478597" cy="2064182"/>
          </a:xfrm>
          <a:prstGeom prst="rect">
            <a:avLst/>
          </a:prstGeom>
          <a:effectLst>
            <a:outerShdw blurRad="63500" sx="102000" sy="102000" algn="ctr" rotWithShape="0">
              <a:prstClr val="black">
                <a:alpha val="40000"/>
              </a:prstClr>
            </a:outerShdw>
          </a:effectLst>
        </p:spPr>
      </p:pic>
      <p:pic>
        <p:nvPicPr>
          <p:cNvPr id="6" name="Picture 5"/>
          <p:cNvPicPr>
            <a:picLocks noChangeAspect="1"/>
          </p:cNvPicPr>
          <p:nvPr/>
        </p:nvPicPr>
        <p:blipFill>
          <a:blip r:embed="rId4"/>
          <a:stretch>
            <a:fillRect/>
          </a:stretch>
        </p:blipFill>
        <p:spPr>
          <a:xfrm>
            <a:off x="6131531" y="236054"/>
            <a:ext cx="4188368" cy="2697593"/>
          </a:xfrm>
          <a:prstGeom prst="rect">
            <a:avLst/>
          </a:prstGeom>
        </p:spPr>
      </p:pic>
      <p:pic>
        <p:nvPicPr>
          <p:cNvPr id="13" name="Picture 12"/>
          <p:cNvPicPr>
            <a:picLocks noChangeAspect="1"/>
          </p:cNvPicPr>
          <p:nvPr/>
        </p:nvPicPr>
        <p:blipFill>
          <a:blip r:embed="rId5"/>
          <a:stretch>
            <a:fillRect/>
          </a:stretch>
        </p:blipFill>
        <p:spPr>
          <a:xfrm>
            <a:off x="6719148" y="3225232"/>
            <a:ext cx="4071115" cy="3409713"/>
          </a:xfrm>
          <a:prstGeom prst="rect">
            <a:avLst/>
          </a:prstGeom>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19449" y="584056"/>
            <a:ext cx="1367213" cy="6075759"/>
          </a:xfrm>
          <a:prstGeom prst="rect">
            <a:avLst/>
          </a:prstGeom>
        </p:spPr>
      </p:pic>
      <p:pic>
        <p:nvPicPr>
          <p:cNvPr id="4" name="Picture 3"/>
          <p:cNvPicPr>
            <a:picLocks noChangeAspect="1"/>
          </p:cNvPicPr>
          <p:nvPr/>
        </p:nvPicPr>
        <p:blipFill>
          <a:blip r:embed="rId7"/>
          <a:stretch>
            <a:fillRect/>
          </a:stretch>
        </p:blipFill>
        <p:spPr>
          <a:xfrm>
            <a:off x="3129443" y="1286782"/>
            <a:ext cx="2580670" cy="3485672"/>
          </a:xfrm>
          <a:prstGeom prst="rect">
            <a:avLst/>
          </a:prstGeom>
          <a:ln>
            <a:solidFill>
              <a:schemeClr val="tx1">
                <a:lumMod val="50000"/>
                <a:lumOff val="50000"/>
              </a:schemeClr>
            </a:solidFill>
          </a:ln>
        </p:spPr>
      </p:pic>
      <p:pic>
        <p:nvPicPr>
          <p:cNvPr id="3" name="Picture 2"/>
          <p:cNvPicPr>
            <a:picLocks noChangeAspect="1"/>
          </p:cNvPicPr>
          <p:nvPr/>
        </p:nvPicPr>
        <p:blipFill>
          <a:blip r:embed="rId8"/>
          <a:stretch>
            <a:fillRect/>
          </a:stretch>
        </p:blipFill>
        <p:spPr>
          <a:xfrm>
            <a:off x="897812" y="3273105"/>
            <a:ext cx="2445191" cy="3386710"/>
          </a:xfrm>
          <a:prstGeom prst="rect">
            <a:avLst/>
          </a:prstGeom>
          <a:ln>
            <a:solidFill>
              <a:schemeClr val="tx1">
                <a:lumMod val="50000"/>
                <a:lumOff val="50000"/>
              </a:schemeClr>
            </a:solidFill>
          </a:ln>
        </p:spPr>
      </p:pic>
      <p:pic>
        <p:nvPicPr>
          <p:cNvPr id="5" name="Picture 4"/>
          <p:cNvPicPr>
            <a:picLocks noChangeAspect="1"/>
          </p:cNvPicPr>
          <p:nvPr/>
        </p:nvPicPr>
        <p:blipFill>
          <a:blip r:embed="rId9"/>
          <a:stretch>
            <a:fillRect/>
          </a:stretch>
        </p:blipFill>
        <p:spPr>
          <a:xfrm>
            <a:off x="3640927" y="3016921"/>
            <a:ext cx="2873375" cy="3618024"/>
          </a:xfrm>
          <a:prstGeom prst="rect">
            <a:avLst/>
          </a:prstGeom>
          <a:ln>
            <a:solidFill>
              <a:schemeClr val="tx1">
                <a:lumMod val="50000"/>
                <a:lumOff val="50000"/>
              </a:schemeClr>
            </a:solidFill>
          </a:ln>
        </p:spPr>
      </p:pic>
    </p:spTree>
    <p:extLst>
      <p:ext uri="{BB962C8B-B14F-4D97-AF65-F5344CB8AC3E}">
        <p14:creationId xmlns:p14="http://schemas.microsoft.com/office/powerpoint/2010/main" val="34607886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947863" y="865188"/>
            <a:ext cx="7315200" cy="369332"/>
          </a:xfrm>
          <a:prstGeom prst="rect">
            <a:avLst/>
          </a:prstGeom>
          <a:noFill/>
          <a:ln w="9525" algn="ctr">
            <a:noFill/>
            <a:miter lim="800000"/>
            <a:headEnd/>
            <a:tailEnd/>
          </a:ln>
        </p:spPr>
        <p:txBody>
          <a:bodyPr>
            <a:spAutoFit/>
          </a:bodyPr>
          <a:lstStyle/>
          <a:p>
            <a:pPr algn="l">
              <a:spcBef>
                <a:spcPct val="50000"/>
              </a:spcBef>
            </a:pPr>
            <a:r>
              <a:rPr lang="it-IT" b="1" dirty="0" err="1">
                <a:solidFill>
                  <a:srgbClr val="69AE23"/>
                </a:solidFill>
                <a:latin typeface="Arial" charset="0"/>
              </a:rPr>
              <a:t>Summary</a:t>
            </a:r>
            <a:endParaRPr lang="it-IT" b="1" noProof="1">
              <a:solidFill>
                <a:srgbClr val="69AE23"/>
              </a:solidFill>
              <a:latin typeface="Arial" charset="0"/>
            </a:endParaRPr>
          </a:p>
        </p:txBody>
      </p:sp>
      <p:grpSp>
        <p:nvGrpSpPr>
          <p:cNvPr id="16" name="Gruppo 8"/>
          <p:cNvGrpSpPr>
            <a:grpSpLocks/>
          </p:cNvGrpSpPr>
          <p:nvPr/>
        </p:nvGrpSpPr>
        <p:grpSpPr bwMode="auto">
          <a:xfrm>
            <a:off x="6253163" y="2228850"/>
            <a:ext cx="5503408" cy="3247502"/>
            <a:chOff x="393700" y="1962150"/>
            <a:chExt cx="3911600" cy="2933700"/>
          </a:xfrm>
        </p:grpSpPr>
        <p:sp>
          <p:nvSpPr>
            <p:cNvPr id="17"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8"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9" name="Text Box 22"/>
          <p:cNvSpPr txBox="1">
            <a:spLocks noChangeArrowheads="1"/>
          </p:cNvSpPr>
          <p:nvPr/>
        </p:nvSpPr>
        <p:spPr bwMode="auto">
          <a:xfrm>
            <a:off x="6495823" y="2628900"/>
            <a:ext cx="5260748" cy="3416320"/>
          </a:xfrm>
          <a:prstGeom prst="rect">
            <a:avLst/>
          </a:prstGeom>
          <a:noFill/>
          <a:ln w="9525">
            <a:noFill/>
            <a:miter lim="800000"/>
            <a:headEnd/>
            <a:tailEnd/>
          </a:ln>
        </p:spPr>
        <p:txBody>
          <a:bodyPr wrap="square">
            <a:spAutoFit/>
          </a:bodyPr>
          <a:lstStyle/>
          <a:p>
            <a:pPr marL="190500" indent="-187325">
              <a:spcBef>
                <a:spcPct val="0"/>
              </a:spcBef>
            </a:pPr>
            <a:endParaRPr lang="it-IT" sz="1600" b="1" noProof="1">
              <a:latin typeface="Arial" charset="0"/>
            </a:endParaRPr>
          </a:p>
          <a:p>
            <a:pPr marL="190500" indent="-187325">
              <a:spcBef>
                <a:spcPct val="0"/>
              </a:spcBef>
            </a:pPr>
            <a:r>
              <a:rPr lang="it-IT" sz="1600" noProof="1">
                <a:latin typeface="Arial" charset="0"/>
                <a:cs typeface="Times New Roman" pitchFamily="18" charset="0"/>
              </a:rPr>
              <a:t>W</a:t>
            </a:r>
            <a:r>
              <a:rPr lang="it-IT" sz="1600" noProof="1" smtClean="0">
                <a:latin typeface="Arial" charset="0"/>
                <a:cs typeface="Times New Roman" pitchFamily="18" charset="0"/>
              </a:rPr>
              <a:t>e have understood:</a:t>
            </a:r>
            <a:endParaRPr lang="it-IT" sz="1600" noProof="1">
              <a:latin typeface="Arial" charset="0"/>
              <a:cs typeface="Times New Roman" pitchFamily="18" charset="0"/>
            </a:endParaRPr>
          </a:p>
          <a:p>
            <a:pPr marL="190500" indent="-187325">
              <a:spcBef>
                <a:spcPct val="0"/>
              </a:spcBef>
              <a:buFontTx/>
              <a:buChar char="•"/>
            </a:pPr>
            <a:endParaRPr lang="it-IT" sz="1600" noProof="1">
              <a:latin typeface="Arial" charset="0"/>
              <a:cs typeface="Times New Roman" pitchFamily="18" charset="0"/>
            </a:endParaRPr>
          </a:p>
          <a:p>
            <a:pPr marL="288925" indent="-285750">
              <a:lnSpc>
                <a:spcPct val="150000"/>
              </a:lnSpc>
              <a:spcBef>
                <a:spcPct val="0"/>
              </a:spcBef>
              <a:buFont typeface="Wingdings" panose="05000000000000000000" pitchFamily="2" charset="2"/>
              <a:buChar char="§"/>
            </a:pPr>
            <a:r>
              <a:rPr lang="en-US" sz="1600" dirty="0" smtClean="0">
                <a:latin typeface="Arial" charset="0"/>
                <a:cs typeface="Times New Roman" pitchFamily="18" charset="0"/>
              </a:rPr>
              <a:t>The importance of a structured communication within </a:t>
            </a:r>
            <a:r>
              <a:rPr lang="en-US" sz="1600" dirty="0">
                <a:latin typeface="Arial" charset="0"/>
                <a:cs typeface="Times New Roman" pitchFamily="18" charset="0"/>
              </a:rPr>
              <a:t>the EI process</a:t>
            </a:r>
          </a:p>
          <a:p>
            <a:pPr marL="288925" indent="-285750">
              <a:lnSpc>
                <a:spcPct val="150000"/>
              </a:lnSpc>
              <a:spcBef>
                <a:spcPct val="0"/>
              </a:spcBef>
              <a:buFont typeface="Wingdings" panose="05000000000000000000" pitchFamily="2" charset="2"/>
              <a:buChar char="§"/>
            </a:pPr>
            <a:r>
              <a:rPr lang="en-US" sz="1600" dirty="0">
                <a:latin typeface="Arial" charset="0"/>
                <a:cs typeface="Times New Roman" pitchFamily="18" charset="0"/>
              </a:rPr>
              <a:t>How to build a communication plan</a:t>
            </a:r>
          </a:p>
          <a:p>
            <a:pPr marL="288925" indent="-285750">
              <a:lnSpc>
                <a:spcPct val="150000"/>
              </a:lnSpc>
              <a:spcBef>
                <a:spcPct val="0"/>
              </a:spcBef>
              <a:buFont typeface="Wingdings" panose="05000000000000000000" pitchFamily="2" charset="2"/>
              <a:buChar char="§"/>
            </a:pPr>
            <a:r>
              <a:rPr lang="en-US" sz="1600" noProof="1">
                <a:latin typeface="Arial" charset="0"/>
                <a:cs typeface="Times New Roman" pitchFamily="18" charset="0"/>
              </a:rPr>
              <a:t>What are the elements that should not be </a:t>
            </a:r>
            <a:r>
              <a:rPr lang="en-US" sz="1600" noProof="1" smtClean="0">
                <a:latin typeface="Arial" charset="0"/>
                <a:cs typeface="Times New Roman" pitchFamily="18" charset="0"/>
              </a:rPr>
              <a:t>neglected</a:t>
            </a:r>
          </a:p>
          <a:p>
            <a:pPr marL="288925" indent="-285750">
              <a:lnSpc>
                <a:spcPct val="150000"/>
              </a:lnSpc>
              <a:spcBef>
                <a:spcPct val="0"/>
              </a:spcBef>
              <a:buFont typeface="Wingdings" panose="05000000000000000000" pitchFamily="2" charset="2"/>
              <a:buChar char="§"/>
            </a:pPr>
            <a:r>
              <a:rPr lang="en-US" sz="1600" noProof="1" smtClean="0">
                <a:latin typeface="Arial" charset="0"/>
                <a:cs typeface="Times New Roman" pitchFamily="18" charset="0"/>
              </a:rPr>
              <a:t>How to retain our audience</a:t>
            </a:r>
            <a:endParaRPr lang="en-US" sz="1600" noProof="1">
              <a:latin typeface="Arial" charset="0"/>
              <a:cs typeface="Times New Roman" pitchFamily="18" charset="0"/>
            </a:endParaRPr>
          </a:p>
          <a:p>
            <a:pPr marL="190500" indent="-187325">
              <a:spcBef>
                <a:spcPct val="0"/>
              </a:spcBef>
              <a:buFontTx/>
              <a:buChar char="•"/>
            </a:pPr>
            <a:endParaRPr lang="en-US" sz="1600" noProof="1">
              <a:latin typeface="Arial" charset="0"/>
              <a:cs typeface="Times New Roman" pitchFamily="18" charset="0"/>
            </a:endParaRPr>
          </a:p>
          <a:p>
            <a:pPr marL="190500" indent="-187325">
              <a:spcBef>
                <a:spcPct val="0"/>
              </a:spcBef>
            </a:pPr>
            <a:endParaRPr lang="en-US" sz="1600" noProof="1">
              <a:latin typeface="Arial" charset="0"/>
            </a:endParaRPr>
          </a:p>
          <a:p>
            <a:pPr marL="190500" indent="-187325">
              <a:spcBef>
                <a:spcPct val="0"/>
              </a:spcBef>
            </a:pPr>
            <a:endParaRPr lang="en-US" sz="1600" noProof="1">
              <a:latin typeface="Arial" charset="0"/>
            </a:endParaRPr>
          </a:p>
        </p:txBody>
      </p:sp>
      <p:grpSp>
        <p:nvGrpSpPr>
          <p:cNvPr id="20" name="Gruppo 7"/>
          <p:cNvGrpSpPr>
            <a:grpSpLocks/>
          </p:cNvGrpSpPr>
          <p:nvPr/>
        </p:nvGrpSpPr>
        <p:grpSpPr bwMode="auto">
          <a:xfrm>
            <a:off x="1160463" y="2228850"/>
            <a:ext cx="4621212" cy="3822700"/>
            <a:chOff x="393700" y="1962150"/>
            <a:chExt cx="3911600" cy="3822700"/>
          </a:xfrm>
        </p:grpSpPr>
        <p:sp>
          <p:nvSpPr>
            <p:cNvPr id="2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22" name="Rettangolo 5"/>
            <p:cNvSpPr/>
            <p:nvPr/>
          </p:nvSpPr>
          <p:spPr bwMode="auto">
            <a:xfrm>
              <a:off x="393700" y="1962150"/>
              <a:ext cx="3911600" cy="3822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23" name="Text Box 23"/>
          <p:cNvSpPr txBox="1">
            <a:spLocks noChangeArrowheads="1"/>
          </p:cNvSpPr>
          <p:nvPr/>
        </p:nvSpPr>
        <p:spPr bwMode="auto">
          <a:xfrm>
            <a:off x="1220787" y="2285648"/>
            <a:ext cx="4500563" cy="1077218"/>
          </a:xfrm>
          <a:prstGeom prst="rect">
            <a:avLst/>
          </a:prstGeom>
          <a:noFill/>
          <a:ln w="9525">
            <a:noFill/>
            <a:miter lim="800000"/>
            <a:headEnd/>
            <a:tailEnd/>
          </a:ln>
        </p:spPr>
        <p:txBody>
          <a:bodyPr>
            <a:spAutoFit/>
          </a:bodyPr>
          <a:lstStyle/>
          <a:p>
            <a:pPr algn="l">
              <a:lnSpc>
                <a:spcPct val="100000"/>
              </a:lnSpc>
              <a:spcBef>
                <a:spcPct val="0"/>
              </a:spcBef>
            </a:pPr>
            <a:r>
              <a:rPr lang="it-IT" sz="1600" b="1" dirty="0" err="1">
                <a:solidFill>
                  <a:schemeClr val="bg1"/>
                </a:solidFill>
                <a:latin typeface="Arial" charset="0"/>
              </a:rPr>
              <a:t>Index</a:t>
            </a:r>
            <a:endParaRPr lang="it-IT" sz="1600" b="1" dirty="0">
              <a:solidFill>
                <a:schemeClr val="bg1"/>
              </a:solidFill>
              <a:latin typeface="Arial" charset="0"/>
            </a:endParaRPr>
          </a:p>
          <a:p>
            <a:pPr algn="l">
              <a:lnSpc>
                <a:spcPct val="100000"/>
              </a:lnSpc>
              <a:spcBef>
                <a:spcPct val="0"/>
              </a:spcBef>
            </a:pPr>
            <a:endParaRPr lang="it-IT" sz="1600" b="1" dirty="0">
              <a:latin typeface="Arial" charset="0"/>
            </a:endParaRPr>
          </a:p>
          <a:p>
            <a:pPr algn="l">
              <a:lnSpc>
                <a:spcPct val="100000"/>
              </a:lnSpc>
              <a:spcBef>
                <a:spcPct val="0"/>
              </a:spcBef>
            </a:pPr>
            <a:r>
              <a:rPr lang="it-IT" sz="1600" dirty="0">
                <a:latin typeface="Arial" charset="0"/>
                <a:cs typeface="Times New Roman" pitchFamily="18" charset="0"/>
              </a:rPr>
              <a:t>In this unit </a:t>
            </a:r>
            <a:r>
              <a:rPr lang="it-IT" sz="1600" dirty="0" smtClean="0">
                <a:latin typeface="Arial" charset="0"/>
                <a:cs typeface="Times New Roman" pitchFamily="18" charset="0"/>
              </a:rPr>
              <a:t>we have learnt:</a:t>
            </a:r>
            <a:endParaRPr lang="it-IT" sz="1600" dirty="0">
              <a:latin typeface="Arial" charset="0"/>
              <a:cs typeface="Times New Roman" pitchFamily="18" charset="0"/>
            </a:endParaRPr>
          </a:p>
          <a:p>
            <a:pPr algn="l">
              <a:lnSpc>
                <a:spcPct val="100000"/>
              </a:lnSpc>
              <a:spcBef>
                <a:spcPct val="0"/>
              </a:spcBef>
            </a:pPr>
            <a:endParaRPr lang="it-IT" sz="1600" dirty="0">
              <a:latin typeface="Arial" charset="0"/>
              <a:cs typeface="Times New Roman" pitchFamily="18" charset="0"/>
            </a:endParaRPr>
          </a:p>
        </p:txBody>
      </p:sp>
      <p:sp>
        <p:nvSpPr>
          <p:cNvPr id="24" name="Rectangle 23"/>
          <p:cNvSpPr/>
          <p:nvPr/>
        </p:nvSpPr>
        <p:spPr>
          <a:xfrm>
            <a:off x="1517176" y="3121902"/>
            <a:ext cx="3243196" cy="2632003"/>
          </a:xfrm>
          <a:prstGeom prst="rect">
            <a:avLst/>
          </a:prstGeom>
        </p:spPr>
        <p:txBody>
          <a:bodyPr wrap="none">
            <a:spAutoFit/>
          </a:bodyPr>
          <a:lstStyle/>
          <a:p>
            <a:pPr marL="285750" indent="-285750">
              <a:lnSpc>
                <a:spcPct val="150000"/>
              </a:lnSpc>
              <a:buFont typeface="Wingdings" panose="05000000000000000000" pitchFamily="2" charset="2"/>
              <a:buChar char="§"/>
            </a:pPr>
            <a:r>
              <a:rPr lang="it-IT" sz="1600" dirty="0">
                <a:latin typeface="Arial" charset="0"/>
                <a:cs typeface="Times New Roman" pitchFamily="18" charset="0"/>
              </a:rPr>
              <a:t>Definition of EI communication</a:t>
            </a:r>
            <a:endParaRPr lang="it-IT" sz="1600" noProof="1">
              <a:latin typeface="Arial" charset="0"/>
              <a:cs typeface="Times New Roman" pitchFamily="18" charset="0"/>
            </a:endParaRPr>
          </a:p>
          <a:p>
            <a:pPr marL="285750" indent="-285750">
              <a:lnSpc>
                <a:spcPct val="150000"/>
              </a:lnSpc>
              <a:buFont typeface="Wingdings" panose="05000000000000000000" pitchFamily="2" charset="2"/>
              <a:buChar char="§"/>
            </a:pPr>
            <a:r>
              <a:rPr lang="en-GB" sz="1600" dirty="0" smtClean="0">
                <a:latin typeface="Arial" charset="0"/>
                <a:cs typeface="Times New Roman" pitchFamily="18" charset="0"/>
              </a:rPr>
              <a:t>Communication framework</a:t>
            </a:r>
          </a:p>
          <a:p>
            <a:pPr marL="285750" indent="-285750">
              <a:lnSpc>
                <a:spcPct val="150000"/>
              </a:lnSpc>
              <a:buFont typeface="Wingdings" panose="05000000000000000000" pitchFamily="2" charset="2"/>
              <a:buChar char="§"/>
            </a:pPr>
            <a:r>
              <a:rPr lang="en-GB" sz="1600" dirty="0" smtClean="0">
                <a:latin typeface="Arial" charset="0"/>
                <a:cs typeface="Times New Roman" pitchFamily="18" charset="0"/>
              </a:rPr>
              <a:t>Main </a:t>
            </a:r>
            <a:r>
              <a:rPr lang="en-GB" sz="1600" dirty="0">
                <a:latin typeface="Arial" charset="0"/>
                <a:cs typeface="Times New Roman" pitchFamily="18" charset="0"/>
              </a:rPr>
              <a:t>communication steps</a:t>
            </a:r>
          </a:p>
          <a:p>
            <a:pPr marL="285750" indent="-285750">
              <a:lnSpc>
                <a:spcPct val="150000"/>
              </a:lnSpc>
              <a:buFont typeface="Wingdings" panose="05000000000000000000" pitchFamily="2" charset="2"/>
              <a:buChar char="§"/>
            </a:pPr>
            <a:r>
              <a:rPr lang="en-GB" sz="1600" dirty="0" smtClean="0">
                <a:latin typeface="Arial" charset="0"/>
                <a:cs typeface="Times New Roman" pitchFamily="18" charset="0"/>
              </a:rPr>
              <a:t>Target </a:t>
            </a:r>
            <a:r>
              <a:rPr lang="en-GB" sz="1600" dirty="0">
                <a:latin typeface="Arial" charset="0"/>
                <a:cs typeface="Times New Roman" pitchFamily="18" charset="0"/>
              </a:rPr>
              <a:t>audiences</a:t>
            </a:r>
          </a:p>
          <a:p>
            <a:pPr marL="285750" indent="-285750" algn="l">
              <a:lnSpc>
                <a:spcPct val="150000"/>
              </a:lnSpc>
              <a:buFont typeface="Wingdings" panose="05000000000000000000" pitchFamily="2" charset="2"/>
              <a:buChar char="§"/>
            </a:pPr>
            <a:r>
              <a:rPr lang="en-GB" sz="1600" dirty="0" smtClean="0">
                <a:latin typeface="Arial" charset="0"/>
                <a:cs typeface="Times New Roman" pitchFamily="18" charset="0"/>
              </a:rPr>
              <a:t>Basic </a:t>
            </a:r>
            <a:r>
              <a:rPr lang="en-GB" sz="1600" dirty="0">
                <a:latin typeface="Arial" charset="0"/>
                <a:cs typeface="Times New Roman" pitchFamily="18" charset="0"/>
              </a:rPr>
              <a:t>communication rules</a:t>
            </a:r>
          </a:p>
          <a:p>
            <a:pPr marL="285750" indent="-285750" algn="l">
              <a:lnSpc>
                <a:spcPct val="150000"/>
              </a:lnSpc>
              <a:buFont typeface="Wingdings" panose="05000000000000000000" pitchFamily="2" charset="2"/>
              <a:buChar char="§"/>
            </a:pPr>
            <a:r>
              <a:rPr lang="en-GB" sz="1600" dirty="0">
                <a:latin typeface="Arial" charset="0"/>
                <a:cs typeface="Times New Roman" pitchFamily="18" charset="0"/>
              </a:rPr>
              <a:t>Confidentiality</a:t>
            </a:r>
          </a:p>
          <a:p>
            <a:pPr marL="285750" indent="-285750" algn="l">
              <a:lnSpc>
                <a:spcPct val="150000"/>
              </a:lnSpc>
              <a:buFont typeface="Wingdings" panose="05000000000000000000" pitchFamily="2" charset="2"/>
              <a:buChar char="§"/>
            </a:pPr>
            <a:r>
              <a:rPr lang="en-GB" sz="1600" dirty="0">
                <a:latin typeface="Arial" charset="0"/>
                <a:cs typeface="Times New Roman" pitchFamily="18" charset="0"/>
              </a:rPr>
              <a:t>Communication outputs</a:t>
            </a:r>
          </a:p>
        </p:txBody>
      </p:sp>
      <p:sp>
        <p:nvSpPr>
          <p:cNvPr id="2" name="TextBox 1"/>
          <p:cNvSpPr txBox="1"/>
          <p:nvPr/>
        </p:nvSpPr>
        <p:spPr>
          <a:xfrm>
            <a:off x="6390752" y="2285648"/>
            <a:ext cx="1668026" cy="338554"/>
          </a:xfrm>
          <a:prstGeom prst="rect">
            <a:avLst/>
          </a:prstGeom>
          <a:noFill/>
        </p:spPr>
        <p:txBody>
          <a:bodyPr wrap="square" rtlCol="0">
            <a:spAutoFit/>
          </a:bodyPr>
          <a:lstStyle/>
          <a:p>
            <a:r>
              <a:rPr lang="en-GB" sz="1600" b="1" dirty="0" smtClean="0">
                <a:solidFill>
                  <a:schemeClr val="bg1"/>
                </a:solidFill>
                <a:latin typeface="Arial" charset="0"/>
              </a:rPr>
              <a:t>Objectives</a:t>
            </a:r>
            <a:endParaRPr lang="en-GB" sz="1600" b="1" dirty="0">
              <a:solidFill>
                <a:schemeClr val="bg1"/>
              </a:solidFill>
              <a:latin typeface="Arial" charset="0"/>
            </a:endParaRPr>
          </a:p>
        </p:txBody>
      </p:sp>
    </p:spTree>
    <p:extLst>
      <p:ext uri="{BB962C8B-B14F-4D97-AF65-F5344CB8AC3E}">
        <p14:creationId xmlns:p14="http://schemas.microsoft.com/office/powerpoint/2010/main" val="3345141753"/>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5"/>
          <p:cNvSpPr txBox="1">
            <a:spLocks noChangeArrowheads="1"/>
          </p:cNvSpPr>
          <p:nvPr/>
        </p:nvSpPr>
        <p:spPr bwMode="auto">
          <a:xfrm>
            <a:off x="3028951" y="3251201"/>
            <a:ext cx="6245225" cy="708025"/>
          </a:xfrm>
          <a:prstGeom prst="rect">
            <a:avLst/>
          </a:prstGeom>
          <a:noFill/>
          <a:ln w="9525">
            <a:noFill/>
            <a:miter lim="800000"/>
            <a:headEnd/>
            <a:tailEnd/>
          </a:ln>
        </p:spPr>
        <p:txBody>
          <a:bodyPr>
            <a:spAutoFit/>
          </a:bodyPr>
          <a:lstStyle/>
          <a:p>
            <a:r>
              <a:rPr lang="it-IT" sz="2000">
                <a:latin typeface="Tahoma" pitchFamily="34" charset="0"/>
                <a:cs typeface="Tahoma" pitchFamily="34" charset="0"/>
              </a:rPr>
              <a:t>Well done!</a:t>
            </a:r>
          </a:p>
          <a:p>
            <a:r>
              <a:rPr lang="it-IT" sz="2000">
                <a:latin typeface="Tahoma" pitchFamily="34" charset="0"/>
                <a:cs typeface="Tahoma" pitchFamily="34" charset="0"/>
              </a:rPr>
              <a:t>You have completed the unit.</a:t>
            </a:r>
          </a:p>
        </p:txBody>
      </p:sp>
      <p:sp>
        <p:nvSpPr>
          <p:cNvPr id="4" name="Rettangolo 3"/>
          <p:cNvSpPr/>
          <p:nvPr/>
        </p:nvSpPr>
        <p:spPr bwMode="auto">
          <a:xfrm>
            <a:off x="1633539" y="2940050"/>
            <a:ext cx="8924925" cy="1377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sp>
        <p:nvSpPr>
          <p:cNvPr id="6" name="Rectangle 3"/>
          <p:cNvSpPr txBox="1">
            <a:spLocks noChangeArrowheads="1"/>
          </p:cNvSpPr>
          <p:nvPr/>
        </p:nvSpPr>
        <p:spPr bwMode="auto">
          <a:xfrm>
            <a:off x="1055688" y="2673350"/>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defTabSz="820738" eaLnBrk="0" hangingPunct="0">
              <a:buClr>
                <a:srgbClr val="7FBF1A"/>
              </a:buClr>
              <a:buSzPct val="80000"/>
              <a:tabLst>
                <a:tab pos="341313" algn="l"/>
                <a:tab pos="1150938" algn="l"/>
              </a:tabLst>
              <a:defRPr/>
            </a:pPr>
            <a:r>
              <a:rPr lang="it-IT" sz="1600" b="1" dirty="0" err="1">
                <a:latin typeface="Arial" charset="0"/>
                <a:cs typeface="Arial" charset="0"/>
              </a:rPr>
              <a:t>Icon</a:t>
            </a:r>
            <a:endParaRPr lang="it-IT" sz="1600" b="1" dirty="0">
              <a:latin typeface="Arial" charset="0"/>
              <a:cs typeface="Arial" charset="0"/>
            </a:endParaRPr>
          </a:p>
          <a:p>
            <a:pPr marL="182563" indent="-225425" defTabSz="820738" eaLnBrk="0" hangingPunct="0">
              <a:buClr>
                <a:srgbClr val="7FBF1A"/>
              </a:buClr>
              <a:buSzPct val="80000"/>
              <a:tabLst>
                <a:tab pos="341313" algn="l"/>
                <a:tab pos="1150938" algn="l"/>
              </a:tabLst>
              <a:defRPr/>
            </a:pPr>
            <a:r>
              <a:rPr lang="it-IT" sz="1600" dirty="0" err="1">
                <a:latin typeface="Arial" charset="0"/>
                <a:cs typeface="Arial" charset="0"/>
              </a:rPr>
              <a:t>blackboard</a:t>
            </a:r>
            <a:endParaRPr lang="it-IT" sz="1600" dirty="0">
              <a:latin typeface="Arial" charset="0"/>
              <a:cs typeface="Arial" charset="0"/>
            </a:endParaRPr>
          </a:p>
          <a:p>
            <a:pPr marL="182563" indent="-225425" defTabSz="820738" eaLnBrk="0" hangingPunct="0">
              <a:buClr>
                <a:srgbClr val="7FBF1A"/>
              </a:buClr>
              <a:buSzPct val="80000"/>
              <a:tabLst>
                <a:tab pos="341313" algn="l"/>
                <a:tab pos="1150938" algn="l"/>
              </a:tabLst>
              <a:defRPr/>
            </a:pPr>
            <a:endParaRPr lang="it-IT" sz="1600" b="1" dirty="0">
              <a:latin typeface="Arial" charset="0"/>
              <a:cs typeface="Arial" charset="0"/>
            </a:endParaRPr>
          </a:p>
        </p:txBody>
      </p:sp>
      <p:sp>
        <p:nvSpPr>
          <p:cNvPr id="24581" name="Text Box 4"/>
          <p:cNvSpPr txBox="1">
            <a:spLocks noChangeArrowheads="1"/>
          </p:cNvSpPr>
          <p:nvPr/>
        </p:nvSpPr>
        <p:spPr bwMode="auto">
          <a:xfrm>
            <a:off x="1947863" y="865188"/>
            <a:ext cx="7315200" cy="369332"/>
          </a:xfrm>
          <a:prstGeom prst="rect">
            <a:avLst/>
          </a:prstGeom>
          <a:noFill/>
          <a:ln w="9525" algn="ctr">
            <a:noFill/>
            <a:miter lim="800000"/>
            <a:headEnd/>
            <a:tailEnd/>
          </a:ln>
        </p:spPr>
        <p:txBody>
          <a:bodyPr>
            <a:spAutoFit/>
          </a:bodyPr>
          <a:lstStyle/>
          <a:p>
            <a:pPr algn="l">
              <a:spcBef>
                <a:spcPct val="50000"/>
              </a:spcBef>
            </a:pPr>
            <a:r>
              <a:rPr lang="it-IT" b="1">
                <a:solidFill>
                  <a:srgbClr val="69AE23"/>
                </a:solidFill>
                <a:latin typeface="Arial" charset="0"/>
              </a:rPr>
              <a:t>Conclusion</a:t>
            </a:r>
            <a:endParaRPr lang="it-IT" b="1" noProof="1">
              <a:solidFill>
                <a:srgbClr val="69AE23"/>
              </a:solidFill>
              <a:latin typeface="Arial" charset="0"/>
            </a:endParaRPr>
          </a:p>
        </p:txBody>
      </p:sp>
    </p:spTree>
    <p:extLst>
      <p:ext uri="{BB962C8B-B14F-4D97-AF65-F5344CB8AC3E}">
        <p14:creationId xmlns:p14="http://schemas.microsoft.com/office/powerpoint/2010/main" val="402137679"/>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801" t="20307" r="14009" b="6328"/>
          <a:stretch/>
        </p:blipFill>
        <p:spPr>
          <a:xfrm>
            <a:off x="271854" y="374775"/>
            <a:ext cx="11821297" cy="6223734"/>
          </a:xfrm>
          <a:prstGeom prst="rect">
            <a:avLst/>
          </a:prstGeom>
        </p:spPr>
      </p:pic>
    </p:spTree>
    <p:extLst>
      <p:ext uri="{BB962C8B-B14F-4D97-AF65-F5344CB8AC3E}">
        <p14:creationId xmlns:p14="http://schemas.microsoft.com/office/powerpoint/2010/main" val="3588139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6253163" y="2228850"/>
            <a:ext cx="5503408" cy="3247502"/>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6495823" y="2260116"/>
            <a:ext cx="5260748" cy="3662541"/>
          </a:xfrm>
          <a:prstGeom prst="rect">
            <a:avLst/>
          </a:prstGeom>
          <a:noFill/>
          <a:ln w="9525">
            <a:noFill/>
            <a:miter lim="800000"/>
            <a:headEnd/>
            <a:tailEnd/>
          </a:ln>
        </p:spPr>
        <p:txBody>
          <a:bodyPr wrap="square">
            <a:spAutoFit/>
          </a:bodyPr>
          <a:lstStyle/>
          <a:p>
            <a:pPr marL="190500" indent="-187325">
              <a:spcBef>
                <a:spcPct val="0"/>
              </a:spcBef>
            </a:pPr>
            <a:r>
              <a:rPr lang="it-IT" sz="1600" b="1" noProof="1" smtClean="0">
                <a:solidFill>
                  <a:schemeClr val="bg1"/>
                </a:solidFill>
                <a:latin typeface="Arial" charset="0"/>
              </a:rPr>
              <a:t>Objectives</a:t>
            </a:r>
            <a:endParaRPr lang="it-IT" sz="1600" b="1" noProof="1">
              <a:solidFill>
                <a:schemeClr val="bg1"/>
              </a:solidFill>
              <a:latin typeface="Arial" charset="0"/>
            </a:endParaRPr>
          </a:p>
          <a:p>
            <a:pPr marL="190500" indent="-187325">
              <a:spcBef>
                <a:spcPct val="0"/>
              </a:spcBef>
            </a:pPr>
            <a:endParaRPr lang="it-IT" sz="1600" b="1" noProof="1">
              <a:latin typeface="Arial" charset="0"/>
            </a:endParaRPr>
          </a:p>
          <a:p>
            <a:pPr marL="190500" indent="-187325">
              <a:spcBef>
                <a:spcPct val="0"/>
              </a:spcBef>
            </a:pPr>
            <a:r>
              <a:rPr lang="it-IT" sz="1600" noProof="1">
                <a:latin typeface="Arial" charset="0"/>
                <a:cs typeface="Times New Roman" pitchFamily="18" charset="0"/>
              </a:rPr>
              <a:t>At the end of this unit you will understand:</a:t>
            </a:r>
          </a:p>
          <a:p>
            <a:pPr marL="190500" indent="-187325">
              <a:spcBef>
                <a:spcPct val="0"/>
              </a:spcBef>
              <a:buFontTx/>
              <a:buChar char="•"/>
            </a:pPr>
            <a:endParaRPr lang="it-IT" sz="1600" noProof="1">
              <a:latin typeface="Arial" charset="0"/>
              <a:cs typeface="Times New Roman" pitchFamily="18" charset="0"/>
            </a:endParaRPr>
          </a:p>
          <a:p>
            <a:pPr marL="288925" indent="-285750">
              <a:lnSpc>
                <a:spcPct val="150000"/>
              </a:lnSpc>
              <a:spcBef>
                <a:spcPct val="0"/>
              </a:spcBef>
              <a:buFont typeface="Wingdings" panose="05000000000000000000" pitchFamily="2" charset="2"/>
              <a:buChar char="§"/>
            </a:pPr>
            <a:r>
              <a:rPr lang="en-US" sz="1600" dirty="0" smtClean="0">
                <a:latin typeface="Arial" charset="0"/>
                <a:cs typeface="Times New Roman" pitchFamily="18" charset="0"/>
              </a:rPr>
              <a:t>The importance of a structured communication within </a:t>
            </a:r>
            <a:r>
              <a:rPr lang="en-US" sz="1600" dirty="0">
                <a:latin typeface="Arial" charset="0"/>
                <a:cs typeface="Times New Roman" pitchFamily="18" charset="0"/>
              </a:rPr>
              <a:t>the EI process</a:t>
            </a:r>
          </a:p>
          <a:p>
            <a:pPr marL="288925" indent="-285750">
              <a:lnSpc>
                <a:spcPct val="150000"/>
              </a:lnSpc>
              <a:spcBef>
                <a:spcPct val="0"/>
              </a:spcBef>
              <a:buFont typeface="Wingdings" panose="05000000000000000000" pitchFamily="2" charset="2"/>
              <a:buChar char="§"/>
            </a:pPr>
            <a:r>
              <a:rPr lang="en-US" sz="1600" dirty="0">
                <a:latin typeface="Arial" charset="0"/>
                <a:cs typeface="Times New Roman" pitchFamily="18" charset="0"/>
              </a:rPr>
              <a:t>How to build a communication plan</a:t>
            </a:r>
          </a:p>
          <a:p>
            <a:pPr marL="288925" indent="-285750">
              <a:lnSpc>
                <a:spcPct val="150000"/>
              </a:lnSpc>
              <a:spcBef>
                <a:spcPct val="0"/>
              </a:spcBef>
              <a:buFont typeface="Wingdings" panose="05000000000000000000" pitchFamily="2" charset="2"/>
              <a:buChar char="§"/>
            </a:pPr>
            <a:r>
              <a:rPr lang="en-US" sz="1600" noProof="1">
                <a:latin typeface="Arial" charset="0"/>
                <a:cs typeface="Times New Roman" pitchFamily="18" charset="0"/>
              </a:rPr>
              <a:t>What are the elements that should not be </a:t>
            </a:r>
            <a:r>
              <a:rPr lang="en-US" sz="1600" noProof="1" smtClean="0">
                <a:latin typeface="Arial" charset="0"/>
                <a:cs typeface="Times New Roman" pitchFamily="18" charset="0"/>
              </a:rPr>
              <a:t>neglected</a:t>
            </a:r>
          </a:p>
          <a:p>
            <a:pPr marL="288925" indent="-285750">
              <a:lnSpc>
                <a:spcPct val="150000"/>
              </a:lnSpc>
              <a:spcBef>
                <a:spcPct val="0"/>
              </a:spcBef>
              <a:buFont typeface="Wingdings" panose="05000000000000000000" pitchFamily="2" charset="2"/>
              <a:buChar char="§"/>
            </a:pPr>
            <a:r>
              <a:rPr lang="en-US" sz="1600" noProof="1" smtClean="0">
                <a:latin typeface="Arial" charset="0"/>
                <a:cs typeface="Times New Roman" pitchFamily="18" charset="0"/>
              </a:rPr>
              <a:t>How to retain your audience</a:t>
            </a:r>
            <a:endParaRPr lang="en-US" sz="1600" noProof="1">
              <a:latin typeface="Arial" charset="0"/>
              <a:cs typeface="Times New Roman" pitchFamily="18" charset="0"/>
            </a:endParaRPr>
          </a:p>
          <a:p>
            <a:pPr marL="190500" indent="-187325">
              <a:spcBef>
                <a:spcPct val="0"/>
              </a:spcBef>
              <a:buFontTx/>
              <a:buChar char="•"/>
            </a:pPr>
            <a:endParaRPr lang="en-US" sz="1600" noProof="1">
              <a:latin typeface="Arial" charset="0"/>
              <a:cs typeface="Times New Roman" pitchFamily="18" charset="0"/>
            </a:endParaRPr>
          </a:p>
          <a:p>
            <a:pPr marL="190500" indent="-187325">
              <a:spcBef>
                <a:spcPct val="0"/>
              </a:spcBef>
            </a:pPr>
            <a:endParaRPr lang="en-US" sz="1600" noProof="1">
              <a:latin typeface="Arial" charset="0"/>
            </a:endParaRPr>
          </a:p>
          <a:p>
            <a:pPr marL="190500" indent="-187325">
              <a:spcBef>
                <a:spcPct val="0"/>
              </a:spcBef>
            </a:pPr>
            <a:endParaRPr lang="en-US" sz="1600" noProof="1">
              <a:latin typeface="Arial" charset="0"/>
            </a:endParaRPr>
          </a:p>
        </p:txBody>
      </p:sp>
      <p:grpSp>
        <p:nvGrpSpPr>
          <p:cNvPr id="16388" name="Gruppo 7"/>
          <p:cNvGrpSpPr>
            <a:grpSpLocks/>
          </p:cNvGrpSpPr>
          <p:nvPr/>
        </p:nvGrpSpPr>
        <p:grpSpPr bwMode="auto">
          <a:xfrm>
            <a:off x="1160463" y="2228850"/>
            <a:ext cx="4621212" cy="3822700"/>
            <a:chOff x="393700" y="1962150"/>
            <a:chExt cx="3911600" cy="382270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822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983221" y="701345"/>
            <a:ext cx="7315200" cy="369332"/>
          </a:xfrm>
          <a:prstGeom prst="rect">
            <a:avLst/>
          </a:prstGeom>
          <a:noFill/>
          <a:ln w="9525" algn="ctr">
            <a:noFill/>
            <a:miter lim="800000"/>
            <a:headEnd/>
            <a:tailEnd/>
          </a:ln>
        </p:spPr>
        <p:txBody>
          <a:bodyPr>
            <a:spAutoFit/>
          </a:bodyPr>
          <a:lstStyle/>
          <a:p>
            <a:pPr algn="l">
              <a:spcBef>
                <a:spcPct val="50000"/>
              </a:spcBef>
            </a:pPr>
            <a:r>
              <a:rPr lang="it-IT" b="1" dirty="0" err="1">
                <a:solidFill>
                  <a:srgbClr val="69AE23"/>
                </a:solidFill>
                <a:latin typeface="Arial" charset="0"/>
              </a:rPr>
              <a:t>Index</a:t>
            </a:r>
            <a:r>
              <a:rPr lang="it-IT" b="1" dirty="0">
                <a:solidFill>
                  <a:srgbClr val="69AE23"/>
                </a:solidFill>
                <a:latin typeface="Arial" charset="0"/>
              </a:rPr>
              <a:t> and </a:t>
            </a:r>
            <a:r>
              <a:rPr lang="it-IT" b="1" dirty="0" err="1">
                <a:solidFill>
                  <a:srgbClr val="69AE23"/>
                </a:solidFill>
                <a:latin typeface="Arial" charset="0"/>
              </a:rPr>
              <a:t>objectives</a:t>
            </a:r>
            <a:endParaRPr lang="it-IT" b="1" noProof="1">
              <a:solidFill>
                <a:srgbClr val="69AE23"/>
              </a:solidFill>
              <a:latin typeface="Arial" charset="0"/>
            </a:endParaRPr>
          </a:p>
        </p:txBody>
      </p:sp>
      <p:sp>
        <p:nvSpPr>
          <p:cNvPr id="16390" name="Text Box 23"/>
          <p:cNvSpPr txBox="1">
            <a:spLocks noChangeArrowheads="1"/>
          </p:cNvSpPr>
          <p:nvPr/>
        </p:nvSpPr>
        <p:spPr bwMode="auto">
          <a:xfrm>
            <a:off x="1212851" y="2273300"/>
            <a:ext cx="4500563" cy="1077218"/>
          </a:xfrm>
          <a:prstGeom prst="rect">
            <a:avLst/>
          </a:prstGeom>
          <a:noFill/>
          <a:ln w="9525">
            <a:noFill/>
            <a:miter lim="800000"/>
            <a:headEnd/>
            <a:tailEnd/>
          </a:ln>
        </p:spPr>
        <p:txBody>
          <a:bodyPr>
            <a:spAutoFit/>
          </a:bodyPr>
          <a:lstStyle/>
          <a:p>
            <a:pPr algn="l">
              <a:lnSpc>
                <a:spcPct val="100000"/>
              </a:lnSpc>
              <a:spcBef>
                <a:spcPct val="0"/>
              </a:spcBef>
            </a:pPr>
            <a:r>
              <a:rPr lang="it-IT" sz="1600" b="1" dirty="0" err="1">
                <a:solidFill>
                  <a:schemeClr val="bg1"/>
                </a:solidFill>
                <a:latin typeface="Arial" charset="0"/>
              </a:rPr>
              <a:t>Index</a:t>
            </a:r>
            <a:endParaRPr lang="it-IT" sz="1600" b="1" dirty="0">
              <a:solidFill>
                <a:schemeClr val="bg1"/>
              </a:solidFill>
              <a:latin typeface="Arial" charset="0"/>
            </a:endParaRPr>
          </a:p>
          <a:p>
            <a:pPr algn="l">
              <a:lnSpc>
                <a:spcPct val="100000"/>
              </a:lnSpc>
              <a:spcBef>
                <a:spcPct val="0"/>
              </a:spcBef>
            </a:pPr>
            <a:endParaRPr lang="it-IT" sz="1600" b="1" dirty="0">
              <a:latin typeface="Arial" charset="0"/>
            </a:endParaRPr>
          </a:p>
          <a:p>
            <a:pPr algn="l">
              <a:lnSpc>
                <a:spcPct val="100000"/>
              </a:lnSpc>
              <a:spcBef>
                <a:spcPct val="0"/>
              </a:spcBef>
            </a:pPr>
            <a:r>
              <a:rPr lang="it-IT" sz="1600" dirty="0">
                <a:latin typeface="Arial" charset="0"/>
                <a:cs typeface="Times New Roman" pitchFamily="18" charset="0"/>
              </a:rPr>
              <a:t>In </a:t>
            </a:r>
            <a:r>
              <a:rPr lang="it-IT" sz="1600" dirty="0" err="1">
                <a:latin typeface="Arial" charset="0"/>
                <a:cs typeface="Times New Roman" pitchFamily="18" charset="0"/>
              </a:rPr>
              <a:t>this</a:t>
            </a:r>
            <a:r>
              <a:rPr lang="it-IT" sz="1600" dirty="0">
                <a:latin typeface="Arial" charset="0"/>
                <a:cs typeface="Times New Roman" pitchFamily="18" charset="0"/>
              </a:rPr>
              <a:t> </a:t>
            </a:r>
            <a:r>
              <a:rPr lang="it-IT" sz="1600" dirty="0" err="1">
                <a:latin typeface="Arial" charset="0"/>
                <a:cs typeface="Times New Roman" pitchFamily="18" charset="0"/>
              </a:rPr>
              <a:t>unit</a:t>
            </a:r>
            <a:r>
              <a:rPr lang="it-IT" sz="1600" dirty="0">
                <a:latin typeface="Arial" charset="0"/>
                <a:cs typeface="Times New Roman" pitchFamily="18" charset="0"/>
              </a:rPr>
              <a:t> </a:t>
            </a:r>
            <a:r>
              <a:rPr lang="it-IT" sz="1600" dirty="0" err="1">
                <a:latin typeface="Arial" charset="0"/>
                <a:cs typeface="Times New Roman" pitchFamily="18" charset="0"/>
              </a:rPr>
              <a:t>we</a:t>
            </a:r>
            <a:r>
              <a:rPr lang="it-IT" sz="1600" dirty="0">
                <a:latin typeface="Arial" charset="0"/>
                <a:cs typeface="Times New Roman" pitchFamily="18" charset="0"/>
              </a:rPr>
              <a:t> </a:t>
            </a:r>
            <a:r>
              <a:rPr lang="it-IT" sz="1600" dirty="0" err="1">
                <a:latin typeface="Arial" charset="0"/>
                <a:cs typeface="Times New Roman" pitchFamily="18" charset="0"/>
              </a:rPr>
              <a:t>will</a:t>
            </a:r>
            <a:r>
              <a:rPr lang="it-IT" sz="1600" dirty="0">
                <a:latin typeface="Arial" charset="0"/>
                <a:cs typeface="Times New Roman" pitchFamily="18" charset="0"/>
              </a:rPr>
              <a:t> </a:t>
            </a:r>
            <a:r>
              <a:rPr lang="it-IT" sz="1600" dirty="0" err="1">
                <a:latin typeface="Arial" charset="0"/>
                <a:cs typeface="Times New Roman" pitchFamily="18" charset="0"/>
              </a:rPr>
              <a:t>explore</a:t>
            </a:r>
            <a:r>
              <a:rPr lang="it-IT" sz="1600" dirty="0">
                <a:latin typeface="Arial" charset="0"/>
                <a:cs typeface="Times New Roman" pitchFamily="18" charset="0"/>
              </a:rPr>
              <a:t> the </a:t>
            </a:r>
            <a:r>
              <a:rPr lang="it-IT" sz="1600" dirty="0" err="1">
                <a:latin typeface="Arial" charset="0"/>
                <a:cs typeface="Times New Roman" pitchFamily="18" charset="0"/>
              </a:rPr>
              <a:t>following</a:t>
            </a:r>
            <a:r>
              <a:rPr lang="it-IT" sz="1600" dirty="0">
                <a:latin typeface="Arial" charset="0"/>
                <a:cs typeface="Times New Roman" pitchFamily="18" charset="0"/>
              </a:rPr>
              <a:t> </a:t>
            </a:r>
            <a:r>
              <a:rPr lang="it-IT" sz="1600" dirty="0" err="1">
                <a:latin typeface="Arial" charset="0"/>
                <a:cs typeface="Times New Roman" pitchFamily="18" charset="0"/>
              </a:rPr>
              <a:t>topics</a:t>
            </a:r>
            <a:r>
              <a:rPr lang="it-IT" sz="1600" dirty="0">
                <a:latin typeface="Arial" charset="0"/>
                <a:cs typeface="Times New Roman" pitchFamily="18" charset="0"/>
              </a:rPr>
              <a:t>:</a:t>
            </a:r>
          </a:p>
          <a:p>
            <a:pPr algn="l">
              <a:lnSpc>
                <a:spcPct val="100000"/>
              </a:lnSpc>
              <a:spcBef>
                <a:spcPct val="0"/>
              </a:spcBef>
            </a:pPr>
            <a:endParaRPr lang="it-IT" sz="1600" dirty="0">
              <a:latin typeface="Arial" charset="0"/>
              <a:cs typeface="Times New Roman" pitchFamily="18" charset="0"/>
            </a:endParaRPr>
          </a:p>
        </p:txBody>
      </p:sp>
      <p:sp>
        <p:nvSpPr>
          <p:cNvPr id="16" name="Rectangle 15"/>
          <p:cNvSpPr/>
          <p:nvPr/>
        </p:nvSpPr>
        <p:spPr>
          <a:xfrm>
            <a:off x="1517176" y="3121902"/>
            <a:ext cx="3243196" cy="2632003"/>
          </a:xfrm>
          <a:prstGeom prst="rect">
            <a:avLst/>
          </a:prstGeom>
        </p:spPr>
        <p:txBody>
          <a:bodyPr wrap="none">
            <a:spAutoFit/>
          </a:bodyPr>
          <a:lstStyle/>
          <a:p>
            <a:pPr marL="285750" indent="-285750">
              <a:lnSpc>
                <a:spcPct val="150000"/>
              </a:lnSpc>
              <a:buFont typeface="Wingdings" panose="05000000000000000000" pitchFamily="2" charset="2"/>
              <a:buChar char="§"/>
            </a:pPr>
            <a:r>
              <a:rPr lang="it-IT" sz="1600" dirty="0">
                <a:latin typeface="Arial" charset="0"/>
                <a:cs typeface="Times New Roman" pitchFamily="18" charset="0"/>
              </a:rPr>
              <a:t>Definition of EI communication</a:t>
            </a:r>
            <a:endParaRPr lang="it-IT" sz="1600" noProof="1">
              <a:latin typeface="Arial" charset="0"/>
              <a:cs typeface="Times New Roman" pitchFamily="18" charset="0"/>
            </a:endParaRPr>
          </a:p>
          <a:p>
            <a:pPr marL="285750" indent="-285750">
              <a:lnSpc>
                <a:spcPct val="150000"/>
              </a:lnSpc>
              <a:buFont typeface="Wingdings" panose="05000000000000000000" pitchFamily="2" charset="2"/>
              <a:buChar char="§"/>
            </a:pPr>
            <a:r>
              <a:rPr lang="en-GB" sz="1600" dirty="0" smtClean="0">
                <a:latin typeface="Arial" charset="0"/>
                <a:cs typeface="Times New Roman" pitchFamily="18" charset="0"/>
              </a:rPr>
              <a:t>Communication framework</a:t>
            </a:r>
          </a:p>
          <a:p>
            <a:pPr marL="285750" indent="-285750">
              <a:lnSpc>
                <a:spcPct val="150000"/>
              </a:lnSpc>
              <a:buFont typeface="Wingdings" panose="05000000000000000000" pitchFamily="2" charset="2"/>
              <a:buChar char="§"/>
            </a:pPr>
            <a:r>
              <a:rPr lang="en-GB" sz="1600" dirty="0" smtClean="0">
                <a:latin typeface="Arial" charset="0"/>
                <a:cs typeface="Times New Roman" pitchFamily="18" charset="0"/>
              </a:rPr>
              <a:t>Main </a:t>
            </a:r>
            <a:r>
              <a:rPr lang="en-GB" sz="1600" dirty="0">
                <a:latin typeface="Arial" charset="0"/>
                <a:cs typeface="Times New Roman" pitchFamily="18" charset="0"/>
              </a:rPr>
              <a:t>communication steps</a:t>
            </a:r>
          </a:p>
          <a:p>
            <a:pPr marL="285750" indent="-285750">
              <a:lnSpc>
                <a:spcPct val="150000"/>
              </a:lnSpc>
              <a:buFont typeface="Wingdings" panose="05000000000000000000" pitchFamily="2" charset="2"/>
              <a:buChar char="§"/>
            </a:pPr>
            <a:r>
              <a:rPr lang="en-GB" sz="1600" dirty="0" smtClean="0">
                <a:latin typeface="Arial" charset="0"/>
                <a:cs typeface="Times New Roman" pitchFamily="18" charset="0"/>
              </a:rPr>
              <a:t>Target </a:t>
            </a:r>
            <a:r>
              <a:rPr lang="en-GB" sz="1600" dirty="0">
                <a:latin typeface="Arial" charset="0"/>
                <a:cs typeface="Times New Roman" pitchFamily="18" charset="0"/>
              </a:rPr>
              <a:t>audiences</a:t>
            </a:r>
          </a:p>
          <a:p>
            <a:pPr marL="285750" indent="-285750" algn="l">
              <a:lnSpc>
                <a:spcPct val="150000"/>
              </a:lnSpc>
              <a:buFont typeface="Wingdings" panose="05000000000000000000" pitchFamily="2" charset="2"/>
              <a:buChar char="§"/>
            </a:pPr>
            <a:r>
              <a:rPr lang="en-GB" sz="1600" dirty="0" smtClean="0">
                <a:latin typeface="Arial" charset="0"/>
                <a:cs typeface="Times New Roman" pitchFamily="18" charset="0"/>
              </a:rPr>
              <a:t>Basic </a:t>
            </a:r>
            <a:r>
              <a:rPr lang="en-GB" sz="1600" dirty="0">
                <a:latin typeface="Arial" charset="0"/>
                <a:cs typeface="Times New Roman" pitchFamily="18" charset="0"/>
              </a:rPr>
              <a:t>communication rules</a:t>
            </a:r>
          </a:p>
          <a:p>
            <a:pPr marL="285750" indent="-285750" algn="l">
              <a:lnSpc>
                <a:spcPct val="150000"/>
              </a:lnSpc>
              <a:buFont typeface="Wingdings" panose="05000000000000000000" pitchFamily="2" charset="2"/>
              <a:buChar char="§"/>
            </a:pPr>
            <a:r>
              <a:rPr lang="en-GB" sz="1600" dirty="0">
                <a:latin typeface="Arial" charset="0"/>
                <a:cs typeface="Times New Roman" pitchFamily="18" charset="0"/>
              </a:rPr>
              <a:t>Confidentiality</a:t>
            </a:r>
          </a:p>
          <a:p>
            <a:pPr marL="285750" indent="-285750" algn="l">
              <a:lnSpc>
                <a:spcPct val="150000"/>
              </a:lnSpc>
              <a:buFont typeface="Wingdings" panose="05000000000000000000" pitchFamily="2" charset="2"/>
              <a:buChar char="§"/>
            </a:pPr>
            <a:r>
              <a:rPr lang="en-GB" sz="1600" dirty="0">
                <a:latin typeface="Arial" charset="0"/>
                <a:cs typeface="Times New Roman" pitchFamily="18" charset="0"/>
              </a:rPr>
              <a:t>Communication outputs</a:t>
            </a:r>
          </a:p>
        </p:txBody>
      </p:sp>
    </p:spTree>
    <p:extLst>
      <p:ext uri="{BB962C8B-B14F-4D97-AF65-F5344CB8AC3E}">
        <p14:creationId xmlns:p14="http://schemas.microsoft.com/office/powerpoint/2010/main" val="3514915016"/>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844971" y="650091"/>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latin typeface="Arial" charset="0"/>
              </a:rPr>
              <a:t>Definition of EI communication</a:t>
            </a:r>
            <a:endParaRPr lang="it-IT" b="1" noProof="1">
              <a:solidFill>
                <a:srgbClr val="69AE23"/>
              </a:solidFill>
              <a:latin typeface="Arial" charset="0"/>
            </a:endParaRPr>
          </a:p>
        </p:txBody>
      </p:sp>
      <p:sp>
        <p:nvSpPr>
          <p:cNvPr id="2" name="Rectangle 1"/>
          <p:cNvSpPr/>
          <p:nvPr/>
        </p:nvSpPr>
        <p:spPr>
          <a:xfrm>
            <a:off x="1550496" y="3740534"/>
            <a:ext cx="10669207" cy="1754326"/>
          </a:xfrm>
          <a:prstGeom prst="rect">
            <a:avLst/>
          </a:prstGeom>
        </p:spPr>
        <p:txBody>
          <a:bodyPr wrap="square">
            <a:spAutoFit/>
          </a:bodyPr>
          <a:lstStyle/>
          <a:p>
            <a:pPr algn="l">
              <a:lnSpc>
                <a:spcPct val="200000"/>
              </a:lnSpc>
            </a:pPr>
            <a:r>
              <a:rPr lang="en-GB" dirty="0"/>
              <a:t>Main objectives: </a:t>
            </a:r>
          </a:p>
          <a:p>
            <a:pPr marL="171450" indent="-171450">
              <a:lnSpc>
                <a:spcPct val="200000"/>
              </a:lnSpc>
              <a:buFontTx/>
              <a:buChar char="-"/>
            </a:pPr>
            <a:r>
              <a:rPr lang="en-GB" dirty="0"/>
              <a:t>to provide meaningful, relevant and accurate information about the detected health </a:t>
            </a:r>
            <a:r>
              <a:rPr lang="en-GB" dirty="0" smtClean="0"/>
              <a:t>events or threats</a:t>
            </a:r>
            <a:endParaRPr lang="en-GB" dirty="0"/>
          </a:p>
          <a:p>
            <a:pPr marL="171450" indent="-171450">
              <a:lnSpc>
                <a:spcPct val="200000"/>
              </a:lnSpc>
              <a:buFontTx/>
              <a:buChar char="-"/>
            </a:pPr>
            <a:r>
              <a:rPr lang="en-GB" dirty="0" smtClean="0"/>
              <a:t>to raise </a:t>
            </a:r>
            <a:r>
              <a:rPr lang="en-GB" dirty="0"/>
              <a:t>awareness and understanding </a:t>
            </a:r>
            <a:r>
              <a:rPr lang="en-GB" dirty="0" smtClean="0"/>
              <a:t>about </a:t>
            </a:r>
            <a:r>
              <a:rPr lang="en-GB" dirty="0"/>
              <a:t>the potential associated risks</a:t>
            </a:r>
          </a:p>
        </p:txBody>
      </p:sp>
      <p:pic>
        <p:nvPicPr>
          <p:cNvPr id="3" name="Picture 2"/>
          <p:cNvPicPr>
            <a:picLocks noChangeAspect="1"/>
          </p:cNvPicPr>
          <p:nvPr/>
        </p:nvPicPr>
        <p:blipFill rotWithShape="1">
          <a:blip r:embed="rId3"/>
          <a:srcRect r="60520" b="13412"/>
          <a:stretch/>
        </p:blipFill>
        <p:spPr>
          <a:xfrm>
            <a:off x="844971" y="1228309"/>
            <a:ext cx="2415715" cy="2463784"/>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14580" y="1584482"/>
            <a:ext cx="3372353" cy="2041642"/>
          </a:xfrm>
          <a:prstGeom prst="rect">
            <a:avLst/>
          </a:prstGeom>
        </p:spPr>
      </p:pic>
      <p:sp>
        <p:nvSpPr>
          <p:cNvPr id="5" name="Rectangle 4"/>
          <p:cNvSpPr/>
          <p:nvPr/>
        </p:nvSpPr>
        <p:spPr>
          <a:xfrm>
            <a:off x="3350695" y="2097472"/>
            <a:ext cx="3960440" cy="1015663"/>
          </a:xfrm>
          <a:prstGeom prst="rect">
            <a:avLst/>
          </a:prstGeom>
        </p:spPr>
        <p:txBody>
          <a:bodyPr wrap="square">
            <a:spAutoFit/>
          </a:bodyPr>
          <a:lstStyle/>
          <a:p>
            <a:pPr lvl="0"/>
            <a:r>
              <a:rPr lang="en-GB" sz="2000" b="1" dirty="0">
                <a:solidFill>
                  <a:srgbClr val="69AE23"/>
                </a:solidFill>
                <a:latin typeface="Arial" charset="0"/>
                <a:cs typeface="Times New Roman" pitchFamily="18" charset="0"/>
              </a:rPr>
              <a:t>“The dissemination of the Epidemic Intelligence findings to the relevant targets”</a:t>
            </a:r>
          </a:p>
        </p:txBody>
      </p:sp>
    </p:spTree>
    <p:extLst>
      <p:ext uri="{BB962C8B-B14F-4D97-AF65-F5344CB8AC3E}">
        <p14:creationId xmlns:p14="http://schemas.microsoft.com/office/powerpoint/2010/main" val="3973105394"/>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bwMode="auto">
          <a:xfrm>
            <a:off x="2964264" y="1268761"/>
            <a:ext cx="3401766" cy="3293211"/>
          </a:xfrm>
          <a:prstGeom prst="ellipse">
            <a:avLst/>
          </a:prstGeom>
          <a:noFill/>
          <a:ln w="2857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7" name="Oval 6"/>
          <p:cNvSpPr/>
          <p:nvPr/>
        </p:nvSpPr>
        <p:spPr bwMode="auto">
          <a:xfrm>
            <a:off x="5960984" y="1268761"/>
            <a:ext cx="3474418" cy="3222852"/>
          </a:xfrm>
          <a:prstGeom prst="ellipse">
            <a:avLst/>
          </a:prstGeom>
          <a:noFill/>
          <a:ln w="2857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8" name="Oval 7"/>
          <p:cNvSpPr/>
          <p:nvPr/>
        </p:nvSpPr>
        <p:spPr bwMode="auto">
          <a:xfrm>
            <a:off x="4451421" y="3420768"/>
            <a:ext cx="3474936" cy="3276462"/>
          </a:xfrm>
          <a:prstGeom prst="ellipse">
            <a:avLst/>
          </a:prstGeom>
          <a:noFill/>
          <a:ln w="2857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9" name="TextBox 8"/>
          <p:cNvSpPr txBox="1"/>
          <p:nvPr/>
        </p:nvSpPr>
        <p:spPr>
          <a:xfrm>
            <a:off x="3767782" y="1543636"/>
            <a:ext cx="1794729" cy="369332"/>
          </a:xfrm>
          <a:prstGeom prst="rect">
            <a:avLst/>
          </a:prstGeom>
          <a:solidFill>
            <a:srgbClr val="92D050"/>
          </a:solidFill>
        </p:spPr>
        <p:txBody>
          <a:bodyPr wrap="square" rtlCol="0">
            <a:spAutoFit/>
          </a:bodyPr>
          <a:lstStyle/>
          <a:p>
            <a:r>
              <a:rPr lang="en-GB" dirty="0"/>
              <a:t>Risk Assessment</a:t>
            </a:r>
          </a:p>
        </p:txBody>
      </p:sp>
      <p:sp>
        <p:nvSpPr>
          <p:cNvPr id="10" name="TextBox 9"/>
          <p:cNvSpPr txBox="1"/>
          <p:nvPr/>
        </p:nvSpPr>
        <p:spPr>
          <a:xfrm>
            <a:off x="6801143" y="1583883"/>
            <a:ext cx="1891455" cy="369332"/>
          </a:xfrm>
          <a:prstGeom prst="rect">
            <a:avLst/>
          </a:prstGeom>
          <a:solidFill>
            <a:srgbClr val="92D050"/>
          </a:solidFill>
        </p:spPr>
        <p:txBody>
          <a:bodyPr wrap="square" rtlCol="0">
            <a:spAutoFit/>
          </a:bodyPr>
          <a:lstStyle/>
          <a:p>
            <a:r>
              <a:rPr lang="en-GB" dirty="0"/>
              <a:t>Risk Management</a:t>
            </a:r>
          </a:p>
        </p:txBody>
      </p:sp>
      <p:sp>
        <p:nvSpPr>
          <p:cNvPr id="11" name="TextBox 10"/>
          <p:cNvSpPr txBox="1"/>
          <p:nvPr/>
        </p:nvSpPr>
        <p:spPr>
          <a:xfrm>
            <a:off x="5022106" y="4317039"/>
            <a:ext cx="2134561" cy="369332"/>
          </a:xfrm>
          <a:prstGeom prst="rect">
            <a:avLst/>
          </a:prstGeom>
          <a:solidFill>
            <a:srgbClr val="92D050"/>
          </a:solidFill>
        </p:spPr>
        <p:txBody>
          <a:bodyPr wrap="square" rtlCol="0">
            <a:spAutoFit/>
          </a:bodyPr>
          <a:lstStyle/>
          <a:p>
            <a:r>
              <a:rPr lang="en-GB" dirty="0"/>
              <a:t>Risk </a:t>
            </a:r>
            <a:r>
              <a:rPr lang="en-GB" dirty="0" smtClean="0"/>
              <a:t>Communication</a:t>
            </a:r>
            <a:endParaRPr lang="en-GB" dirty="0"/>
          </a:p>
        </p:txBody>
      </p:sp>
      <p:sp>
        <p:nvSpPr>
          <p:cNvPr id="12" name="TextBox 11"/>
          <p:cNvSpPr txBox="1"/>
          <p:nvPr/>
        </p:nvSpPr>
        <p:spPr>
          <a:xfrm>
            <a:off x="3362558" y="2008084"/>
            <a:ext cx="2917661" cy="1815882"/>
          </a:xfrm>
          <a:prstGeom prst="rect">
            <a:avLst/>
          </a:prstGeom>
          <a:noFill/>
        </p:spPr>
        <p:txBody>
          <a:bodyPr wrap="square" rtlCol="0">
            <a:spAutoFit/>
          </a:bodyPr>
          <a:lstStyle/>
          <a:p>
            <a:pPr marL="285750" indent="-285750">
              <a:buFont typeface="Wingdings" panose="05000000000000000000" pitchFamily="2" charset="2"/>
              <a:buChar char="§"/>
            </a:pPr>
            <a:r>
              <a:rPr lang="en-GB" sz="1600" dirty="0" smtClean="0"/>
              <a:t>Risk identification and characterisation</a:t>
            </a:r>
          </a:p>
          <a:p>
            <a:endParaRPr lang="en-GB" sz="1600" dirty="0" smtClean="0"/>
          </a:p>
          <a:p>
            <a:pPr marL="285750" indent="-285750">
              <a:buFont typeface="Wingdings" panose="05000000000000000000" pitchFamily="2" charset="2"/>
              <a:buChar char="§"/>
            </a:pPr>
            <a:r>
              <a:rPr lang="en-GB" sz="1600" dirty="0" smtClean="0"/>
              <a:t>Exposure assessment</a:t>
            </a:r>
          </a:p>
          <a:p>
            <a:pPr marL="285750" indent="-285750">
              <a:buFont typeface="Wingdings" panose="05000000000000000000" pitchFamily="2" charset="2"/>
              <a:buChar char="§"/>
            </a:pPr>
            <a:endParaRPr lang="en-GB" sz="1600" dirty="0" smtClean="0"/>
          </a:p>
          <a:p>
            <a:pPr marL="285750" indent="-285750">
              <a:buFont typeface="Wingdings" panose="05000000000000000000" pitchFamily="2" charset="2"/>
              <a:buChar char="§"/>
            </a:pPr>
            <a:r>
              <a:rPr lang="en-GB" sz="1600" dirty="0" smtClean="0"/>
              <a:t>Risk for the targeted population</a:t>
            </a:r>
            <a:endParaRPr lang="en-GB" sz="1600" dirty="0"/>
          </a:p>
        </p:txBody>
      </p:sp>
      <p:sp>
        <p:nvSpPr>
          <p:cNvPr id="13" name="TextBox 12"/>
          <p:cNvSpPr txBox="1"/>
          <p:nvPr/>
        </p:nvSpPr>
        <p:spPr>
          <a:xfrm>
            <a:off x="6801143" y="2141523"/>
            <a:ext cx="2475796" cy="1569660"/>
          </a:xfrm>
          <a:prstGeom prst="rect">
            <a:avLst/>
          </a:prstGeom>
          <a:noFill/>
        </p:spPr>
        <p:txBody>
          <a:bodyPr wrap="square" rtlCol="0">
            <a:spAutoFit/>
          </a:bodyPr>
          <a:lstStyle/>
          <a:p>
            <a:pPr marL="285750" indent="-285750">
              <a:buFont typeface="Wingdings" panose="05000000000000000000" pitchFamily="2" charset="2"/>
              <a:buChar char="§"/>
            </a:pPr>
            <a:r>
              <a:rPr lang="en-GB" sz="1600" dirty="0"/>
              <a:t>Define policy </a:t>
            </a:r>
            <a:r>
              <a:rPr lang="en-GB" sz="1600" dirty="0" smtClean="0"/>
              <a:t>alternatives</a:t>
            </a:r>
          </a:p>
          <a:p>
            <a:endParaRPr lang="en-GB" sz="1600" dirty="0"/>
          </a:p>
          <a:p>
            <a:pPr marL="285750" indent="-285750">
              <a:buFont typeface="Wingdings" panose="05000000000000000000" pitchFamily="2" charset="2"/>
              <a:buChar char="§"/>
            </a:pPr>
            <a:r>
              <a:rPr lang="en-GB" sz="1600" dirty="0" smtClean="0"/>
              <a:t>Select </a:t>
            </a:r>
            <a:r>
              <a:rPr lang="en-GB" sz="1600" dirty="0"/>
              <a:t>and implement appropriate control measures</a:t>
            </a:r>
          </a:p>
        </p:txBody>
      </p:sp>
      <p:sp>
        <p:nvSpPr>
          <p:cNvPr id="15" name="TextBox 14"/>
          <p:cNvSpPr txBox="1"/>
          <p:nvPr/>
        </p:nvSpPr>
        <p:spPr>
          <a:xfrm>
            <a:off x="4801241" y="4821836"/>
            <a:ext cx="2837824" cy="1846659"/>
          </a:xfrm>
          <a:prstGeom prst="rect">
            <a:avLst/>
          </a:prstGeom>
          <a:noFill/>
        </p:spPr>
        <p:txBody>
          <a:bodyPr wrap="square" rtlCol="0">
            <a:spAutoFit/>
          </a:bodyPr>
          <a:lstStyle/>
          <a:p>
            <a:pPr marL="285750" indent="-285750">
              <a:buFont typeface="Wingdings" panose="05000000000000000000" pitchFamily="2" charset="2"/>
              <a:buChar char="§"/>
            </a:pPr>
            <a:r>
              <a:rPr lang="en-GB" sz="1600" dirty="0" smtClean="0"/>
              <a:t>Identifying </a:t>
            </a:r>
            <a:r>
              <a:rPr lang="en-GB" sz="1600" dirty="0"/>
              <a:t>potential public </a:t>
            </a:r>
            <a:r>
              <a:rPr lang="en-GB" sz="1600" dirty="0" smtClean="0"/>
              <a:t>concerns</a:t>
            </a:r>
          </a:p>
          <a:p>
            <a:pPr marL="285750" indent="-285750">
              <a:buFont typeface="Wingdings" panose="05000000000000000000" pitchFamily="2" charset="2"/>
              <a:buChar char="§"/>
            </a:pPr>
            <a:r>
              <a:rPr lang="en-GB" sz="1600" dirty="0" smtClean="0"/>
              <a:t>Raise awareness about associated risks</a:t>
            </a:r>
            <a:endParaRPr lang="en-GB" sz="1600" dirty="0"/>
          </a:p>
          <a:p>
            <a:pPr marL="285750" indent="-285750">
              <a:buFont typeface="Wingdings" panose="05000000000000000000" pitchFamily="2" charset="2"/>
              <a:buChar char="§"/>
            </a:pPr>
            <a:r>
              <a:rPr lang="en-GB" sz="1600" dirty="0" smtClean="0"/>
              <a:t>Informing </a:t>
            </a:r>
            <a:r>
              <a:rPr lang="en-GB" sz="1600" dirty="0"/>
              <a:t>on options for response</a:t>
            </a:r>
          </a:p>
          <a:p>
            <a:endParaRPr lang="en-GB" dirty="0"/>
          </a:p>
        </p:txBody>
      </p:sp>
      <p:sp>
        <p:nvSpPr>
          <p:cNvPr id="17" name="Left-Right Arrow 16"/>
          <p:cNvSpPr/>
          <p:nvPr/>
        </p:nvSpPr>
        <p:spPr bwMode="auto">
          <a:xfrm rot="2695218">
            <a:off x="5098604" y="3644361"/>
            <a:ext cx="863512" cy="717453"/>
          </a:xfrm>
          <a:prstGeom prst="leftRightArrow">
            <a:avLst/>
          </a:prstGeom>
          <a:solidFill>
            <a:schemeClr val="accent1">
              <a:lumMod val="50000"/>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19" name="Rectangle 18"/>
          <p:cNvSpPr/>
          <p:nvPr/>
        </p:nvSpPr>
        <p:spPr>
          <a:xfrm>
            <a:off x="655390" y="591022"/>
            <a:ext cx="2801986" cy="369332"/>
          </a:xfrm>
          <a:prstGeom prst="rect">
            <a:avLst/>
          </a:prstGeom>
        </p:spPr>
        <p:txBody>
          <a:bodyPr wrap="none">
            <a:spAutoFit/>
          </a:bodyPr>
          <a:lstStyle/>
          <a:p>
            <a:r>
              <a:rPr lang="en-GB" b="1" dirty="0">
                <a:solidFill>
                  <a:srgbClr val="69AE23"/>
                </a:solidFill>
              </a:rPr>
              <a:t>Communication framework</a:t>
            </a:r>
          </a:p>
        </p:txBody>
      </p:sp>
      <p:sp>
        <p:nvSpPr>
          <p:cNvPr id="18" name="Left-Right Arrow 17"/>
          <p:cNvSpPr/>
          <p:nvPr/>
        </p:nvSpPr>
        <p:spPr bwMode="auto">
          <a:xfrm rot="8172496">
            <a:off x="6208209" y="3598263"/>
            <a:ext cx="1001966" cy="717453"/>
          </a:xfrm>
          <a:prstGeom prst="leftRightArrow">
            <a:avLst/>
          </a:prstGeom>
          <a:solidFill>
            <a:schemeClr val="accent1">
              <a:lumMod val="50000"/>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
        <p:nvSpPr>
          <p:cNvPr id="16" name="Left-Right Arrow 15"/>
          <p:cNvSpPr/>
          <p:nvPr/>
        </p:nvSpPr>
        <p:spPr bwMode="auto">
          <a:xfrm rot="10800000">
            <a:off x="5621110" y="2479159"/>
            <a:ext cx="1001966" cy="717453"/>
          </a:xfrm>
          <a:prstGeom prst="leftRightArrow">
            <a:avLst/>
          </a:prstGeom>
          <a:solidFill>
            <a:schemeClr val="accent1">
              <a:lumMod val="50000"/>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200" u="sng">
              <a:latin typeface="Microsoft Sans Serif" pitchFamily="34" charset="0"/>
            </a:endParaRPr>
          </a:p>
        </p:txBody>
      </p:sp>
    </p:spTree>
    <p:extLst>
      <p:ext uri="{BB962C8B-B14F-4D97-AF65-F5344CB8AC3E}">
        <p14:creationId xmlns:p14="http://schemas.microsoft.com/office/powerpoint/2010/main" val="2681488910"/>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42312" y="1964357"/>
            <a:ext cx="7110790" cy="4401205"/>
          </a:xfrm>
          <a:prstGeom prst="rect">
            <a:avLst/>
          </a:prstGeom>
          <a:noFill/>
        </p:spPr>
        <p:txBody>
          <a:bodyPr wrap="square" rtlCol="0">
            <a:spAutoFit/>
          </a:bodyPr>
          <a:lstStyle/>
          <a:p>
            <a:pPr algn="l">
              <a:lnSpc>
                <a:spcPct val="200000"/>
              </a:lnSpc>
            </a:pPr>
            <a:r>
              <a:rPr lang="en-GB" sz="1600" dirty="0"/>
              <a:t>1. Review the context and background information</a:t>
            </a:r>
          </a:p>
          <a:p>
            <a:pPr algn="l">
              <a:lnSpc>
                <a:spcPct val="200000"/>
              </a:lnSpc>
            </a:pPr>
            <a:r>
              <a:rPr lang="en-GB" sz="1600" dirty="0"/>
              <a:t>2. Set the communication objectives</a:t>
            </a:r>
          </a:p>
          <a:p>
            <a:pPr algn="l">
              <a:lnSpc>
                <a:spcPct val="200000"/>
              </a:lnSpc>
            </a:pPr>
            <a:r>
              <a:rPr lang="en-GB" sz="1600" dirty="0"/>
              <a:t>3. Identify the target audience</a:t>
            </a:r>
          </a:p>
          <a:p>
            <a:pPr algn="l">
              <a:lnSpc>
                <a:spcPct val="200000"/>
              </a:lnSpc>
            </a:pPr>
            <a:r>
              <a:rPr lang="en-GB" sz="1600" dirty="0"/>
              <a:t>4. Define the main messages</a:t>
            </a:r>
          </a:p>
          <a:p>
            <a:pPr algn="l">
              <a:lnSpc>
                <a:spcPct val="200000"/>
              </a:lnSpc>
            </a:pPr>
            <a:r>
              <a:rPr lang="en-GB" sz="1600" dirty="0"/>
              <a:t>5. Select the communications channels</a:t>
            </a:r>
          </a:p>
          <a:p>
            <a:pPr algn="l">
              <a:lnSpc>
                <a:spcPct val="200000"/>
              </a:lnSpc>
            </a:pPr>
            <a:r>
              <a:rPr lang="en-GB" sz="1600" dirty="0"/>
              <a:t>6. Choose the  appropriate format</a:t>
            </a:r>
          </a:p>
          <a:p>
            <a:pPr algn="l">
              <a:lnSpc>
                <a:spcPct val="200000"/>
              </a:lnSpc>
            </a:pPr>
            <a:r>
              <a:rPr lang="en-GB" sz="1600" dirty="0"/>
              <a:t>7. Assess the impact of the communication</a:t>
            </a:r>
          </a:p>
          <a:p>
            <a:pPr algn="l">
              <a:lnSpc>
                <a:spcPct val="200000"/>
              </a:lnSpc>
            </a:pPr>
            <a:r>
              <a:rPr lang="en-GB" sz="1600" dirty="0"/>
              <a:t>8. Analyse the feedback</a:t>
            </a:r>
          </a:p>
          <a:p>
            <a:pPr>
              <a:lnSpc>
                <a:spcPct val="150000"/>
              </a:lnSpc>
            </a:pPr>
            <a:endParaRPr lang="en-GB" sz="1600" dirty="0"/>
          </a:p>
        </p:txBody>
      </p:sp>
      <p:sp>
        <p:nvSpPr>
          <p:cNvPr id="3" name="Rectangle 2"/>
          <p:cNvSpPr/>
          <p:nvPr/>
        </p:nvSpPr>
        <p:spPr>
          <a:xfrm>
            <a:off x="392619" y="645415"/>
            <a:ext cx="3309752" cy="369332"/>
          </a:xfrm>
          <a:prstGeom prst="rect">
            <a:avLst/>
          </a:prstGeom>
        </p:spPr>
        <p:txBody>
          <a:bodyPr wrap="none">
            <a:spAutoFit/>
          </a:bodyPr>
          <a:lstStyle/>
          <a:p>
            <a:r>
              <a:rPr lang="en-GB" b="1" dirty="0">
                <a:solidFill>
                  <a:srgbClr val="69AE23"/>
                </a:solidFill>
              </a:rPr>
              <a:t>Define your communication plan</a:t>
            </a:r>
          </a:p>
        </p:txBody>
      </p:sp>
      <p:sp>
        <p:nvSpPr>
          <p:cNvPr id="9" name="Curved Up Arrow 8"/>
          <p:cNvSpPr/>
          <p:nvPr/>
        </p:nvSpPr>
        <p:spPr bwMode="auto">
          <a:xfrm rot="16200000">
            <a:off x="6483564" y="3413121"/>
            <a:ext cx="3485310" cy="1659408"/>
          </a:xfrm>
          <a:prstGeom prst="curvedUpArrow">
            <a:avLst>
              <a:gd name="adj1" fmla="val 17570"/>
              <a:gd name="adj2" fmla="val 33361"/>
              <a:gd name="adj3" fmla="val 16468"/>
            </a:avLst>
          </a:prstGeom>
          <a:solidFill>
            <a:schemeClr val="accent1">
              <a:alpha val="25000"/>
            </a:schemeClr>
          </a:solidFill>
          <a:ln w="2857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en-GB" sz="1600" u="sng">
              <a:latin typeface="Microsoft Sans Serif" pitchFamily="34" charset="0"/>
            </a:endParaRPr>
          </a:p>
        </p:txBody>
      </p:sp>
      <p:sp>
        <p:nvSpPr>
          <p:cNvPr id="14" name="TextBox 13"/>
          <p:cNvSpPr txBox="1"/>
          <p:nvPr/>
        </p:nvSpPr>
        <p:spPr>
          <a:xfrm>
            <a:off x="9147857" y="4242825"/>
            <a:ext cx="2430270" cy="338554"/>
          </a:xfrm>
          <a:prstGeom prst="rect">
            <a:avLst/>
          </a:prstGeom>
          <a:noFill/>
        </p:spPr>
        <p:txBody>
          <a:bodyPr wrap="square" rtlCol="0">
            <a:spAutoFit/>
          </a:bodyPr>
          <a:lstStyle/>
          <a:p>
            <a:r>
              <a:rPr lang="en-GB" sz="1600" dirty="0"/>
              <a:t>Re-adjust if needed </a:t>
            </a:r>
          </a:p>
        </p:txBody>
      </p:sp>
      <p:sp>
        <p:nvSpPr>
          <p:cNvPr id="6" name="Rectangle 5"/>
          <p:cNvSpPr/>
          <p:nvPr/>
        </p:nvSpPr>
        <p:spPr>
          <a:xfrm>
            <a:off x="479393" y="1486292"/>
            <a:ext cx="6055825" cy="338554"/>
          </a:xfrm>
          <a:prstGeom prst="rect">
            <a:avLst/>
          </a:prstGeom>
        </p:spPr>
        <p:txBody>
          <a:bodyPr wrap="none">
            <a:spAutoFit/>
          </a:bodyPr>
          <a:lstStyle/>
          <a:p>
            <a:r>
              <a:rPr lang="en-GB" sz="1600" b="1" dirty="0">
                <a:solidFill>
                  <a:srgbClr val="69AE23"/>
                </a:solidFill>
              </a:rPr>
              <a:t>Develop a communication strategy with your communication experts</a:t>
            </a:r>
          </a:p>
        </p:txBody>
      </p:sp>
      <p:pic>
        <p:nvPicPr>
          <p:cNvPr id="4" name="Picture 3"/>
          <p:cNvPicPr>
            <a:picLocks noChangeAspect="1"/>
          </p:cNvPicPr>
          <p:nvPr/>
        </p:nvPicPr>
        <p:blipFill rotWithShape="1">
          <a:blip r:embed="rId3"/>
          <a:srcRect b="7514"/>
          <a:stretch/>
        </p:blipFill>
        <p:spPr>
          <a:xfrm>
            <a:off x="479393" y="2296391"/>
            <a:ext cx="3136204" cy="3190009"/>
          </a:xfrm>
          <a:prstGeom prst="rect">
            <a:avLst/>
          </a:prstGeom>
        </p:spPr>
      </p:pic>
    </p:spTree>
    <p:extLst>
      <p:ext uri="{BB962C8B-B14F-4D97-AF65-F5344CB8AC3E}">
        <p14:creationId xmlns:p14="http://schemas.microsoft.com/office/powerpoint/2010/main" val="410035494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6613009" y="3254282"/>
            <a:ext cx="4350645" cy="369332"/>
          </a:xfrm>
          <a:prstGeom prst="rect">
            <a:avLst/>
          </a:prstGeom>
          <a:noFill/>
        </p:spPr>
        <p:txBody>
          <a:bodyPr wrap="square" rtlCol="0">
            <a:spAutoFit/>
          </a:bodyPr>
          <a:lstStyle/>
          <a:p>
            <a:pPr algn="l"/>
            <a:r>
              <a:rPr lang="en-GB" dirty="0"/>
              <a:t> </a:t>
            </a:r>
          </a:p>
        </p:txBody>
      </p:sp>
      <p:sp>
        <p:nvSpPr>
          <p:cNvPr id="3" name="Rectangle 2"/>
          <p:cNvSpPr/>
          <p:nvPr/>
        </p:nvSpPr>
        <p:spPr>
          <a:xfrm>
            <a:off x="399420" y="374548"/>
            <a:ext cx="2767168" cy="369332"/>
          </a:xfrm>
          <a:prstGeom prst="rect">
            <a:avLst/>
          </a:prstGeom>
        </p:spPr>
        <p:txBody>
          <a:bodyPr wrap="none">
            <a:spAutoFit/>
          </a:bodyPr>
          <a:lstStyle/>
          <a:p>
            <a:r>
              <a:rPr lang="en-GB" b="1" dirty="0">
                <a:solidFill>
                  <a:srgbClr val="69AE23"/>
                </a:solidFill>
              </a:rPr>
              <a:t>Main communication steps</a:t>
            </a:r>
          </a:p>
        </p:txBody>
      </p:sp>
      <p:graphicFrame>
        <p:nvGraphicFramePr>
          <p:cNvPr id="14" name="Table 13"/>
          <p:cNvGraphicFramePr>
            <a:graphicFrameLocks noGrp="1"/>
          </p:cNvGraphicFramePr>
          <p:nvPr>
            <p:extLst>
              <p:ext uri="{D42A27DB-BD31-4B8C-83A1-F6EECF244321}">
                <p14:modId xmlns:p14="http://schemas.microsoft.com/office/powerpoint/2010/main" val="598159719"/>
              </p:ext>
            </p:extLst>
          </p:nvPr>
        </p:nvGraphicFramePr>
        <p:xfrm>
          <a:off x="1010436" y="1538790"/>
          <a:ext cx="9856095" cy="4785360"/>
        </p:xfrm>
        <a:graphic>
          <a:graphicData uri="http://schemas.openxmlformats.org/drawingml/2006/table">
            <a:tbl>
              <a:tblPr firstRow="1" bandRow="1">
                <a:tableStyleId>{BC89EF96-8CEA-46FF-86C4-4CE0E7609802}</a:tableStyleId>
              </a:tblPr>
              <a:tblGrid>
                <a:gridCol w="4050450">
                  <a:extLst>
                    <a:ext uri="{9D8B030D-6E8A-4147-A177-3AD203B41FA5}">
                      <a16:colId xmlns:a16="http://schemas.microsoft.com/office/drawing/2014/main" val="1559260810"/>
                    </a:ext>
                  </a:extLst>
                </a:gridCol>
                <a:gridCol w="5805645">
                  <a:extLst>
                    <a:ext uri="{9D8B030D-6E8A-4147-A177-3AD203B41FA5}">
                      <a16:colId xmlns:a16="http://schemas.microsoft.com/office/drawing/2014/main" val="3226790912"/>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u="none" dirty="0" smtClean="0">
                          <a:latin typeface="+mn-lt"/>
                        </a:rPr>
                        <a:t>1. Review the context and background information</a:t>
                      </a:r>
                    </a:p>
                    <a:p>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u="none" dirty="0" smtClean="0">
                          <a:latin typeface="+mn-lt"/>
                        </a:rPr>
                        <a:t>Gather</a:t>
                      </a:r>
                      <a:r>
                        <a:rPr lang="en-GB" sz="1400" b="0" u="none" baseline="0" dirty="0" smtClean="0">
                          <a:latin typeface="+mn-lt"/>
                        </a:rPr>
                        <a:t> the essential </a:t>
                      </a:r>
                      <a:r>
                        <a:rPr lang="en-GB" sz="1400" b="0" u="none" dirty="0" smtClean="0">
                          <a:latin typeface="+mn-lt"/>
                        </a:rPr>
                        <a:t>5W : “who, what, when, where and why? ”</a:t>
                      </a:r>
                    </a:p>
                    <a:p>
                      <a:endParaRPr lang="en-GB" sz="1400" dirty="0">
                        <a:latin typeface="+mn-lt"/>
                      </a:endParaRPr>
                    </a:p>
                  </a:txBody>
                  <a:tcPr/>
                </a:tc>
                <a:extLst>
                  <a:ext uri="{0D108BD9-81ED-4DB2-BD59-A6C34878D82A}">
                    <a16:rowId xmlns:a16="http://schemas.microsoft.com/office/drawing/2014/main" val="41870612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2. Set the communication objectives</a:t>
                      </a:r>
                    </a:p>
                    <a:p>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solidFill>
                            <a:schemeClr val="tx1"/>
                          </a:solidFill>
                          <a:latin typeface="+mn-lt"/>
                        </a:rPr>
                        <a:t>to inform about detected health </a:t>
                      </a:r>
                      <a:r>
                        <a:rPr lang="en-GB" sz="1400" u="none" dirty="0" smtClean="0">
                          <a:solidFill>
                            <a:srgbClr val="FF0000"/>
                          </a:solidFill>
                          <a:latin typeface="+mn-lt"/>
                        </a:rPr>
                        <a:t>event</a:t>
                      </a:r>
                      <a:endParaRPr lang="en-GB" sz="1400" u="none" dirty="0" smtClean="0">
                        <a:solidFill>
                          <a:schemeClr val="tx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solidFill>
                            <a:schemeClr val="tx1"/>
                          </a:solidFill>
                          <a:latin typeface="+mn-lt"/>
                        </a:rPr>
                        <a:t>the potential health risks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solidFill>
                            <a:schemeClr val="tx1"/>
                          </a:solidFill>
                          <a:latin typeface="+mn-lt"/>
                        </a:rPr>
                        <a:t>the recommended control measures (?) etc… </a:t>
                      </a:r>
                    </a:p>
                  </a:txBody>
                  <a:tcPr/>
                </a:tc>
                <a:extLst>
                  <a:ext uri="{0D108BD9-81ED-4DB2-BD59-A6C34878D82A}">
                    <a16:rowId xmlns:a16="http://schemas.microsoft.com/office/drawing/2014/main" val="111214572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3. Identify the target audience</a:t>
                      </a:r>
                    </a:p>
                    <a:p>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Public heath professionals and policymakers, stakeholders, international PH networks, general public</a:t>
                      </a:r>
                    </a:p>
                    <a:p>
                      <a:endParaRPr lang="en-GB" sz="1400" dirty="0">
                        <a:latin typeface="+mn-lt"/>
                      </a:endParaRPr>
                    </a:p>
                  </a:txBody>
                  <a:tcPr/>
                </a:tc>
                <a:extLst>
                  <a:ext uri="{0D108BD9-81ED-4DB2-BD59-A6C34878D82A}">
                    <a16:rowId xmlns:a16="http://schemas.microsoft.com/office/drawing/2014/main" val="266715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4. Define the main messages</a:t>
                      </a:r>
                    </a:p>
                    <a:p>
                      <a:endParaRPr lang="en-GB" sz="1400" dirty="0">
                        <a:latin typeface="+mn-lt"/>
                      </a:endParaRPr>
                    </a:p>
                  </a:txBody>
                  <a:tcPr/>
                </a:tc>
                <a:tc>
                  <a:txBody>
                    <a:bodyPr/>
                    <a:lstStyle/>
                    <a:p>
                      <a:pPr algn="l"/>
                      <a:r>
                        <a:rPr lang="en-GB" sz="1400" u="none" dirty="0" smtClean="0">
                          <a:latin typeface="+mn-lt"/>
                        </a:rPr>
                        <a:t>How much details is required?</a:t>
                      </a:r>
                    </a:p>
                    <a:p>
                      <a:pPr algn="l"/>
                      <a:r>
                        <a:rPr lang="en-GB" sz="1400" u="none" dirty="0" smtClean="0">
                          <a:latin typeface="+mn-lt"/>
                        </a:rPr>
                        <a:t>What is the most important to convey? </a:t>
                      </a:r>
                    </a:p>
                    <a:p>
                      <a:pPr algn="l"/>
                      <a:r>
                        <a:rPr lang="en-GB" sz="1400" u="none" dirty="0" smtClean="0">
                          <a:latin typeface="+mn-lt"/>
                          <a:cs typeface="Times New Roman" pitchFamily="18" charset="0"/>
                        </a:rPr>
                        <a:t>Have the public health measures already taken at local level?</a:t>
                      </a:r>
                      <a:endParaRPr lang="en-GB" sz="1400" dirty="0">
                        <a:latin typeface="+mn-lt"/>
                      </a:endParaRPr>
                    </a:p>
                  </a:txBody>
                  <a:tcPr/>
                </a:tc>
                <a:extLst>
                  <a:ext uri="{0D108BD9-81ED-4DB2-BD59-A6C34878D82A}">
                    <a16:rowId xmlns:a16="http://schemas.microsoft.com/office/drawing/2014/main" val="42338541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5. Select the communications channels</a:t>
                      </a:r>
                    </a:p>
                    <a:p>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Professional networks, media, press, website, social media ? </a:t>
                      </a:r>
                    </a:p>
                    <a:p>
                      <a:endParaRPr lang="en-GB" sz="1400" dirty="0">
                        <a:latin typeface="+mn-lt"/>
                      </a:endParaRPr>
                    </a:p>
                  </a:txBody>
                  <a:tcPr/>
                </a:tc>
                <a:extLst>
                  <a:ext uri="{0D108BD9-81ED-4DB2-BD59-A6C34878D82A}">
                    <a16:rowId xmlns:a16="http://schemas.microsoft.com/office/drawing/2014/main" val="16959270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6. Choose the  appropriate output/ format</a:t>
                      </a:r>
                    </a:p>
                    <a:p>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Reports, documents, tweets, infographics, lines to take …</a:t>
                      </a:r>
                    </a:p>
                    <a:p>
                      <a:endParaRPr lang="en-GB" sz="1400" dirty="0">
                        <a:latin typeface="+mn-lt"/>
                      </a:endParaRPr>
                    </a:p>
                  </a:txBody>
                  <a:tcPr/>
                </a:tc>
                <a:extLst>
                  <a:ext uri="{0D108BD9-81ED-4DB2-BD59-A6C34878D82A}">
                    <a16:rowId xmlns:a16="http://schemas.microsoft.com/office/drawing/2014/main" val="399860502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7. Assess the impact of the communication</a:t>
                      </a:r>
                    </a:p>
                    <a:p>
                      <a:endParaRPr lang="en-GB" sz="1400" dirty="0">
                        <a:latin typeface="+mn-lt"/>
                      </a:endParaRPr>
                    </a:p>
                  </a:txBody>
                  <a:tcPr/>
                </a:tc>
                <a:tc>
                  <a:txBody>
                    <a:bodyPr/>
                    <a:lstStyle/>
                    <a:p>
                      <a:pPr algn="l"/>
                      <a:r>
                        <a:rPr lang="en-GB" sz="1400" u="none" dirty="0" smtClean="0">
                          <a:latin typeface="+mn-lt"/>
                        </a:rPr>
                        <a:t>Analyse the press interest, number of webpage views</a:t>
                      </a:r>
                    </a:p>
                    <a:p>
                      <a:pPr algn="l"/>
                      <a:r>
                        <a:rPr lang="en-GB" sz="1400" u="none" dirty="0" smtClean="0">
                          <a:latin typeface="+mn-lt"/>
                          <a:cs typeface="Times New Roman" pitchFamily="18" charset="0"/>
                        </a:rPr>
                        <a:t>Evaluate the quality of information  vs  speed of dissemination</a:t>
                      </a:r>
                      <a:r>
                        <a:rPr lang="en-GB" sz="1400" u="none" dirty="0" smtClean="0">
                          <a:latin typeface="+mn-lt"/>
                        </a:rPr>
                        <a:t> etc…</a:t>
                      </a:r>
                      <a:endParaRPr lang="en-GB" sz="1400" dirty="0">
                        <a:latin typeface="+mn-lt"/>
                      </a:endParaRPr>
                    </a:p>
                  </a:txBody>
                  <a:tcPr/>
                </a:tc>
                <a:extLst>
                  <a:ext uri="{0D108BD9-81ED-4DB2-BD59-A6C34878D82A}">
                    <a16:rowId xmlns:a16="http://schemas.microsoft.com/office/drawing/2014/main" val="728969509"/>
                  </a:ext>
                </a:extLst>
              </a:tr>
              <a:tr h="370840">
                <a:tc>
                  <a:txBody>
                    <a:bodyPr/>
                    <a:lstStyle/>
                    <a:p>
                      <a:r>
                        <a:rPr lang="en-GB" sz="1400" dirty="0" smtClean="0">
                          <a:latin typeface="+mn-lt"/>
                        </a:rPr>
                        <a:t>8. Analyse</a:t>
                      </a:r>
                      <a:r>
                        <a:rPr lang="en-GB" sz="1400" baseline="0" dirty="0" smtClean="0">
                          <a:latin typeface="+mn-lt"/>
                        </a:rPr>
                        <a:t> the feedback</a:t>
                      </a:r>
                      <a:endParaRPr lang="en-GB" sz="1400" dirty="0">
                        <a:latin typeface="+mn-l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u="none" dirty="0" smtClean="0">
                          <a:latin typeface="+mn-lt"/>
                        </a:rPr>
                        <a:t>Use the feedback to re-adjust</a:t>
                      </a:r>
                      <a:r>
                        <a:rPr lang="en-GB" sz="1400" u="none" baseline="0" dirty="0" smtClean="0">
                          <a:latin typeface="+mn-lt"/>
                        </a:rPr>
                        <a:t> and tailor some of the objectives or messages</a:t>
                      </a:r>
                      <a:endParaRPr lang="en-GB" sz="1400" u="none" dirty="0" smtClean="0">
                        <a:latin typeface="+mn-lt"/>
                      </a:endParaRPr>
                    </a:p>
                    <a:p>
                      <a:endParaRPr lang="en-GB" sz="1400" dirty="0">
                        <a:latin typeface="+mn-lt"/>
                      </a:endParaRPr>
                    </a:p>
                  </a:txBody>
                  <a:tcPr/>
                </a:tc>
                <a:extLst>
                  <a:ext uri="{0D108BD9-81ED-4DB2-BD59-A6C34878D82A}">
                    <a16:rowId xmlns:a16="http://schemas.microsoft.com/office/drawing/2014/main" val="1686276718"/>
                  </a:ext>
                </a:extLst>
              </a:tr>
            </a:tbl>
          </a:graphicData>
        </a:graphic>
      </p:graphicFrame>
    </p:spTree>
    <p:extLst>
      <p:ext uri="{BB962C8B-B14F-4D97-AF65-F5344CB8AC3E}">
        <p14:creationId xmlns:p14="http://schemas.microsoft.com/office/powerpoint/2010/main" val="287257450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790" y="1406737"/>
            <a:ext cx="3406592" cy="2272955"/>
          </a:xfrm>
          <a:prstGeom prst="rect">
            <a:avLst/>
          </a:prstGeom>
        </p:spPr>
      </p:pic>
      <p:sp>
        <p:nvSpPr>
          <p:cNvPr id="2" name="Title 1"/>
          <p:cNvSpPr>
            <a:spLocks noGrp="1"/>
          </p:cNvSpPr>
          <p:nvPr>
            <p:ph type="title"/>
          </p:nvPr>
        </p:nvSpPr>
        <p:spPr>
          <a:xfrm>
            <a:off x="809037" y="210902"/>
            <a:ext cx="9173163" cy="951722"/>
          </a:xfrm>
        </p:spPr>
        <p:txBody>
          <a:bodyPr>
            <a:normAutofit/>
          </a:bodyPr>
          <a:lstStyle/>
          <a:p>
            <a:r>
              <a:rPr lang="en-GB" sz="1800" b="1" dirty="0">
                <a:solidFill>
                  <a:srgbClr val="69AE23"/>
                </a:solidFill>
                <a:latin typeface="+mn-lt"/>
                <a:ea typeface="+mn-ea"/>
                <a:cs typeface="+mn-cs"/>
              </a:rPr>
              <a:t>Define your target audience</a:t>
            </a:r>
          </a:p>
        </p:txBody>
      </p:sp>
      <p:sp>
        <p:nvSpPr>
          <p:cNvPr id="4" name="Slide Number Placeholder 3"/>
          <p:cNvSpPr>
            <a:spLocks noGrp="1"/>
          </p:cNvSpPr>
          <p:nvPr>
            <p:ph type="sldNum" sz="quarter" idx="12"/>
          </p:nvPr>
        </p:nvSpPr>
        <p:spPr/>
        <p:txBody>
          <a:bodyPr/>
          <a:lstStyle/>
          <a:p>
            <a:fld id="{0580567E-5E8F-47A5-90DF-8BFEB1A71525}" type="slidenum">
              <a:rPr lang="en-GB" smtClean="0"/>
              <a:pPr/>
              <a:t>8</a:t>
            </a:fld>
            <a:endParaRPr lang="en-GB" dirty="0"/>
          </a:p>
        </p:txBody>
      </p:sp>
      <p:sp>
        <p:nvSpPr>
          <p:cNvPr id="7" name="Content Placeholder 16"/>
          <p:cNvSpPr txBox="1">
            <a:spLocks/>
          </p:cNvSpPr>
          <p:nvPr/>
        </p:nvSpPr>
        <p:spPr>
          <a:xfrm>
            <a:off x="5670442" y="1162624"/>
            <a:ext cx="5103718" cy="3442714"/>
          </a:xfrm>
          <a:prstGeom prst="rect">
            <a:avLst/>
          </a:prstGeom>
        </p:spPr>
        <p:txBody>
          <a:bodyPr vert="horz" lIns="81010" tIns="40505" rIns="81010" bIns="40505" rtlCol="0">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nSpc>
                <a:spcPct val="150000"/>
              </a:lnSpc>
              <a:buFont typeface="Wingdings" panose="05000000000000000000" pitchFamily="2" charset="2"/>
              <a:buChar char="ü"/>
            </a:pPr>
            <a:r>
              <a:rPr lang="en-GB" sz="2126" dirty="0">
                <a:latin typeface="Segoe UI" panose="020B0502040204020203" pitchFamily="34" charset="0"/>
                <a:cs typeface="Segoe UI" panose="020B0502040204020203" pitchFamily="34" charset="0"/>
              </a:rPr>
              <a:t>Public heath professionals </a:t>
            </a:r>
          </a:p>
          <a:p>
            <a:pPr marL="342900" indent="-342900">
              <a:lnSpc>
                <a:spcPct val="150000"/>
              </a:lnSpc>
              <a:buFont typeface="Wingdings" panose="05000000000000000000" pitchFamily="2" charset="2"/>
              <a:buChar char="ü"/>
            </a:pPr>
            <a:r>
              <a:rPr lang="en-GB" sz="2126" dirty="0">
                <a:latin typeface="Segoe UI" panose="020B0502040204020203" pitchFamily="34" charset="0"/>
                <a:cs typeface="Segoe UI" panose="020B0502040204020203" pitchFamily="34" charset="0"/>
              </a:rPr>
              <a:t>Public health institutions</a:t>
            </a:r>
          </a:p>
          <a:p>
            <a:pPr marL="342900" indent="-342900">
              <a:lnSpc>
                <a:spcPct val="150000"/>
              </a:lnSpc>
              <a:buFont typeface="Wingdings" panose="05000000000000000000" pitchFamily="2" charset="2"/>
              <a:buChar char="ü"/>
            </a:pPr>
            <a:r>
              <a:rPr lang="en-GB" sz="2126" dirty="0">
                <a:latin typeface="Segoe UI" panose="020B0502040204020203" pitchFamily="34" charset="0"/>
                <a:cs typeface="Segoe UI" panose="020B0502040204020203" pitchFamily="34" charset="0"/>
              </a:rPr>
              <a:t>Policymakers</a:t>
            </a:r>
          </a:p>
          <a:p>
            <a:pPr marL="342900" indent="-342900">
              <a:lnSpc>
                <a:spcPct val="150000"/>
              </a:lnSpc>
              <a:buFont typeface="Wingdings" panose="05000000000000000000" pitchFamily="2" charset="2"/>
              <a:buChar char="ü"/>
            </a:pPr>
            <a:r>
              <a:rPr lang="en-GB" sz="2126" dirty="0" smtClean="0">
                <a:latin typeface="Segoe UI" panose="020B0502040204020203" pitchFamily="34" charset="0"/>
                <a:cs typeface="Segoe UI" panose="020B0502040204020203" pitchFamily="34" charset="0"/>
              </a:rPr>
              <a:t>International organisations</a:t>
            </a:r>
          </a:p>
          <a:p>
            <a:pPr marL="342900" indent="-342900">
              <a:lnSpc>
                <a:spcPct val="150000"/>
              </a:lnSpc>
              <a:buFont typeface="Wingdings" panose="05000000000000000000" pitchFamily="2" charset="2"/>
              <a:buChar char="ü"/>
            </a:pPr>
            <a:r>
              <a:rPr lang="en-GB" sz="2126" dirty="0" smtClean="0">
                <a:latin typeface="Segoe UI" panose="020B0502040204020203" pitchFamily="34" charset="0"/>
                <a:cs typeface="Segoe UI" panose="020B0502040204020203" pitchFamily="34" charset="0"/>
              </a:rPr>
              <a:t>General </a:t>
            </a:r>
            <a:r>
              <a:rPr lang="en-GB" sz="2126" dirty="0">
                <a:latin typeface="Segoe UI" panose="020B0502040204020203" pitchFamily="34" charset="0"/>
                <a:cs typeface="Segoe UI" panose="020B0502040204020203" pitchFamily="34" charset="0"/>
              </a:rPr>
              <a:t>public</a:t>
            </a:r>
          </a:p>
          <a:p>
            <a:pPr marL="342900" indent="-342900">
              <a:lnSpc>
                <a:spcPct val="150000"/>
              </a:lnSpc>
              <a:buFont typeface="Wingdings" panose="05000000000000000000" pitchFamily="2" charset="2"/>
              <a:buChar char="ü"/>
            </a:pPr>
            <a:r>
              <a:rPr lang="en-GB" sz="2126" dirty="0" smtClean="0">
                <a:latin typeface="Segoe UI" panose="020B0502040204020203" pitchFamily="34" charset="0"/>
                <a:cs typeface="Segoe UI" panose="020B0502040204020203" pitchFamily="34" charset="0"/>
              </a:rPr>
              <a:t>Non-governmental organisations </a:t>
            </a:r>
            <a:endParaRPr lang="en-GB" sz="2126" dirty="0">
              <a:latin typeface="Segoe UI" panose="020B0502040204020203" pitchFamily="34" charset="0"/>
              <a:cs typeface="Segoe UI" panose="020B0502040204020203" pitchFamily="34" charset="0"/>
            </a:endParaRPr>
          </a:p>
          <a:p>
            <a:pPr marL="342900" indent="-342900">
              <a:lnSpc>
                <a:spcPct val="150000"/>
              </a:lnSpc>
              <a:buFont typeface="Wingdings" panose="05000000000000000000" pitchFamily="2" charset="2"/>
              <a:buChar char="ü"/>
            </a:pPr>
            <a:r>
              <a:rPr lang="en-GB" sz="2126" dirty="0">
                <a:latin typeface="Segoe UI" panose="020B0502040204020203" pitchFamily="34" charset="0"/>
                <a:cs typeface="Segoe UI" panose="020B0502040204020203" pitchFamily="34" charset="0"/>
              </a:rPr>
              <a:t>International PH networks</a:t>
            </a:r>
          </a:p>
          <a:p>
            <a:pPr marL="342900" indent="-342900">
              <a:lnSpc>
                <a:spcPct val="150000"/>
              </a:lnSpc>
              <a:buFont typeface="Wingdings" panose="05000000000000000000" pitchFamily="2" charset="2"/>
              <a:buChar char="ü"/>
            </a:pPr>
            <a:r>
              <a:rPr lang="en-GB" sz="2126" dirty="0">
                <a:latin typeface="Segoe UI" panose="020B0502040204020203" pitchFamily="34" charset="0"/>
                <a:cs typeface="Segoe UI" panose="020B0502040204020203" pitchFamily="34" charset="0"/>
              </a:rPr>
              <a:t>Academic and research institutions</a:t>
            </a:r>
          </a:p>
        </p:txBody>
      </p:sp>
      <p:pic>
        <p:nvPicPr>
          <p:cNvPr id="3" name="Picture 2"/>
          <p:cNvPicPr>
            <a:picLocks noChangeAspect="1"/>
          </p:cNvPicPr>
          <p:nvPr/>
        </p:nvPicPr>
        <p:blipFill>
          <a:blip r:embed="rId4"/>
          <a:stretch>
            <a:fillRect/>
          </a:stretch>
        </p:blipFill>
        <p:spPr>
          <a:xfrm>
            <a:off x="960790" y="3923805"/>
            <a:ext cx="3273903" cy="2247033"/>
          </a:xfrm>
          <a:prstGeom prst="rect">
            <a:avLst/>
          </a:prstGeom>
        </p:spPr>
      </p:pic>
    </p:spTree>
    <p:extLst>
      <p:ext uri="{BB962C8B-B14F-4D97-AF65-F5344CB8AC3E}">
        <p14:creationId xmlns:p14="http://schemas.microsoft.com/office/powerpoint/2010/main" val="1665659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39184" y="652700"/>
            <a:ext cx="2732030" cy="369332"/>
          </a:xfrm>
          <a:prstGeom prst="rect">
            <a:avLst/>
          </a:prstGeom>
        </p:spPr>
        <p:txBody>
          <a:bodyPr wrap="none">
            <a:spAutoFit/>
          </a:bodyPr>
          <a:lstStyle/>
          <a:p>
            <a:pPr algn="l"/>
            <a:r>
              <a:rPr lang="en-GB" b="1" dirty="0">
                <a:solidFill>
                  <a:srgbClr val="69AE23"/>
                </a:solidFill>
              </a:rPr>
              <a:t>Basic communication rules</a:t>
            </a:r>
          </a:p>
        </p:txBody>
      </p:sp>
      <p:pic>
        <p:nvPicPr>
          <p:cNvPr id="1026" name="Picture 2" descr="Image result for ideas"/>
          <p:cNvPicPr>
            <a:picLocks noChangeAspect="1" noChangeArrowheads="1"/>
          </p:cNvPicPr>
          <p:nvPr/>
        </p:nvPicPr>
        <p:blipFill rotWithShape="1">
          <a:blip r:embed="rId3">
            <a:extLst>
              <a:ext uri="{28A0092B-C50C-407E-A947-70E740481C1C}">
                <a14:useLocalDpi xmlns:a14="http://schemas.microsoft.com/office/drawing/2010/main" val="0"/>
              </a:ext>
            </a:extLst>
          </a:blip>
          <a:srcRect l="28612" r="27187"/>
          <a:stretch/>
        </p:blipFill>
        <p:spPr bwMode="auto">
          <a:xfrm>
            <a:off x="830415" y="2168860"/>
            <a:ext cx="2610290" cy="2857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255289" y="1289990"/>
            <a:ext cx="4632290" cy="5632311"/>
          </a:xfrm>
          <a:prstGeom prst="rect">
            <a:avLst/>
          </a:prstGeom>
          <a:noFill/>
        </p:spPr>
        <p:txBody>
          <a:bodyPr wrap="square" rtlCol="0">
            <a:spAutoFit/>
          </a:bodyPr>
          <a:lstStyle/>
          <a:p>
            <a:pPr marL="285750" indent="-285750">
              <a:lnSpc>
                <a:spcPct val="200000"/>
              </a:lnSpc>
              <a:buFont typeface="Wingdings" panose="05000000000000000000" pitchFamily="2" charset="2"/>
              <a:buChar char="ü"/>
            </a:pPr>
            <a:r>
              <a:rPr lang="en-GB" dirty="0" smtClean="0"/>
              <a:t>Balance: Risk vs Panic</a:t>
            </a:r>
          </a:p>
          <a:p>
            <a:pPr marL="285750" indent="-285750">
              <a:lnSpc>
                <a:spcPct val="200000"/>
              </a:lnSpc>
              <a:buFont typeface="Wingdings" panose="05000000000000000000" pitchFamily="2" charset="2"/>
              <a:buChar char="ü"/>
            </a:pPr>
            <a:r>
              <a:rPr lang="en-GB" dirty="0" smtClean="0"/>
              <a:t>Re-usable documents</a:t>
            </a:r>
          </a:p>
          <a:p>
            <a:pPr marL="285750" indent="-285750">
              <a:lnSpc>
                <a:spcPct val="200000"/>
              </a:lnSpc>
              <a:buFont typeface="Wingdings" panose="05000000000000000000" pitchFamily="2" charset="2"/>
              <a:buChar char="ü"/>
            </a:pPr>
            <a:r>
              <a:rPr lang="en-GB" dirty="0" smtClean="0"/>
              <a:t>Graphs, </a:t>
            </a:r>
            <a:r>
              <a:rPr lang="en-GB" dirty="0"/>
              <a:t>tables, </a:t>
            </a:r>
            <a:r>
              <a:rPr lang="en-GB" dirty="0" smtClean="0"/>
              <a:t>maps &amp; illustrations</a:t>
            </a:r>
          </a:p>
          <a:p>
            <a:pPr marL="285750" indent="-285750">
              <a:lnSpc>
                <a:spcPct val="200000"/>
              </a:lnSpc>
              <a:buFont typeface="Wingdings" panose="05000000000000000000" pitchFamily="2" charset="2"/>
              <a:buChar char="ü"/>
            </a:pPr>
            <a:r>
              <a:rPr lang="en-GB" dirty="0" smtClean="0"/>
              <a:t>5 W: “who</a:t>
            </a:r>
            <a:r>
              <a:rPr lang="en-GB" dirty="0"/>
              <a:t>, what, when, where and </a:t>
            </a:r>
            <a:r>
              <a:rPr lang="en-GB" dirty="0" smtClean="0"/>
              <a:t>why”</a:t>
            </a:r>
          </a:p>
          <a:p>
            <a:pPr marL="285750" indent="-285750">
              <a:lnSpc>
                <a:spcPct val="200000"/>
              </a:lnSpc>
              <a:buFont typeface="Wingdings" panose="05000000000000000000" pitchFamily="2" charset="2"/>
              <a:buChar char="ü"/>
            </a:pPr>
            <a:r>
              <a:rPr lang="en-GB" dirty="0" smtClean="0"/>
              <a:t>Consistent editing rules and style</a:t>
            </a:r>
          </a:p>
          <a:p>
            <a:pPr marL="285750" indent="-285750">
              <a:lnSpc>
                <a:spcPct val="200000"/>
              </a:lnSpc>
              <a:buFont typeface="Wingdings" panose="05000000000000000000" pitchFamily="2" charset="2"/>
              <a:buChar char="ü"/>
            </a:pPr>
            <a:r>
              <a:rPr lang="en-GB" dirty="0" smtClean="0"/>
              <a:t>Simple, clear and understandable language</a:t>
            </a:r>
          </a:p>
          <a:p>
            <a:pPr marL="285750" indent="-285750">
              <a:lnSpc>
                <a:spcPct val="200000"/>
              </a:lnSpc>
              <a:buFont typeface="Wingdings" panose="05000000000000000000" pitchFamily="2" charset="2"/>
              <a:buChar char="ü"/>
            </a:pPr>
            <a:r>
              <a:rPr lang="en-GB" dirty="0">
                <a:cs typeface="Times New Roman" pitchFamily="18" charset="0"/>
              </a:rPr>
              <a:t>Avoid information conflicts </a:t>
            </a:r>
            <a:endParaRPr lang="en-GB" dirty="0" smtClean="0"/>
          </a:p>
          <a:p>
            <a:pPr marL="285750" indent="-285750">
              <a:lnSpc>
                <a:spcPct val="200000"/>
              </a:lnSpc>
              <a:buFont typeface="Wingdings" panose="05000000000000000000" pitchFamily="2" charset="2"/>
              <a:buChar char="ü"/>
            </a:pPr>
            <a:r>
              <a:rPr lang="en-GB" dirty="0" smtClean="0"/>
              <a:t>Up-to date references and factsheets</a:t>
            </a:r>
          </a:p>
          <a:p>
            <a:pPr marL="285750" indent="-285750">
              <a:lnSpc>
                <a:spcPct val="200000"/>
              </a:lnSpc>
              <a:buFont typeface="Wingdings" panose="05000000000000000000" pitchFamily="2" charset="2"/>
              <a:buChar char="ü"/>
            </a:pPr>
            <a:r>
              <a:rPr lang="en-GB" dirty="0" smtClean="0"/>
              <a:t>Contact person or email</a:t>
            </a:r>
          </a:p>
          <a:p>
            <a:pPr marL="285750" indent="-285750">
              <a:lnSpc>
                <a:spcPct val="200000"/>
              </a:lnSpc>
              <a:buFont typeface="Wingdings" panose="05000000000000000000" pitchFamily="2" charset="2"/>
              <a:buChar char="ü"/>
            </a:pPr>
            <a:r>
              <a:rPr lang="en-GB" dirty="0" smtClean="0"/>
              <a:t>Erratum </a:t>
            </a:r>
          </a:p>
        </p:txBody>
      </p:sp>
      <p:sp>
        <p:nvSpPr>
          <p:cNvPr id="5" name="Rectangle 4"/>
          <p:cNvSpPr/>
          <p:nvPr/>
        </p:nvSpPr>
        <p:spPr>
          <a:xfrm>
            <a:off x="769545" y="1410780"/>
            <a:ext cx="3720762" cy="369332"/>
          </a:xfrm>
          <a:prstGeom prst="rect">
            <a:avLst/>
          </a:prstGeom>
        </p:spPr>
        <p:txBody>
          <a:bodyPr wrap="none">
            <a:spAutoFit/>
          </a:bodyPr>
          <a:lstStyle/>
          <a:p>
            <a:pPr algn="l"/>
            <a:r>
              <a:rPr lang="en-GB" b="1" dirty="0" smtClean="0">
                <a:solidFill>
                  <a:srgbClr val="69AE23"/>
                </a:solidFill>
              </a:rPr>
              <a:t>Aspects that should not be neglected</a:t>
            </a:r>
            <a:endParaRPr lang="en-GB" b="1" dirty="0">
              <a:solidFill>
                <a:srgbClr val="69AE23"/>
              </a:solidFill>
            </a:endParaRPr>
          </a:p>
        </p:txBody>
      </p:sp>
    </p:spTree>
    <p:extLst>
      <p:ext uri="{BB962C8B-B14F-4D97-AF65-F5344CB8AC3E}">
        <p14:creationId xmlns:p14="http://schemas.microsoft.com/office/powerpoint/2010/main" val="83844948"/>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Props1.xml><?xml version="1.0" encoding="utf-8"?>
<ds:datastoreItem xmlns:ds="http://schemas.openxmlformats.org/officeDocument/2006/customXml" ds:itemID="{8168258F-718E-4737-9173-02340C883020}">
  <ds:schemaRefs>
    <ds:schemaRef ds:uri="http://schemas.microsoft.com/sharepoint/events"/>
  </ds:schemaRefs>
</ds:datastoreItem>
</file>

<file path=customXml/itemProps2.xml><?xml version="1.0" encoding="utf-8"?>
<ds:datastoreItem xmlns:ds="http://schemas.openxmlformats.org/officeDocument/2006/customXml" ds:itemID="{C9BACA49-CC61-492B-8855-0A8BE0474D6D}"/>
</file>

<file path=customXml/itemProps3.xml><?xml version="1.0" encoding="utf-8"?>
<ds:datastoreItem xmlns:ds="http://schemas.openxmlformats.org/officeDocument/2006/customXml" ds:itemID="{49DDFD6F-2B41-435D-8D9B-7524067112DE}">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d23a570b-d7a9-49ca-a34c-8afb8206b4bf"/>
    <ds:schemaRef ds:uri="5c728178-6efc-4233-8faf-5837ddb4420c"/>
    <ds:schemaRef ds:uri="376727eb-354b-45e4-998d-f84ea079474e"/>
    <ds:schemaRef ds:uri="http://purl.org/dc/terms/"/>
    <ds:schemaRef ds:uri="32fd28f3-eb5c-4ffb-b88d-54039670de2a"/>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528</TotalTime>
  <Words>1821</Words>
  <Application>Microsoft Office PowerPoint</Application>
  <PresentationFormat>Widescreen</PresentationFormat>
  <Paragraphs>278</Paragraphs>
  <Slides>14</Slides>
  <Notes>14</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14</vt:i4>
      </vt:variant>
    </vt:vector>
  </HeadingPairs>
  <TitlesOfParts>
    <vt:vector size="26" baseType="lpstr">
      <vt:lpstr>AdobeCorpID MyriadRg</vt:lpstr>
      <vt:lpstr>Arial</vt:lpstr>
      <vt:lpstr>Calibri</vt:lpstr>
      <vt:lpstr>Calibri Light</vt:lpstr>
      <vt:lpstr>MetaPro-Black</vt:lpstr>
      <vt:lpstr>Microsoft Sans Serif</vt:lpstr>
      <vt:lpstr>Segoe UI</vt:lpstr>
      <vt:lpstr>Tahoma</vt:lpstr>
      <vt:lpstr>Times New Roman</vt:lpstr>
      <vt:lpstr>Wingdings</vt:lpstr>
      <vt:lpstr>Office Theme</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Define your target audience</vt:lpstr>
      <vt:lpstr>PowerPoint Presentation</vt:lpstr>
      <vt:lpstr>PowerPoint Presentation</vt:lpstr>
      <vt:lpstr>PowerPoint Presentation</vt:lpstr>
      <vt:lpstr>PowerPoint Presentation</vt:lpstr>
      <vt:lpstr>PowerPoint Presentation</vt:lpstr>
      <vt:lpstr>PowerPoint Presentation</vt:lpstr>
    </vt:vector>
  </TitlesOfParts>
  <Company>ECDC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Not specified</dc:subject>
  <dc:creator>Leonidas Alexakis</dc:creator>
  <cp:lastModifiedBy>Grazina Mirinaviciute</cp:lastModifiedBy>
  <cp:revision>74</cp:revision>
  <dcterms:created xsi:type="dcterms:W3CDTF">2020-06-16T12:44:54Z</dcterms:created>
  <dcterms:modified xsi:type="dcterms:W3CDTF">2020-12-08T10:44:08Z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ECDC_DMS_Author">
    <vt:lpwstr>163</vt:lpwstr>
  </property>
  <property fmtid="{D5CDD505-2E9C-101B-9397-08002B2CF9AE}" pid="4" name="ECDC_DMS_Organization">
    <vt:lpwstr>2460;#Epidemic Intelligence|29837427-f0ad-442f-ab28-de7f9bed3d73</vt:lpwstr>
  </property>
  <property fmtid="{D5CDD505-2E9C-101B-9397-08002B2CF9AE}" pid="5" name="ECDC_DMS_Group">
    <vt:lpwstr>Epidemic Intelligence</vt:lpwstr>
  </property>
  <property fmtid="{D5CDD505-2E9C-101B-9397-08002B2CF9AE}" pid="6" name="ECDC_DMS_Organization0">
    <vt:lpwstr>Epidemic Intelligence|29837427-f0ad-442f-ab28-de7f9bed3d73</vt:lpwstr>
  </property>
  <property fmtid="{D5CDD505-2E9C-101B-9397-08002B2CF9AE}" pid="7" name="ECDC_DMS_Section">
    <vt:lpwstr>Surveillance</vt:lpwstr>
  </property>
  <property fmtid="{D5CDD505-2E9C-101B-9397-08002B2CF9AE}" pid="8" name="edrm_document_type">
    <vt:lpwstr>2364;#Not specified|581b895d-77e9-46ec-8c5e-850161f4a515</vt:lpwstr>
  </property>
  <property fmtid="{D5CDD505-2E9C-101B-9397-08002B2CF9AE}" pid="9" name="edrm_function">
    <vt:lpwstr>2365;#Not specified|92bcb685-885a-40ff-9744-3825164b3c86</vt:lpwstr>
  </property>
  <property fmtid="{D5CDD505-2E9C-101B-9397-08002B2CF9AE}" pid="10" name="TaxKeyword">
    <vt:lpwstr/>
  </property>
  <property fmtid="{D5CDD505-2E9C-101B-9397-08002B2CF9AE}" pid="11" name="edrm_status">
    <vt:lpwstr>2363;#Draft|210dfa89-0dc2-4261-944c-0ccc26c12bbd</vt:lpwstr>
  </property>
  <property fmtid="{D5CDD505-2E9C-101B-9397-08002B2CF9AE}" pid="12" name="edrm_disease">
    <vt:lpwstr>2366;#Not specified|bad72cf5-edc4-4bad-9035-f5ac84acbef6</vt:lpwstr>
  </property>
  <property fmtid="{D5CDD505-2E9C-101B-9397-08002B2CF9AE}" pid="13" name="edrm_security">
    <vt:lpwstr>2367;#Restricted:Internal|caa52167-d17e-46dd-9322-12d83d57eefa</vt:lpwstr>
  </property>
  <property fmtid="{D5CDD505-2E9C-101B-9397-08002B2CF9AE}" pid="14" name="edrm_language">
    <vt:lpwstr>2379;#English|f0d96333-3b15-448d-bec3-c97f3b65cb2d</vt:lpwstr>
  </property>
  <property fmtid="{D5CDD505-2E9C-101B-9397-08002B2CF9AE}" pid="15" name="edrm_entity">
    <vt:lpwstr>2380;#Surveillance and Response Support Unit|be4aac37-b6fa-4b86-b0a4-9a97852a8676</vt:lpwstr>
  </property>
  <property fmtid="{D5CDD505-2E9C-101B-9397-08002B2CF9AE}" pid="16" name="edrm_institution">
    <vt:lpwstr>2454;#Not specified|32b61ae9-a8e3-4f59-a483-92e9ff78eddd</vt:lpwstr>
  </property>
  <property fmtid="{D5CDD505-2E9C-101B-9397-08002B2CF9AE}" pid="17" name="edrm_spatial">
    <vt:lpwstr/>
  </property>
  <property fmtid="{D5CDD505-2E9C-101B-9397-08002B2CF9AE}" pid="18" name="_dlc_DocIdItemGuid">
    <vt:lpwstr>1990ab0b-ca9d-4b8f-8f09-e964e26737bd</vt:lpwstr>
  </property>
  <property fmtid="{D5CDD505-2E9C-101B-9397-08002B2CF9AE}" pid="19" name="ECDC_DMS_Document_Type_Product_Documentation">
    <vt:lpwstr>9559;#Non-Classified Project or Product Document|70fa46e0-bdd2-4182-98f7-a57178742ef5</vt:lpwstr>
  </property>
  <property fmtid="{D5CDD505-2E9C-101B-9397-08002B2CF9AE}" pid="20" name="DMS Product">
    <vt:lpwstr/>
  </property>
  <property fmtid="{D5CDD505-2E9C-101B-9397-08002B2CF9AE}" pid="21" name="ECDC_DMS_EDRM_Meeting_Code">
    <vt:lpwstr/>
  </property>
  <property fmtid="{D5CDD505-2E9C-101B-9397-08002B2CF9AE}" pid="22" name="ECDC_DMS_ITPROD_PORTFOLIO">
    <vt:lpwstr>8503;#DIR|d280b436-bc76-4c87-a7ad-b215a1406941</vt:lpwstr>
  </property>
  <property fmtid="{D5CDD505-2E9C-101B-9397-08002B2CF9AE}" pid="23" name="ECDC_DMS_ITPROD_YEAR">
    <vt:lpwstr/>
  </property>
  <property fmtid="{D5CDD505-2E9C-101B-9397-08002B2CF9AE}" pid="24" name="ECDC_DMS_Project">
    <vt:lpwstr>11776;#EU Health Security Initiative programme|25306b6b-39ac-41be-90ab-12f9725e9391</vt:lpwstr>
  </property>
  <property fmtid="{D5CDD505-2E9C-101B-9397-08002B2CF9AE}" pid="25" name="_dlc_DocId">
    <vt:lpwstr>DOI1007-2079432915-147</vt:lpwstr>
  </property>
  <property fmtid="{D5CDD505-2E9C-101B-9397-08002B2CF9AE}" pid="26" name="_dlc_DocIdUrl">
    <vt:lpwstr>http://dms.ecdcnet.europa.eu/sites/projects/prodmgmt/hsi/_layouts/15/DocIdRedir.aspx?ID=DOI1007-2079432915-147, DOI1007-2079432915-147</vt:lpwstr>
  </property>
</Properties>
</file>