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1" r:id="rId6"/>
    <p:sldMasterId id="2147483653" r:id="rId7"/>
    <p:sldMasterId id="2147483671" r:id="rId8"/>
  </p:sldMasterIdLst>
  <p:notesMasterIdLst>
    <p:notesMasterId r:id="rId16"/>
  </p:notesMasterIdLst>
  <p:handoutMasterIdLst>
    <p:handoutMasterId r:id="rId17"/>
  </p:handoutMasterIdLst>
  <p:sldIdLst>
    <p:sldId id="256" r:id="rId9"/>
    <p:sldId id="265" r:id="rId10"/>
    <p:sldId id="267" r:id="rId11"/>
    <p:sldId id="269" r:id="rId12"/>
    <p:sldId id="266" r:id="rId13"/>
    <p:sldId id="268" r:id="rId14"/>
    <p:sldId id="260" r:id="rId15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392FB69-1017-43EC-9223-EBD92CC6B76C}">
          <p14:sldIdLst>
            <p14:sldId id="256"/>
            <p14:sldId id="265"/>
            <p14:sldId id="267"/>
            <p14:sldId id="269"/>
            <p14:sldId id="266"/>
            <p14:sldId id="268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D8D9DA"/>
    <a:srgbClr val="7BB73A"/>
    <a:srgbClr val="FF9999"/>
    <a:srgbClr val="FFCCCC"/>
    <a:srgbClr val="00CC66"/>
    <a:srgbClr val="99CC00"/>
    <a:srgbClr val="F1F5ED"/>
    <a:srgbClr val="186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E7984-B3B7-4174-84D6-B764CCCD1D15}" v="66" dt="2025-06-24T22:44:11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92" autoAdjust="0"/>
  </p:normalViewPr>
  <p:slideViewPr>
    <p:cSldViewPr snapToGrid="0">
      <p:cViewPr varScale="1">
        <p:scale>
          <a:sx n="55" d="100"/>
          <a:sy n="55" d="100"/>
        </p:scale>
        <p:origin x="10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BDBA6-DDD1-DD54-AC5E-8DC5556F8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64B4C-2403-B7DC-4454-5322B965D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55684-2037-0E51-33CC-AB12FF8C9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26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C31-35C7-1A34-95D9-47ACA9933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8C100-74D8-A31C-670B-5D1BDBCF0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6C0CF-6CBE-E6F0-2F17-F7789C9BF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7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2D2FD-2DE8-4EF7-652D-4933E672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7DA3C-2527-7463-B993-602A3AACF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961D5-05CC-D607-ED68-801861557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6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AC16-B822-4D95-8A13-E63C4DD1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15E32-8FF8-CEC6-E86A-57C207E55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FACA5-3A34-5CA6-FD8A-8E1243C9D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08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90B68-1931-41A8-CF38-3BECD6A19B6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7CCEB-449D-2D16-ADF0-D8F3BD4CCCE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A5E9D-810F-5798-23AE-61B6042BF43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r>
              <a:rPr lang="en-GB" sz="3400" dirty="0"/>
              <a:t>Case study: AMR analysis in the context of a diphtheria outbreak in Europe</a:t>
            </a:r>
            <a:endParaRPr lang="en-GB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1547944" cy="462721"/>
          </a:xfrm>
        </p:spPr>
        <p:txBody>
          <a:bodyPr/>
          <a:lstStyle/>
          <a:p>
            <a:r>
              <a:rPr lang="en-US" sz="2800" b="0" dirty="0"/>
              <a:t>GenEpi-BioTrain </a:t>
            </a:r>
            <a:r>
              <a:rPr lang="en-US" sz="2800" b="0" dirty="0" err="1"/>
              <a:t>programme</a:t>
            </a:r>
            <a:endParaRPr lang="en-GB" sz="28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B07078-C739-7501-0166-A726946A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8" y="3030110"/>
            <a:ext cx="935951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297259"/>
            <a:ext cx="11352563" cy="4702726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Diphtheria is considered a rare disease in the European region. </a:t>
            </a:r>
          </a:p>
          <a:p>
            <a:pPr marL="971550" lvl="1" indent="-285750"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 – 2020:  annual average of 21 confirmed cases caused by toxigenic 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Corynebacterium diphtheriae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reported to ECDC across the European Union and European Economic Area (EU/EEA).</a:t>
            </a:r>
          </a:p>
          <a:p>
            <a:pPr marL="971550" lvl="1" indent="-285750"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2022: significant increase in cases (n = 318) observed in the EU/EEA. Similar trends were observed in other European countries.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1AAA9F-8A12-BE45-9277-BDDB4D8F60F0}"/>
              </a:ext>
            </a:extLst>
          </p:cNvPr>
          <p:cNvCxnSpPr>
            <a:cxnSpLocks/>
          </p:cNvCxnSpPr>
          <p:nvPr/>
        </p:nvCxnSpPr>
        <p:spPr>
          <a:xfrm flipV="1">
            <a:off x="7649061" y="6368173"/>
            <a:ext cx="0" cy="195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E6F0AD-1F49-A341-EED3-D43BB0C2D9BA}"/>
              </a:ext>
            </a:extLst>
          </p:cNvPr>
          <p:cNvSpPr txBox="1"/>
          <p:nvPr/>
        </p:nvSpPr>
        <p:spPr>
          <a:xfrm>
            <a:off x="475866" y="6519621"/>
            <a:ext cx="461132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Data source: EpiPulse cases, as of 2025-06-24</a:t>
            </a:r>
          </a:p>
        </p:txBody>
      </p:sp>
    </p:spTree>
    <p:extLst>
      <p:ext uri="{BB962C8B-B14F-4D97-AF65-F5344CB8AC3E}">
        <p14:creationId xmlns:p14="http://schemas.microsoft.com/office/powerpoint/2010/main" val="269141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6E5E4-7CCD-B593-E00E-ABAC6C86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C5C-0795-D6F0-D930-A9464B73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72294-AE0A-2DEE-5D58-028F0CFB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214" y="1702086"/>
            <a:ext cx="10095677" cy="23513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GB" sz="2000" kern="1100" dirty="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</a:t>
            </a:r>
            <a:r>
              <a:rPr lang="en-GB" sz="2000" kern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 international consortium which included all affected European countries was established to investigate the causes of this sudden rise. </a:t>
            </a:r>
          </a:p>
          <a:p>
            <a:pPr algn="just">
              <a:lnSpc>
                <a:spcPct val="12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GB" sz="2000" kern="1100" dirty="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Identified cause: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outbreak caused by </a:t>
            </a:r>
            <a:r>
              <a:rPr lang="en-GB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diphtheriae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(involving ten European countries), mainly linked to groups of migrants who had recently arrived in Europe.</a:t>
            </a:r>
            <a:endParaRPr lang="en-GB" sz="2000" kern="1100" dirty="0">
              <a:solidFill>
                <a:srgbClr val="000000"/>
              </a:solidFill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816D9-4264-8A98-AED5-7D52DBDC14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6D743-71D1-3B5E-DE7F-FC88D5AA36D5}"/>
              </a:ext>
            </a:extLst>
          </p:cNvPr>
          <p:cNvSpPr txBox="1"/>
          <p:nvPr/>
        </p:nvSpPr>
        <p:spPr>
          <a:xfrm>
            <a:off x="284515" y="6480175"/>
            <a:ext cx="1199535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Hoefer </a:t>
            </a:r>
            <a:r>
              <a:rPr lang="en-GB" sz="1400" i="1" dirty="0"/>
              <a:t>et al., Corynebacterium diphtheriae</a:t>
            </a:r>
            <a:r>
              <a:rPr lang="en-GB" sz="1400" dirty="0"/>
              <a:t> Outbreak in Migrant Populations in Europe, NEJM, 2025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F095F0-37E6-6BD0-D491-599FC541369B}"/>
              </a:ext>
            </a:extLst>
          </p:cNvPr>
          <p:cNvGrpSpPr>
            <a:grpSpLocks noChangeAspect="1"/>
          </p:cNvGrpSpPr>
          <p:nvPr/>
        </p:nvGrpSpPr>
        <p:grpSpPr>
          <a:xfrm>
            <a:off x="694258" y="2965718"/>
            <a:ext cx="493780" cy="792000"/>
            <a:chOff x="592948" y="2918253"/>
            <a:chExt cx="561114" cy="900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5F43E1-397F-A073-4AD9-D6377B08C844}"/>
                </a:ext>
              </a:extLst>
            </p:cNvPr>
            <p:cNvGrpSpPr>
              <a:grpSpLocks noChangeAspect="1"/>
            </p:cNvGrpSpPr>
            <p:nvPr/>
          </p:nvGrpSpPr>
          <p:grpSpPr>
            <a:xfrm rot="2257370">
              <a:off x="592948" y="2918253"/>
              <a:ext cx="228975" cy="585294"/>
              <a:chOff x="2394155" y="4207656"/>
              <a:chExt cx="344130" cy="108209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9C3A6B3-0D32-D913-C5C9-01D112BB93C9}"/>
                  </a:ext>
                </a:extLst>
              </p:cNvPr>
              <p:cNvSpPr/>
              <p:nvPr/>
            </p:nvSpPr>
            <p:spPr>
              <a:xfrm>
                <a:off x="2394155" y="4900679"/>
                <a:ext cx="344130" cy="38907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5AF0884-7364-658D-F7E3-25DF8CC10ADE}"/>
                  </a:ext>
                </a:extLst>
              </p:cNvPr>
              <p:cNvSpPr/>
              <p:nvPr/>
            </p:nvSpPr>
            <p:spPr>
              <a:xfrm>
                <a:off x="2458064" y="4398128"/>
                <a:ext cx="216312" cy="7374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A97E81F-B1F0-92EC-C39A-7B5F0C5DAAED}"/>
                  </a:ext>
                </a:extLst>
              </p:cNvPr>
              <p:cNvSpPr/>
              <p:nvPr/>
            </p:nvSpPr>
            <p:spPr>
              <a:xfrm>
                <a:off x="2394155" y="4207656"/>
                <a:ext cx="344130" cy="38907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4374C5-F027-D6A6-E21A-8A40D5F19EB0}"/>
                </a:ext>
              </a:extLst>
            </p:cNvPr>
            <p:cNvGrpSpPr>
              <a:grpSpLocks noChangeAspect="1"/>
            </p:cNvGrpSpPr>
            <p:nvPr/>
          </p:nvGrpSpPr>
          <p:grpSpPr>
            <a:xfrm rot="20433454">
              <a:off x="925087" y="3232959"/>
              <a:ext cx="228975" cy="585294"/>
              <a:chOff x="2394155" y="4207656"/>
              <a:chExt cx="344130" cy="108209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5B4B0DF-0996-1EA6-17CB-731EDA6C7578}"/>
                  </a:ext>
                </a:extLst>
              </p:cNvPr>
              <p:cNvSpPr/>
              <p:nvPr/>
            </p:nvSpPr>
            <p:spPr>
              <a:xfrm>
                <a:off x="2394155" y="4900679"/>
                <a:ext cx="344130" cy="3890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C51F360-1F8B-AF1A-CC3C-2A706F76E3E8}"/>
                  </a:ext>
                </a:extLst>
              </p:cNvPr>
              <p:cNvSpPr/>
              <p:nvPr/>
            </p:nvSpPr>
            <p:spPr>
              <a:xfrm>
                <a:off x="2458064" y="4398128"/>
                <a:ext cx="216312" cy="7374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177089D-2B1D-55F3-2883-ED010ECDEA9A}"/>
                  </a:ext>
                </a:extLst>
              </p:cNvPr>
              <p:cNvSpPr/>
              <p:nvPr/>
            </p:nvSpPr>
            <p:spPr>
              <a:xfrm>
                <a:off x="2394155" y="4207656"/>
                <a:ext cx="344130" cy="3890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32562B-2432-0969-4991-53500A34CAA1}"/>
              </a:ext>
            </a:extLst>
          </p:cNvPr>
          <p:cNvGrpSpPr>
            <a:grpSpLocks noChangeAspect="1"/>
          </p:cNvGrpSpPr>
          <p:nvPr/>
        </p:nvGrpSpPr>
        <p:grpSpPr>
          <a:xfrm>
            <a:off x="609264" y="1682438"/>
            <a:ext cx="598664" cy="720000"/>
            <a:chOff x="522704" y="1559637"/>
            <a:chExt cx="907297" cy="109118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904E51-870C-A85E-5F20-27FDB7E642BC}"/>
                </a:ext>
              </a:extLst>
            </p:cNvPr>
            <p:cNvSpPr/>
            <p:nvPr/>
          </p:nvSpPr>
          <p:spPr>
            <a:xfrm>
              <a:off x="522704" y="1702086"/>
              <a:ext cx="309829" cy="309829"/>
            </a:xfrm>
            <a:prstGeom prst="ellips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735C44-93F6-6DAB-E56E-FC77B73569B8}"/>
                </a:ext>
              </a:extLst>
            </p:cNvPr>
            <p:cNvSpPr/>
            <p:nvPr/>
          </p:nvSpPr>
          <p:spPr>
            <a:xfrm>
              <a:off x="597833" y="2169599"/>
              <a:ext cx="309829" cy="309829"/>
            </a:xfrm>
            <a:prstGeom prst="ellips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E6179D-DE00-55CF-EFEA-0876728377F9}"/>
                </a:ext>
              </a:extLst>
            </p:cNvPr>
            <p:cNvSpPr/>
            <p:nvPr/>
          </p:nvSpPr>
          <p:spPr>
            <a:xfrm>
              <a:off x="1090029" y="1559637"/>
              <a:ext cx="309829" cy="309829"/>
            </a:xfrm>
            <a:prstGeom prst="ellips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ECA3814-F144-1EF7-C15D-141DEDACE1F7}"/>
                </a:ext>
              </a:extLst>
            </p:cNvPr>
            <p:cNvSpPr/>
            <p:nvPr/>
          </p:nvSpPr>
          <p:spPr>
            <a:xfrm>
              <a:off x="1120172" y="2340994"/>
              <a:ext cx="309829" cy="309829"/>
            </a:xfrm>
            <a:prstGeom prst="ellips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49432E-FED2-2BF4-1561-BA4B0E77261A}"/>
                </a:ext>
              </a:extLst>
            </p:cNvPr>
            <p:cNvCxnSpPr>
              <a:stCxn id="26" idx="2"/>
              <a:endCxn id="24" idx="5"/>
            </p:cNvCxnSpPr>
            <p:nvPr/>
          </p:nvCxnSpPr>
          <p:spPr>
            <a:xfrm flipH="1" flipV="1">
              <a:off x="862289" y="2434055"/>
              <a:ext cx="257883" cy="6185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02D981-0C13-8B09-4C8C-823D2AAD9871}"/>
                </a:ext>
              </a:extLst>
            </p:cNvPr>
            <p:cNvCxnSpPr>
              <a:stCxn id="26" idx="0"/>
              <a:endCxn id="25" idx="5"/>
            </p:cNvCxnSpPr>
            <p:nvPr/>
          </p:nvCxnSpPr>
          <p:spPr>
            <a:xfrm flipH="1" flipV="1">
              <a:off x="1244944" y="1869466"/>
              <a:ext cx="30143" cy="47152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BC9A7F-4C4E-5A1B-6754-E6223F49F084}"/>
                </a:ext>
              </a:extLst>
            </p:cNvPr>
            <p:cNvCxnSpPr>
              <a:cxnSpLocks/>
              <a:stCxn id="26" idx="1"/>
              <a:endCxn id="23" idx="5"/>
            </p:cNvCxnSpPr>
            <p:nvPr/>
          </p:nvCxnSpPr>
          <p:spPr>
            <a:xfrm flipH="1" flipV="1">
              <a:off x="787160" y="1966542"/>
              <a:ext cx="378385" cy="419825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5E6D291-ED08-DDBC-0EF1-9F40A5A478FD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flipH="1" flipV="1">
              <a:off x="677619" y="2011915"/>
              <a:ext cx="75129" cy="15768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ED0DB-CA46-ABBB-A968-18D4DC289026}"/>
                </a:ext>
              </a:extLst>
            </p:cNvPr>
            <p:cNvCxnSpPr>
              <a:stCxn id="24" idx="7"/>
              <a:endCxn id="25" idx="3"/>
            </p:cNvCxnSpPr>
            <p:nvPr/>
          </p:nvCxnSpPr>
          <p:spPr>
            <a:xfrm flipV="1">
              <a:off x="862289" y="1824093"/>
              <a:ext cx="273113" cy="390879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1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DB2B5-F75B-3DB2-73BF-BB730C1FA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8BFE-AD9B-C2B8-A934-E224CB8C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EA4C7-7A41-709F-191B-1CAD74D2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72838"/>
            <a:ext cx="11352563" cy="2960110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Epidemiological and microbiological investigations were launched to characterise the outbreak’s temporal and geographic patterns, identify potential sources, and analyse the clinical, phenotypic, and genomic features of the cases.</a:t>
            </a:r>
          </a:p>
          <a:p>
            <a:pPr marL="971550" lvl="1" indent="-285750">
              <a:lnSpc>
                <a:spcPct val="120000"/>
              </a:lnSpc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[…]</a:t>
            </a:r>
          </a:p>
          <a:p>
            <a:pPr marL="971550" lvl="1" indent="-285750">
              <a:lnSpc>
                <a:spcPct val="120000"/>
              </a:lnSpc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 phenotypic testing revealed that a subset of isolates were resistant to erythromycin. Most of these isolates belonged to ST377.</a:t>
            </a:r>
          </a:p>
          <a:p>
            <a:pPr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75426-F39B-B523-1DBC-1150E299BD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34094-CE42-BAD1-7FD8-4ADF0773B4B3}"/>
              </a:ext>
            </a:extLst>
          </p:cNvPr>
          <p:cNvSpPr txBox="1"/>
          <p:nvPr/>
        </p:nvSpPr>
        <p:spPr>
          <a:xfrm>
            <a:off x="1527685" y="4802710"/>
            <a:ext cx="10752185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Analysis plan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High-resolution phylogeny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Genotypic AMR determination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Contextualise AMR phenotypic results using AMR genotypic data and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phylogenetic analysis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840395-0D0D-7D25-0530-317CAE23A940}"/>
              </a:ext>
            </a:extLst>
          </p:cNvPr>
          <p:cNvCxnSpPr/>
          <p:nvPr/>
        </p:nvCxnSpPr>
        <p:spPr>
          <a:xfrm>
            <a:off x="2035277" y="4046343"/>
            <a:ext cx="0" cy="53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710DAB-62E9-F8C7-D5C2-D6D04B75EF84}"/>
              </a:ext>
            </a:extLst>
          </p:cNvPr>
          <p:cNvSpPr txBox="1"/>
          <p:nvPr/>
        </p:nvSpPr>
        <p:spPr>
          <a:xfrm>
            <a:off x="284515" y="6480175"/>
            <a:ext cx="1199535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Hoefer </a:t>
            </a:r>
            <a:r>
              <a:rPr lang="en-GB" sz="1400" i="1" dirty="0"/>
              <a:t>et al., Corynebacterium diphtheriae</a:t>
            </a:r>
            <a:r>
              <a:rPr lang="en-GB" sz="1400" dirty="0"/>
              <a:t> Outbreak in Migrant Populations in Europe, NEJM, 2025</a:t>
            </a:r>
          </a:p>
        </p:txBody>
      </p:sp>
    </p:spTree>
    <p:extLst>
      <p:ext uri="{BB962C8B-B14F-4D97-AF65-F5344CB8AC3E}">
        <p14:creationId xmlns:p14="http://schemas.microsoft.com/office/powerpoint/2010/main" val="137075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7C4BA-4F61-6552-76DA-AE71B7ECD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7B4BD06-6857-81F5-B09B-F7716038B5D4}"/>
              </a:ext>
            </a:extLst>
          </p:cNvPr>
          <p:cNvSpPr/>
          <p:nvPr/>
        </p:nvSpPr>
        <p:spPr>
          <a:xfrm>
            <a:off x="7406640" y="0"/>
            <a:ext cx="478536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A907-19DE-0AB3-5248-D3712485C0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BD4B01-C93F-B19E-A3FD-4EE282A5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92" y="645290"/>
            <a:ext cx="11232348" cy="612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F53494-4DBA-D682-DE6A-B86A91B36956}"/>
              </a:ext>
            </a:extLst>
          </p:cNvPr>
          <p:cNvSpPr txBox="1"/>
          <p:nvPr/>
        </p:nvSpPr>
        <p:spPr>
          <a:xfrm>
            <a:off x="8313487" y="2257573"/>
            <a:ext cx="7374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GC9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A356B-8B80-4AC7-E7E8-D8FB627D54A4}"/>
              </a:ext>
            </a:extLst>
          </p:cNvPr>
          <p:cNvSpPr txBox="1"/>
          <p:nvPr/>
        </p:nvSpPr>
        <p:spPr>
          <a:xfrm>
            <a:off x="8313486" y="1390746"/>
            <a:ext cx="7374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GC2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CAD3CDD-6DDC-2555-DCC7-5202BA7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C2ACDB-8004-687B-1885-2886AB494D69}"/>
              </a:ext>
            </a:extLst>
          </p:cNvPr>
          <p:cNvSpPr txBox="1"/>
          <p:nvPr/>
        </p:nvSpPr>
        <p:spPr>
          <a:xfrm>
            <a:off x="8766810" y="363898"/>
            <a:ext cx="120015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[…]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E1D674-CAB3-F503-204A-CA204F6795DB}"/>
              </a:ext>
            </a:extLst>
          </p:cNvPr>
          <p:cNvSpPr/>
          <p:nvPr/>
        </p:nvSpPr>
        <p:spPr>
          <a:xfrm flipH="1">
            <a:off x="9607825" y="1864366"/>
            <a:ext cx="1696277" cy="1006938"/>
          </a:xfrm>
          <a:prstGeom prst="roundRect">
            <a:avLst>
              <a:gd name="adj" fmla="val 512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9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F26EB-50F8-E1C8-C424-BECD6BEFB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BC2E-7569-3E21-CE8D-5780E72A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CF0C9-C84A-4BF4-3D10-8AB42D680D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D60A27-EB87-C6A3-F970-3CA8DBF3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240569"/>
            <a:ext cx="5912154" cy="5150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ACD6BD-61EB-14E0-A1A5-FF4530D515A3}"/>
              </a:ext>
            </a:extLst>
          </p:cNvPr>
          <p:cNvSpPr txBox="1"/>
          <p:nvPr/>
        </p:nvSpPr>
        <p:spPr>
          <a:xfrm>
            <a:off x="284515" y="6480175"/>
            <a:ext cx="1199535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Hoefer </a:t>
            </a:r>
            <a:r>
              <a:rPr lang="en-GB" sz="1400" i="1" dirty="0"/>
              <a:t>et al., Corynebacterium diphtheriae</a:t>
            </a:r>
            <a:r>
              <a:rPr lang="en-GB" sz="1400" dirty="0"/>
              <a:t> Outbreak in Migrant Populations in Europe, NEJM,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8DF13-2A6D-7A78-8099-636D77FE88EF}"/>
              </a:ext>
            </a:extLst>
          </p:cNvPr>
          <p:cNvSpPr txBox="1"/>
          <p:nvPr/>
        </p:nvSpPr>
        <p:spPr>
          <a:xfrm>
            <a:off x="6344154" y="4100761"/>
            <a:ext cx="5456905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0" i="0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subgroup of isolates (GC9, within SL377) carried an </a:t>
            </a:r>
            <a:r>
              <a:rPr lang="en-GB" sz="1600" b="0" i="0" dirty="0" err="1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integron</a:t>
            </a:r>
            <a:r>
              <a:rPr lang="en-GB" sz="1600" b="0" i="0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containing the </a:t>
            </a:r>
            <a:r>
              <a:rPr lang="en-GB" sz="1600" b="0" i="1" dirty="0" err="1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ermX</a:t>
            </a:r>
            <a:r>
              <a:rPr lang="en-GB" sz="1600" b="0" i="0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gene (which encodes for erythromycin resistance) and the </a:t>
            </a:r>
            <a:r>
              <a:rPr lang="en-GB" sz="1600" b="0" i="1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blaOXA-2</a:t>
            </a:r>
            <a:r>
              <a:rPr lang="en-GB" sz="1600" b="0" i="0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gene, as previously described </a:t>
            </a:r>
            <a:r>
              <a:rPr lang="en-GB" sz="1400" b="0" i="0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(Kofler J et al., Ongoing toxin-positive diphtheria outbreaks in a federal asylum centre in Switzerland, analysis July to September 2022. </a:t>
            </a:r>
            <a:r>
              <a:rPr lang="en-GB" sz="1400" b="0" i="1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GB" sz="1400" b="0" i="1" dirty="0" err="1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Surveill</a:t>
            </a:r>
            <a:r>
              <a:rPr lang="en-GB" sz="1400" b="0" i="1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en-GB" sz="1400" b="0" i="0" dirty="0"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2022)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A7AAE7E-4B49-335D-01ED-19EA38EEE630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4542503" y="5467289"/>
            <a:ext cx="4530104" cy="54022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2790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Acknowledgements</a:t>
            </a:r>
            <a:br>
              <a:rPr lang="en-GB" dirty="0"/>
            </a:b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3AF0B-57CD-7D89-E395-A5CB4F0B8D84}"/>
              </a:ext>
            </a:extLst>
          </p:cNvPr>
          <p:cNvSpPr txBox="1"/>
          <p:nvPr/>
        </p:nvSpPr>
        <p:spPr>
          <a:xfrm>
            <a:off x="648000" y="5051125"/>
            <a:ext cx="10972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training material was created by ECDC with the direct involvement of Luca Freschi.</a:t>
            </a:r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0975F3D191048C4FA326F37E7728E2A7" ma:contentTypeVersion="109" ma:contentTypeDescription="Create a new document." ma:contentTypeScope="" ma:versionID="64f6e05974244e3713d86bf73dc6f95b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xmlns:ns5="29522401-4243-4027-8a90-48d24730e09f" targetNamespace="http://schemas.microsoft.com/office/2006/metadata/properties" ma:root="true" ma:fieldsID="a34f54242a21803865215a7814837083" ns2:_="" ns3:_="" ns4:_="" ns5:_="">
    <xsd:import namespace="4240f11c-4df2-4a37-9be1-bdf0d4dfc218"/>
    <xsd:import namespace="fe73b3f6-a427-4a99-886e-da32c6de835d"/>
    <xsd:import namespace="ad844e80-7513-4d59-8106-40a8f6a315d3"/>
    <xsd:import namespace="29522401-4243-4027-8a90-48d24730e09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LengthInSeconds" minOccurs="0"/>
                <xsd:element ref="ns4:SharedWithUsers" minOccurs="0"/>
                <xsd:element ref="ns4:SharedWithDetail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MediaServiceOC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3d849f5-7042-4361-abeb-735e0572191d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3d849f5-7042-4361-abeb-735e0572191d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22401-4243-4027-8a90-48d24730e0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14c281f0-fdb2-43d6-8bd5-826895010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73b3f6-a427-4a99-886e-da32c6de835d">
      <Value>3</Value>
      <Value>51</Value>
      <Value>1</Value>
      <Value>2</Value>
    </TaxCatchAll>
    <lcf76f155ced4ddcb4097134ff3c332f xmlns="29522401-4243-4027-8a90-48d24730e09f">
      <Terms xmlns="http://schemas.microsoft.com/office/infopath/2007/PartnerControls"/>
    </lcf76f155ced4ddcb4097134ff3c332f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Surveillance and Analysis</TermName>
          <TermId xmlns="http://schemas.microsoft.com/office/infopath/2007/PartnerControls">4abf0314-12ff-4a96-a887-5ec03a1ed9ce</TermId>
        </TermInfo>
      </Terms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IORGMIC-623635451-4130</_dlc_DocId>
    <_dlc_DocIdUrl xmlns="ad844e80-7513-4d59-8106-40a8f6a315d3">
      <Url>https://ecdc365.sharepoint.com/teams/iorg_phf_mic/_layouts/15/DocIdRedir.aspx?ID=IORGMIC-623635451-4130</Url>
      <Description>IORGMIC-623635451-4130</Description>
    </_dlc_DocIdUrl>
  </documentManagement>
</p:properties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3A9CD8-2CAE-42DB-B139-4E449BCE4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ad844e80-7513-4d59-8106-40a8f6a315d3"/>
    <ds:schemaRef ds:uri="29522401-4243-4027-8a90-48d24730e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497D82-D532-438C-94FE-E174798410E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F14619A-4028-4391-A18C-F5A57BDFA3A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D25668B-D425-4D8D-A0F6-5E0747332DCB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e73b3f6-a427-4a99-886e-da32c6de835d"/>
    <ds:schemaRef ds:uri="4240f11c-4df2-4a37-9be1-bdf0d4dfc218"/>
    <ds:schemaRef ds:uri="ad844e80-7513-4d59-8106-40a8f6a315d3"/>
    <ds:schemaRef ds:uri="http://schemas.openxmlformats.org/package/2006/metadata/core-properties"/>
    <ds:schemaRef ds:uri="29522401-4243-4027-8a90-48d24730e09f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ECDC_template_for_lectures (1)</Template>
  <TotalTime>0</TotalTime>
  <Words>359</Words>
  <Application>Microsoft Office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ECDC_PowerPoint_Template_2017</vt:lpstr>
      <vt:lpstr>ECDC_PowerPoint_Template_2017-2</vt:lpstr>
      <vt:lpstr>Theme_ECDC</vt:lpstr>
      <vt:lpstr>Case study: AMR analysis in the context of a diphtheria outbreak in Europe</vt:lpstr>
      <vt:lpstr>Background</vt:lpstr>
      <vt:lpstr>Background</vt:lpstr>
      <vt:lpstr>Background</vt:lpstr>
      <vt:lpstr>Results</vt:lpstr>
      <vt:lpstr>Conclusions</vt:lpstr>
      <vt:lpstr>Acknowledgements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of ECDC online tools</dc:title>
  <dc:subject/>
  <dc:creator/>
  <cp:keywords/>
  <cp:lastModifiedBy/>
  <cp:revision>1</cp:revision>
  <dcterms:created xsi:type="dcterms:W3CDTF">2023-05-02T09:51:43Z</dcterms:created>
  <dcterms:modified xsi:type="dcterms:W3CDTF">2025-06-25T09:18:02Z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0x010100EE95EE7DB3A482488E68FA4A7091999F000975F3D191048C4FA326F37E7728E2A7</vt:lpwstr>
  </property>
  <property fmtid="{D5CDD505-2E9C-101B-9397-08002B2CF9AE}" pid="3" name="ECMX_ENTITY">
    <vt:lpwstr>3;#ECDC|931345c4-86d9-4b39-a79a-5a8b0b90257f</vt:lpwstr>
  </property>
  <property fmtid="{D5CDD505-2E9C-101B-9397-08002B2CF9AE}" pid="4" name="b80f357c25a94dacb60f1fd0d4d680fc">
    <vt:lpwstr/>
  </property>
  <property fmtid="{D5CDD505-2E9C-101B-9397-08002B2CF9AE}" pid="5" name="ECMX_LIFECYCLE">
    <vt:lpwstr>2;#Active|50127695-0d4f-4ac1-ab93-ebc716c3e584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/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51;#Surveillance and Analysis|4abf0314-12ff-4a96-a887-5ec03a1ed9ce</vt:lpwstr>
  </property>
  <property fmtid="{D5CDD505-2E9C-101B-9397-08002B2CF9AE}" pid="11" name="ECMX_DOCUMENTSTATUS">
    <vt:lpwstr>1;#Draft|bed60e9a-f1b8-4691-a7e2-534f78067ff3</vt:lpwstr>
  </property>
  <property fmtid="{D5CDD505-2E9C-101B-9397-08002B2CF9AE}" pid="12" name="CategoryLabel">
    <vt:lpwstr/>
  </property>
  <property fmtid="{D5CDD505-2E9C-101B-9397-08002B2CF9AE}" pid="13" name="_dlc_DocIdItemGuid">
    <vt:lpwstr>d61efb74-3faf-4b56-bade-d3f23f2b4fa6</vt:lpwstr>
  </property>
  <property fmtid="{D5CDD505-2E9C-101B-9397-08002B2CF9AE}" pid="14" name="MediaServiceImageTags">
    <vt:lpwstr/>
  </property>
  <property fmtid="{D5CDD505-2E9C-101B-9397-08002B2CF9AE}" pid="15" name="ClassificationContentMarkingHeaderLocations">
    <vt:lpwstr>ECDC_PowerPoint_Template_2017:4\ECDC_PowerPoint_Template_2017-2:4\Theme_ECDC:8</vt:lpwstr>
  </property>
  <property fmtid="{D5CDD505-2E9C-101B-9397-08002B2CF9AE}" pid="16" name="ClassificationContentMarkingHeaderText">
    <vt:lpwstr>ECDC NORMAL</vt:lpwstr>
  </property>
  <property fmtid="{D5CDD505-2E9C-101B-9397-08002B2CF9AE}" pid="17" name="TaxKeyword">
    <vt:lpwstr/>
  </property>
</Properties>
</file>