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trictFirstAndLastChars="0" saveSubsetFonts="1">
  <p:sldMasterIdLst>
    <p:sldMasterId id="2147483651" r:id="rId6"/>
    <p:sldMasterId id="2147483653" r:id="rId7"/>
    <p:sldMasterId id="2147483671" r:id="rId8"/>
  </p:sldMasterIdLst>
  <p:notesMasterIdLst>
    <p:notesMasterId r:id="rId16"/>
  </p:notesMasterIdLst>
  <p:handoutMasterIdLst>
    <p:handoutMasterId r:id="rId17"/>
  </p:handoutMasterIdLst>
  <p:sldIdLst>
    <p:sldId id="256" r:id="rId9"/>
    <p:sldId id="265" r:id="rId10"/>
    <p:sldId id="267" r:id="rId11"/>
    <p:sldId id="269" r:id="rId12"/>
    <p:sldId id="266" r:id="rId13"/>
    <p:sldId id="268" r:id="rId14"/>
    <p:sldId id="260" r:id="rId15"/>
  </p:sldIdLst>
  <p:sldSz cx="12192000" cy="6858000"/>
  <p:notesSz cx="7023100" cy="9309100"/>
  <p:defaultTextStyle>
    <a:defPPr>
      <a:defRPr lang="de-DE"/>
    </a:defPPr>
    <a:lvl1pPr algn="l" rtl="0" fontAlgn="base">
      <a:lnSpc>
        <a:spcPct val="90000"/>
      </a:lnSpc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lnSpc>
        <a:spcPct val="90000"/>
      </a:lnSpc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lnSpc>
        <a:spcPct val="90000"/>
      </a:lnSpc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lnSpc>
        <a:spcPct val="90000"/>
      </a:lnSpc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lnSpc>
        <a:spcPct val="90000"/>
      </a:lnSpc>
      <a:spcBef>
        <a:spcPct val="0"/>
      </a:spcBef>
      <a:spcAft>
        <a:spcPct val="0"/>
      </a:spcAft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sektion" id="{8392FB69-1017-43EC-9223-EBD92CC6B76C}">
          <p14:sldIdLst>
            <p14:sldId id="256"/>
            <p14:sldId id="265"/>
            <p14:sldId id="267"/>
            <p14:sldId id="269"/>
            <p14:sldId id="266"/>
            <p14:sldId id="268"/>
            <p14:sldId id="26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 userDrawn="1">
          <p15:clr>
            <a:srgbClr val="A4A3A4"/>
          </p15:clr>
        </p15:guide>
        <p15:guide id="2" pos="221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CC00"/>
    <a:srgbClr val="D8D9DA"/>
    <a:srgbClr val="7BB73A"/>
    <a:srgbClr val="FF9999"/>
    <a:srgbClr val="FFCCCC"/>
    <a:srgbClr val="00CC66"/>
    <a:srgbClr val="99CC00"/>
    <a:srgbClr val="F1F5ED"/>
    <a:srgbClr val="1865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5E7984-B3B7-4174-84D6-B764CCCD1D15}" v="66" dt="2025-06-24T22:44:11.2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3792" autoAdjust="0"/>
  </p:normalViewPr>
  <p:slideViewPr>
    <p:cSldViewPr snapToGrid="0">
      <p:cViewPr varScale="1">
        <p:scale>
          <a:sx n="55" d="100"/>
          <a:sy n="55" d="100"/>
        </p:scale>
        <p:origin x="1020" y="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604"/>
    </p:cViewPr>
  </p:sorterViewPr>
  <p:notesViewPr>
    <p:cSldViewPr snapToGrid="0">
      <p:cViewPr varScale="1">
        <p:scale>
          <a:sx n="79" d="100"/>
          <a:sy n="79" d="100"/>
        </p:scale>
        <p:origin x="3102" y="108"/>
      </p:cViewPr>
      <p:guideLst>
        <p:guide orient="horz" pos="2932"/>
        <p:guide pos="221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3.xml"/><Relationship Id="rId13" Type="http://schemas.openxmlformats.org/officeDocument/2006/relationships/slide" Target="slides/slide5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Master" Target="slideMasters/slideMaster2.xml"/><Relationship Id="rId12" Type="http://schemas.openxmlformats.org/officeDocument/2006/relationships/slide" Target="slides/slide4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3.xml"/><Relationship Id="rId5" Type="http://schemas.openxmlformats.org/officeDocument/2006/relationships/customXml" Target="../customXml/item5.xml"/><Relationship Id="rId15" Type="http://schemas.openxmlformats.org/officeDocument/2006/relationships/slide" Target="slides/slide7.xml"/><Relationship Id="rId23" Type="http://schemas.microsoft.com/office/2015/10/relationships/revisionInfo" Target="revisionInfo.xml"/><Relationship Id="rId10" Type="http://schemas.openxmlformats.org/officeDocument/2006/relationships/slide" Target="slides/slide2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45458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30200" y="534988"/>
            <a:ext cx="4221163" cy="23749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59211" y="3235559"/>
            <a:ext cx="5618480" cy="5375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GB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977569" y="8841859"/>
            <a:ext cx="3043891" cy="4657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D18800-03A3-4371-B392-80B672D011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63306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3553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30231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BDBA6-DDD1-DD54-AC5E-8DC5556F8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164B4C-2403-B7DC-4454-5322B965D3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955684-2037-0E51-33CC-AB12FF8C91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72667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07CC31-35C7-1A34-95D9-47ACA99330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B8C100-74D8-A31C-670B-5D1BDBCF0C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26C0CF-6CBE-E6F0-2F17-F7789C9BFB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08756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22D2FD-2DE8-4EF7-652D-4933E672C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A7DA3C-2527-7463-B993-602A3AACF7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0961D5-05CC-D607-ED68-801861557E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80606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BAAC16-B822-4D95-8A13-E63C4DD148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215E32-8FF8-CEC6-E86A-57C207E550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30200" y="534988"/>
            <a:ext cx="4221163" cy="23749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DFACA5-3A34-5CA6-FD8A-8E1243C9DD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70868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D18800-03A3-4371-B392-80B672D011D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654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7145"/>
            <a:ext cx="12192000" cy="6857999"/>
          </a:xfrm>
          <a:prstGeom prst="rect">
            <a:avLst/>
          </a:prstGeom>
          <a:noFill/>
        </p:spPr>
      </p:pic>
      <p:sp>
        <p:nvSpPr>
          <p:cNvPr id="1812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31803" y="3598863"/>
            <a:ext cx="11275484" cy="514350"/>
          </a:xfrm>
        </p:spPr>
        <p:txBody>
          <a:bodyPr/>
          <a:lstStyle>
            <a:lvl1pPr>
              <a:defRPr sz="3200" b="0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</a:lstStyle>
          <a:p>
            <a:r>
              <a:rPr lang="da-DK"/>
              <a:t>Klik for at redigere titeltypografien i masteren</a:t>
            </a:r>
            <a:endParaRPr lang="en-GB" dirty="0"/>
          </a:p>
        </p:txBody>
      </p:sp>
      <p:sp>
        <p:nvSpPr>
          <p:cNvPr id="1812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31803" y="4318000"/>
            <a:ext cx="11275484" cy="1421618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000" b="1">
                <a:solidFill>
                  <a:schemeClr val="bg1"/>
                </a:solidFill>
                <a:latin typeface="Tahoma" pitchFamily="34" charset="0"/>
                <a:cs typeface="Tahoma" pitchFamily="34" charset="0"/>
              </a:defRPr>
            </a:lvl1pPr>
          </a:lstStyle>
          <a:p>
            <a:r>
              <a:rPr lang="da-DK"/>
              <a:t>Klik for at redigere undertiteltypografien i masteren</a:t>
            </a:r>
            <a:endParaRPr lang="en-GB" dirty="0"/>
          </a:p>
        </p:txBody>
      </p:sp>
      <p:pic>
        <p:nvPicPr>
          <p:cNvPr id="8" name="Picture 12"/>
          <p:cNvPicPr>
            <a:picLocks noChangeArrowheads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>
            <a:off x="10318749" y="504825"/>
            <a:ext cx="1263651" cy="1136650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9108000" y="6480000"/>
            <a:ext cx="25560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580567E-5E8F-47A5-90DF-8BFEB1A7152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defRPr sz="2400"/>
            </a:lvl1pPr>
            <a:lvl2pPr marL="269861" indent="-269861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Font typeface="Arial" pitchFamily="34" charset="0"/>
              <a:buChar char="•"/>
              <a:tabLst>
                <a:tab pos="269861" algn="l"/>
              </a:tabLst>
              <a:defRPr sz="2400">
                <a:latin typeface="Tahoma" pitchFamily="34" charset="0"/>
                <a:cs typeface="Tahoma" pitchFamily="34" charset="0"/>
              </a:defRPr>
            </a:lvl2pPr>
            <a:lvl3pPr marL="541312" indent="-271449">
              <a:lnSpc>
                <a:spcPct val="90000"/>
              </a:lnSpc>
              <a:spcBef>
                <a:spcPts val="300"/>
              </a:spcBef>
              <a:spcAft>
                <a:spcPts val="600"/>
              </a:spcAft>
              <a:buFont typeface="Tahoma" pitchFamily="34" charset="0"/>
              <a:buChar char="–"/>
              <a:tabLst>
                <a:tab pos="541312" algn="l"/>
              </a:tabLst>
              <a:defRPr sz="2400">
                <a:latin typeface="Tahoma" pitchFamily="34" charset="0"/>
                <a:cs typeface="Tahoma" pitchFamily="34" charset="0"/>
              </a:defRPr>
            </a:lvl3pPr>
            <a:lvl5pPr>
              <a:buNone/>
              <a:defRPr/>
            </a:lvl5pPr>
          </a:lstStyle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fld id="{0580567E-5E8F-47A5-90DF-8BFEB1A71525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9108000" y="6480015"/>
            <a:ext cx="2556000" cy="365125"/>
          </a:xfrm>
          <a:prstGeom prst="rect">
            <a:avLst/>
          </a:prstGeom>
        </p:spPr>
        <p:txBody>
          <a:bodyPr/>
          <a:lstStyle/>
          <a:p>
            <a:fld id="{0580567E-5E8F-47A5-90DF-8BFEB1A7152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214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9108000" y="6480015"/>
            <a:ext cx="2556000" cy="365125"/>
          </a:xfrm>
          <a:prstGeom prst="rect">
            <a:avLst/>
          </a:prstGeom>
        </p:spPr>
        <p:txBody>
          <a:bodyPr/>
          <a:lstStyle/>
          <a:p>
            <a:fld id="{0580567E-5E8F-47A5-90DF-8BFEB1A7152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2732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8000" y="4012163"/>
            <a:ext cx="10800000" cy="1794912"/>
          </a:xfrm>
        </p:spPr>
        <p:txBody>
          <a:bodyPr anchor="ctr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48000" y="3312000"/>
            <a:ext cx="10800000" cy="504000"/>
          </a:xfrm>
        </p:spPr>
        <p:txBody>
          <a:bodyPr>
            <a:normAutofit/>
          </a:bodyPr>
          <a:lstStyle>
            <a:lvl1pPr marL="0" indent="0" algn="l">
              <a:buNone/>
              <a:defRPr sz="240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European Centre for Disease Prevention and Control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208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223936"/>
            <a:ext cx="10354188" cy="951722"/>
          </a:xfrm>
        </p:spPr>
        <p:txBody>
          <a:bodyPr>
            <a:normAutofit/>
          </a:bodyPr>
          <a:lstStyle>
            <a:lvl1pPr>
              <a:defRPr sz="32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1999" y="1474237"/>
            <a:ext cx="11352563" cy="4702726"/>
          </a:xfrm>
        </p:spPr>
        <p:txBody>
          <a:bodyPr/>
          <a:lstStyle>
            <a:lvl1pPr marL="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31999" y="6475541"/>
            <a:ext cx="7733681" cy="365125"/>
          </a:xfrm>
        </p:spPr>
        <p:txBody>
          <a:bodyPr/>
          <a:lstStyle>
            <a:lvl1pPr algn="l">
              <a:defRPr sz="1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362" y="6475542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F9E29A8E-A0F1-419A-8E8B-A78BF9C70DE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1265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648000" y="4012163"/>
            <a:ext cx="10800000" cy="1794912"/>
          </a:xfrm>
        </p:spPr>
        <p:txBody>
          <a:bodyPr anchor="ctr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362" y="6475542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F9E29A8E-A0F1-419A-8E8B-A78BF9C70DE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93597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jpeg"/><Relationship Id="rId4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02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31801" y="142890"/>
            <a:ext cx="103183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/>
              <a:t>Klik for at redigere titeltypografien i masteren</a:t>
            </a:r>
            <a:endParaRPr lang="en-GB" dirty="0"/>
          </a:p>
        </p:txBody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1807" y="1079500"/>
            <a:ext cx="11368617" cy="516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0"/>
            <a:endParaRPr lang="en-GB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9108000" y="6480015"/>
            <a:ext cx="2556000" cy="365125"/>
          </a:xfrm>
          <a:prstGeom prst="rect">
            <a:avLst/>
          </a:prstGeom>
        </p:spPr>
        <p:txBody>
          <a:bodyPr vert="horz" lIns="91440" tIns="36000" rIns="91440" bIns="36000" rtlCol="0" anchor="ctr" anchorCtr="0"/>
          <a:lstStyle>
            <a:lvl1pPr algn="r">
              <a:lnSpc>
                <a:spcPct val="100000"/>
              </a:lnSpc>
              <a:defRPr sz="1200" b="0">
                <a:solidFill>
                  <a:schemeClr val="bg1"/>
                </a:solidFill>
              </a:defRPr>
            </a:lvl1pPr>
          </a:lstStyle>
          <a:p>
            <a:fld id="{0580567E-5E8F-47A5-90DF-8BFEB1A71525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8"/>
          <p:cNvPicPr>
            <a:picLocks noChangeArrowheads="1"/>
          </p:cNvPicPr>
          <p:nvPr userDrawn="1"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>
            <a:off x="10917773" y="139754"/>
            <a:ext cx="882651" cy="793750"/>
          </a:xfrm>
          <a:prstGeom prst="rect">
            <a:avLst/>
          </a:prstGeom>
          <a:noFill/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5D90B68-1931-41A8-CF38-3BECD6A19B68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708650" y="0"/>
            <a:ext cx="80327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ECDC NORMAL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6" r:id="rId2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  <a:ea typeface="+mj-ea"/>
          <a:cs typeface="Tahoma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5pPr>
      <a:lvl6pPr marL="457178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6pPr>
      <a:lvl7pPr marL="914354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7pPr>
      <a:lvl8pPr marL="1371532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8pPr>
      <a:lvl9pPr marL="1828709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333333"/>
          </a:solidFill>
          <a:latin typeface="Tahoma" pitchFamily="34" charset="0"/>
        </a:defRPr>
      </a:lvl9pPr>
    </p:titleStyle>
    <p:bodyStyle>
      <a:lvl1pPr marL="0" indent="0" algn="l" rtl="0" eaLnBrk="1" fontAlgn="base" hangingPunct="1">
        <a:lnSpc>
          <a:spcPct val="90000"/>
        </a:lnSpc>
        <a:spcBef>
          <a:spcPts val="300"/>
        </a:spcBef>
        <a:spcAft>
          <a:spcPts val="600"/>
        </a:spcAft>
        <a:buFont typeface="Wingdings" pitchFamily="2" charset="2"/>
        <a:tabLst/>
        <a:defRPr sz="2400">
          <a:solidFill>
            <a:schemeClr val="tx1"/>
          </a:solidFill>
          <a:latin typeface="Tahoma" pitchFamily="34" charset="0"/>
          <a:ea typeface="+mn-ea"/>
          <a:cs typeface="Tahoma" pitchFamily="34" charset="0"/>
        </a:defRPr>
      </a:lvl1pPr>
      <a:lvl2pPr marL="269861" indent="-269861" algn="l" rtl="0" eaLnBrk="1" fontAlgn="base" hangingPunct="1">
        <a:lnSpc>
          <a:spcPct val="90000"/>
        </a:lnSpc>
        <a:spcBef>
          <a:spcPct val="0"/>
        </a:spcBef>
        <a:spcAft>
          <a:spcPts val="300"/>
        </a:spcAft>
        <a:buFont typeface="Arial" pitchFamily="34" charset="0"/>
        <a:buChar char="•"/>
        <a:defRPr sz="2400">
          <a:solidFill>
            <a:schemeClr val="tx1"/>
          </a:solidFill>
          <a:latin typeface="+mn-lt"/>
        </a:defRPr>
      </a:lvl2pPr>
      <a:lvl3pPr marL="541312" indent="-271449" algn="l" rtl="0" eaLnBrk="1" fontAlgn="base" hangingPunct="1">
        <a:lnSpc>
          <a:spcPct val="90000"/>
        </a:lnSpc>
        <a:spcBef>
          <a:spcPct val="20000"/>
        </a:spcBef>
        <a:spcAft>
          <a:spcPts val="300"/>
        </a:spcAft>
        <a:buFont typeface="Tahoma" pitchFamily="34" charset="0"/>
        <a:buChar char="–"/>
        <a:defRPr sz="2400">
          <a:solidFill>
            <a:schemeClr val="tx1"/>
          </a:solidFill>
          <a:latin typeface="+mn-lt"/>
        </a:defRPr>
      </a:lvl3pPr>
      <a:lvl4pPr marL="1600120" indent="-228589" algn="l" rtl="0" eaLnBrk="1" fontAlgn="base" hangingPunct="1">
        <a:spcBef>
          <a:spcPct val="200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4pPr>
      <a:lvl5pPr marL="2057298" indent="-228589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474" indent="-228589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652" indent="-228589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8829" indent="-228589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006" indent="-228589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8" name="Title Placeholder 7"/>
          <p:cNvSpPr>
            <a:spLocks noGrp="1"/>
          </p:cNvSpPr>
          <p:nvPr>
            <p:ph type="title"/>
          </p:nvPr>
        </p:nvSpPr>
        <p:spPr>
          <a:xfrm>
            <a:off x="432000" y="4320014"/>
            <a:ext cx="10972800" cy="194181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7" name="Picture 8"/>
          <p:cNvPicPr>
            <a:picLocks noChangeArrowheads="1"/>
          </p:cNvPicPr>
          <p:nvPr userDrawn="1"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>
            <a:off x="10917773" y="139754"/>
            <a:ext cx="882651" cy="793750"/>
          </a:xfrm>
          <a:prstGeom prst="rect">
            <a:avLst/>
          </a:prstGeom>
          <a:noFill/>
        </p:spPr>
      </p:pic>
      <p:sp>
        <p:nvSpPr>
          <p:cNvPr id="6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9108000" y="6480015"/>
            <a:ext cx="2556000" cy="365125"/>
          </a:xfrm>
          <a:prstGeom prst="rect">
            <a:avLst/>
          </a:prstGeom>
        </p:spPr>
        <p:txBody>
          <a:bodyPr tIns="36000" bIns="36000" anchor="ctr" anchorCtr="0"/>
          <a:lstStyle>
            <a:lvl1pPr algn="r">
              <a:lnSpc>
                <a:spcPct val="100000"/>
              </a:lnSpc>
              <a:defRPr sz="1200">
                <a:solidFill>
                  <a:schemeClr val="bg1"/>
                </a:solidFill>
              </a:defRPr>
            </a:lvl1pPr>
          </a:lstStyle>
          <a:p>
            <a:fld id="{0580567E-5E8F-47A5-90DF-8BFEB1A7152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997CCEB-449D-2D16-ADF0-D8F3BD4CCCE5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708650" y="0"/>
            <a:ext cx="80327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ECDC NORMAL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70" r:id="rId2"/>
  </p:sldLayoutIdLst>
  <p:hf hd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Tahoma" pitchFamily="34" charset="0"/>
          <a:ea typeface="+mj-ea"/>
          <a:cs typeface="Tahoma" pitchFamily="34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5pPr>
      <a:lvl6pPr marL="457178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6pPr>
      <a:lvl7pPr marL="914354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7pPr>
      <a:lvl8pPr marL="1371532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8pPr>
      <a:lvl9pPr marL="1828709" algn="l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Tahoma" pitchFamily="34" charset="0"/>
        </a:defRPr>
      </a:lvl9pPr>
    </p:titleStyle>
    <p:body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+mn-lt"/>
          <a:ea typeface="+mn-ea"/>
          <a:cs typeface="+mn-cs"/>
        </a:defRPr>
      </a:lvl1pPr>
      <a:lvl2pPr marL="822285" indent="-285737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230252" indent="-228589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38218" indent="-228589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298" indent="-2285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474" indent="-2285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652" indent="-2285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8829" indent="-2285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006" indent="-228589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E8339A-AD4C-4299-B676-C4ADA05616EE}" type="datetime1">
              <a:rPr lang="en-GB" smtClean="0"/>
              <a:t>25/06/2025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29A8E-A0F1-419A-8E8B-A78BF9C70DE8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4A5E9D-810F-5798-23AE-61B6042BF432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708650" y="0"/>
            <a:ext cx="80327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ECDC NORMAL</a:t>
            </a:r>
          </a:p>
        </p:txBody>
      </p:sp>
    </p:spTree>
    <p:extLst>
      <p:ext uri="{BB962C8B-B14F-4D97-AF65-F5344CB8AC3E}">
        <p14:creationId xmlns:p14="http://schemas.microsoft.com/office/powerpoint/2010/main" val="3539875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4057" y="4320001"/>
            <a:ext cx="10869432" cy="1146523"/>
          </a:xfrm>
        </p:spPr>
        <p:txBody>
          <a:bodyPr/>
          <a:lstStyle/>
          <a:p>
            <a:r>
              <a:rPr lang="en-GB" sz="3400" dirty="0"/>
              <a:t>Case study: AMR analysis in the context of a diphtheria outbreak in Europe</a:t>
            </a:r>
            <a:endParaRPr lang="en-GB" sz="3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4057" y="3600010"/>
            <a:ext cx="11547944" cy="462721"/>
          </a:xfrm>
        </p:spPr>
        <p:txBody>
          <a:bodyPr/>
          <a:lstStyle/>
          <a:p>
            <a:r>
              <a:rPr lang="en-US" sz="2800" b="0" dirty="0"/>
              <a:t>GenEpi-BioTrain </a:t>
            </a:r>
            <a:r>
              <a:rPr lang="en-US" sz="2800" b="0" dirty="0" err="1"/>
              <a:t>programme</a:t>
            </a:r>
            <a:endParaRPr lang="en-GB" sz="2800" b="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57B07078-C739-7501-0166-A726946A08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438" y="3030110"/>
            <a:ext cx="9359514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Background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99" y="1297259"/>
            <a:ext cx="11352563" cy="4702726"/>
          </a:xfrm>
        </p:spPr>
        <p:txBody>
          <a:bodyPr>
            <a:norm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Diphtheria is considered a rare disease in the European region. </a:t>
            </a:r>
          </a:p>
          <a:p>
            <a:pPr marL="971550" lvl="1" indent="-285750">
              <a:spcAft>
                <a:spcPts val="600"/>
              </a:spcAft>
            </a:pPr>
            <a:r>
              <a:rPr lang="en-GB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2009 – 2020:  annual average of 21 confirmed cases caused by toxigenic </a:t>
            </a:r>
            <a:r>
              <a:rPr lang="en-GB" sz="18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Corynebacterium diphtheriae</a:t>
            </a:r>
            <a:r>
              <a:rPr lang="en-GB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reported to ECDC across the European Union and European Economic Area (EU/EEA).</a:t>
            </a:r>
          </a:p>
          <a:p>
            <a:pPr marL="971550" lvl="1" indent="-285750">
              <a:spcAft>
                <a:spcPts val="600"/>
              </a:spcAft>
            </a:pP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2022: significant increase in cases (n = 318) observed in the EU/EEA. Similar trends were observed in other European countries.</a:t>
            </a:r>
            <a:endParaRPr lang="en-GB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</a:pPr>
            <a:r>
              <a:rPr lang="en-GB" sz="2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 </a:t>
            </a:r>
            <a:endParaRPr lang="en-GB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2</a:t>
            </a:fld>
            <a:endParaRPr lang="en-GB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91AAA9F-8A12-BE45-9277-BDDB4D8F60F0}"/>
              </a:ext>
            </a:extLst>
          </p:cNvPr>
          <p:cNvCxnSpPr>
            <a:cxnSpLocks/>
          </p:cNvCxnSpPr>
          <p:nvPr/>
        </p:nvCxnSpPr>
        <p:spPr>
          <a:xfrm flipV="1">
            <a:off x="7649061" y="6368173"/>
            <a:ext cx="0" cy="19503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1DE6F0AD-1F49-A341-EED3-D43BB0C2D9BA}"/>
              </a:ext>
            </a:extLst>
          </p:cNvPr>
          <p:cNvSpPr txBox="1"/>
          <p:nvPr/>
        </p:nvSpPr>
        <p:spPr>
          <a:xfrm>
            <a:off x="475866" y="6519621"/>
            <a:ext cx="4611329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Data source: EpiPulse cases, as of 2025-06-24</a:t>
            </a:r>
          </a:p>
        </p:txBody>
      </p:sp>
    </p:spTree>
    <p:extLst>
      <p:ext uri="{BB962C8B-B14F-4D97-AF65-F5344CB8AC3E}">
        <p14:creationId xmlns:p14="http://schemas.microsoft.com/office/powerpoint/2010/main" val="2691418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F6E5E4-7CCD-B593-E00E-ABAC6C86C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97C5C-0795-D6F0-D930-A9464B73A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772294-AE0A-2DEE-5D58-028F0CFB22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8214" y="1702086"/>
            <a:ext cx="10095677" cy="2351363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spcBef>
                <a:spcPts val="3600"/>
              </a:spcBef>
              <a:spcAft>
                <a:spcPts val="600"/>
              </a:spcAft>
            </a:pPr>
            <a:r>
              <a:rPr lang="en-GB" sz="2000" kern="1100" dirty="0">
                <a:solidFill>
                  <a:srgbClr val="000000"/>
                </a:solidFill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A</a:t>
            </a:r>
            <a:r>
              <a:rPr lang="en-GB" sz="2000" kern="1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n international consortium which included all affected European countries was established to investigate the causes of this sudden rise. </a:t>
            </a:r>
          </a:p>
          <a:p>
            <a:pPr algn="just">
              <a:lnSpc>
                <a:spcPct val="120000"/>
              </a:lnSpc>
              <a:spcBef>
                <a:spcPts val="3600"/>
              </a:spcBef>
              <a:spcAft>
                <a:spcPts val="600"/>
              </a:spcAft>
            </a:pPr>
            <a:r>
              <a:rPr lang="en-GB" sz="2000" kern="1100" dirty="0">
                <a:solidFill>
                  <a:srgbClr val="000000"/>
                </a:solidFill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Identified cause: 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outbreak caused by </a:t>
            </a:r>
            <a:r>
              <a:rPr lang="en-GB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C. diphtheriae </a:t>
            </a: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(involving ten European countries), mainly linked to groups of migrants who had recently arrived in Europe.</a:t>
            </a:r>
            <a:endParaRPr lang="en-GB" sz="2000" kern="1100" dirty="0">
              <a:solidFill>
                <a:srgbClr val="000000"/>
              </a:solidFill>
              <a:effectLst/>
              <a:latin typeface="Arial" panose="020B0604020202020204" pitchFamily="34" charset="0"/>
              <a:ea typeface="Batang" panose="02030600000101010101" pitchFamily="18" charset="-127"/>
              <a:cs typeface="Arial" panose="020B0604020202020204" pitchFamily="34" charset="0"/>
            </a:endParaRPr>
          </a:p>
          <a:p>
            <a:pPr lvl="1" indent="0">
              <a:lnSpc>
                <a:spcPct val="120000"/>
              </a:lnSpc>
              <a:spcBef>
                <a:spcPts val="1200"/>
              </a:spcBef>
              <a:buNone/>
            </a:pP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D816D9-4264-8A98-AED5-7D52DBDC144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3</a:t>
            </a:fld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B6D743-71D1-3B5E-DE7F-FC88D5AA36D5}"/>
              </a:ext>
            </a:extLst>
          </p:cNvPr>
          <p:cNvSpPr txBox="1"/>
          <p:nvPr/>
        </p:nvSpPr>
        <p:spPr>
          <a:xfrm>
            <a:off x="284515" y="6480175"/>
            <a:ext cx="11995355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Hoefer </a:t>
            </a:r>
            <a:r>
              <a:rPr lang="en-GB" sz="1400" i="1" dirty="0"/>
              <a:t>et al., Corynebacterium diphtheriae</a:t>
            </a:r>
            <a:r>
              <a:rPr lang="en-GB" sz="1400" dirty="0"/>
              <a:t> Outbreak in Migrant Populations in Europe, NEJM, 2025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4F095F0-37E6-6BD0-D491-599FC541369B}"/>
              </a:ext>
            </a:extLst>
          </p:cNvPr>
          <p:cNvGrpSpPr>
            <a:grpSpLocks noChangeAspect="1"/>
          </p:cNvGrpSpPr>
          <p:nvPr/>
        </p:nvGrpSpPr>
        <p:grpSpPr>
          <a:xfrm>
            <a:off x="694258" y="2965718"/>
            <a:ext cx="493780" cy="792000"/>
            <a:chOff x="592948" y="2918253"/>
            <a:chExt cx="561114" cy="900000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F35F43E1-397F-A073-4AD9-D6377B08C844}"/>
                </a:ext>
              </a:extLst>
            </p:cNvPr>
            <p:cNvGrpSpPr>
              <a:grpSpLocks noChangeAspect="1"/>
            </p:cNvGrpSpPr>
            <p:nvPr/>
          </p:nvGrpSpPr>
          <p:grpSpPr>
            <a:xfrm rot="2257370">
              <a:off x="592948" y="2918253"/>
              <a:ext cx="228975" cy="585294"/>
              <a:chOff x="2394155" y="4207656"/>
              <a:chExt cx="344130" cy="1082099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99C3A6B3-0D32-D913-C5C9-01D112BB93C9}"/>
                  </a:ext>
                </a:extLst>
              </p:cNvPr>
              <p:cNvSpPr/>
              <p:nvPr/>
            </p:nvSpPr>
            <p:spPr>
              <a:xfrm>
                <a:off x="2394155" y="4900679"/>
                <a:ext cx="344130" cy="389076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45AF0884-7364-658D-F7E3-25DF8CC10ADE}"/>
                  </a:ext>
                </a:extLst>
              </p:cNvPr>
              <p:cNvSpPr/>
              <p:nvPr/>
            </p:nvSpPr>
            <p:spPr>
              <a:xfrm>
                <a:off x="2458064" y="4398128"/>
                <a:ext cx="216312" cy="73742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2A97E81F-B1F0-92EC-C39A-7B5F0C5DAAED}"/>
                  </a:ext>
                </a:extLst>
              </p:cNvPr>
              <p:cNvSpPr/>
              <p:nvPr/>
            </p:nvSpPr>
            <p:spPr>
              <a:xfrm>
                <a:off x="2394155" y="4207656"/>
                <a:ext cx="344130" cy="389076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F14374C5-F027-D6A6-E21A-8A40D5F19EB0}"/>
                </a:ext>
              </a:extLst>
            </p:cNvPr>
            <p:cNvGrpSpPr>
              <a:grpSpLocks noChangeAspect="1"/>
            </p:cNvGrpSpPr>
            <p:nvPr/>
          </p:nvGrpSpPr>
          <p:grpSpPr>
            <a:xfrm rot="20433454">
              <a:off x="925087" y="3232959"/>
              <a:ext cx="228975" cy="585294"/>
              <a:chOff x="2394155" y="4207656"/>
              <a:chExt cx="344130" cy="1082099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25B4B0DF-0996-1EA6-17CB-731EDA6C7578}"/>
                  </a:ext>
                </a:extLst>
              </p:cNvPr>
              <p:cNvSpPr/>
              <p:nvPr/>
            </p:nvSpPr>
            <p:spPr>
              <a:xfrm>
                <a:off x="2394155" y="4900679"/>
                <a:ext cx="344130" cy="3890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CC51F360-1F8B-AF1A-CC3C-2A706F76E3E8}"/>
                  </a:ext>
                </a:extLst>
              </p:cNvPr>
              <p:cNvSpPr/>
              <p:nvPr/>
            </p:nvSpPr>
            <p:spPr>
              <a:xfrm>
                <a:off x="2458064" y="4398128"/>
                <a:ext cx="216312" cy="737420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2177089D-2B1D-55F3-2883-ED010ECDEA9A}"/>
                  </a:ext>
                </a:extLst>
              </p:cNvPr>
              <p:cNvSpPr/>
              <p:nvPr/>
            </p:nvSpPr>
            <p:spPr>
              <a:xfrm>
                <a:off x="2394155" y="4207656"/>
                <a:ext cx="344130" cy="389076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732562B-2432-0969-4991-53500A34CAA1}"/>
              </a:ext>
            </a:extLst>
          </p:cNvPr>
          <p:cNvGrpSpPr>
            <a:grpSpLocks noChangeAspect="1"/>
          </p:cNvGrpSpPr>
          <p:nvPr/>
        </p:nvGrpSpPr>
        <p:grpSpPr>
          <a:xfrm>
            <a:off x="609264" y="1682438"/>
            <a:ext cx="598664" cy="720000"/>
            <a:chOff x="522704" y="1559637"/>
            <a:chExt cx="907297" cy="1091186"/>
          </a:xfrm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A2904E51-870C-A85E-5F20-27FDB7E642BC}"/>
                </a:ext>
              </a:extLst>
            </p:cNvPr>
            <p:cNvSpPr/>
            <p:nvPr/>
          </p:nvSpPr>
          <p:spPr>
            <a:xfrm>
              <a:off x="522704" y="1702086"/>
              <a:ext cx="309829" cy="309829"/>
            </a:xfrm>
            <a:prstGeom prst="ellipse">
              <a:avLst/>
            </a:prstGeom>
            <a:noFill/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5D735C44-93F6-6DAB-E56E-FC77B73569B8}"/>
                </a:ext>
              </a:extLst>
            </p:cNvPr>
            <p:cNvSpPr/>
            <p:nvPr/>
          </p:nvSpPr>
          <p:spPr>
            <a:xfrm>
              <a:off x="597833" y="2169599"/>
              <a:ext cx="309829" cy="309829"/>
            </a:xfrm>
            <a:prstGeom prst="ellipse">
              <a:avLst/>
            </a:prstGeom>
            <a:noFill/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D4E6179D-DE00-55CF-EFEA-0876728377F9}"/>
                </a:ext>
              </a:extLst>
            </p:cNvPr>
            <p:cNvSpPr/>
            <p:nvPr/>
          </p:nvSpPr>
          <p:spPr>
            <a:xfrm>
              <a:off x="1090029" y="1559637"/>
              <a:ext cx="309829" cy="309829"/>
            </a:xfrm>
            <a:prstGeom prst="ellipse">
              <a:avLst/>
            </a:prstGeom>
            <a:noFill/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8ECA3814-F144-1EF7-C15D-141DEDACE1F7}"/>
                </a:ext>
              </a:extLst>
            </p:cNvPr>
            <p:cNvSpPr/>
            <p:nvPr/>
          </p:nvSpPr>
          <p:spPr>
            <a:xfrm>
              <a:off x="1120172" y="2340994"/>
              <a:ext cx="309829" cy="309829"/>
            </a:xfrm>
            <a:prstGeom prst="ellipse">
              <a:avLst/>
            </a:prstGeom>
            <a:noFill/>
            <a:ln w="3810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9149432E-FED2-2BF4-1561-BA4B0E77261A}"/>
                </a:ext>
              </a:extLst>
            </p:cNvPr>
            <p:cNvCxnSpPr>
              <a:stCxn id="26" idx="2"/>
              <a:endCxn id="24" idx="5"/>
            </p:cNvCxnSpPr>
            <p:nvPr/>
          </p:nvCxnSpPr>
          <p:spPr>
            <a:xfrm flipH="1" flipV="1">
              <a:off x="862289" y="2434055"/>
              <a:ext cx="257883" cy="61854"/>
            </a:xfrm>
            <a:prstGeom prst="line">
              <a:avLst/>
            </a:prstGeom>
            <a:ln>
              <a:solidFill>
                <a:schemeClr val="bg2">
                  <a:lumMod val="10000"/>
                </a:schemeClr>
              </a:solidFill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8002D981-0C13-8B09-4C8C-823D2AAD9871}"/>
                </a:ext>
              </a:extLst>
            </p:cNvPr>
            <p:cNvCxnSpPr>
              <a:stCxn id="26" idx="0"/>
              <a:endCxn id="25" idx="5"/>
            </p:cNvCxnSpPr>
            <p:nvPr/>
          </p:nvCxnSpPr>
          <p:spPr>
            <a:xfrm flipH="1" flipV="1">
              <a:off x="1244944" y="1869466"/>
              <a:ext cx="30143" cy="471528"/>
            </a:xfrm>
            <a:prstGeom prst="line">
              <a:avLst/>
            </a:prstGeom>
            <a:ln>
              <a:solidFill>
                <a:schemeClr val="bg2">
                  <a:lumMod val="1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A9BC9A7F-4C4E-5A1B-6754-E6223F49F084}"/>
                </a:ext>
              </a:extLst>
            </p:cNvPr>
            <p:cNvCxnSpPr>
              <a:cxnSpLocks/>
              <a:stCxn id="26" idx="1"/>
              <a:endCxn id="23" idx="5"/>
            </p:cNvCxnSpPr>
            <p:nvPr/>
          </p:nvCxnSpPr>
          <p:spPr>
            <a:xfrm flipH="1" flipV="1">
              <a:off x="787160" y="1966542"/>
              <a:ext cx="378385" cy="419825"/>
            </a:xfrm>
            <a:prstGeom prst="line">
              <a:avLst/>
            </a:prstGeom>
            <a:ln>
              <a:solidFill>
                <a:schemeClr val="bg2">
                  <a:lumMod val="1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95E6D291-ED08-DDBC-0EF1-9F40A5A478FD}"/>
                </a:ext>
              </a:extLst>
            </p:cNvPr>
            <p:cNvCxnSpPr>
              <a:cxnSpLocks/>
              <a:stCxn id="24" idx="0"/>
              <a:endCxn id="23" idx="4"/>
            </p:cNvCxnSpPr>
            <p:nvPr/>
          </p:nvCxnSpPr>
          <p:spPr>
            <a:xfrm flipH="1" flipV="1">
              <a:off x="677619" y="2011915"/>
              <a:ext cx="75129" cy="157684"/>
            </a:xfrm>
            <a:prstGeom prst="line">
              <a:avLst/>
            </a:prstGeom>
            <a:ln>
              <a:solidFill>
                <a:schemeClr val="bg2">
                  <a:lumMod val="1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874ED0DB-CA46-ABBB-A968-18D4DC289026}"/>
                </a:ext>
              </a:extLst>
            </p:cNvPr>
            <p:cNvCxnSpPr>
              <a:stCxn id="24" idx="7"/>
              <a:endCxn id="25" idx="3"/>
            </p:cNvCxnSpPr>
            <p:nvPr/>
          </p:nvCxnSpPr>
          <p:spPr>
            <a:xfrm flipV="1">
              <a:off x="862289" y="1824093"/>
              <a:ext cx="273113" cy="390879"/>
            </a:xfrm>
            <a:prstGeom prst="line">
              <a:avLst/>
            </a:prstGeom>
            <a:ln>
              <a:solidFill>
                <a:schemeClr val="bg2">
                  <a:lumMod val="1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2316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BDB2B5-F75B-3DB2-73BF-BB730C1FA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78BFE-AD9B-C2B8-A934-E224CB8C2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5EA4C7-7A41-709F-191B-1CAD74D2B6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472838"/>
            <a:ext cx="11352563" cy="2960110"/>
          </a:xfrm>
        </p:spPr>
        <p:txBody>
          <a:bodyPr>
            <a:noAutofit/>
          </a:bodyPr>
          <a:lstStyle/>
          <a:p>
            <a:pPr marL="285750" indent="-285750">
              <a:lnSpc>
                <a:spcPct val="12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Epidemiological and microbiological investigations were launched to characterise the outbreak’s temporal and geographic patterns, identify potential sources, and analyse the clinical, phenotypic, and genomic features of the cases.</a:t>
            </a:r>
          </a:p>
          <a:p>
            <a:pPr marL="971550" lvl="1" indent="-285750">
              <a:lnSpc>
                <a:spcPct val="120000"/>
              </a:lnSpc>
              <a:spcBef>
                <a:spcPts val="1200"/>
              </a:spcBef>
            </a:pP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[…]</a:t>
            </a:r>
          </a:p>
          <a:p>
            <a:pPr marL="971550" lvl="1" indent="-285750">
              <a:lnSpc>
                <a:spcPct val="120000"/>
              </a:lnSpc>
              <a:spcBef>
                <a:spcPts val="1200"/>
              </a:spcBef>
            </a:pP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AMR phenotypic testing revealed that a subset of isolates were resistant to erythromycin. Most of these isolates belonged to ST377.</a:t>
            </a:r>
          </a:p>
          <a:p>
            <a:pPr lvl="1" indent="0">
              <a:lnSpc>
                <a:spcPct val="120000"/>
              </a:lnSpc>
              <a:spcBef>
                <a:spcPts val="1200"/>
              </a:spcBef>
              <a:buNone/>
            </a:pP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075426-F39B-B523-1DBC-1150E299BDA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234094-CE42-BAD1-7FD8-4ADF0773B4B3}"/>
              </a:ext>
            </a:extLst>
          </p:cNvPr>
          <p:cNvSpPr txBox="1"/>
          <p:nvPr/>
        </p:nvSpPr>
        <p:spPr>
          <a:xfrm>
            <a:off x="1527685" y="4802710"/>
            <a:ext cx="10752185" cy="1320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1800" u="sng" dirty="0">
                <a:latin typeface="Arial" panose="020B0604020202020204" pitchFamily="34" charset="0"/>
                <a:cs typeface="Arial" panose="020B0604020202020204" pitchFamily="34" charset="0"/>
              </a:rPr>
              <a:t>Analysis plan</a:t>
            </a: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High-resolution phylogeny</a:t>
            </a: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Genotypic AMR determination </a:t>
            </a: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Contextualise AMR phenotypic results using AMR genotypic data and </a:t>
            </a:r>
            <a:r>
              <a:rPr lang="en-GB" sz="1800">
                <a:latin typeface="Arial" panose="020B0604020202020204" pitchFamily="34" charset="0"/>
                <a:cs typeface="Arial" panose="020B0604020202020204" pitchFamily="34" charset="0"/>
              </a:rPr>
              <a:t>phylogenetic analysis</a:t>
            </a: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1840395-0D0D-7D25-0530-317CAE23A940}"/>
              </a:ext>
            </a:extLst>
          </p:cNvPr>
          <p:cNvCxnSpPr/>
          <p:nvPr/>
        </p:nvCxnSpPr>
        <p:spPr>
          <a:xfrm>
            <a:off x="2035277" y="4046343"/>
            <a:ext cx="0" cy="5309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37710DAB-62E9-F8C7-D5C2-D6D04B75EF84}"/>
              </a:ext>
            </a:extLst>
          </p:cNvPr>
          <p:cNvSpPr txBox="1"/>
          <p:nvPr/>
        </p:nvSpPr>
        <p:spPr>
          <a:xfrm>
            <a:off x="284515" y="6480175"/>
            <a:ext cx="11995355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Hoefer </a:t>
            </a:r>
            <a:r>
              <a:rPr lang="en-GB" sz="1400" i="1" dirty="0"/>
              <a:t>et al., Corynebacterium diphtheriae</a:t>
            </a:r>
            <a:r>
              <a:rPr lang="en-GB" sz="1400" dirty="0"/>
              <a:t> Outbreak in Migrant Populations in Europe, NEJM, 2025</a:t>
            </a:r>
          </a:p>
        </p:txBody>
      </p:sp>
    </p:spTree>
    <p:extLst>
      <p:ext uri="{BB962C8B-B14F-4D97-AF65-F5344CB8AC3E}">
        <p14:creationId xmlns:p14="http://schemas.microsoft.com/office/powerpoint/2010/main" val="1370751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17C4BA-4F61-6552-76DA-AE71B7ECD3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57B4BD06-6857-81F5-B09B-F7716038B5D4}"/>
              </a:ext>
            </a:extLst>
          </p:cNvPr>
          <p:cNvSpPr/>
          <p:nvPr/>
        </p:nvSpPr>
        <p:spPr>
          <a:xfrm>
            <a:off x="7406640" y="0"/>
            <a:ext cx="478536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D8A907-19DE-0AB3-5248-D3712485C08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5</a:t>
            </a:fld>
            <a:endParaRPr lang="en-GB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9BD4B01-C93F-B19E-A3FD-4EE282A537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692" y="645290"/>
            <a:ext cx="11232348" cy="61200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6F53494-4DBA-D682-DE6A-B86A91B36956}"/>
              </a:ext>
            </a:extLst>
          </p:cNvPr>
          <p:cNvSpPr txBox="1"/>
          <p:nvPr/>
        </p:nvSpPr>
        <p:spPr>
          <a:xfrm>
            <a:off x="8313487" y="2257573"/>
            <a:ext cx="737419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GC9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35A356B-8B80-4AC7-E7E8-D8FB627D54A4}"/>
              </a:ext>
            </a:extLst>
          </p:cNvPr>
          <p:cNvSpPr txBox="1"/>
          <p:nvPr/>
        </p:nvSpPr>
        <p:spPr>
          <a:xfrm>
            <a:off x="8313486" y="1390746"/>
            <a:ext cx="737419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GC2</a:t>
            </a: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ECAD3CDD-6DDC-2555-DCC7-5202BA75F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223936"/>
            <a:ext cx="10354188" cy="951722"/>
          </a:xfrm>
        </p:spPr>
        <p:txBody>
          <a:bodyPr/>
          <a:lstStyle/>
          <a:p>
            <a:r>
              <a:rPr lang="en-GB" dirty="0"/>
              <a:t>Results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3C2ACDB-8004-687B-1885-2886AB494D69}"/>
              </a:ext>
            </a:extLst>
          </p:cNvPr>
          <p:cNvSpPr txBox="1"/>
          <p:nvPr/>
        </p:nvSpPr>
        <p:spPr>
          <a:xfrm>
            <a:off x="8766810" y="363898"/>
            <a:ext cx="1200150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[…]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3FE1D674-CAB3-F503-204A-CA204F6795DB}"/>
              </a:ext>
            </a:extLst>
          </p:cNvPr>
          <p:cNvSpPr/>
          <p:nvPr/>
        </p:nvSpPr>
        <p:spPr>
          <a:xfrm flipH="1">
            <a:off x="9607825" y="1864366"/>
            <a:ext cx="1696277" cy="1006938"/>
          </a:xfrm>
          <a:prstGeom prst="roundRect">
            <a:avLst>
              <a:gd name="adj" fmla="val 5129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2992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F26EB-50F8-E1C8-C424-BECD6BEFB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FBC2E-7569-3E21-CE8D-5780E72AF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Conclusions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ECF0C9-C84A-4BF4-3D10-8AB42D680DE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6</a:t>
            </a:fld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DD60A27-EB87-C6A3-F970-3CA8DBF35F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000" y="1240569"/>
            <a:ext cx="5912154" cy="515011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8ACD6BD-61EB-14E0-A1A5-FF4530D515A3}"/>
              </a:ext>
            </a:extLst>
          </p:cNvPr>
          <p:cNvSpPr txBox="1"/>
          <p:nvPr/>
        </p:nvSpPr>
        <p:spPr>
          <a:xfrm>
            <a:off x="284515" y="6480175"/>
            <a:ext cx="11995355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Hoefer </a:t>
            </a:r>
            <a:r>
              <a:rPr lang="en-GB" sz="1400" i="1" dirty="0"/>
              <a:t>et al., Corynebacterium diphtheriae</a:t>
            </a:r>
            <a:r>
              <a:rPr lang="en-GB" sz="1400" dirty="0"/>
              <a:t> Outbreak in Migrant Populations in Europe, NEJM, 2025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08DF13-2A6D-7A78-8099-636D77FE88EF}"/>
              </a:ext>
            </a:extLst>
          </p:cNvPr>
          <p:cNvSpPr txBox="1"/>
          <p:nvPr/>
        </p:nvSpPr>
        <p:spPr>
          <a:xfrm>
            <a:off x="6344154" y="4100761"/>
            <a:ext cx="5456905" cy="136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600" b="0" i="0" dirty="0">
                <a:solidFill>
                  <a:srgbClr val="4D4D4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 subgroup of isolates (GC9, within SL377) carried an </a:t>
            </a:r>
            <a:r>
              <a:rPr lang="en-GB" sz="1600" b="0" i="0" dirty="0" err="1">
                <a:solidFill>
                  <a:srgbClr val="4D4D4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integron</a:t>
            </a:r>
            <a:r>
              <a:rPr lang="en-GB" sz="1600" b="0" i="0" dirty="0">
                <a:solidFill>
                  <a:srgbClr val="4D4D4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containing the </a:t>
            </a:r>
            <a:r>
              <a:rPr lang="en-GB" sz="1600" b="0" i="1" dirty="0" err="1">
                <a:solidFill>
                  <a:srgbClr val="4D4D4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ermX</a:t>
            </a:r>
            <a:r>
              <a:rPr lang="en-GB" sz="1600" b="0" i="0" dirty="0">
                <a:solidFill>
                  <a:srgbClr val="4D4D4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gene (which encodes for erythromycin resistance) and the </a:t>
            </a:r>
            <a:r>
              <a:rPr lang="en-GB" sz="1600" b="0" i="1" dirty="0">
                <a:solidFill>
                  <a:srgbClr val="4D4D4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blaOXA-2</a:t>
            </a:r>
            <a:r>
              <a:rPr lang="en-GB" sz="1600" b="0" i="0" dirty="0">
                <a:solidFill>
                  <a:srgbClr val="4D4D4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gene, as previously described </a:t>
            </a:r>
            <a:r>
              <a:rPr lang="en-GB" sz="1400" b="0" i="0" dirty="0">
                <a:solidFill>
                  <a:srgbClr val="4D4D4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(Kofler J et al., Ongoing toxin-positive diphtheria outbreaks in a federal asylum centre in Switzerland, analysis July to September 2022. </a:t>
            </a:r>
            <a:r>
              <a:rPr lang="en-GB" sz="1400" b="0" i="1" dirty="0">
                <a:solidFill>
                  <a:srgbClr val="4D4D4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Euro </a:t>
            </a:r>
            <a:r>
              <a:rPr lang="en-GB" sz="1400" b="0" i="1" dirty="0" err="1">
                <a:solidFill>
                  <a:srgbClr val="4D4D4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Surveill</a:t>
            </a:r>
            <a:r>
              <a:rPr lang="en-GB" sz="1400" b="0" i="1" dirty="0">
                <a:solidFill>
                  <a:srgbClr val="4D4D4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.,</a:t>
            </a:r>
            <a:r>
              <a:rPr lang="en-GB" sz="1400" b="0" i="0" dirty="0">
                <a:solidFill>
                  <a:srgbClr val="4D4D4D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2022)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Connector: Elbow 4">
            <a:extLst>
              <a:ext uri="{FF2B5EF4-FFF2-40B4-BE49-F238E27FC236}">
                <a16:creationId xmlns:a16="http://schemas.microsoft.com/office/drawing/2014/main" id="{BA7AAE7E-4B49-335D-01ED-19EA38EEE630}"/>
              </a:ext>
            </a:extLst>
          </p:cNvPr>
          <p:cNvCxnSpPr>
            <a:cxnSpLocks/>
            <a:endCxn id="13" idx="2"/>
          </p:cNvCxnSpPr>
          <p:nvPr/>
        </p:nvCxnSpPr>
        <p:spPr>
          <a:xfrm flipV="1">
            <a:off x="4542503" y="5467289"/>
            <a:ext cx="4530104" cy="540221"/>
          </a:xfrm>
          <a:prstGeom prst="bentConnector2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4223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8000" y="4012163"/>
            <a:ext cx="10800000" cy="1279028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GB" dirty="0"/>
              <a:t>Acknowledgements</a:t>
            </a:r>
            <a:br>
              <a:rPr lang="en-GB" dirty="0"/>
            </a:br>
            <a:br>
              <a:rPr lang="en-GB" sz="1100" dirty="0"/>
            </a:br>
            <a:endParaRPr lang="en-GB" sz="11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9636125" y="6480175"/>
            <a:ext cx="2555875" cy="365125"/>
          </a:xfrm>
        </p:spPr>
        <p:txBody>
          <a:bodyPr/>
          <a:lstStyle/>
          <a:p>
            <a:fld id="{0580567E-5E8F-47A5-90DF-8BFEB1A71525}" type="slidenum">
              <a:rPr lang="en-GB" smtClean="0"/>
              <a:pPr/>
              <a:t>7</a:t>
            </a:fld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23AF0B-57CD-7D89-E395-A5CB4F0B8D84}"/>
              </a:ext>
            </a:extLst>
          </p:cNvPr>
          <p:cNvSpPr txBox="1"/>
          <p:nvPr/>
        </p:nvSpPr>
        <p:spPr>
          <a:xfrm>
            <a:off x="648000" y="5051125"/>
            <a:ext cx="10972072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</a:rPr>
              <a:t>This training material was created by ECDC with the direct involvement of Luca Freschi.</a:t>
            </a:r>
          </a:p>
        </p:txBody>
      </p:sp>
    </p:spTree>
    <p:extLst>
      <p:ext uri="{BB962C8B-B14F-4D97-AF65-F5344CB8AC3E}">
        <p14:creationId xmlns:p14="http://schemas.microsoft.com/office/powerpoint/2010/main" val="766307125"/>
      </p:ext>
    </p:extLst>
  </p:cSld>
  <p:clrMapOvr>
    <a:masterClrMapping/>
  </p:clrMapOvr>
</p:sld>
</file>

<file path=ppt/theme/theme1.xml><?xml version="1.0" encoding="utf-8"?>
<a:theme xmlns:a="http://schemas.openxmlformats.org/drawingml/2006/main" name="ECDC_PowerPoint_Template_2017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9AE23"/>
      </a:accent1>
      <a:accent2>
        <a:srgbClr val="7CBDC1"/>
      </a:accent2>
      <a:accent3>
        <a:srgbClr val="9D8C57"/>
      </a:accent3>
      <a:accent4>
        <a:srgbClr val="BDCD00"/>
      </a:accent4>
      <a:accent5>
        <a:srgbClr val="0081B7"/>
      </a:accent5>
      <a:accent6>
        <a:srgbClr val="D6A026"/>
      </a:accent6>
      <a:hlink>
        <a:srgbClr val="000000"/>
      </a:hlink>
      <a:folHlink>
        <a:srgbClr val="000000"/>
      </a:folHlink>
    </a:clrScheme>
    <a:fontScheme name="ECDC_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ECDC_PowerPoint_Template_2009_rev_1_4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DC_PowerPoint_Template_2009_rev_1_4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DC_PowerPoint_Template_2009_rev_1_4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DC_PowerPoint_Template_2009_rev_1_4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DC_PowerPoint_Template_2009_rev_1_4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DC_PowerPoint_Template_2009_rev_1_4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DC_PowerPoint_Template_2009_rev_1_4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DC_PowerPoint_Template_2009_rev_1_4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DC_PowerPoint_Template_2009_rev_1_4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DC_PowerPoint_Template_2009_rev_1_4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DC_PowerPoint_Template_2009_rev_1_4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DC_PowerPoint_Template_2009_rev_1_4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raining.potx" id="{7FE58D3C-B122-4504-AAE9-CD1E55F170CE}" vid="{DE9441AF-E517-4DD8-A2BD-C4DED19EB889}"/>
    </a:ext>
  </a:extLst>
</a:theme>
</file>

<file path=ppt/theme/theme2.xml><?xml version="1.0" encoding="utf-8"?>
<a:theme xmlns:a="http://schemas.openxmlformats.org/drawingml/2006/main" name="ECDC_PowerPoint_Template_2017-2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9AE23"/>
      </a:accent1>
      <a:accent2>
        <a:srgbClr val="7CBDC1"/>
      </a:accent2>
      <a:accent3>
        <a:srgbClr val="9D8C57"/>
      </a:accent3>
      <a:accent4>
        <a:srgbClr val="BDCD00"/>
      </a:accent4>
      <a:accent5>
        <a:srgbClr val="0081B7"/>
      </a:accent5>
      <a:accent6>
        <a:srgbClr val="D6A026"/>
      </a:accent6>
      <a:hlink>
        <a:srgbClr val="000000"/>
      </a:hlink>
      <a:folHlink>
        <a:srgbClr val="000000"/>
      </a:folHlink>
    </a:clrScheme>
    <a:fontScheme name="Custom Desig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raining.potx" id="{7FE58D3C-B122-4504-AAE9-CD1E55F170CE}" vid="{23F12FDA-90BB-419B-8475-94A0E264A9F6}"/>
    </a:ext>
  </a:extLst>
</a:theme>
</file>

<file path=ppt/theme/theme3.xml><?xml version="1.0" encoding="utf-8"?>
<a:theme xmlns:a="http://schemas.openxmlformats.org/drawingml/2006/main" name="Theme_ECDC">
  <a:themeElements>
    <a:clrScheme name="ECDC">
      <a:dk1>
        <a:sysClr val="windowText" lastClr="000000"/>
      </a:dk1>
      <a:lt1>
        <a:sysClr val="window" lastClr="FFFFFF"/>
      </a:lt1>
      <a:dk2>
        <a:srgbClr val="69AE23"/>
      </a:dk2>
      <a:lt2>
        <a:srgbClr val="E7E6E6"/>
      </a:lt2>
      <a:accent1>
        <a:srgbClr val="69AE23"/>
      </a:accent1>
      <a:accent2>
        <a:srgbClr val="7CBDC1"/>
      </a:accent2>
      <a:accent3>
        <a:srgbClr val="C0D236"/>
      </a:accent3>
      <a:accent4>
        <a:srgbClr val="3E5B84"/>
      </a:accent4>
      <a:accent5>
        <a:srgbClr val="008C75"/>
      </a:accent5>
      <a:accent6>
        <a:srgbClr val="82428D"/>
      </a:accent6>
      <a:hlink>
        <a:srgbClr val="69AE23"/>
      </a:hlink>
      <a:folHlink>
        <a:srgbClr val="69AE23"/>
      </a:folHlink>
    </a:clrScheme>
    <a:fontScheme name="ECDC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aining.potx" id="{7FE58D3C-B122-4504-AAE9-CD1E55F170CE}" vid="{61788321-1BFC-4F2D-9A53-6750F21798D4}"/>
    </a:ext>
  </a:extLst>
</a:theme>
</file>

<file path=ppt/theme/theme4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9AE23"/>
      </a:accent1>
      <a:accent2>
        <a:srgbClr val="7CBDC1"/>
      </a:accent2>
      <a:accent3>
        <a:srgbClr val="9D8C57"/>
      </a:accent3>
      <a:accent4>
        <a:srgbClr val="BDCD00"/>
      </a:accent4>
      <a:accent5>
        <a:srgbClr val="0081B7"/>
      </a:accent5>
      <a:accent6>
        <a:srgbClr val="D6A026"/>
      </a:accent6>
      <a:hlink>
        <a:srgbClr val="000000"/>
      </a:hlink>
      <a:folHlink>
        <a:srgbClr val="000000"/>
      </a:folHlink>
    </a:clrScheme>
    <a:fontScheme name="ECDC_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69AE23"/>
      </a:accent1>
      <a:accent2>
        <a:srgbClr val="7CBDC1"/>
      </a:accent2>
      <a:accent3>
        <a:srgbClr val="9D8C57"/>
      </a:accent3>
      <a:accent4>
        <a:srgbClr val="BDCD00"/>
      </a:accent4>
      <a:accent5>
        <a:srgbClr val="0081B7"/>
      </a:accent5>
      <a:accent6>
        <a:srgbClr val="D6A026"/>
      </a:accent6>
      <a:hlink>
        <a:srgbClr val="000000"/>
      </a:hlink>
      <a:folHlink>
        <a:srgbClr val="000000"/>
      </a:folHlink>
    </a:clrScheme>
    <a:fontScheme name="ECDC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Standard Document" ma:contentTypeID="0x010100EE95EE7DB3A482488E68FA4A7091999F000975F3D191048C4FA326F37E7728E2A7" ma:contentTypeVersion="109" ma:contentTypeDescription="Create a new document." ma:contentTypeScope="" ma:versionID="64f6e05974244e3713d86bf73dc6f95b">
  <xsd:schema xmlns:xsd="http://www.w3.org/2001/XMLSchema" xmlns:xs="http://www.w3.org/2001/XMLSchema" xmlns:p="http://schemas.microsoft.com/office/2006/metadata/properties" xmlns:ns2="4240f11c-4df2-4a37-9be1-bdf0d4dfc218" xmlns:ns3="fe73b3f6-a427-4a99-886e-da32c6de835d" xmlns:ns4="ad844e80-7513-4d59-8106-40a8f6a315d3" xmlns:ns5="29522401-4243-4027-8a90-48d24730e09f" targetNamespace="http://schemas.microsoft.com/office/2006/metadata/properties" ma:root="true" ma:fieldsID="a34f54242a21803865215a7814837083" ns2:_="" ns3:_="" ns4:_="" ns5:_="">
    <xsd:import namespace="4240f11c-4df2-4a37-9be1-bdf0d4dfc218"/>
    <xsd:import namespace="fe73b3f6-a427-4a99-886e-da32c6de835d"/>
    <xsd:import namespace="ad844e80-7513-4d59-8106-40a8f6a315d3"/>
    <xsd:import namespace="29522401-4243-4027-8a90-48d24730e09f"/>
    <xsd:element name="properties">
      <xsd:complexType>
        <xsd:sequence>
          <xsd:element name="documentManagement">
            <xsd:complexType>
              <xsd:all>
                <xsd:element ref="ns2:ECMX_SUMMARY" minOccurs="0"/>
                <xsd:element ref="ns3:c67668d6730c4bc2a26c654fc875ab99" minOccurs="0"/>
                <xsd:element ref="ns3:TaxCatchAll" minOccurs="0"/>
                <xsd:element ref="ns3:TaxCatchAllLabel" minOccurs="0"/>
                <xsd:element ref="ns3:o13d78bceb4b4178ab3c456bf4db706a" minOccurs="0"/>
                <xsd:element ref="ns3:na274824997947589a1bfdfb0b645b50" minOccurs="0"/>
                <xsd:element ref="ns3:kf1264ba1b22407abef15b09c01e8cf0" minOccurs="0"/>
                <xsd:element ref="ns3:b489bfe21c7249aba6a1ae186fa4e51c" minOccurs="0"/>
                <xsd:element ref="ns3:cbaf9fdaaf87475a8d0ae10d3e79318e" minOccurs="0"/>
                <xsd:element ref="ns2:ECMX_PUBLISHDATE" minOccurs="0"/>
                <xsd:element ref="ns2:ECMX_BUSINESSID" minOccurs="0"/>
                <xsd:element ref="ns2:ECMX_OPERATIONALID" minOccurs="0"/>
                <xsd:element ref="ns2:ECMX_ADDITIONALINFO" minOccurs="0"/>
                <xsd:element ref="ns3:ECMX_OWNER" minOccurs="0"/>
                <xsd:element ref="ns4:TaxKeywordTaxHTField" minOccurs="0"/>
                <xsd:element ref="ns5:MediaServiceMetadata" minOccurs="0"/>
                <xsd:element ref="ns5:MediaServiceFastMetadata" minOccurs="0"/>
                <xsd:element ref="ns5:MediaServiceDateTaken" minOccurs="0"/>
                <xsd:element ref="ns5:MediaLengthInSeconds" minOccurs="0"/>
                <xsd:element ref="ns4:SharedWithUsers" minOccurs="0"/>
                <xsd:element ref="ns4:SharedWithDetails" minOccurs="0"/>
                <xsd:element ref="ns5:lcf76f155ced4ddcb4097134ff3c332f" minOccurs="0"/>
                <xsd:element ref="ns5:MediaServiceGenerationTime" minOccurs="0"/>
                <xsd:element ref="ns5:MediaServiceEventHashCode" minOccurs="0"/>
                <xsd:element ref="ns5:MediaServiceLocation" minOccurs="0"/>
                <xsd:element ref="ns5:MediaServiceOCR" minOccurs="0"/>
                <xsd:element ref="ns4:_dlc_DocId" minOccurs="0"/>
                <xsd:element ref="ns4:_dlc_DocIdUrl" minOccurs="0"/>
                <xsd:element ref="ns4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40f11c-4df2-4a37-9be1-bdf0d4dfc218" elementFormDefault="qualified">
    <xsd:import namespace="http://schemas.microsoft.com/office/2006/documentManagement/types"/>
    <xsd:import namespace="http://schemas.microsoft.com/office/infopath/2007/PartnerControls"/>
    <xsd:element name="ECMX_SUMMARY" ma:index="8" nillable="true" ma:displayName="Summary" ma:description="Short and distinct description of the document" ma:internalName="ECMX_SUMMARY">
      <xsd:simpleType>
        <xsd:restriction base="dms:Note">
          <xsd:maxLength value="255"/>
        </xsd:restriction>
      </xsd:simpleType>
    </xsd:element>
    <xsd:element name="ECMX_PUBLISHDATE" ma:index="23" nillable="true" ma:displayName="Publish Date" ma:description="Enter the date of publication or finalisation of this document" ma:format="DateOnly" ma:internalName="ECMX_PUBLISHDATE">
      <xsd:simpleType>
        <xsd:restriction base="dms:DateTime"/>
      </xsd:simpleType>
    </xsd:element>
    <xsd:element name="ECMX_BUSINESSID" ma:index="24" nillable="true" ma:displayName="Business ID" ma:description="Enter the business identifier of the document such as ECDC/IP/25" ma:internalName="ECMX_BUSINESSID">
      <xsd:simpleType>
        <xsd:restriction base="dms:Text">
          <xsd:maxLength value="255"/>
        </xsd:restriction>
      </xsd:simpleType>
    </xsd:element>
    <xsd:element name="ECMX_OPERATIONALID" ma:index="25" nillable="true" ma:displayName="Operational ID" ma:description="Enter the operational or workflow identifier such as 104.2.2.1" ma:internalName="ECMX_OPERATIONALID">
      <xsd:simpleType>
        <xsd:restriction base="dms:Text">
          <xsd:maxLength value="255"/>
        </xsd:restriction>
      </xsd:simpleType>
    </xsd:element>
    <xsd:element name="ECMX_ADDITIONALINFO" ma:index="26" nillable="true" ma:displayName="Additional Info" ma:description="Provide any additional notes or information about the document" ma:internalName="ECMX_ADDITIONALINFO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73b3f6-a427-4a99-886e-da32c6de835d" elementFormDefault="qualified">
    <xsd:import namespace="http://schemas.microsoft.com/office/2006/documentManagement/types"/>
    <xsd:import namespace="http://schemas.microsoft.com/office/infopath/2007/PartnerControls"/>
    <xsd:element name="c67668d6730c4bc2a26c654fc875ab99" ma:index="9" nillable="true" ma:taxonomy="true" ma:internalName="c67668d6730c4bc2a26c654fc875ab99" ma:taxonomyFieldName="ECMX_CATEGORYLABEL" ma:displayName="Category Label" ma:fieldId="{c67668d6-730c-4bc2-a26c-654fc875ab99}" ma:taxonomyMulti="true" ma:sspId="14c281f0-fdb2-43d6-8bd5-8268950107ba" ma:termSetId="c558570e-7e10-421a-aae8-97c91a67507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0" nillable="true" ma:displayName="Taxonomy Catch All Column" ma:hidden="true" ma:list="{03d849f5-7042-4361-abeb-735e0572191d}" ma:internalName="TaxCatchAll" ma:showField="CatchAllData" ma:web="ad844e80-7513-4d59-8106-40a8f6a315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1" nillable="true" ma:displayName="Taxonomy Catch All Column1" ma:hidden="true" ma:list="{03d849f5-7042-4361-abeb-735e0572191d}" ma:internalName="TaxCatchAllLabel" ma:readOnly="true" ma:showField="CatchAllDataLabel" ma:web="ad844e80-7513-4d59-8106-40a8f6a315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13d78bceb4b4178ab3c456bf4db706a" ma:index="13" nillable="true" ma:taxonomy="true" ma:internalName="o13d78bceb4b4178ab3c456bf4db706a" ma:taxonomyFieldName="ECMX_DOCUMENTTYPE" ma:displayName="Document Type" ma:fieldId="{813d78bc-eb4b-4178-ab3c-456bf4db706a}" ma:sspId="14c281f0-fdb2-43d6-8bd5-8268950107ba" ma:termSetId="c389c416-3255-4b96-b67a-477bf9d78a2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na274824997947589a1bfdfb0b645b50" ma:index="15" nillable="true" ma:taxonomy="true" ma:internalName="na274824997947589a1bfdfb0b645b50" ma:taxonomyFieldName="ECMX_ENTITY" ma:displayName="Entity" ma:fieldId="{7a274824-9979-4758-9a1b-fdfb0b645b50}" ma:sspId="14c281f0-fdb2-43d6-8bd5-8268950107ba" ma:termSetId="642df4da-6b01-472d-8f33-07d3ed3a3ad4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kf1264ba1b22407abef15b09c01e8cf0" ma:index="17" nillable="true" ma:taxonomy="true" ma:internalName="kf1264ba1b22407abef15b09c01e8cf0" ma:taxonomyFieldName="ECMX_DISEASEPATHOGEN" ma:displayName="Disease/Pathogen" ma:fieldId="{4f1264ba-1b22-407a-bef1-5b09c01e8cf0}" ma:sspId="14c281f0-fdb2-43d6-8bd5-8268950107ba" ma:termSetId="0299f09b-7697-48da-88c2-893786836ca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489bfe21c7249aba6a1ae186fa4e51c" ma:index="19" nillable="true" ma:taxonomy="true" ma:internalName="b489bfe21c7249aba6a1ae186fa4e51c" ma:taxonomyFieldName="ECMX_DOCUMENTSTATUS" ma:displayName="Document Status" ma:default="1;#Draft|bed60e9a-f1b8-4691-a7e2-534f78067ff3" ma:fieldId="{b489bfe2-1c72-49ab-a6a1-ae186fa4e51c}" ma:sspId="14c281f0-fdb2-43d6-8bd5-8268950107ba" ma:termSetId="142c0697-2f33-49ef-84e0-8a01165d72a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baf9fdaaf87475a8d0ae10d3e79318e" ma:index="21" nillable="true" ma:taxonomy="true" ma:internalName="cbaf9fdaaf87475a8d0ae10d3e79318e" ma:taxonomyFieldName="ECMX_LIFECYCLE" ma:displayName="Lifecycle" ma:default="2;#Active|50127695-0d4f-4ac1-ab93-ebc716c3e584" ma:fieldId="{cbaf9fda-af87-475a-8d0a-e10d3e79318e}" ma:sspId="14c281f0-fdb2-43d6-8bd5-8268950107ba" ma:termSetId="84fb9b37-c2b8-4969-9234-b37fe8170d94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CMX_OWNER" ma:index="27" nillable="true" ma:displayName="Owner" ma:list="UserInfo" ma:SharePointGroup="0" ma:internalName="ECMX_OWNER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844e80-7513-4d59-8106-40a8f6a315d3" elementFormDefault="qualified">
    <xsd:import namespace="http://schemas.microsoft.com/office/2006/documentManagement/types"/>
    <xsd:import namespace="http://schemas.microsoft.com/office/infopath/2007/PartnerControls"/>
    <xsd:element name="TaxKeywordTaxHTField" ma:index="28" nillable="true" ma:taxonomy="true" ma:internalName="TaxKeywordTaxHTField" ma:taxonomyFieldName="TaxKeyword" ma:displayName="Enterprise Keywords" ma:fieldId="{23f27201-bee3-471e-b2e7-b64fd8b7ca38}" ma:taxonomyMulti="true" ma:sspId="14c281f0-fdb2-43d6-8bd5-8268950107ba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SharedWithUsers" ma:index="3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_dlc_DocId" ma:index="42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43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44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522401-4243-4027-8a90-48d24730e0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3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3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3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3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37" nillable="true" ma:taxonomy="true" ma:internalName="lcf76f155ced4ddcb4097134ff3c332f" ma:taxonomyFieldName="MediaServiceImageTags" ma:displayName="Image Tags" ma:readOnly="false" ma:fieldId="{5cf76f15-5ced-4ddc-b409-7134ff3c332f}" ma:taxonomyMulti="true" ma:sspId="14c281f0-fdb2-43d6-8bd5-8268950107b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3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40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4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haredContentType xmlns="Microsoft.SharePoint.Taxonomy.ContentTypeSync" SourceId="14c281f0-fdb2-43d6-8bd5-8268950107ba" ContentTypeId="0x010100EE95EE7DB3A482488E68FA4A7091999F" PreviousValue="false"/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e73b3f6-a427-4a99-886e-da32c6de835d">
      <Value>3</Value>
      <Value>51</Value>
      <Value>1</Value>
      <Value>2</Value>
    </TaxCatchAll>
    <lcf76f155ced4ddcb4097134ff3c332f xmlns="29522401-4243-4027-8a90-48d24730e09f">
      <Terms xmlns="http://schemas.microsoft.com/office/infopath/2007/PartnerControls"/>
    </lcf76f155ced4ddcb4097134ff3c332f>
    <b489bfe21c7249aba6a1ae186fa4e51c xmlns="fe73b3f6-a427-4a99-886e-da32c6de835d">
      <Terms xmlns="http://schemas.microsoft.com/office/infopath/2007/PartnerControls">
        <TermInfo xmlns="http://schemas.microsoft.com/office/infopath/2007/PartnerControls">
          <TermName xmlns="http://schemas.microsoft.com/office/infopath/2007/PartnerControls">Draft</TermName>
          <TermId xmlns="http://schemas.microsoft.com/office/infopath/2007/PartnerControls">bed60e9a-f1b8-4691-a7e2-534f78067ff3</TermId>
        </TermInfo>
      </Terms>
    </b489bfe21c7249aba6a1ae186fa4e51c>
    <cbaf9fdaaf87475a8d0ae10d3e79318e xmlns="fe73b3f6-a427-4a99-886e-da32c6de835d">
      <Terms xmlns="http://schemas.microsoft.com/office/infopath/2007/PartnerControls">
        <TermInfo xmlns="http://schemas.microsoft.com/office/infopath/2007/PartnerControls">
          <TermName xmlns="http://schemas.microsoft.com/office/infopath/2007/PartnerControls">Active</TermName>
          <TermId xmlns="http://schemas.microsoft.com/office/infopath/2007/PartnerControls">50127695-0d4f-4ac1-ab93-ebc716c3e584</TermId>
        </TermInfo>
      </Terms>
    </cbaf9fdaaf87475a8d0ae10d3e79318e>
    <ECMX_SUMMARY xmlns="4240f11c-4df2-4a37-9be1-bdf0d4dfc218" xsi:nil="true"/>
    <ECMX_ADDITIONALINFO xmlns="4240f11c-4df2-4a37-9be1-bdf0d4dfc218" xsi:nil="true"/>
    <ECMX_OWNER xmlns="fe73b3f6-a427-4a99-886e-da32c6de835d">
      <UserInfo>
        <DisplayName/>
        <AccountId xsi:nil="true"/>
        <AccountType/>
      </UserInfo>
    </ECMX_OWNER>
    <kf1264ba1b22407abef15b09c01e8cf0 xmlns="fe73b3f6-a427-4a99-886e-da32c6de835d">
      <Terms xmlns="http://schemas.microsoft.com/office/infopath/2007/PartnerControls"/>
    </kf1264ba1b22407abef15b09c01e8cf0>
    <o13d78bceb4b4178ab3c456bf4db706a xmlns="fe73b3f6-a427-4a99-886e-da32c6de835d">
      <Terms xmlns="http://schemas.microsoft.com/office/infopath/2007/PartnerControls"/>
    </o13d78bceb4b4178ab3c456bf4db706a>
    <TaxKeywordTaxHTField xmlns="ad844e80-7513-4d59-8106-40a8f6a315d3">
      <Terms xmlns="http://schemas.microsoft.com/office/infopath/2007/PartnerControls"/>
    </TaxKeywordTaxHTField>
    <ECMX_PUBLISHDATE xmlns="4240f11c-4df2-4a37-9be1-bdf0d4dfc218" xsi:nil="true"/>
    <ECMX_BUSINESSID xmlns="4240f11c-4df2-4a37-9be1-bdf0d4dfc218" xsi:nil="true"/>
    <c67668d6730c4bc2a26c654fc875ab99 xmlns="fe73b3f6-a427-4a99-886e-da32c6de835d">
      <Terms xmlns="http://schemas.microsoft.com/office/infopath/2007/PartnerControls">
        <TermInfo xmlns="http://schemas.microsoft.com/office/infopath/2007/PartnerControls">
          <TermName xmlns="http://schemas.microsoft.com/office/infopath/2007/PartnerControls">Surveillance and Analysis</TermName>
          <TermId xmlns="http://schemas.microsoft.com/office/infopath/2007/PartnerControls">4abf0314-12ff-4a96-a887-5ec03a1ed9ce</TermId>
        </TermInfo>
      </Terms>
    </c67668d6730c4bc2a26c654fc875ab99>
    <na274824997947589a1bfdfb0b645b50 xmlns="fe73b3f6-a427-4a99-886e-da32c6de835d">
      <Terms xmlns="http://schemas.microsoft.com/office/infopath/2007/PartnerControls">
        <TermInfo xmlns="http://schemas.microsoft.com/office/infopath/2007/PartnerControls">
          <TermName xmlns="http://schemas.microsoft.com/office/infopath/2007/PartnerControls">ECDC</TermName>
          <TermId xmlns="http://schemas.microsoft.com/office/infopath/2007/PartnerControls">931345c4-86d9-4b39-a79a-5a8b0b90257f</TermId>
        </TermInfo>
      </Terms>
    </na274824997947589a1bfdfb0b645b50>
    <ECMX_OPERATIONALID xmlns="4240f11c-4df2-4a37-9be1-bdf0d4dfc218" xsi:nil="true"/>
    <_dlc_DocId xmlns="ad844e80-7513-4d59-8106-40a8f6a315d3">IORGMIC-623635451-4130</_dlc_DocId>
    <_dlc_DocIdUrl xmlns="ad844e80-7513-4d59-8106-40a8f6a315d3">
      <Url>https://ecdc365.sharepoint.com/teams/iorg_phf_mic/_layouts/15/DocIdRedir.aspx?ID=IORGMIC-623635451-4130</Url>
      <Description>IORGMIC-623635451-4130</Description>
    </_dlc_DocIdUrl>
  </documentManagement>
</p:properties>
</file>

<file path=customXml/itemProps1.xml><?xml version="1.0" encoding="utf-8"?>
<ds:datastoreItem xmlns:ds="http://schemas.openxmlformats.org/officeDocument/2006/customXml" ds:itemID="{3C342C2F-7896-410F-AA12-1800328579C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23A9CD8-2CAE-42DB-B139-4E449BCE415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40f11c-4df2-4a37-9be1-bdf0d4dfc218"/>
    <ds:schemaRef ds:uri="fe73b3f6-a427-4a99-886e-da32c6de835d"/>
    <ds:schemaRef ds:uri="ad844e80-7513-4d59-8106-40a8f6a315d3"/>
    <ds:schemaRef ds:uri="29522401-4243-4027-8a90-48d24730e09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C497D82-D532-438C-94FE-E174798410E8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8F14619A-4028-4391-A18C-F5A57BDFA3A6}">
  <ds:schemaRefs>
    <ds:schemaRef ds:uri="http://schemas.microsoft.com/sharepoint/events"/>
  </ds:schemaRefs>
</ds:datastoreItem>
</file>

<file path=customXml/itemProps5.xml><?xml version="1.0" encoding="utf-8"?>
<ds:datastoreItem xmlns:ds="http://schemas.openxmlformats.org/officeDocument/2006/customXml" ds:itemID="{7D25668B-D425-4D8D-A0F6-5E0747332DCB}">
  <ds:schemaRefs>
    <ds:schemaRef ds:uri="http://purl.org/dc/terms/"/>
    <ds:schemaRef ds:uri="http://schemas.microsoft.com/office/2006/metadata/properties"/>
    <ds:schemaRef ds:uri="http://purl.org/dc/dcmitype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fe73b3f6-a427-4a99-886e-da32c6de835d"/>
    <ds:schemaRef ds:uri="4240f11c-4df2-4a37-9be1-bdf0d4dfc218"/>
    <ds:schemaRef ds:uri="ad844e80-7513-4d59-8106-40a8f6a315d3"/>
    <ds:schemaRef ds:uri="http://schemas.openxmlformats.org/package/2006/metadata/core-properties"/>
    <ds:schemaRef ds:uri="29522401-4243-4027-8a90-48d24730e09f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5d6aa37e-3a89-4bd8-9367-95b8219209ae}" enabled="1" method="Standard" siteId="{6ad73702-409c-4046-ae59-cc4bea33450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ECDC_template_for_lectures (1)</Template>
  <TotalTime>0</TotalTime>
  <Words>359</Words>
  <Application>Microsoft Office PowerPoint</Application>
  <PresentationFormat>Widescreen</PresentationFormat>
  <Paragraphs>37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Calibri</vt:lpstr>
      <vt:lpstr>Tahoma</vt:lpstr>
      <vt:lpstr>Wingdings</vt:lpstr>
      <vt:lpstr>ECDC_PowerPoint_Template_2017</vt:lpstr>
      <vt:lpstr>ECDC_PowerPoint_Template_2017-2</vt:lpstr>
      <vt:lpstr>Theme_ECDC</vt:lpstr>
      <vt:lpstr>Case study: AMR analysis in the context of a diphtheria outbreak in Europe</vt:lpstr>
      <vt:lpstr>Background</vt:lpstr>
      <vt:lpstr>Background</vt:lpstr>
      <vt:lpstr>Background</vt:lpstr>
      <vt:lpstr>Results</vt:lpstr>
      <vt:lpstr>Conclusions</vt:lpstr>
      <vt:lpstr>Acknowledgements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Primer of ECDC online tools</dc:title>
  <dc:subject/>
  <dc:creator/>
  <cp:keywords/>
  <cp:lastModifiedBy/>
  <cp:revision>1</cp:revision>
  <dcterms:created xsi:type="dcterms:W3CDTF">2023-05-02T09:51:43Z</dcterms:created>
  <dcterms:modified xsi:type="dcterms:W3CDTF">2025-06-25T09:18:02Z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0x010100EE95EE7DB3A482488E68FA4A7091999F000975F3D191048C4FA326F37E7728E2A7</vt:lpwstr>
  </property>
  <property fmtid="{D5CDD505-2E9C-101B-9397-08002B2CF9AE}" pid="3" name="ECMX_ENTITY">
    <vt:lpwstr>3;#ECDC|931345c4-86d9-4b39-a79a-5a8b0b90257f</vt:lpwstr>
  </property>
  <property fmtid="{D5CDD505-2E9C-101B-9397-08002B2CF9AE}" pid="4" name="b80f357c25a94dacb60f1fd0d4d680fc">
    <vt:lpwstr/>
  </property>
  <property fmtid="{D5CDD505-2E9C-101B-9397-08002B2CF9AE}" pid="5" name="ECMX_LIFECYCLE">
    <vt:lpwstr>2;#Active|50127695-0d4f-4ac1-ab93-ebc716c3e584</vt:lpwstr>
  </property>
  <property fmtid="{D5CDD505-2E9C-101B-9397-08002B2CF9AE}" pid="6" name="ECMX_DISEASEPATHOGEN">
    <vt:lpwstr/>
  </property>
  <property fmtid="{D5CDD505-2E9C-101B-9397-08002B2CF9AE}" pid="7" name="ECMX_DOCUMENTTYPE">
    <vt:lpwstr/>
  </property>
  <property fmtid="{D5CDD505-2E9C-101B-9397-08002B2CF9AE}" pid="8" name="h05cc6f867ac4da49e4569497b7e270e">
    <vt:lpwstr/>
  </property>
  <property fmtid="{D5CDD505-2E9C-101B-9397-08002B2CF9AE}" pid="9" name="DocumentType">
    <vt:lpwstr/>
  </property>
  <property fmtid="{D5CDD505-2E9C-101B-9397-08002B2CF9AE}" pid="10" name="ECMX_CATEGORYLABEL">
    <vt:lpwstr>51;#Surveillance and Analysis|4abf0314-12ff-4a96-a887-5ec03a1ed9ce</vt:lpwstr>
  </property>
  <property fmtid="{D5CDD505-2E9C-101B-9397-08002B2CF9AE}" pid="11" name="ECMX_DOCUMENTSTATUS">
    <vt:lpwstr>1;#Draft|bed60e9a-f1b8-4691-a7e2-534f78067ff3</vt:lpwstr>
  </property>
  <property fmtid="{D5CDD505-2E9C-101B-9397-08002B2CF9AE}" pid="12" name="CategoryLabel">
    <vt:lpwstr/>
  </property>
  <property fmtid="{D5CDD505-2E9C-101B-9397-08002B2CF9AE}" pid="13" name="_dlc_DocIdItemGuid">
    <vt:lpwstr>d61efb74-3faf-4b56-bade-d3f23f2b4fa6</vt:lpwstr>
  </property>
  <property fmtid="{D5CDD505-2E9C-101B-9397-08002B2CF9AE}" pid="14" name="MediaServiceImageTags">
    <vt:lpwstr/>
  </property>
  <property fmtid="{D5CDD505-2E9C-101B-9397-08002B2CF9AE}" pid="15" name="ClassificationContentMarkingHeaderLocations">
    <vt:lpwstr>ECDC_PowerPoint_Template_2017:4\ECDC_PowerPoint_Template_2017-2:4\Theme_ECDC:8</vt:lpwstr>
  </property>
  <property fmtid="{D5CDD505-2E9C-101B-9397-08002B2CF9AE}" pid="16" name="ClassificationContentMarkingHeaderText">
    <vt:lpwstr>ECDC NORMAL</vt:lpwstr>
  </property>
  <property fmtid="{D5CDD505-2E9C-101B-9397-08002B2CF9AE}" pid="17" name="TaxKeyword">
    <vt:lpwstr/>
  </property>
</Properties>
</file>