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6"/>
    <p:sldMasterId id="2147483653" r:id="rId7"/>
    <p:sldMasterId id="2147483671" r:id="rId8"/>
  </p:sldMasterIdLst>
  <p:notesMasterIdLst>
    <p:notesMasterId r:id="rId47"/>
  </p:notesMasterIdLst>
  <p:handoutMasterIdLst>
    <p:handoutMasterId r:id="rId48"/>
  </p:handoutMasterIdLst>
  <p:sldIdLst>
    <p:sldId id="256" r:id="rId9"/>
    <p:sldId id="265" r:id="rId10"/>
    <p:sldId id="257" r:id="rId11"/>
    <p:sldId id="424" r:id="rId12"/>
    <p:sldId id="449" r:id="rId13"/>
    <p:sldId id="450" r:id="rId14"/>
    <p:sldId id="451" r:id="rId15"/>
    <p:sldId id="452" r:id="rId16"/>
    <p:sldId id="453" r:id="rId17"/>
    <p:sldId id="477" r:id="rId18"/>
    <p:sldId id="454" r:id="rId19"/>
    <p:sldId id="455" r:id="rId20"/>
    <p:sldId id="478" r:id="rId21"/>
    <p:sldId id="456" r:id="rId22"/>
    <p:sldId id="476" r:id="rId23"/>
    <p:sldId id="479" r:id="rId24"/>
    <p:sldId id="483" r:id="rId25"/>
    <p:sldId id="458" r:id="rId26"/>
    <p:sldId id="459" r:id="rId27"/>
    <p:sldId id="460" r:id="rId28"/>
    <p:sldId id="480" r:id="rId29"/>
    <p:sldId id="462" r:id="rId30"/>
    <p:sldId id="484" r:id="rId31"/>
    <p:sldId id="463" r:id="rId32"/>
    <p:sldId id="481" r:id="rId33"/>
    <p:sldId id="464" r:id="rId34"/>
    <p:sldId id="465" r:id="rId35"/>
    <p:sldId id="467" r:id="rId36"/>
    <p:sldId id="482" r:id="rId37"/>
    <p:sldId id="468" r:id="rId38"/>
    <p:sldId id="365" r:id="rId39"/>
    <p:sldId id="366" r:id="rId40"/>
    <p:sldId id="471" r:id="rId41"/>
    <p:sldId id="472" r:id="rId42"/>
    <p:sldId id="349" r:id="rId43"/>
    <p:sldId id="475" r:id="rId44"/>
    <p:sldId id="362" r:id="rId45"/>
    <p:sldId id="260" r:id="rId46"/>
  </p:sldIdLst>
  <p:sldSz cx="12192000" cy="6858000"/>
  <p:notesSz cx="7023100" cy="9309100"/>
  <p:custDataLst>
    <p:tags r:id="rId49"/>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E23"/>
    <a:srgbClr val="99CC00"/>
    <a:srgbClr val="FFDD00"/>
    <a:srgbClr val="996633"/>
    <a:srgbClr val="FF0000"/>
    <a:srgbClr val="336699"/>
    <a:srgbClr val="008000"/>
    <a:srgbClr val="333333"/>
    <a:srgbClr val="3366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5ECFA-6627-8806-AECB-6F293D1C0750}" v="64" dt="2023-12-19T15:06:58.430"/>
    <p1510:client id="{5C9DC0F2-55B8-4883-8C13-20D163B2F452}" v="5" dt="2024-01-10T15:14:08.474"/>
    <p1510:client id="{67DED8C3-E62C-4690-80C5-3793F0409888}" v="3" dt="2023-10-20T07:22:01.902"/>
    <p1510:client id="{C41A4457-09E7-A71E-2637-2B7C08EEE5DD}" v="1" dt="2023-11-20T12:39:44.525"/>
    <p1510:client id="{FF79B8C4-4772-4051-AD05-83FF7CEB361B}" v="4" dt="2023-10-20T05:58:23.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80"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oleObject" Target="Diagramm%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3989112501698E-2"/>
          <c:y val="7.3260166853913788E-2"/>
          <c:w val="0.93122886472654154"/>
          <c:h val="0.6593415016852241"/>
        </c:manualLayout>
      </c:layout>
      <c:barChart>
        <c:barDir val="col"/>
        <c:grouping val="stacked"/>
        <c:varyColors val="0"/>
        <c:ser>
          <c:idx val="1"/>
          <c:order val="0"/>
          <c:tx>
            <c:strRef>
              <c:f>'[Diagramm in Microsoft PowerPoint]EpidemicCurveOhneProspectFälle'!$B$30</c:f>
              <c:strCache>
                <c:ptCount val="1"/>
                <c:pt idx="0">
                  <c:v>known cases</c:v>
                </c:pt>
              </c:strCache>
            </c:strRef>
          </c:tx>
          <c:spPr>
            <a:blipFill dpi="0" rotWithShape="0">
              <a:blip xmlns:r="http://schemas.openxmlformats.org/officeDocument/2006/relationships" r:embed="rId1"/>
              <a:srcRect/>
              <a:stretch>
                <a:fillRect/>
              </a:stretch>
            </a:blipFill>
            <a:ln w="25400">
              <a:noFill/>
            </a:ln>
          </c:spPr>
          <c:invertIfNegative val="0"/>
          <c:pictureOptions>
            <c:pictureFormat val="stackScale"/>
            <c:pictureStackUnit val="1"/>
          </c:pictureOptions>
          <c:cat>
            <c:numRef>
              <c:f>'[Diagramm in Microsoft PowerPoint]EpidemicCurveOhneProspectFälle'!$A$31:$A$62</c:f>
              <c:numCache>
                <c:formatCode>General</c:formatCode>
                <c:ptCount val="32"/>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31</c:v>
                </c:pt>
                <c:pt idx="15">
                  <c:v>32</c:v>
                </c:pt>
                <c:pt idx="16">
                  <c:v>33</c:v>
                </c:pt>
                <c:pt idx="17">
                  <c:v>34</c:v>
                </c:pt>
                <c:pt idx="18">
                  <c:v>35</c:v>
                </c:pt>
                <c:pt idx="19">
                  <c:v>36</c:v>
                </c:pt>
                <c:pt idx="20">
                  <c:v>37</c:v>
                </c:pt>
                <c:pt idx="21">
                  <c:v>38</c:v>
                </c:pt>
                <c:pt idx="22">
                  <c:v>39</c:v>
                </c:pt>
                <c:pt idx="23">
                  <c:v>40</c:v>
                </c:pt>
                <c:pt idx="24">
                  <c:v>41</c:v>
                </c:pt>
                <c:pt idx="25">
                  <c:v>42</c:v>
                </c:pt>
                <c:pt idx="26">
                  <c:v>43</c:v>
                </c:pt>
                <c:pt idx="27">
                  <c:v>44</c:v>
                </c:pt>
                <c:pt idx="28">
                  <c:v>45</c:v>
                </c:pt>
                <c:pt idx="29">
                  <c:v>46</c:v>
                </c:pt>
                <c:pt idx="30">
                  <c:v>47</c:v>
                </c:pt>
                <c:pt idx="31">
                  <c:v>48</c:v>
                </c:pt>
              </c:numCache>
            </c:numRef>
          </c:cat>
          <c:val>
            <c:numRef>
              <c:f>'[Diagramm in Microsoft PowerPoint]EpidemicCurveOhneProspectFälle'!$B$31:$B$62</c:f>
              <c:numCache>
                <c:formatCode>General</c:formatCode>
                <c:ptCount val="32"/>
                <c:pt idx="12">
                  <c:v>1</c:v>
                </c:pt>
                <c:pt idx="14">
                  <c:v>1</c:v>
                </c:pt>
                <c:pt idx="15">
                  <c:v>1</c:v>
                </c:pt>
                <c:pt idx="18">
                  <c:v>2</c:v>
                </c:pt>
                <c:pt idx="19">
                  <c:v>1</c:v>
                </c:pt>
                <c:pt idx="24">
                  <c:v>3</c:v>
                </c:pt>
                <c:pt idx="25">
                  <c:v>2</c:v>
                </c:pt>
              </c:numCache>
            </c:numRef>
          </c:val>
          <c:extLst>
            <c:ext xmlns:c16="http://schemas.microsoft.com/office/drawing/2014/chart" uri="{C3380CC4-5D6E-409C-BE32-E72D297353CC}">
              <c16:uniqueId val="{00000000-C74A-4F77-8918-53E06F08E7DD}"/>
            </c:ext>
          </c:extLst>
        </c:ser>
        <c:ser>
          <c:idx val="2"/>
          <c:order val="1"/>
          <c:tx>
            <c:strRef>
              <c:f>'[Diagramm in Microsoft PowerPoint]EpidemicCurveOhneProspectFälle'!$C$30</c:f>
              <c:strCache>
                <c:ptCount val="1"/>
                <c:pt idx="0">
                  <c:v>retrospective case search</c:v>
                </c:pt>
              </c:strCache>
            </c:strRef>
          </c:tx>
          <c:spPr>
            <a:blipFill dpi="0" rotWithShape="0">
              <a:blip xmlns:r="http://schemas.openxmlformats.org/officeDocument/2006/relationships" r:embed="rId2"/>
              <a:srcRect/>
              <a:stretch>
                <a:fillRect/>
              </a:stretch>
            </a:blipFill>
            <a:ln w="25400">
              <a:noFill/>
            </a:ln>
          </c:spPr>
          <c:invertIfNegative val="0"/>
          <c:pictureOptions>
            <c:pictureFormat val="stackScale"/>
            <c:pictureStackUnit val="1"/>
          </c:pictureOptions>
          <c:cat>
            <c:numRef>
              <c:f>'[Diagramm in Microsoft PowerPoint]EpidemicCurveOhneProspectFälle'!$A$31:$A$62</c:f>
              <c:numCache>
                <c:formatCode>General</c:formatCode>
                <c:ptCount val="32"/>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31</c:v>
                </c:pt>
                <c:pt idx="15">
                  <c:v>32</c:v>
                </c:pt>
                <c:pt idx="16">
                  <c:v>33</c:v>
                </c:pt>
                <c:pt idx="17">
                  <c:v>34</c:v>
                </c:pt>
                <c:pt idx="18">
                  <c:v>35</c:v>
                </c:pt>
                <c:pt idx="19">
                  <c:v>36</c:v>
                </c:pt>
                <c:pt idx="20">
                  <c:v>37</c:v>
                </c:pt>
                <c:pt idx="21">
                  <c:v>38</c:v>
                </c:pt>
                <c:pt idx="22">
                  <c:v>39</c:v>
                </c:pt>
                <c:pt idx="23">
                  <c:v>40</c:v>
                </c:pt>
                <c:pt idx="24">
                  <c:v>41</c:v>
                </c:pt>
                <c:pt idx="25">
                  <c:v>42</c:v>
                </c:pt>
                <c:pt idx="26">
                  <c:v>43</c:v>
                </c:pt>
                <c:pt idx="27">
                  <c:v>44</c:v>
                </c:pt>
                <c:pt idx="28">
                  <c:v>45</c:v>
                </c:pt>
                <c:pt idx="29">
                  <c:v>46</c:v>
                </c:pt>
                <c:pt idx="30">
                  <c:v>47</c:v>
                </c:pt>
                <c:pt idx="31">
                  <c:v>48</c:v>
                </c:pt>
              </c:numCache>
            </c:numRef>
          </c:cat>
          <c:val>
            <c:numRef>
              <c:f>'[Diagramm in Microsoft PowerPoint]EpidemicCurveOhneProspectFälle'!$C$31:$C$62</c:f>
              <c:numCache>
                <c:formatCode>General</c:formatCode>
                <c:ptCount val="32"/>
                <c:pt idx="0">
                  <c:v>1</c:v>
                </c:pt>
                <c:pt idx="4">
                  <c:v>1</c:v>
                </c:pt>
                <c:pt idx="7">
                  <c:v>1</c:v>
                </c:pt>
                <c:pt idx="9">
                  <c:v>1</c:v>
                </c:pt>
                <c:pt idx="10">
                  <c:v>1</c:v>
                </c:pt>
              </c:numCache>
            </c:numRef>
          </c:val>
          <c:extLst>
            <c:ext xmlns:c16="http://schemas.microsoft.com/office/drawing/2014/chart" uri="{C3380CC4-5D6E-409C-BE32-E72D297353CC}">
              <c16:uniqueId val="{00000001-C74A-4F77-8918-53E06F08E7DD}"/>
            </c:ext>
          </c:extLst>
        </c:ser>
        <c:ser>
          <c:idx val="0"/>
          <c:order val="2"/>
          <c:tx>
            <c:strRef>
              <c:f>'[Diagramm in Microsoft PowerPoint]EpidemicCurveOhneProspectFälle'!$D$30</c:f>
              <c:strCache>
                <c:ptCount val="1"/>
                <c:pt idx="0">
                  <c:v>prospective case search</c:v>
                </c:pt>
              </c:strCache>
            </c:strRef>
          </c:tx>
          <c:spPr>
            <a:blipFill>
              <a:blip xmlns:r="http://schemas.openxmlformats.org/officeDocument/2006/relationships" r:embed="rId3"/>
              <a:stretch>
                <a:fillRect/>
              </a:stretch>
            </a:blipFill>
          </c:spPr>
          <c:invertIfNegative val="0"/>
          <c:pictureOptions>
            <c:pictureFormat val="stackScale"/>
          </c:pictureOptions>
          <c:cat>
            <c:numRef>
              <c:f>'[Diagramm in Microsoft PowerPoint]EpidemicCurveOhneProspectFälle'!$A$31:$A$62</c:f>
              <c:numCache>
                <c:formatCode>General</c:formatCode>
                <c:ptCount val="32"/>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31</c:v>
                </c:pt>
                <c:pt idx="15">
                  <c:v>32</c:v>
                </c:pt>
                <c:pt idx="16">
                  <c:v>33</c:v>
                </c:pt>
                <c:pt idx="17">
                  <c:v>34</c:v>
                </c:pt>
                <c:pt idx="18">
                  <c:v>35</c:v>
                </c:pt>
                <c:pt idx="19">
                  <c:v>36</c:v>
                </c:pt>
                <c:pt idx="20">
                  <c:v>37</c:v>
                </c:pt>
                <c:pt idx="21">
                  <c:v>38</c:v>
                </c:pt>
                <c:pt idx="22">
                  <c:v>39</c:v>
                </c:pt>
                <c:pt idx="23">
                  <c:v>40</c:v>
                </c:pt>
                <c:pt idx="24">
                  <c:v>41</c:v>
                </c:pt>
                <c:pt idx="25">
                  <c:v>42</c:v>
                </c:pt>
                <c:pt idx="26">
                  <c:v>43</c:v>
                </c:pt>
                <c:pt idx="27">
                  <c:v>44</c:v>
                </c:pt>
                <c:pt idx="28">
                  <c:v>45</c:v>
                </c:pt>
                <c:pt idx="29">
                  <c:v>46</c:v>
                </c:pt>
                <c:pt idx="30">
                  <c:v>47</c:v>
                </c:pt>
                <c:pt idx="31">
                  <c:v>48</c:v>
                </c:pt>
              </c:numCache>
            </c:numRef>
          </c:cat>
          <c:val>
            <c:numRef>
              <c:f>'[Diagramm in Microsoft PowerPoint]EpidemicCurveOhneProspectFälle'!$D$31:$D$62</c:f>
              <c:numCache>
                <c:formatCode>General</c:formatCode>
                <c:ptCount val="32"/>
                <c:pt idx="26">
                  <c:v>4</c:v>
                </c:pt>
                <c:pt idx="27">
                  <c:v>3</c:v>
                </c:pt>
                <c:pt idx="28">
                  <c:v>1</c:v>
                </c:pt>
                <c:pt idx="29">
                  <c:v>1</c:v>
                </c:pt>
                <c:pt idx="31">
                  <c:v>3</c:v>
                </c:pt>
              </c:numCache>
            </c:numRef>
          </c:val>
          <c:extLst>
            <c:ext xmlns:c16="http://schemas.microsoft.com/office/drawing/2014/chart" uri="{C3380CC4-5D6E-409C-BE32-E72D297353CC}">
              <c16:uniqueId val="{00000002-C74A-4F77-8918-53E06F08E7DD}"/>
            </c:ext>
          </c:extLst>
        </c:ser>
        <c:dLbls>
          <c:showLegendKey val="0"/>
          <c:showVal val="0"/>
          <c:showCatName val="0"/>
          <c:showSerName val="0"/>
          <c:showPercent val="0"/>
          <c:showBubbleSize val="0"/>
        </c:dLbls>
        <c:gapWidth val="0"/>
        <c:overlap val="100"/>
        <c:axId val="263688960"/>
        <c:axId val="294398592"/>
      </c:barChart>
      <c:catAx>
        <c:axId val="263688960"/>
        <c:scaling>
          <c:orientation val="minMax"/>
        </c:scaling>
        <c:delete val="0"/>
        <c:axPos val="b"/>
        <c:title>
          <c:tx>
            <c:rich>
              <a:bodyPr/>
              <a:lstStyle/>
              <a:p>
                <a:pPr>
                  <a:defRPr sz="1150" b="1" i="0" u="none" strike="noStrike" baseline="0">
                    <a:solidFill>
                      <a:srgbClr val="000000"/>
                    </a:solidFill>
                    <a:latin typeface="Arial"/>
                    <a:ea typeface="Arial"/>
                    <a:cs typeface="Arial"/>
                  </a:defRPr>
                </a:pPr>
                <a:r>
                  <a:rPr lang="de-DE" err="1"/>
                  <a:t>calendar</a:t>
                </a:r>
                <a:r>
                  <a:rPr lang="de-DE"/>
                  <a:t> </a:t>
                </a:r>
                <a:r>
                  <a:rPr lang="de-DE" err="1"/>
                  <a:t>week</a:t>
                </a:r>
                <a:r>
                  <a:rPr lang="de-DE"/>
                  <a:t> 2011</a:t>
                </a:r>
              </a:p>
            </c:rich>
          </c:tx>
          <c:layout>
            <c:manualLayout>
              <c:xMode val="edge"/>
              <c:yMode val="edge"/>
              <c:x val="0.4492834507137406"/>
              <c:y val="0.8226070163882319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50" b="0" i="0" u="none" strike="noStrike" baseline="0">
                <a:solidFill>
                  <a:srgbClr val="000000"/>
                </a:solidFill>
                <a:latin typeface="Arial"/>
                <a:ea typeface="Arial"/>
                <a:cs typeface="Arial"/>
              </a:defRPr>
            </a:pPr>
            <a:endParaRPr lang="en-US"/>
          </a:p>
        </c:txPr>
        <c:crossAx val="294398592"/>
        <c:crosses val="autoZero"/>
        <c:auto val="1"/>
        <c:lblAlgn val="ctr"/>
        <c:lblOffset val="100"/>
        <c:tickLblSkip val="1"/>
        <c:tickMarkSkip val="1"/>
        <c:noMultiLvlLbl val="0"/>
      </c:catAx>
      <c:valAx>
        <c:axId val="294398592"/>
        <c:scaling>
          <c:orientation val="minMax"/>
        </c:scaling>
        <c:delete val="0"/>
        <c:axPos val="l"/>
        <c:majorGridlines>
          <c:spPr>
            <a:ln w="3175">
              <a:solidFill>
                <a:srgbClr val="FFFFFF"/>
              </a:solidFill>
              <a:prstDash val="solid"/>
            </a:ln>
          </c:spPr>
        </c:majorGridlines>
        <c:title>
          <c:tx>
            <c:rich>
              <a:bodyPr/>
              <a:lstStyle/>
              <a:p>
                <a:pPr>
                  <a:defRPr sz="1000" b="1" i="0" u="none" strike="noStrike" baseline="0">
                    <a:solidFill>
                      <a:srgbClr val="000000"/>
                    </a:solidFill>
                    <a:latin typeface="Arial"/>
                    <a:ea typeface="Arial"/>
                    <a:cs typeface="Arial"/>
                  </a:defRPr>
                </a:pPr>
                <a:r>
                  <a:rPr lang="de-DE"/>
                  <a:t>cases</a:t>
                </a:r>
              </a:p>
            </c:rich>
          </c:tx>
          <c:layout>
            <c:manualLayout>
              <c:xMode val="edge"/>
              <c:yMode val="edge"/>
              <c:x val="1.3790606726269907E-2"/>
              <c:y val="0.3328104722792082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50" b="0" i="0" u="none" strike="noStrike" baseline="0">
                <a:solidFill>
                  <a:srgbClr val="000000"/>
                </a:solidFill>
                <a:latin typeface="Arial"/>
                <a:ea typeface="Arial"/>
                <a:cs typeface="Arial"/>
              </a:defRPr>
            </a:pPr>
            <a:endParaRPr lang="en-US"/>
          </a:p>
        </c:txPr>
        <c:crossAx val="263688960"/>
        <c:crosses val="autoZero"/>
        <c:crossBetween val="between"/>
        <c:minorUnit val="1"/>
      </c:valAx>
      <c:spPr>
        <a:noFill/>
        <a:ln w="12700">
          <a:solidFill>
            <a:srgbClr val="808080"/>
          </a:solidFill>
          <a:prstDash val="solid"/>
        </a:ln>
      </c:spPr>
    </c:plotArea>
    <c:legend>
      <c:legendPos val="b"/>
      <c:layout>
        <c:manualLayout>
          <c:xMode val="edge"/>
          <c:yMode val="edge"/>
          <c:x val="0.22540244969378828"/>
          <c:y val="0.902056788356001"/>
          <c:w val="0.45631497529289283"/>
          <c:h val="5.9485405233436726E-2"/>
        </c:manualLayout>
      </c:layout>
      <c:overlay val="0"/>
      <c:spPr>
        <a:solidFill>
          <a:srgbClr val="FFFFFF"/>
        </a:solidFill>
        <a:ln w="3175">
          <a:solidFill>
            <a:srgbClr val="000000"/>
          </a:solidFill>
          <a:prstDash val="solid"/>
        </a:ln>
      </c:spPr>
      <c:txPr>
        <a:bodyPr/>
        <a:lstStyle/>
        <a:p>
          <a:pPr>
            <a:defRPr sz="105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150" b="0" i="0" u="none" strike="noStrike" baseline="0">
          <a:solidFill>
            <a:srgbClr val="000000"/>
          </a:solidFill>
          <a:latin typeface="Arial"/>
          <a:ea typeface="Arial"/>
          <a:cs typeface="Arial"/>
        </a:defRPr>
      </a:pPr>
      <a:endParaRPr lang="en-US"/>
    </a:p>
  </c:txPr>
  <c:externalData r:id="rId4">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4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30200" y="534988"/>
            <a:ext cx="4221163" cy="23749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9211" y="3235559"/>
            <a:ext cx="5618480" cy="53753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a:p>
        </p:txBody>
      </p:sp>
      <p:sp>
        <p:nvSpPr>
          <p:cNvPr id="4" name="Slide Number Placeholder 3"/>
          <p:cNvSpPr>
            <a:spLocks noGrp="1"/>
          </p:cNvSpPr>
          <p:nvPr>
            <p:ph type="sldNum" sz="quarter" idx="5"/>
          </p:nvPr>
        </p:nvSpPr>
        <p:spPr>
          <a:xfrm>
            <a:off x="3977569" y="8841859"/>
            <a:ext cx="3043891" cy="465753"/>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1326330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a:p>
        </p:txBody>
      </p:sp>
    </p:spTree>
    <p:extLst>
      <p:ext uri="{BB962C8B-B14F-4D97-AF65-F5344CB8AC3E}">
        <p14:creationId xmlns:p14="http://schemas.microsoft.com/office/powerpoint/2010/main" val="389635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When</a:t>
            </a:r>
            <a:r>
              <a:rPr lang="de-DE"/>
              <a:t> </a:t>
            </a:r>
            <a:r>
              <a:rPr lang="de-DE" err="1"/>
              <a:t>we</a:t>
            </a:r>
            <a:r>
              <a:rPr lang="de-DE"/>
              <a:t> </a:t>
            </a:r>
            <a:r>
              <a:rPr lang="de-DE" err="1"/>
              <a:t>investigated</a:t>
            </a:r>
            <a:r>
              <a:rPr lang="de-DE"/>
              <a:t> an ESBL-</a:t>
            </a:r>
            <a:r>
              <a:rPr lang="de-DE" err="1"/>
              <a:t>Klebsiella</a:t>
            </a:r>
            <a:r>
              <a:rPr lang="de-DE" baseline="0"/>
              <a:t> </a:t>
            </a:r>
            <a:r>
              <a:rPr lang="de-DE" baseline="0" err="1"/>
              <a:t>outbreak</a:t>
            </a:r>
            <a:r>
              <a:rPr lang="de-DE" baseline="0"/>
              <a:t> on a </a:t>
            </a:r>
            <a:r>
              <a:rPr lang="de-DE" baseline="0" err="1"/>
              <a:t>neonatal</a:t>
            </a:r>
            <a:r>
              <a:rPr lang="de-DE" baseline="0"/>
              <a:t> intensive care </a:t>
            </a:r>
            <a:r>
              <a:rPr lang="de-DE" baseline="0" err="1"/>
              <a:t>unit</a:t>
            </a:r>
            <a:r>
              <a:rPr lang="de-DE" baseline="0"/>
              <a:t> in northern Germany in 2011 </a:t>
            </a:r>
            <a:r>
              <a:rPr lang="de-DE" baseline="0" err="1"/>
              <a:t>we</a:t>
            </a:r>
            <a:r>
              <a:rPr lang="de-DE" baseline="0"/>
              <a:t> </a:t>
            </a:r>
            <a:r>
              <a:rPr lang="de-DE" baseline="0" err="1"/>
              <a:t>were</a:t>
            </a:r>
            <a:r>
              <a:rPr lang="de-DE" baseline="0"/>
              <a:t> </a:t>
            </a:r>
            <a:r>
              <a:rPr lang="de-DE" baseline="0" err="1"/>
              <a:t>able</a:t>
            </a:r>
            <a:r>
              <a:rPr lang="de-DE" baseline="0"/>
              <a:t> </a:t>
            </a:r>
            <a:r>
              <a:rPr lang="de-DE" baseline="0" err="1"/>
              <a:t>to</a:t>
            </a:r>
            <a:r>
              <a:rPr lang="de-DE" baseline="0"/>
              <a:t> </a:t>
            </a:r>
            <a:r>
              <a:rPr lang="de-DE" baseline="0" err="1"/>
              <a:t>illustrate</a:t>
            </a:r>
            <a:r>
              <a:rPr lang="de-DE" baseline="0"/>
              <a:t> </a:t>
            </a:r>
            <a:r>
              <a:rPr lang="de-DE" baseline="0" err="1">
                <a:solidFill>
                  <a:schemeClr val="accent3"/>
                </a:solidFill>
              </a:rPr>
              <a:t>how</a:t>
            </a:r>
            <a:r>
              <a:rPr lang="de-DE" baseline="0">
                <a:solidFill>
                  <a:schemeClr val="accent3"/>
                </a:solidFill>
              </a:rPr>
              <a:t> </a:t>
            </a:r>
            <a:r>
              <a:rPr lang="de-DE" baseline="0" err="1">
                <a:solidFill>
                  <a:schemeClr val="accent3"/>
                </a:solidFill>
              </a:rPr>
              <a:t>each</a:t>
            </a:r>
            <a:r>
              <a:rPr lang="de-DE" baseline="0">
                <a:solidFill>
                  <a:schemeClr val="accent3"/>
                </a:solidFill>
              </a:rPr>
              <a:t> </a:t>
            </a:r>
            <a:r>
              <a:rPr lang="de-DE" baseline="0" err="1">
                <a:solidFill>
                  <a:schemeClr val="accent3"/>
                </a:solidFill>
              </a:rPr>
              <a:t>infant</a:t>
            </a:r>
            <a:r>
              <a:rPr lang="de-DE" baseline="0">
                <a:solidFill>
                  <a:schemeClr val="accent3"/>
                </a:solidFill>
              </a:rPr>
              <a:t> was </a:t>
            </a:r>
            <a:r>
              <a:rPr lang="de-DE" baseline="0" err="1">
                <a:solidFill>
                  <a:schemeClr val="accent3"/>
                </a:solidFill>
              </a:rPr>
              <a:t>prior</a:t>
            </a:r>
            <a:r>
              <a:rPr lang="de-DE" baseline="0">
                <a:solidFill>
                  <a:schemeClr val="accent3"/>
                </a:solidFill>
              </a:rPr>
              <a:t> </a:t>
            </a:r>
            <a:r>
              <a:rPr lang="de-DE" baseline="0" err="1">
                <a:solidFill>
                  <a:schemeClr val="accent3"/>
                </a:solidFill>
              </a:rPr>
              <a:t>to</a:t>
            </a:r>
            <a:r>
              <a:rPr lang="de-DE" baseline="0">
                <a:solidFill>
                  <a:schemeClr val="accent3"/>
                </a:solidFill>
              </a:rPr>
              <a:t> </a:t>
            </a:r>
            <a:r>
              <a:rPr lang="de-DE" baseline="0" err="1">
                <a:solidFill>
                  <a:schemeClr val="accent3"/>
                </a:solidFill>
              </a:rPr>
              <a:t>first</a:t>
            </a:r>
            <a:r>
              <a:rPr lang="de-DE" baseline="0">
                <a:solidFill>
                  <a:schemeClr val="accent3"/>
                </a:solidFill>
              </a:rPr>
              <a:t> positive ESBL-</a:t>
            </a:r>
            <a:r>
              <a:rPr lang="de-DE" baseline="0" err="1">
                <a:solidFill>
                  <a:schemeClr val="accent3"/>
                </a:solidFill>
              </a:rPr>
              <a:t>Klebsiella</a:t>
            </a:r>
            <a:r>
              <a:rPr lang="de-DE" baseline="0">
                <a:solidFill>
                  <a:schemeClr val="accent3"/>
                </a:solidFill>
              </a:rPr>
              <a:t> </a:t>
            </a:r>
            <a:r>
              <a:rPr lang="de-DE" baseline="0" err="1">
                <a:solidFill>
                  <a:schemeClr val="accent3"/>
                </a:solidFill>
              </a:rPr>
              <a:t>finding</a:t>
            </a:r>
            <a:r>
              <a:rPr lang="de-DE" baseline="0">
                <a:solidFill>
                  <a:schemeClr val="accent3"/>
                </a:solidFill>
              </a:rPr>
              <a:t> on a ward </a:t>
            </a:r>
            <a:r>
              <a:rPr lang="de-DE" baseline="0" err="1">
                <a:solidFill>
                  <a:schemeClr val="accent3"/>
                </a:solidFill>
              </a:rPr>
              <a:t>with</a:t>
            </a:r>
            <a:r>
              <a:rPr lang="de-DE" baseline="0">
                <a:solidFill>
                  <a:schemeClr val="accent3"/>
                </a:solidFill>
              </a:rPr>
              <a:t> at least </a:t>
            </a:r>
            <a:r>
              <a:rPr lang="de-DE" baseline="0" err="1">
                <a:solidFill>
                  <a:schemeClr val="accent3"/>
                </a:solidFill>
              </a:rPr>
              <a:t>one</a:t>
            </a:r>
            <a:r>
              <a:rPr lang="de-DE" baseline="0">
                <a:solidFill>
                  <a:schemeClr val="accent3"/>
                </a:solidFill>
              </a:rPr>
              <a:t> </a:t>
            </a:r>
            <a:r>
              <a:rPr lang="de-DE" baseline="0" err="1">
                <a:solidFill>
                  <a:schemeClr val="accent3"/>
                </a:solidFill>
              </a:rPr>
              <a:t>infant</a:t>
            </a:r>
            <a:r>
              <a:rPr lang="de-DE" baseline="0">
                <a:solidFill>
                  <a:schemeClr val="accent3"/>
                </a:solidFill>
              </a:rPr>
              <a:t> </a:t>
            </a:r>
            <a:r>
              <a:rPr lang="de-DE" baseline="0" err="1">
                <a:solidFill>
                  <a:schemeClr val="accent3"/>
                </a:solidFill>
              </a:rPr>
              <a:t>who</a:t>
            </a:r>
            <a:r>
              <a:rPr lang="de-DE" baseline="0">
                <a:solidFill>
                  <a:schemeClr val="accent3"/>
                </a:solidFill>
              </a:rPr>
              <a:t> was </a:t>
            </a:r>
            <a:r>
              <a:rPr lang="de-DE" baseline="0" err="1">
                <a:solidFill>
                  <a:schemeClr val="accent3"/>
                </a:solidFill>
              </a:rPr>
              <a:t>already</a:t>
            </a:r>
            <a:r>
              <a:rPr lang="de-DE" baseline="0">
                <a:solidFill>
                  <a:schemeClr val="accent3"/>
                </a:solidFill>
              </a:rPr>
              <a:t> </a:t>
            </a:r>
            <a:r>
              <a:rPr lang="de-DE" baseline="0" err="1">
                <a:solidFill>
                  <a:schemeClr val="accent3"/>
                </a:solidFill>
              </a:rPr>
              <a:t>tested</a:t>
            </a:r>
            <a:r>
              <a:rPr lang="de-DE" baseline="0">
                <a:solidFill>
                  <a:schemeClr val="accent3"/>
                </a:solidFill>
              </a:rPr>
              <a:t> positive. </a:t>
            </a:r>
            <a:r>
              <a:rPr lang="de-DE" baseline="0"/>
              <a:t>On </a:t>
            </a:r>
            <a:r>
              <a:rPr lang="de-DE" baseline="0" err="1"/>
              <a:t>the</a:t>
            </a:r>
            <a:r>
              <a:rPr lang="de-DE" baseline="0"/>
              <a:t> x-</a:t>
            </a:r>
            <a:r>
              <a:rPr lang="de-DE" baseline="0" err="1"/>
              <a:t>axis</a:t>
            </a:r>
            <a:r>
              <a:rPr lang="de-DE" baseline="0"/>
              <a:t> </a:t>
            </a:r>
            <a:r>
              <a:rPr lang="de-DE" baseline="0" err="1"/>
              <a:t>we</a:t>
            </a:r>
            <a:r>
              <a:rPr lang="de-DE" baseline="0"/>
              <a:t> </a:t>
            </a:r>
            <a:r>
              <a:rPr lang="de-DE" baseline="0" err="1"/>
              <a:t>marked</a:t>
            </a:r>
            <a:r>
              <a:rPr lang="de-DE" baseline="0"/>
              <a:t> </a:t>
            </a:r>
            <a:r>
              <a:rPr lang="de-DE" baseline="0" err="1"/>
              <a:t>the</a:t>
            </a:r>
            <a:r>
              <a:rPr lang="de-DE" baseline="0"/>
              <a:t> time in </a:t>
            </a:r>
            <a:r>
              <a:rPr lang="de-DE" baseline="0" err="1"/>
              <a:t>days</a:t>
            </a:r>
            <a:r>
              <a:rPr lang="de-DE" baseline="0"/>
              <a:t>, </a:t>
            </a:r>
            <a:r>
              <a:rPr lang="de-DE" baseline="0" err="1"/>
              <a:t>each</a:t>
            </a:r>
            <a:r>
              <a:rPr lang="de-DE" baseline="0"/>
              <a:t> </a:t>
            </a:r>
            <a:r>
              <a:rPr lang="de-DE" baseline="0" err="1"/>
              <a:t>line</a:t>
            </a:r>
            <a:r>
              <a:rPr lang="de-DE" baseline="0"/>
              <a:t> </a:t>
            </a:r>
            <a:r>
              <a:rPr lang="de-DE" baseline="0" err="1"/>
              <a:t>represents</a:t>
            </a:r>
            <a:r>
              <a:rPr lang="de-DE" baseline="0"/>
              <a:t> a </a:t>
            </a:r>
            <a:r>
              <a:rPr lang="de-DE" baseline="0" err="1"/>
              <a:t>case</a:t>
            </a:r>
            <a:r>
              <a:rPr lang="de-DE" baseline="0"/>
              <a:t>. In </a:t>
            </a:r>
            <a:r>
              <a:rPr lang="de-DE" baseline="0" err="1"/>
              <a:t>this</a:t>
            </a:r>
            <a:r>
              <a:rPr lang="de-DE" baseline="0"/>
              <a:t> </a:t>
            </a:r>
            <a:r>
              <a:rPr lang="de-DE" baseline="0" err="1"/>
              <a:t>graph</a:t>
            </a:r>
            <a:r>
              <a:rPr lang="de-DE" baseline="0"/>
              <a:t> </a:t>
            </a:r>
            <a:r>
              <a:rPr lang="de-DE" baseline="0" err="1"/>
              <a:t>the</a:t>
            </a:r>
            <a:r>
              <a:rPr lang="de-DE" baseline="0"/>
              <a:t> </a:t>
            </a:r>
            <a:r>
              <a:rPr lang="de-DE" baseline="0" err="1"/>
              <a:t>colours</a:t>
            </a:r>
            <a:r>
              <a:rPr lang="de-DE" baseline="0"/>
              <a:t> </a:t>
            </a:r>
            <a:r>
              <a:rPr lang="de-DE" baseline="0" err="1"/>
              <a:t>blue</a:t>
            </a:r>
            <a:r>
              <a:rPr lang="de-DE" baseline="0"/>
              <a:t>, </a:t>
            </a:r>
            <a:r>
              <a:rPr lang="de-DE" baseline="0" err="1"/>
              <a:t>green</a:t>
            </a:r>
            <a:r>
              <a:rPr lang="de-DE" baseline="0"/>
              <a:t>, </a:t>
            </a:r>
            <a:r>
              <a:rPr lang="de-DE" baseline="0" err="1"/>
              <a:t>yellow</a:t>
            </a:r>
            <a:r>
              <a:rPr lang="de-DE" baseline="0"/>
              <a:t> </a:t>
            </a:r>
            <a:r>
              <a:rPr lang="de-DE" baseline="0" err="1"/>
              <a:t>and</a:t>
            </a:r>
            <a:r>
              <a:rPr lang="de-DE" baseline="0"/>
              <a:t> </a:t>
            </a:r>
            <a:r>
              <a:rPr lang="de-DE" baseline="0" err="1"/>
              <a:t>grey</a:t>
            </a:r>
            <a:r>
              <a:rPr lang="de-DE" baseline="0"/>
              <a:t> </a:t>
            </a:r>
            <a:r>
              <a:rPr lang="de-DE" baseline="0" err="1"/>
              <a:t>symbolise</a:t>
            </a:r>
            <a:r>
              <a:rPr lang="de-DE" baseline="0"/>
              <a:t> on </a:t>
            </a:r>
            <a:r>
              <a:rPr lang="de-DE" baseline="0" err="1"/>
              <a:t>which</a:t>
            </a:r>
            <a:r>
              <a:rPr lang="de-DE" baseline="0"/>
              <a:t> ward a </a:t>
            </a:r>
            <a:r>
              <a:rPr lang="de-DE" baseline="0" err="1"/>
              <a:t>case</a:t>
            </a:r>
            <a:r>
              <a:rPr lang="de-DE" baseline="0"/>
              <a:t> was </a:t>
            </a:r>
            <a:r>
              <a:rPr lang="de-DE" baseline="0" err="1"/>
              <a:t>for</a:t>
            </a:r>
            <a:r>
              <a:rPr lang="de-DE" baseline="0"/>
              <a:t> </a:t>
            </a:r>
            <a:r>
              <a:rPr lang="de-DE" baseline="0" err="1"/>
              <a:t>each</a:t>
            </a:r>
            <a:r>
              <a:rPr lang="de-DE" baseline="0"/>
              <a:t> </a:t>
            </a:r>
            <a:r>
              <a:rPr lang="de-DE" baseline="0" err="1"/>
              <a:t>day</a:t>
            </a:r>
            <a:r>
              <a:rPr lang="de-DE" baseline="0"/>
              <a:t> </a:t>
            </a:r>
            <a:r>
              <a:rPr lang="de-DE" baseline="0" err="1"/>
              <a:t>during</a:t>
            </a:r>
            <a:r>
              <a:rPr lang="de-DE" baseline="0"/>
              <a:t> </a:t>
            </a:r>
            <a:r>
              <a:rPr lang="de-DE" baseline="0" err="1"/>
              <a:t>the</a:t>
            </a:r>
            <a:r>
              <a:rPr lang="de-DE" baseline="0"/>
              <a:t> </a:t>
            </a:r>
            <a:r>
              <a:rPr lang="de-DE" baseline="0" err="1"/>
              <a:t>outbreak</a:t>
            </a:r>
            <a:r>
              <a:rPr lang="de-DE" baseline="0"/>
              <a:t>. The </a:t>
            </a:r>
            <a:r>
              <a:rPr lang="de-DE" baseline="0" err="1"/>
              <a:t>red</a:t>
            </a:r>
            <a:r>
              <a:rPr lang="de-DE" baseline="0"/>
              <a:t> </a:t>
            </a:r>
            <a:r>
              <a:rPr lang="de-DE" baseline="0" err="1"/>
              <a:t>squares</a:t>
            </a:r>
            <a:r>
              <a:rPr lang="de-DE" baseline="0"/>
              <a:t> </a:t>
            </a:r>
            <a:r>
              <a:rPr lang="de-DE" baseline="0" err="1"/>
              <a:t>show</a:t>
            </a:r>
            <a:r>
              <a:rPr lang="de-DE" baseline="0"/>
              <a:t> on </a:t>
            </a:r>
            <a:r>
              <a:rPr lang="de-DE" baseline="0" err="1"/>
              <a:t>which</a:t>
            </a:r>
            <a:r>
              <a:rPr lang="de-DE" baseline="0"/>
              <a:t> </a:t>
            </a:r>
            <a:r>
              <a:rPr lang="de-DE" baseline="0" err="1"/>
              <a:t>day</a:t>
            </a:r>
            <a:r>
              <a:rPr lang="de-DE" baseline="0"/>
              <a:t> an </a:t>
            </a:r>
            <a:r>
              <a:rPr lang="de-DE" baseline="0" err="1"/>
              <a:t>infant</a:t>
            </a:r>
            <a:r>
              <a:rPr lang="de-DE" baseline="0"/>
              <a:t> was </a:t>
            </a:r>
            <a:r>
              <a:rPr lang="de-DE" baseline="0" err="1"/>
              <a:t>tested</a:t>
            </a:r>
            <a:r>
              <a:rPr lang="de-DE" baseline="0"/>
              <a:t> positive </a:t>
            </a:r>
            <a:r>
              <a:rPr lang="de-DE" baseline="0" err="1"/>
              <a:t>for</a:t>
            </a:r>
            <a:r>
              <a:rPr lang="de-DE" baseline="0"/>
              <a:t> </a:t>
            </a:r>
            <a:r>
              <a:rPr lang="de-DE" baseline="0" err="1"/>
              <a:t>the</a:t>
            </a:r>
            <a:r>
              <a:rPr lang="de-DE" baseline="0"/>
              <a:t> </a:t>
            </a:r>
            <a:r>
              <a:rPr lang="de-DE" baseline="0" err="1"/>
              <a:t>first</a:t>
            </a:r>
            <a:r>
              <a:rPr lang="de-DE" baseline="0"/>
              <a:t> time </a:t>
            </a:r>
            <a:r>
              <a:rPr lang="de-DE" baseline="0" err="1"/>
              <a:t>for</a:t>
            </a:r>
            <a:r>
              <a:rPr lang="de-DE" baseline="0"/>
              <a:t> ESBL-</a:t>
            </a:r>
            <a:r>
              <a:rPr lang="de-DE" baseline="0" err="1"/>
              <a:t>Klebsiella</a:t>
            </a:r>
            <a:r>
              <a:rPr lang="de-DE" baseline="0"/>
              <a:t>. The </a:t>
            </a:r>
            <a:r>
              <a:rPr lang="de-DE" baseline="0" err="1"/>
              <a:t>index</a:t>
            </a:r>
            <a:r>
              <a:rPr lang="de-DE" baseline="0"/>
              <a:t> </a:t>
            </a:r>
            <a:r>
              <a:rPr lang="de-DE" baseline="0" err="1"/>
              <a:t>case</a:t>
            </a:r>
            <a:r>
              <a:rPr lang="de-DE" baseline="0"/>
              <a:t> was </a:t>
            </a:r>
            <a:r>
              <a:rPr lang="de-DE" baseline="0" err="1"/>
              <a:t>tested</a:t>
            </a:r>
            <a:r>
              <a:rPr lang="de-DE" baseline="0"/>
              <a:t> positive </a:t>
            </a:r>
            <a:r>
              <a:rPr lang="de-DE" baseline="0" err="1"/>
              <a:t>already</a:t>
            </a:r>
            <a:r>
              <a:rPr lang="de-DE" baseline="0"/>
              <a:t> in 2009. In total </a:t>
            </a:r>
            <a:r>
              <a:rPr lang="de-DE" baseline="0" err="1"/>
              <a:t>there</a:t>
            </a:r>
            <a:r>
              <a:rPr lang="de-DE" baseline="0"/>
              <a:t> </a:t>
            </a:r>
            <a:r>
              <a:rPr lang="de-DE" baseline="0" err="1"/>
              <a:t>were</a:t>
            </a:r>
            <a:r>
              <a:rPr lang="de-DE" baseline="0"/>
              <a:t> </a:t>
            </a:r>
            <a:r>
              <a:rPr lang="en-US" baseline="0"/>
              <a:t>37 cases including10 cases with ESBL (extended-spectrum beta-lactamase)-producing K. pneumoniae bloodstream infection. Descriptive epidemiology indicated that a continuous transmission from person to person was most likely, which was further confirmed with a cohort study where frequent manipulation by the hospital personnel was a significant risk factor for becoming positive.</a:t>
            </a:r>
          </a:p>
          <a:p>
            <a:endParaRPr lang="de-DE"/>
          </a:p>
        </p:txBody>
      </p:sp>
      <p:sp>
        <p:nvSpPr>
          <p:cNvPr id="4" name="Foliennummernplatzhalter 3"/>
          <p:cNvSpPr>
            <a:spLocks noGrp="1"/>
          </p:cNvSpPr>
          <p:nvPr>
            <p:ph type="sldNum" sz="quarter" idx="10"/>
          </p:nvPr>
        </p:nvSpPr>
        <p:spPr/>
        <p:txBody>
          <a:bodyPr/>
          <a:lstStyle/>
          <a:p>
            <a:fld id="{E7DB3B74-E7C2-B34F-8624-8515ACB00503}" type="slidenum">
              <a:rPr lang="de-DE" smtClean="0"/>
              <a:t>22</a:t>
            </a:fld>
            <a:endParaRPr lang="de-DE"/>
          </a:p>
        </p:txBody>
      </p:sp>
    </p:spTree>
    <p:extLst>
      <p:ext uri="{BB962C8B-B14F-4D97-AF65-F5344CB8AC3E}">
        <p14:creationId xmlns:p14="http://schemas.microsoft.com/office/powerpoint/2010/main" val="24245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4B5541D-460F-4EF3-BB23-C34136B1BC31}" type="slidenum">
              <a:rPr lang="en-GB" altLang="en-US">
                <a:solidFill>
                  <a:prstClr val="black"/>
                </a:solidFill>
                <a:latin typeface="Trebuchet MS" pitchFamily="34" charset="0"/>
              </a:rPr>
              <a:pPr>
                <a:spcBef>
                  <a:spcPct val="0"/>
                </a:spcBef>
              </a:pPr>
              <a:t>24</a:t>
            </a:fld>
            <a:endParaRPr lang="en-GB" altLang="en-US">
              <a:solidFill>
                <a:prstClr val="black"/>
              </a:solidFill>
              <a:latin typeface="Trebuchet MS" pitchFamily="34" charset="0"/>
            </a:endParaRPr>
          </a:p>
        </p:txBody>
      </p:sp>
      <p:sp>
        <p:nvSpPr>
          <p:cNvPr id="75779" name="Rectangle 2"/>
          <p:cNvSpPr>
            <a:spLocks noGrp="1" noRot="1" noChangeAspect="1" noChangeArrowheads="1" noTextEdit="1"/>
          </p:cNvSpPr>
          <p:nvPr>
            <p:ph type="sldImg"/>
          </p:nvPr>
        </p:nvSpPr>
        <p:spPr>
          <a:xfrm>
            <a:off x="2700338" y="509588"/>
            <a:ext cx="4527550" cy="2547937"/>
          </a:xfrm>
          <a:solidFill>
            <a:srgbClr val="FFFFFF"/>
          </a:solidFill>
          <a:ln w="12700" cap="flat"/>
        </p:spPr>
      </p:sp>
      <p:sp>
        <p:nvSpPr>
          <p:cNvPr id="75780" name="Rectangle 3"/>
          <p:cNvSpPr>
            <a:spLocks noGrp="1" noChangeArrowheads="1"/>
          </p:cNvSpPr>
          <p:nvPr>
            <p:ph type="body" idx="1"/>
          </p:nvPr>
        </p:nvSpPr>
        <p:spPr>
          <a:xfrm>
            <a:off x="1323553" y="3228896"/>
            <a:ext cx="7279535" cy="3060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Trebuchet MS"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4B5541D-460F-4EF3-BB23-C34136B1BC31}" type="slidenum">
              <a:rPr lang="en-GB" altLang="en-US">
                <a:solidFill>
                  <a:prstClr val="black"/>
                </a:solidFill>
                <a:latin typeface="Trebuchet MS" pitchFamily="34" charset="0"/>
              </a:rPr>
              <a:pPr>
                <a:spcBef>
                  <a:spcPct val="0"/>
                </a:spcBef>
              </a:pPr>
              <a:t>28</a:t>
            </a:fld>
            <a:endParaRPr lang="en-GB" altLang="en-US">
              <a:solidFill>
                <a:prstClr val="black"/>
              </a:solidFill>
              <a:latin typeface="Trebuchet MS" pitchFamily="34" charset="0"/>
            </a:endParaRPr>
          </a:p>
        </p:txBody>
      </p:sp>
      <p:sp>
        <p:nvSpPr>
          <p:cNvPr id="75779" name="Rectangle 2"/>
          <p:cNvSpPr>
            <a:spLocks noGrp="1" noRot="1" noChangeAspect="1" noChangeArrowheads="1" noTextEdit="1"/>
          </p:cNvSpPr>
          <p:nvPr>
            <p:ph type="sldImg"/>
          </p:nvPr>
        </p:nvSpPr>
        <p:spPr>
          <a:xfrm>
            <a:off x="2700338" y="509588"/>
            <a:ext cx="4527550" cy="2547937"/>
          </a:xfrm>
          <a:solidFill>
            <a:srgbClr val="FFFFFF"/>
          </a:solidFill>
          <a:ln w="12700" cap="flat"/>
        </p:spPr>
      </p:sp>
      <p:sp>
        <p:nvSpPr>
          <p:cNvPr id="75780" name="Rectangle 3"/>
          <p:cNvSpPr>
            <a:spLocks noGrp="1" noChangeArrowheads="1"/>
          </p:cNvSpPr>
          <p:nvPr>
            <p:ph type="body" idx="1"/>
          </p:nvPr>
        </p:nvSpPr>
        <p:spPr>
          <a:xfrm>
            <a:off x="1323553" y="3228896"/>
            <a:ext cx="7279535" cy="3060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Trebuchet MS"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We sequenced the available isolates, which revealed that all (48 bacterial) isolates available for sequencing (from 31 cases) were closely related (maximum genetic distance, 12 single nucleotide polymorphisms).</a:t>
            </a:r>
            <a:r>
              <a:rPr lang="de-DE"/>
              <a:t> </a:t>
            </a:r>
            <a:r>
              <a:rPr lang="de-DE" err="1"/>
              <a:t>With</a:t>
            </a:r>
            <a:r>
              <a:rPr lang="de-DE"/>
              <a:t> a </a:t>
            </a:r>
            <a:r>
              <a:rPr lang="de-DE" err="1"/>
              <a:t>maximum</a:t>
            </a:r>
            <a:r>
              <a:rPr lang="de-DE" baseline="0"/>
              <a:t> </a:t>
            </a:r>
            <a:r>
              <a:rPr lang="de-DE" baseline="0" err="1"/>
              <a:t>likelihood</a:t>
            </a:r>
            <a:r>
              <a:rPr lang="de-DE" baseline="0"/>
              <a:t> </a:t>
            </a:r>
            <a:r>
              <a:rPr lang="de-DE" baseline="0" err="1"/>
              <a:t>tree</a:t>
            </a:r>
            <a:r>
              <a:rPr lang="de-DE" baseline="0"/>
              <a:t> </a:t>
            </a:r>
            <a:r>
              <a:rPr lang="de-DE" baseline="0" err="1"/>
              <a:t>we</a:t>
            </a:r>
            <a:r>
              <a:rPr lang="de-DE" baseline="0"/>
              <a:t> </a:t>
            </a:r>
            <a:r>
              <a:rPr lang="de-DE" baseline="0" err="1"/>
              <a:t>could</a:t>
            </a:r>
            <a:r>
              <a:rPr lang="de-DE" baseline="0"/>
              <a:t> </a:t>
            </a:r>
            <a:r>
              <a:rPr lang="de-DE" baseline="0" err="1"/>
              <a:t>further</a:t>
            </a:r>
            <a:r>
              <a:rPr lang="de-DE" baseline="0"/>
              <a:t> </a:t>
            </a:r>
            <a:r>
              <a:rPr lang="de-DE" baseline="0" err="1"/>
              <a:t>illustrate</a:t>
            </a:r>
            <a:r>
              <a:rPr lang="de-DE" baseline="0"/>
              <a:t> </a:t>
            </a:r>
            <a:r>
              <a:rPr lang="de-DE" baseline="0" err="1"/>
              <a:t>relatedness</a:t>
            </a:r>
            <a:r>
              <a:rPr lang="de-DE" baseline="0"/>
              <a:t> </a:t>
            </a:r>
            <a:r>
              <a:rPr lang="de-DE" baseline="0" err="1"/>
              <a:t>of</a:t>
            </a:r>
            <a:r>
              <a:rPr lang="de-DE" baseline="0"/>
              <a:t> all ESBL-</a:t>
            </a:r>
            <a:r>
              <a:rPr lang="de-DE" baseline="0" err="1"/>
              <a:t>Klebsiella</a:t>
            </a:r>
            <a:r>
              <a:rPr lang="de-DE" baseline="0"/>
              <a:t> positive </a:t>
            </a:r>
            <a:r>
              <a:rPr lang="de-DE" baseline="0" err="1"/>
              <a:t>isolates</a:t>
            </a:r>
            <a:r>
              <a:rPr lang="de-DE" baseline="0"/>
              <a:t> </a:t>
            </a:r>
            <a:r>
              <a:rPr lang="de-DE" baseline="0" err="1"/>
              <a:t>and</a:t>
            </a:r>
            <a:r>
              <a:rPr lang="de-DE" baseline="0"/>
              <a:t> </a:t>
            </a:r>
            <a:r>
              <a:rPr lang="de-DE" baseline="0" err="1"/>
              <a:t>show</a:t>
            </a:r>
            <a:r>
              <a:rPr lang="de-DE" baseline="0"/>
              <a:t> </a:t>
            </a:r>
            <a:r>
              <a:rPr lang="de-DE" baseline="0" err="1"/>
              <a:t>how</a:t>
            </a:r>
            <a:r>
              <a:rPr lang="de-DE" baseline="0"/>
              <a:t> </a:t>
            </a:r>
            <a:r>
              <a:rPr lang="de-DE" baseline="0" err="1"/>
              <a:t>they</a:t>
            </a:r>
            <a:r>
              <a:rPr lang="de-DE" baseline="0"/>
              <a:t> </a:t>
            </a:r>
            <a:r>
              <a:rPr lang="de-DE" baseline="0" err="1"/>
              <a:t>derived</a:t>
            </a:r>
            <a:r>
              <a:rPr lang="de-DE" baseline="0"/>
              <a:t> </a:t>
            </a:r>
            <a:r>
              <a:rPr lang="de-DE" baseline="0" err="1"/>
              <a:t>from</a:t>
            </a:r>
            <a:r>
              <a:rPr lang="de-DE" baseline="0"/>
              <a:t> </a:t>
            </a:r>
            <a:r>
              <a:rPr lang="de-DE" baseline="0" err="1"/>
              <a:t>three</a:t>
            </a:r>
            <a:r>
              <a:rPr lang="de-DE" baseline="0"/>
              <a:t> </a:t>
            </a:r>
            <a:r>
              <a:rPr lang="de-DE" baseline="0" err="1"/>
              <a:t>clusters</a:t>
            </a:r>
            <a:r>
              <a:rPr lang="de-DE" baseline="0"/>
              <a:t>.</a:t>
            </a:r>
            <a:endParaRPr lang="de-DE"/>
          </a:p>
        </p:txBody>
      </p:sp>
      <p:sp>
        <p:nvSpPr>
          <p:cNvPr id="4" name="Foliennummernplatzhalter 3"/>
          <p:cNvSpPr>
            <a:spLocks noGrp="1"/>
          </p:cNvSpPr>
          <p:nvPr>
            <p:ph type="sldNum" sz="quarter" idx="10"/>
          </p:nvPr>
        </p:nvSpPr>
        <p:spPr/>
        <p:txBody>
          <a:bodyPr/>
          <a:lstStyle/>
          <a:p>
            <a:fld id="{E7DB3B74-E7C2-B34F-8624-8515ACB00503}" type="slidenum">
              <a:rPr lang="de-DE" smtClean="0"/>
              <a:t>31</a:t>
            </a:fld>
            <a:endParaRPr lang="de-DE"/>
          </a:p>
        </p:txBody>
      </p:sp>
    </p:spTree>
    <p:extLst>
      <p:ext uri="{BB962C8B-B14F-4D97-AF65-F5344CB8AC3E}">
        <p14:creationId xmlns:p14="http://schemas.microsoft.com/office/powerpoint/2010/main" val="24245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a:t>The illustration in a minimum spanning tree further increased our understanding of transmission throughout the outbreak. It supported patient-to-patient transmission as the principle route of pathogen spread, since in the minimum spanning tree all but one furcation nodes in clades 1, 2 and 3 are occupied by isolates sampled from patients, rather than from parents, staff or any environmental source. This becomes clear if we look into cluster 2/ environment samples 04 and 05. The phylogenetic results do not link cases to cases here, the samples are positioned as outliers. It is thus likely that we found a secondary contamination of the environment. </a:t>
            </a:r>
          </a:p>
          <a:p>
            <a:r>
              <a:rPr lang="en-US" baseline="0"/>
              <a:t>In a recent outbreak we could conduct these analysis during the outbreak investigation, our increasing expertise allowed early understanding of transmission routes in HAI outbreaks by combination of microbiological findings and epidemiological findings. NGS has now allowed to establish a specific PCR analysis allowing for differentiate outbreak clones from non outbreak clones within ~24h</a:t>
            </a:r>
            <a:endParaRPr lang="de-DE"/>
          </a:p>
        </p:txBody>
      </p:sp>
      <p:sp>
        <p:nvSpPr>
          <p:cNvPr id="4" name="Foliennummernplatzhalter 3"/>
          <p:cNvSpPr>
            <a:spLocks noGrp="1"/>
          </p:cNvSpPr>
          <p:nvPr>
            <p:ph type="sldNum" sz="quarter" idx="10"/>
          </p:nvPr>
        </p:nvSpPr>
        <p:spPr/>
        <p:txBody>
          <a:bodyPr/>
          <a:lstStyle/>
          <a:p>
            <a:fld id="{E7DB3B74-E7C2-B34F-8624-8515ACB00503}" type="slidenum">
              <a:rPr lang="de-DE" smtClean="0"/>
              <a:t>32</a:t>
            </a:fld>
            <a:endParaRPr lang="de-DE"/>
          </a:p>
        </p:txBody>
      </p:sp>
    </p:spTree>
    <p:extLst>
      <p:ext uri="{BB962C8B-B14F-4D97-AF65-F5344CB8AC3E}">
        <p14:creationId xmlns:p14="http://schemas.microsoft.com/office/powerpoint/2010/main" val="24245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4B5541D-460F-4EF3-BB23-C34136B1BC31}" type="slidenum">
              <a:rPr lang="en-GB" altLang="en-US">
                <a:solidFill>
                  <a:prstClr val="black"/>
                </a:solidFill>
                <a:latin typeface="Trebuchet MS" pitchFamily="34" charset="0"/>
              </a:rPr>
              <a:pPr>
                <a:spcBef>
                  <a:spcPct val="0"/>
                </a:spcBef>
              </a:pPr>
              <a:t>34</a:t>
            </a:fld>
            <a:endParaRPr lang="en-GB" altLang="en-US">
              <a:solidFill>
                <a:prstClr val="black"/>
              </a:solidFill>
              <a:latin typeface="Trebuchet MS" pitchFamily="34" charset="0"/>
            </a:endParaRPr>
          </a:p>
        </p:txBody>
      </p:sp>
      <p:sp>
        <p:nvSpPr>
          <p:cNvPr id="75779" name="Rectangle 2"/>
          <p:cNvSpPr>
            <a:spLocks noGrp="1" noRot="1" noChangeAspect="1" noChangeArrowheads="1" noTextEdit="1"/>
          </p:cNvSpPr>
          <p:nvPr>
            <p:ph type="sldImg"/>
          </p:nvPr>
        </p:nvSpPr>
        <p:spPr>
          <a:xfrm>
            <a:off x="2700338" y="509588"/>
            <a:ext cx="4527550" cy="2547937"/>
          </a:xfrm>
          <a:solidFill>
            <a:srgbClr val="FFFFFF"/>
          </a:solidFill>
          <a:ln w="12700" cap="flat"/>
        </p:spPr>
      </p:sp>
      <p:sp>
        <p:nvSpPr>
          <p:cNvPr id="75780" name="Rectangle 3"/>
          <p:cNvSpPr>
            <a:spLocks noGrp="1" noChangeArrowheads="1"/>
          </p:cNvSpPr>
          <p:nvPr>
            <p:ph type="body" idx="1"/>
          </p:nvPr>
        </p:nvSpPr>
        <p:spPr>
          <a:xfrm>
            <a:off x="1323553" y="3228896"/>
            <a:ext cx="7279535" cy="3060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Trebuchet MS"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4310">
              <a:defRPr/>
            </a:pPr>
            <a:r>
              <a:rPr lang="de-DE"/>
              <a:t>In</a:t>
            </a:r>
            <a:r>
              <a:rPr lang="de-DE" baseline="0"/>
              <a:t> der Zeit vom Verdacht auf einen möglichen Ausbruch bis zur Aufklärung des Ausbruchs werden eine Vielzahl von Schritten unternommen, die nicht unbedingt immer dieselbe Chronologie haben. </a:t>
            </a:r>
            <a:r>
              <a:rPr lang="de-DE"/>
              <a:t>Wir stellen uns eine Ausbruchsuntersuchung</a:t>
            </a:r>
            <a:r>
              <a:rPr lang="de-DE" baseline="0"/>
              <a:t> daher eher als ein Zusammentragen verschiedener Puzzleteile vor, die in ihrer Gesamtheit ein Bild des Ausbruchsgeschehens darstellen. Verschiedene Literaturquellen geben meist zwar ähnliche, aber im Detail etwas unterschiedliche Schritte einer Ausbruchsuntersuchung an. </a:t>
            </a:r>
            <a:endParaRPr lang="de-DE"/>
          </a:p>
        </p:txBody>
      </p:sp>
      <p:sp>
        <p:nvSpPr>
          <p:cNvPr id="4" name="Foliennummernplatzhalter 3"/>
          <p:cNvSpPr>
            <a:spLocks noGrp="1"/>
          </p:cNvSpPr>
          <p:nvPr>
            <p:ph type="sldNum" sz="quarter" idx="10"/>
          </p:nvPr>
        </p:nvSpPr>
        <p:spPr/>
        <p:txBody>
          <a:bodyPr/>
          <a:lstStyle/>
          <a:p>
            <a:fld id="{D47A4753-8C6D-4DFD-BDE4-C0231735F52F}" type="slidenum">
              <a:rPr lang="de-DE" smtClean="0">
                <a:solidFill>
                  <a:prstClr val="black"/>
                </a:solidFill>
              </a:rPr>
              <a:pPr/>
              <a:t>35</a:t>
            </a:fld>
            <a:endParaRPr lang="de-DE">
              <a:solidFill>
                <a:prstClr val="black"/>
              </a:solidFill>
            </a:endParaRPr>
          </a:p>
        </p:txBody>
      </p:sp>
      <p:sp>
        <p:nvSpPr>
          <p:cNvPr id="5" name="Datumsplatzhalter 4"/>
          <p:cNvSpPr>
            <a:spLocks noGrp="1"/>
          </p:cNvSpPr>
          <p:nvPr>
            <p:ph type="dt" idx="11"/>
          </p:nvPr>
        </p:nvSpPr>
        <p:spPr/>
        <p:txBody>
          <a:bodyPr/>
          <a:lstStyle/>
          <a:p>
            <a:endParaRPr lang="de-DE">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2400"/>
              <a:t>2009 WHO </a:t>
            </a:r>
            <a:r>
              <a:rPr lang="de-DE" altLang="de-DE" sz="2400" err="1"/>
              <a:t>launched</a:t>
            </a:r>
            <a:r>
              <a:rPr lang="de-DE" altLang="de-DE" sz="2400"/>
              <a:t> </a:t>
            </a:r>
            <a:r>
              <a:rPr lang="de-DE" altLang="de-DE" sz="2400" err="1"/>
              <a:t>worldwide</a:t>
            </a:r>
            <a:r>
              <a:rPr lang="de-DE" altLang="de-DE" sz="2400"/>
              <a:t> </a:t>
            </a:r>
            <a:r>
              <a:rPr lang="de-DE" altLang="de-DE" sz="2400" err="1"/>
              <a:t>campaign</a:t>
            </a:r>
            <a:br>
              <a:rPr lang="de-DE" altLang="de-DE" sz="2400"/>
            </a:br>
            <a:endParaRPr lang="de-DE" altLang="de-DE" sz="2400"/>
          </a:p>
          <a:p>
            <a:r>
              <a:rPr lang="de-DE" altLang="de-DE" sz="2400" err="1"/>
              <a:t>My</a:t>
            </a:r>
            <a:r>
              <a:rPr lang="de-DE" altLang="de-DE" sz="2400"/>
              <a:t> </a:t>
            </a:r>
            <a:r>
              <a:rPr lang="de-DE" altLang="de-DE" sz="2400" err="1"/>
              <a:t>five</a:t>
            </a:r>
            <a:r>
              <a:rPr lang="de-DE" altLang="de-DE" sz="2400"/>
              <a:t> </a:t>
            </a:r>
            <a:r>
              <a:rPr lang="de-DE" altLang="de-DE" sz="2400" err="1"/>
              <a:t>moments</a:t>
            </a:r>
            <a:r>
              <a:rPr lang="de-DE" altLang="de-DE" sz="2400"/>
              <a:t> </a:t>
            </a:r>
            <a:r>
              <a:rPr lang="de-DE" altLang="de-DE" sz="2400" err="1"/>
              <a:t>of</a:t>
            </a:r>
            <a:r>
              <a:rPr lang="de-DE" altLang="de-DE" sz="2400"/>
              <a:t> </a:t>
            </a:r>
            <a:r>
              <a:rPr lang="de-DE" altLang="de-DE" sz="2400" err="1"/>
              <a:t>hand</a:t>
            </a:r>
            <a:r>
              <a:rPr lang="de-DE" altLang="de-DE" sz="2400"/>
              <a:t> </a:t>
            </a:r>
            <a:r>
              <a:rPr lang="de-DE" altLang="de-DE" sz="2400" err="1"/>
              <a:t>hygiene</a:t>
            </a:r>
            <a:endParaRPr lang="de-DE" altLang="de-DE" sz="2400"/>
          </a:p>
          <a:p>
            <a:pPr lvl="1">
              <a:buFont typeface="Wingdings" panose="05000000000000000000" pitchFamily="2" charset="2"/>
              <a:buChar char="Ø"/>
            </a:pPr>
            <a:r>
              <a:rPr lang="en-GB" altLang="de-DE" sz="2200"/>
              <a:t>Before patient contact </a:t>
            </a:r>
            <a:endParaRPr lang="de-DE" altLang="de-DE" sz="2200"/>
          </a:p>
          <a:p>
            <a:pPr lvl="1">
              <a:buFont typeface="Wingdings" panose="05000000000000000000" pitchFamily="2" charset="2"/>
              <a:buChar char="Ø"/>
            </a:pPr>
            <a:r>
              <a:rPr lang="en-GB" altLang="de-DE" sz="2200"/>
              <a:t>Before aseptic procedures </a:t>
            </a:r>
            <a:endParaRPr lang="de-DE" altLang="de-DE" sz="2200"/>
          </a:p>
          <a:p>
            <a:pPr lvl="1">
              <a:buFont typeface="Wingdings" panose="05000000000000000000" pitchFamily="2" charset="2"/>
              <a:buChar char="Ø"/>
            </a:pPr>
            <a:r>
              <a:rPr lang="en-GB" altLang="de-DE" sz="2200"/>
              <a:t>After blood and body fluid exposure risk also during care in the same patient </a:t>
            </a:r>
            <a:endParaRPr lang="de-DE" altLang="de-DE" sz="2200"/>
          </a:p>
          <a:p>
            <a:pPr lvl="1">
              <a:buFont typeface="Wingdings" panose="05000000000000000000" pitchFamily="2" charset="2"/>
              <a:buChar char="Ø"/>
            </a:pPr>
            <a:r>
              <a:rPr lang="en-GB" altLang="de-DE" sz="2200"/>
              <a:t>After patient contact </a:t>
            </a:r>
            <a:endParaRPr lang="de-DE" altLang="de-DE" sz="2200"/>
          </a:p>
          <a:p>
            <a:pPr lvl="1">
              <a:buFont typeface="Wingdings" panose="05000000000000000000" pitchFamily="2" charset="2"/>
              <a:buChar char="Ø"/>
            </a:pPr>
            <a:r>
              <a:rPr lang="en-GB" altLang="de-DE" sz="2200"/>
              <a:t>After contact with surfaces and items in patient vicinity </a:t>
            </a:r>
            <a:endParaRPr lang="de-DE" altLang="de-DE" sz="2200"/>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2903068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D0D18800-03A3-4371-B392-80B672D011D5}" type="slidenum">
              <a:rPr kumimoji="0" lang="en-GB"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14400" rtl="0" eaLnBrk="1" fontAlgn="base" latinLnBrk="0" hangingPunct="1">
                <a:lnSpc>
                  <a:spcPct val="9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401565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07302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5459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4B5541D-460F-4EF3-BB23-C34136B1BC31}" type="slidenum">
              <a:rPr lang="en-GB" altLang="en-US">
                <a:solidFill>
                  <a:prstClr val="black"/>
                </a:solidFill>
                <a:latin typeface="Trebuchet MS" pitchFamily="34" charset="0"/>
              </a:rPr>
              <a:pPr>
                <a:spcBef>
                  <a:spcPct val="0"/>
                </a:spcBef>
              </a:pPr>
              <a:t>4</a:t>
            </a:fld>
            <a:endParaRPr lang="en-GB" altLang="en-US">
              <a:solidFill>
                <a:prstClr val="black"/>
              </a:solidFill>
              <a:latin typeface="Trebuchet MS" pitchFamily="34" charset="0"/>
            </a:endParaRPr>
          </a:p>
        </p:txBody>
      </p:sp>
      <p:sp>
        <p:nvSpPr>
          <p:cNvPr id="75779" name="Rectangle 2"/>
          <p:cNvSpPr>
            <a:spLocks noGrp="1" noRot="1" noChangeAspect="1" noChangeArrowheads="1" noTextEdit="1"/>
          </p:cNvSpPr>
          <p:nvPr>
            <p:ph type="sldImg"/>
          </p:nvPr>
        </p:nvSpPr>
        <p:spPr>
          <a:xfrm>
            <a:off x="2700338" y="509588"/>
            <a:ext cx="4527550" cy="2547937"/>
          </a:xfrm>
          <a:solidFill>
            <a:srgbClr val="FFFFFF"/>
          </a:solidFill>
          <a:ln w="12700" cap="flat"/>
        </p:spPr>
      </p:sp>
      <p:sp>
        <p:nvSpPr>
          <p:cNvPr id="75780" name="Rectangle 3"/>
          <p:cNvSpPr>
            <a:spLocks noGrp="1" noChangeArrowheads="1"/>
          </p:cNvSpPr>
          <p:nvPr>
            <p:ph type="body" idx="1"/>
          </p:nvPr>
        </p:nvSpPr>
        <p:spPr>
          <a:xfrm>
            <a:off x="1323553" y="3228896"/>
            <a:ext cx="7279535" cy="3060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Trebuchet MS"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a:solidFill>
                  <a:schemeClr val="tx1"/>
                </a:solidFill>
                <a:latin typeface="+mn-lt"/>
                <a:ea typeface="+mn-ea"/>
                <a:cs typeface="+mn-cs"/>
              </a:rPr>
              <a:t>Die vom Routinelabor bereitgestellte „Erreger-Entwicklung“ seit Mai 2014 zeigte einen Anstieg der </a:t>
            </a:r>
            <a:r>
              <a:rPr lang="de-DE" sz="1200" b="0" i="1" u="none" strike="noStrike" kern="1200" baseline="0">
                <a:solidFill>
                  <a:schemeClr val="tx1"/>
                </a:solidFill>
                <a:latin typeface="+mn-lt"/>
                <a:ea typeface="+mn-ea"/>
                <a:cs typeface="+mn-cs"/>
              </a:rPr>
              <a:t>K. </a:t>
            </a:r>
            <a:r>
              <a:rPr lang="de-DE" sz="1200" b="0" i="1" u="none" strike="noStrike" kern="1200" baseline="0" err="1">
                <a:solidFill>
                  <a:schemeClr val="tx1"/>
                </a:solidFill>
                <a:latin typeface="+mn-lt"/>
                <a:ea typeface="+mn-ea"/>
                <a:cs typeface="+mn-cs"/>
              </a:rPr>
              <a:t>pneumoniae</a:t>
            </a:r>
            <a:r>
              <a:rPr lang="de-DE" sz="1200" b="0" i="0" u="none" strike="noStrike" kern="1200" baseline="0">
                <a:solidFill>
                  <a:schemeClr val="tx1"/>
                </a:solidFill>
                <a:latin typeface="+mn-lt"/>
                <a:ea typeface="+mn-ea"/>
                <a:cs typeface="+mn-cs"/>
              </a:rPr>
              <a:t>-Nachweise seit Beginn des Jahres 2015  </a:t>
            </a:r>
          </a:p>
          <a:p>
            <a:r>
              <a:rPr lang="de-DE" sz="1200" b="0" i="0" u="none" strike="noStrike" kern="1200" baseline="0">
                <a:solidFill>
                  <a:schemeClr val="tx1"/>
                </a:solidFill>
                <a:latin typeface="+mn-lt"/>
                <a:ea typeface="+mn-ea"/>
                <a:cs typeface="+mn-cs"/>
              </a:rPr>
              <a:t>Neben einer typischen Fluktuation erkennt man einen Anstieg der “</a:t>
            </a:r>
            <a:r>
              <a:rPr lang="de-DE" sz="1200" b="0" i="1" u="none" strike="noStrike" kern="1200" baseline="0" err="1">
                <a:solidFill>
                  <a:schemeClr val="tx1"/>
                </a:solidFill>
                <a:latin typeface="+mn-lt"/>
                <a:ea typeface="+mn-ea"/>
                <a:cs typeface="+mn-cs"/>
              </a:rPr>
              <a:t>Klebsiella</a:t>
            </a:r>
            <a:r>
              <a:rPr lang="de-DE" sz="1200" b="0" i="1" u="none" strike="noStrike" kern="1200" baseline="0">
                <a:solidFill>
                  <a:schemeClr val="tx1"/>
                </a:solidFill>
                <a:latin typeface="+mn-lt"/>
                <a:ea typeface="+mn-ea"/>
                <a:cs typeface="+mn-cs"/>
              </a:rPr>
              <a:t> </a:t>
            </a:r>
            <a:r>
              <a:rPr lang="de-DE" sz="1200" b="0" i="1" u="none" strike="noStrike" kern="1200" baseline="0" err="1">
                <a:solidFill>
                  <a:schemeClr val="tx1"/>
                </a:solidFill>
                <a:latin typeface="+mn-lt"/>
                <a:ea typeface="+mn-ea"/>
                <a:cs typeface="+mn-cs"/>
              </a:rPr>
              <a:t>pneumoniae</a:t>
            </a:r>
            <a:r>
              <a:rPr lang="de-DE" sz="1200" b="0" i="1" u="none" strike="noStrike" kern="1200" baseline="0">
                <a:solidFill>
                  <a:schemeClr val="tx1"/>
                </a:solidFill>
                <a:latin typeface="+mn-lt"/>
                <a:ea typeface="+mn-ea"/>
                <a:cs typeface="+mn-cs"/>
              </a:rPr>
              <a:t> </a:t>
            </a:r>
            <a:r>
              <a:rPr lang="de-DE" sz="1200" b="0" i="0" u="none" strike="noStrike" kern="1200" baseline="0">
                <a:solidFill>
                  <a:schemeClr val="tx1"/>
                </a:solidFill>
                <a:latin typeface="+mn-lt"/>
                <a:ea typeface="+mn-ea"/>
                <a:cs typeface="+mn-cs"/>
              </a:rPr>
              <a:t>3MRGN“ - Erstnachweise Anfang 2015. </a:t>
            </a:r>
            <a:endParaRPr lang="de-DE"/>
          </a:p>
        </p:txBody>
      </p:sp>
      <p:sp>
        <p:nvSpPr>
          <p:cNvPr id="4" name="Foliennummernplatzhalter 3"/>
          <p:cNvSpPr>
            <a:spLocks noGrp="1"/>
          </p:cNvSpPr>
          <p:nvPr>
            <p:ph type="sldNum" sz="quarter" idx="10"/>
          </p:nvPr>
        </p:nvSpPr>
        <p:spPr/>
        <p:txBody>
          <a:bodyPr/>
          <a:lstStyle/>
          <a:p>
            <a:fld id="{E7DB3B74-E7C2-B34F-8624-8515ACB00503}" type="slidenum">
              <a:rPr lang="de-DE" smtClean="0"/>
              <a:pPr/>
              <a:t>7</a:t>
            </a:fld>
            <a:endParaRPr lang="de-DE"/>
          </a:p>
        </p:txBody>
      </p:sp>
    </p:spTree>
    <p:extLst>
      <p:ext uri="{BB962C8B-B14F-4D97-AF65-F5344CB8AC3E}">
        <p14:creationId xmlns:p14="http://schemas.microsoft.com/office/powerpoint/2010/main" val="408713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4B5541D-460F-4EF3-BB23-C34136B1BC31}" type="slidenum">
              <a:rPr lang="en-GB" altLang="en-US">
                <a:solidFill>
                  <a:prstClr val="black"/>
                </a:solidFill>
                <a:latin typeface="Trebuchet MS" pitchFamily="34" charset="0"/>
              </a:rPr>
              <a:pPr>
                <a:spcBef>
                  <a:spcPct val="0"/>
                </a:spcBef>
              </a:pPr>
              <a:t>9</a:t>
            </a:fld>
            <a:endParaRPr lang="en-GB" altLang="en-US">
              <a:solidFill>
                <a:prstClr val="black"/>
              </a:solidFill>
              <a:latin typeface="Trebuchet MS" pitchFamily="34" charset="0"/>
            </a:endParaRPr>
          </a:p>
        </p:txBody>
      </p:sp>
      <p:sp>
        <p:nvSpPr>
          <p:cNvPr id="75779" name="Rectangle 2"/>
          <p:cNvSpPr>
            <a:spLocks noGrp="1" noRot="1" noChangeAspect="1" noChangeArrowheads="1" noTextEdit="1"/>
          </p:cNvSpPr>
          <p:nvPr>
            <p:ph type="sldImg"/>
          </p:nvPr>
        </p:nvSpPr>
        <p:spPr>
          <a:xfrm>
            <a:off x="2700338" y="509588"/>
            <a:ext cx="4527550" cy="2547937"/>
          </a:xfrm>
          <a:solidFill>
            <a:srgbClr val="FFFFFF"/>
          </a:solidFill>
          <a:ln w="12700" cap="flat"/>
        </p:spPr>
      </p:sp>
      <p:sp>
        <p:nvSpPr>
          <p:cNvPr id="75780" name="Rectangle 3"/>
          <p:cNvSpPr>
            <a:spLocks noGrp="1" noChangeArrowheads="1"/>
          </p:cNvSpPr>
          <p:nvPr>
            <p:ph type="body" idx="1"/>
          </p:nvPr>
        </p:nvSpPr>
        <p:spPr>
          <a:xfrm>
            <a:off x="1323553" y="3228896"/>
            <a:ext cx="7279535" cy="3060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Trebuchet MS"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4B5541D-460F-4EF3-BB23-C34136B1BC31}" type="slidenum">
              <a:rPr lang="en-GB" altLang="en-US">
                <a:solidFill>
                  <a:prstClr val="black"/>
                </a:solidFill>
                <a:latin typeface="Trebuchet MS" pitchFamily="34" charset="0"/>
              </a:rPr>
              <a:pPr>
                <a:spcBef>
                  <a:spcPct val="0"/>
                </a:spcBef>
              </a:pPr>
              <a:t>12</a:t>
            </a:fld>
            <a:endParaRPr lang="en-GB" altLang="en-US">
              <a:solidFill>
                <a:prstClr val="black"/>
              </a:solidFill>
              <a:latin typeface="Trebuchet MS" pitchFamily="34" charset="0"/>
            </a:endParaRPr>
          </a:p>
        </p:txBody>
      </p:sp>
      <p:sp>
        <p:nvSpPr>
          <p:cNvPr id="75779" name="Rectangle 2"/>
          <p:cNvSpPr>
            <a:spLocks noGrp="1" noRot="1" noChangeAspect="1" noChangeArrowheads="1" noTextEdit="1"/>
          </p:cNvSpPr>
          <p:nvPr>
            <p:ph type="sldImg"/>
          </p:nvPr>
        </p:nvSpPr>
        <p:spPr>
          <a:xfrm>
            <a:off x="2700338" y="509588"/>
            <a:ext cx="4527550" cy="2547937"/>
          </a:xfrm>
          <a:solidFill>
            <a:srgbClr val="FFFFFF"/>
          </a:solidFill>
          <a:ln w="12700" cap="flat"/>
        </p:spPr>
      </p:sp>
      <p:sp>
        <p:nvSpPr>
          <p:cNvPr id="75780" name="Rectangle 3"/>
          <p:cNvSpPr>
            <a:spLocks noGrp="1" noChangeArrowheads="1"/>
          </p:cNvSpPr>
          <p:nvPr>
            <p:ph type="body" idx="1"/>
          </p:nvPr>
        </p:nvSpPr>
        <p:spPr>
          <a:xfrm>
            <a:off x="1323553" y="3228896"/>
            <a:ext cx="7279535" cy="3060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Trebuchet MS"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944FA-BBD4-485E-A550-6157F55E32CD}" type="slidenum">
              <a:rPr lang="de-DE" altLang="de-DE"/>
              <a:pPr/>
              <a:t>18</a:t>
            </a:fld>
            <a:endParaRPr lang="de-DE" altLang="de-DE"/>
          </a:p>
        </p:txBody>
      </p:sp>
      <p:sp>
        <p:nvSpPr>
          <p:cNvPr id="45058" name="Rectangle 2"/>
          <p:cNvSpPr>
            <a:spLocks noGrp="1" noRot="1" noChangeAspect="1" noChangeArrowheads="1" noTextEdit="1"/>
          </p:cNvSpPr>
          <p:nvPr>
            <p:ph type="sldImg"/>
          </p:nvPr>
        </p:nvSpPr>
        <p:spPr>
          <a:xfrm>
            <a:off x="2697163" y="509588"/>
            <a:ext cx="4532312" cy="2549525"/>
          </a:xfrm>
          <a:ln/>
        </p:spPr>
      </p:sp>
      <p:sp>
        <p:nvSpPr>
          <p:cNvPr id="45059" name="Rectangle 3"/>
          <p:cNvSpPr>
            <a:spLocks noGrp="1" noChangeArrowheads="1"/>
          </p:cNvSpPr>
          <p:nvPr>
            <p:ph type="body" idx="1"/>
          </p:nvPr>
        </p:nvSpPr>
        <p:spPr/>
        <p:txBody>
          <a:bodyPr/>
          <a:lstStyle/>
          <a:p>
            <a:r>
              <a:rPr lang="de-DE" altLang="de-DE"/>
              <a:t>MRSA Screening hatte scheinbar zur Folge, dass Kliniker von bakteriologischem Screening ausgingen, aber lediglich eine suche nach MRSA stattfand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4B5541D-460F-4EF3-BB23-C34136B1BC31}" type="slidenum">
              <a:rPr lang="en-GB" altLang="en-US">
                <a:solidFill>
                  <a:prstClr val="black"/>
                </a:solidFill>
                <a:latin typeface="Trebuchet MS" pitchFamily="34" charset="0"/>
              </a:rPr>
              <a:pPr>
                <a:spcBef>
                  <a:spcPct val="0"/>
                </a:spcBef>
              </a:pPr>
              <a:t>19</a:t>
            </a:fld>
            <a:endParaRPr lang="en-GB" altLang="en-US">
              <a:solidFill>
                <a:prstClr val="black"/>
              </a:solidFill>
              <a:latin typeface="Trebuchet MS" pitchFamily="34" charset="0"/>
            </a:endParaRPr>
          </a:p>
        </p:txBody>
      </p:sp>
      <p:sp>
        <p:nvSpPr>
          <p:cNvPr id="75779" name="Rectangle 2"/>
          <p:cNvSpPr>
            <a:spLocks noGrp="1" noRot="1" noChangeAspect="1" noChangeArrowheads="1" noTextEdit="1"/>
          </p:cNvSpPr>
          <p:nvPr>
            <p:ph type="sldImg"/>
          </p:nvPr>
        </p:nvSpPr>
        <p:spPr>
          <a:xfrm>
            <a:off x="2700338" y="509588"/>
            <a:ext cx="4527550" cy="2547937"/>
          </a:xfrm>
          <a:solidFill>
            <a:srgbClr val="FFFFFF"/>
          </a:solidFill>
          <a:ln w="12700" cap="flat"/>
        </p:spPr>
      </p:sp>
      <p:sp>
        <p:nvSpPr>
          <p:cNvPr id="75780" name="Rectangle 3"/>
          <p:cNvSpPr>
            <a:spLocks noGrp="1" noChangeArrowheads="1"/>
          </p:cNvSpPr>
          <p:nvPr>
            <p:ph type="body" idx="1"/>
          </p:nvPr>
        </p:nvSpPr>
        <p:spPr>
          <a:xfrm>
            <a:off x="1323553" y="3228896"/>
            <a:ext cx="7279535" cy="3060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Trebuchet MS"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en-US"/>
              <a:t>Click to edit Master title style</a:t>
            </a:r>
            <a:endParaRPr lang="en-GB"/>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a:t>Click to edit Master subtitle style</a:t>
            </a:r>
            <a:endParaRPr lang="en-GB"/>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580567E-5E8F-47A5-90DF-8BFEB1A7152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Tahoma" pitchFamily="34" charset="0"/>
              <a:buChar char="–"/>
              <a:tabLst>
                <a:tab pos="541312" algn="l"/>
              </a:tabLst>
              <a:defRPr sz="2400">
                <a:latin typeface="Tahoma" pitchFamily="34" charset="0"/>
                <a:cs typeface="Tahoma" pitchFamily="34" charset="0"/>
              </a:defRPr>
            </a:lvl3pPr>
            <a:lvl5pPr>
              <a:buNone/>
              <a:defRPr/>
            </a:lvl5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a:p>
        </p:txBody>
      </p:sp>
    </p:spTree>
    <p:extLst>
      <p:ext uri="{BB962C8B-B14F-4D97-AF65-F5344CB8AC3E}">
        <p14:creationId xmlns:p14="http://schemas.microsoft.com/office/powerpoint/2010/main" val="26121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a:p>
        </p:txBody>
      </p:sp>
    </p:spTree>
    <p:extLst>
      <p:ext uri="{BB962C8B-B14F-4D97-AF65-F5344CB8AC3E}">
        <p14:creationId xmlns:p14="http://schemas.microsoft.com/office/powerpoint/2010/main" val="310273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European Centre for Disease Prevention and Control </a:t>
            </a:r>
            <a:endParaRPr lang="en-GB"/>
          </a:p>
        </p:txBody>
      </p:sp>
    </p:spTree>
    <p:extLst>
      <p:ext uri="{BB962C8B-B14F-4D97-AF65-F5344CB8AC3E}">
        <p14:creationId xmlns:p14="http://schemas.microsoft.com/office/powerpoint/2010/main" val="36320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78126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429359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a:t>
            </a:fld>
            <a:endParaRPr lang="de-DE"/>
          </a:p>
        </p:txBody>
      </p:sp>
      <p:sp>
        <p:nvSpPr>
          <p:cNvPr id="18" name="Inhaltsplatzhalter 9"/>
          <p:cNvSpPr>
            <a:spLocks noGrp="1"/>
          </p:cNvSpPr>
          <p:nvPr>
            <p:ph sz="quarter" idx="13"/>
          </p:nvPr>
        </p:nvSpPr>
        <p:spPr>
          <a:xfrm>
            <a:off x="609600" y="1710633"/>
            <a:ext cx="10644861" cy="450784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itelplatzhalter 1"/>
          <p:cNvSpPr>
            <a:spLocks noGrp="1"/>
          </p:cNvSpPr>
          <p:nvPr>
            <p:ph type="title"/>
          </p:nvPr>
        </p:nvSpPr>
        <p:spPr>
          <a:xfrm>
            <a:off x="609600" y="836265"/>
            <a:ext cx="10644861" cy="874368"/>
          </a:xfrm>
          <a:prstGeom prst="rect">
            <a:avLst/>
          </a:prstGeom>
        </p:spPr>
        <p:txBody>
          <a:bodyPr vert="horz" lIns="0" tIns="0" rIns="0" bIns="0" rtlCol="0" anchor="ctr" anchorCtr="0">
            <a:noAutofit/>
          </a:bodyPr>
          <a:lstStyle/>
          <a:p>
            <a:r>
              <a:rPr lang="de-DE"/>
              <a:t>Mastertitelformat bearbeiten</a:t>
            </a:r>
          </a:p>
        </p:txBody>
      </p:sp>
    </p:spTree>
    <p:extLst>
      <p:ext uri="{BB962C8B-B14F-4D97-AF65-F5344CB8AC3E}">
        <p14:creationId xmlns:p14="http://schemas.microsoft.com/office/powerpoint/2010/main" val="427812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a:t>
            </a:fld>
            <a:endParaRPr lang="de-DE"/>
          </a:p>
        </p:txBody>
      </p:sp>
    </p:spTree>
    <p:extLst>
      <p:ext uri="{BB962C8B-B14F-4D97-AF65-F5344CB8AC3E}">
        <p14:creationId xmlns:p14="http://schemas.microsoft.com/office/powerpoint/2010/main" val="3282265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US"/>
              <a:t>Second level</a:t>
            </a:r>
          </a:p>
          <a:p>
            <a:pPr lvl="2"/>
            <a:r>
              <a:rPr lang="en-US"/>
              <a:t>Third level</a:t>
            </a:r>
          </a:p>
          <a:p>
            <a:pPr lvl="0"/>
            <a:endParaRPr lang="en-GB"/>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580567E-5E8F-47A5-90DF-8BFEB1A71525}" type="slidenum">
              <a:rPr lang="en-GB" smtClean="0"/>
              <a:pPr/>
              <a:t>‹#›</a:t>
            </a:fld>
            <a:endParaRPr lang="en-GB"/>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4" name="TextBox 3">
            <a:extLst>
              <a:ext uri="{FF2B5EF4-FFF2-40B4-BE49-F238E27FC236}">
                <a16:creationId xmlns:a16="http://schemas.microsoft.com/office/drawing/2014/main" id="{A51DB41A-B60F-FF0C-E788-E37D0A06225D}"/>
              </a:ext>
            </a:extLst>
          </p:cNvPr>
          <p:cNvSpPr txBox="1"/>
          <p:nvPr userDrawn="1">
            <p:extLst>
              <p:ext uri="{1162E1C5-73C7-4A58-AE30-91384D911F3F}">
                <p184:classification xmlns:p184="http://schemas.microsoft.com/office/powerpoint/2018/4/main" val="hdr"/>
              </p:ext>
            </p:extLst>
          </p:nvPr>
        </p:nvSpPr>
        <p:spPr>
          <a:xfrm>
            <a:off x="5708650" y="63500"/>
            <a:ext cx="803275"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ECDC NORMAL</a:t>
            </a:r>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Lst>
  <p:hf sldNum="0"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US"/>
              <a:t>Click to edit Master title style</a:t>
            </a:r>
            <a:endParaRPr lang="en-GB"/>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a:t>
            </a:fld>
            <a:endParaRPr lang="en-GB"/>
          </a:p>
        </p:txBody>
      </p:sp>
      <p:sp>
        <p:nvSpPr>
          <p:cNvPr id="4" name="TextBox 3">
            <a:extLst>
              <a:ext uri="{FF2B5EF4-FFF2-40B4-BE49-F238E27FC236}">
                <a16:creationId xmlns:a16="http://schemas.microsoft.com/office/drawing/2014/main" id="{99406DEB-B906-202D-4014-070A1EA871A4}"/>
              </a:ext>
            </a:extLst>
          </p:cNvPr>
          <p:cNvSpPr txBox="1"/>
          <p:nvPr userDrawn="1">
            <p:extLst>
              <p:ext uri="{1162E1C5-73C7-4A58-AE30-91384D911F3F}">
                <p184:classification xmlns:p184="http://schemas.microsoft.com/office/powerpoint/2018/4/main" val="hdr"/>
              </p:ext>
            </p:extLst>
          </p:nvPr>
        </p:nvSpPr>
        <p:spPr>
          <a:xfrm>
            <a:off x="5708650" y="63500"/>
            <a:ext cx="803275"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ECDC NORMAL</a:t>
            </a:r>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Lst>
  <p:hf sldNum="0" hdr="0" ft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
        <p:nvSpPr>
          <p:cNvPr id="8" name="TextBox 7">
            <a:extLst>
              <a:ext uri="{FF2B5EF4-FFF2-40B4-BE49-F238E27FC236}">
                <a16:creationId xmlns:a16="http://schemas.microsoft.com/office/drawing/2014/main" id="{94BBD2AA-037C-07AD-A3EB-EE6A20D7522F}"/>
              </a:ext>
            </a:extLst>
          </p:cNvPr>
          <p:cNvSpPr txBox="1"/>
          <p:nvPr userDrawn="1">
            <p:extLst>
              <p:ext uri="{1162E1C5-73C7-4A58-AE30-91384D911F3F}">
                <p184:classification xmlns:p184="http://schemas.microsoft.com/office/powerpoint/2018/4/main" val="hdr"/>
              </p:ext>
            </p:extLst>
          </p:nvPr>
        </p:nvSpPr>
        <p:spPr>
          <a:xfrm>
            <a:off x="5708650" y="63500"/>
            <a:ext cx="803275"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ECDC NORMAL</a:t>
            </a:r>
          </a:p>
        </p:txBody>
      </p:sp>
    </p:spTree>
    <p:extLst>
      <p:ext uri="{BB962C8B-B14F-4D97-AF65-F5344CB8AC3E}">
        <p14:creationId xmlns:p14="http://schemas.microsoft.com/office/powerpoint/2010/main" val="35398753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www.rki.de/linelisttoo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rki.de/DE/Content/InfAZ/L/Lebensmittel/Linelist-Tool/Linelist_Werkzeuge_Tab_gesamt.html"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ncbi.nlm.nih.gov/pmc/articles/PMC4431171/pdf/bmjopen-2014-007397.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ncbi.nlm.nih.gov/pmc/articles/PMC4431171/pdf/bmjopen-2014-007397.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disease-detectives.org/Welcome.html" TargetMode="External"/><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4431171/pdf/bmjopen-2014-007397.pdf"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4057" y="4135444"/>
            <a:ext cx="11226365" cy="2290523"/>
          </a:xfrm>
        </p:spPr>
        <p:txBody>
          <a:bodyPr/>
          <a:lstStyle/>
          <a:p>
            <a:br>
              <a:rPr lang="en-GB" sz="4000" b="1"/>
            </a:br>
            <a:r>
              <a:rPr lang="en-GB" sz="4000" b="1"/>
              <a:t>Essential components of descriptive studies in acute care hospitals   </a:t>
            </a:r>
            <a:br>
              <a:rPr lang="en-GB" sz="4000" b="1"/>
            </a:br>
            <a:r>
              <a:rPr lang="en-GB" sz="2800" b="1"/>
              <a:t>Sebastian Haller</a:t>
            </a:r>
            <a:endParaRPr lang="en-GB" sz="4000" b="1"/>
          </a:p>
        </p:txBody>
      </p:sp>
      <p:sp>
        <p:nvSpPr>
          <p:cNvPr id="3" name="Subtitle 2"/>
          <p:cNvSpPr>
            <a:spLocks noGrp="1"/>
          </p:cNvSpPr>
          <p:nvPr>
            <p:ph type="subTitle" idx="1"/>
          </p:nvPr>
        </p:nvSpPr>
        <p:spPr>
          <a:xfrm>
            <a:off x="644057" y="3600010"/>
            <a:ext cx="10869432" cy="462721"/>
          </a:xfrm>
        </p:spPr>
        <p:txBody>
          <a:bodyPr/>
          <a:lstStyle/>
          <a:p>
            <a:r>
              <a:rPr lang="en-GB" sz="2800" b="0"/>
              <a:t>Investigation and control of outbreaks of healthcare-associated infections</a:t>
            </a:r>
            <a:r>
              <a:rPr lang="en-US" sz="2800" b="0"/>
              <a:t> </a:t>
            </a:r>
            <a:endParaRPr lang="en-GB" sz="2800" b="0"/>
          </a:p>
        </p:txBody>
      </p:sp>
      <p:sp>
        <p:nvSpPr>
          <p:cNvPr id="4" name="Text Box 4"/>
          <p:cNvSpPr txBox="1">
            <a:spLocks noChangeArrowheads="1"/>
          </p:cNvSpPr>
          <p:nvPr/>
        </p:nvSpPr>
        <p:spPr bwMode="auto">
          <a:xfrm>
            <a:off x="644057" y="6425967"/>
            <a:ext cx="10739804" cy="232962"/>
          </a:xfrm>
          <a:prstGeom prst="rect">
            <a:avLst/>
          </a:prstGeom>
          <a:noFill/>
          <a:ln w="38100">
            <a:noFill/>
            <a:miter lim="800000"/>
            <a:headEnd/>
            <a:tailEnd/>
          </a:ln>
          <a:effectLst/>
        </p:spPr>
        <p:txBody>
          <a:bodyPr lIns="0" tIns="0" rIns="0" bIns="0"/>
          <a:lstStyle/>
          <a:p>
            <a:pPr eaLnBrk="0" hangingPunct="0">
              <a:spcAft>
                <a:spcPct val="30000"/>
              </a:spcAft>
            </a:pPr>
            <a:r>
              <a:rPr lang="en-GB" sz="2000">
                <a:solidFill>
                  <a:schemeClr val="bg1"/>
                </a:solidFill>
              </a:rPr>
              <a:t>20 October 2023</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F5FE3-7A68-4C5D-8C62-6C052773F40B}"/>
              </a:ext>
            </a:extLst>
          </p:cNvPr>
          <p:cNvSpPr>
            <a:spLocks noGrp="1"/>
          </p:cNvSpPr>
          <p:nvPr>
            <p:ph type="title"/>
          </p:nvPr>
        </p:nvSpPr>
        <p:spPr/>
        <p:txBody>
          <a:bodyPr/>
          <a:lstStyle/>
          <a:p>
            <a:r>
              <a:rPr lang="de-DE"/>
              <a:t>Question 1</a:t>
            </a:r>
          </a:p>
        </p:txBody>
      </p:sp>
      <p:sp>
        <p:nvSpPr>
          <p:cNvPr id="3" name="Inhaltsplatzhalter 2">
            <a:extLst>
              <a:ext uri="{FF2B5EF4-FFF2-40B4-BE49-F238E27FC236}">
                <a16:creationId xmlns:a16="http://schemas.microsoft.com/office/drawing/2014/main" id="{D221C1DF-3D86-441F-8CC2-DE2F961275B0}"/>
              </a:ext>
            </a:extLst>
          </p:cNvPr>
          <p:cNvSpPr>
            <a:spLocks noGrp="1"/>
          </p:cNvSpPr>
          <p:nvPr>
            <p:ph idx="1"/>
          </p:nvPr>
        </p:nvSpPr>
        <p:spPr/>
        <p:txBody>
          <a:bodyPr/>
          <a:lstStyle/>
          <a:p>
            <a:r>
              <a:rPr lang="de-DE"/>
              <a:t>1. </a:t>
            </a:r>
            <a:r>
              <a:rPr lang="de-DE" err="1"/>
              <a:t>What</a:t>
            </a:r>
            <a:r>
              <a:rPr lang="de-DE"/>
              <a:t> </a:t>
            </a:r>
            <a:r>
              <a:rPr lang="de-DE" err="1"/>
              <a:t>are</a:t>
            </a:r>
            <a:r>
              <a:rPr lang="de-DE"/>
              <a:t> essential </a:t>
            </a:r>
            <a:r>
              <a:rPr lang="de-DE" err="1"/>
              <a:t>components</a:t>
            </a:r>
            <a:r>
              <a:rPr lang="de-DE"/>
              <a:t> </a:t>
            </a:r>
            <a:r>
              <a:rPr lang="de-DE" err="1"/>
              <a:t>of</a:t>
            </a:r>
            <a:r>
              <a:rPr lang="de-DE"/>
              <a:t> </a:t>
            </a:r>
            <a:r>
              <a:rPr lang="de-DE" err="1"/>
              <a:t>descriptive</a:t>
            </a:r>
            <a:r>
              <a:rPr lang="de-DE"/>
              <a:t> </a:t>
            </a:r>
            <a:r>
              <a:rPr lang="de-DE" err="1"/>
              <a:t>outbreak</a:t>
            </a:r>
            <a:r>
              <a:rPr lang="de-DE"/>
              <a:t> </a:t>
            </a:r>
            <a:r>
              <a:rPr lang="de-DE" err="1"/>
              <a:t>analyses</a:t>
            </a:r>
            <a:r>
              <a:rPr lang="de-DE"/>
              <a:t>?</a:t>
            </a:r>
          </a:p>
          <a:p>
            <a:r>
              <a:rPr lang="de-DE"/>
              <a:t>a) </a:t>
            </a:r>
            <a:r>
              <a:rPr lang="de-DE" err="1"/>
              <a:t>Linelist</a:t>
            </a:r>
            <a:endParaRPr lang="de-DE"/>
          </a:p>
          <a:p>
            <a:r>
              <a:rPr lang="de-DE"/>
              <a:t>b) Timeline</a:t>
            </a:r>
          </a:p>
          <a:p>
            <a:r>
              <a:rPr lang="de-DE"/>
              <a:t>c) Laboratory </a:t>
            </a:r>
            <a:r>
              <a:rPr lang="de-DE" err="1"/>
              <a:t>data</a:t>
            </a:r>
            <a:endParaRPr lang="de-DE"/>
          </a:p>
          <a:p>
            <a:r>
              <a:rPr lang="de-DE"/>
              <a:t>d) </a:t>
            </a:r>
            <a:r>
              <a:rPr lang="de-DE" err="1"/>
              <a:t>Sequencing</a:t>
            </a:r>
            <a:r>
              <a:rPr lang="de-DE"/>
              <a:t> </a:t>
            </a:r>
            <a:r>
              <a:rPr lang="de-DE" err="1"/>
              <a:t>data</a:t>
            </a:r>
            <a:endParaRPr lang="de-DE"/>
          </a:p>
          <a:p>
            <a:r>
              <a:rPr lang="de-DE"/>
              <a:t>e) Case </a:t>
            </a:r>
            <a:r>
              <a:rPr lang="de-DE" err="1"/>
              <a:t>definiton</a:t>
            </a:r>
            <a:endParaRPr lang="de-DE"/>
          </a:p>
          <a:p>
            <a:endParaRPr lang="de-DE"/>
          </a:p>
        </p:txBody>
      </p:sp>
    </p:spTree>
    <p:extLst>
      <p:ext uri="{BB962C8B-B14F-4D97-AF65-F5344CB8AC3E}">
        <p14:creationId xmlns:p14="http://schemas.microsoft.com/office/powerpoint/2010/main" val="54118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ctr"/>
            <a:r>
              <a:rPr lang="de-DE" sz="2800"/>
              <a:t>Case </a:t>
            </a:r>
            <a:r>
              <a:rPr lang="de-DE" sz="2800" err="1"/>
              <a:t>definitions</a:t>
            </a:r>
            <a:endParaRPr lang="de-DE" sz="2800"/>
          </a:p>
        </p:txBody>
      </p:sp>
      <p:sp>
        <p:nvSpPr>
          <p:cNvPr id="5" name="Inhaltsplatzhalter 4"/>
          <p:cNvSpPr>
            <a:spLocks noGrp="1"/>
          </p:cNvSpPr>
          <p:nvPr>
            <p:ph idx="1"/>
          </p:nvPr>
        </p:nvSpPr>
        <p:spPr/>
        <p:txBody>
          <a:bodyPr>
            <a:normAutofit/>
          </a:bodyPr>
          <a:lstStyle/>
          <a:p>
            <a:r>
              <a:rPr lang="en-US" sz="2400" b="1"/>
              <a:t>Confirmed case</a:t>
            </a:r>
            <a:br>
              <a:rPr lang="en-US" b="1"/>
            </a:br>
            <a:br>
              <a:rPr lang="en-US" b="1"/>
            </a:br>
            <a:r>
              <a:rPr lang="en-US" sz="2400"/>
              <a:t>Any patient treated in the </a:t>
            </a:r>
            <a:r>
              <a:rPr lang="en-US" sz="2400" err="1"/>
              <a:t>paediatric</a:t>
            </a:r>
            <a:r>
              <a:rPr lang="en-US" sz="2400"/>
              <a:t> clinic in Bremen with the ESBL-</a:t>
            </a:r>
            <a:r>
              <a:rPr lang="en-US" sz="2400" i="1"/>
              <a:t>K. pneumoniae</a:t>
            </a:r>
            <a:r>
              <a:rPr lang="en-US" sz="2400"/>
              <a:t> outbreak strain (DNA </a:t>
            </a:r>
            <a:r>
              <a:rPr lang="en-US" sz="2400" err="1"/>
              <a:t>macrorestriction</a:t>
            </a:r>
            <a:r>
              <a:rPr lang="en-US" sz="2400"/>
              <a:t>) detected prior to May 15, 2012.</a:t>
            </a:r>
            <a:br>
              <a:rPr lang="en-US"/>
            </a:br>
            <a:endParaRPr lang="en-US"/>
          </a:p>
          <a:p>
            <a:r>
              <a:rPr lang="en-US" sz="2400" b="1"/>
              <a:t>Probable case</a:t>
            </a:r>
            <a:br>
              <a:rPr lang="en-US" b="1"/>
            </a:br>
            <a:br>
              <a:rPr lang="en-US" b="1"/>
            </a:br>
            <a:r>
              <a:rPr lang="en-US" sz="2600"/>
              <a:t>Patients having received treatment in the </a:t>
            </a:r>
            <a:r>
              <a:rPr lang="en-US" sz="2600" err="1"/>
              <a:t>paediatric</a:t>
            </a:r>
            <a:r>
              <a:rPr lang="en-US" sz="2600"/>
              <a:t> clinic between  January 1, 2011 and May 15, 2012, with ESBL-</a:t>
            </a:r>
            <a:r>
              <a:rPr lang="en-US" sz="2600" i="1"/>
              <a:t>K. pneumoniae</a:t>
            </a:r>
            <a:r>
              <a:rPr lang="en-US" sz="2600"/>
              <a:t> record, but with no isolate available for bacterial typing.</a:t>
            </a:r>
          </a:p>
        </p:txBody>
      </p:sp>
    </p:spTree>
    <p:extLst>
      <p:ext uri="{BB962C8B-B14F-4D97-AF65-F5344CB8AC3E}">
        <p14:creationId xmlns:p14="http://schemas.microsoft.com/office/powerpoint/2010/main" val="342259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5520" y="547520"/>
            <a:ext cx="7209984" cy="430887"/>
          </a:xfrm>
          <a:noFill/>
        </p:spPr>
        <p:txBody>
          <a:bodyPr>
            <a:normAutofit fontScale="90000"/>
          </a:bodyPr>
          <a:lstStyle/>
          <a:p>
            <a:pPr algn="ctr" eaLnBrk="1" hangingPunct="1"/>
            <a:r>
              <a:rPr lang="en-US" altLang="en-US" sz="2800">
                <a:ea typeface="ＭＳ Ｐゴシック" pitchFamily="34" charset="-128"/>
              </a:rPr>
              <a:t>10 Steps of an outbreak investigation </a:t>
            </a:r>
          </a:p>
        </p:txBody>
      </p:sp>
      <p:sp>
        <p:nvSpPr>
          <p:cNvPr id="9219" name="Rectangle 3"/>
          <p:cNvSpPr>
            <a:spLocks noGrp="1" noChangeArrowheads="1"/>
          </p:cNvSpPr>
          <p:nvPr>
            <p:ph type="body" idx="1"/>
          </p:nvPr>
        </p:nvSpPr>
        <p:spPr>
          <a:xfrm>
            <a:off x="2030408" y="1431982"/>
            <a:ext cx="8532440" cy="4690840"/>
          </a:xfrm>
          <a:noFill/>
        </p:spPr>
        <p:txBody>
          <a:bodyPr>
            <a:normAutofit fontScale="92500" lnSpcReduction="10000"/>
          </a:bodyPr>
          <a:lstStyle/>
          <a:p>
            <a:pPr marL="533400" indent="-533400">
              <a:buFont typeface="Times" pitchFamily="124" charset="0"/>
              <a:buAutoNum type="arabicPeriod"/>
            </a:pPr>
            <a:r>
              <a:rPr lang="en-US" altLang="en-US" sz="2400">
                <a:ea typeface="ＭＳ Ｐゴシック" pitchFamily="34" charset="-128"/>
              </a:rPr>
              <a:t>Establish the existence of an outbreak</a:t>
            </a:r>
          </a:p>
          <a:p>
            <a:pPr marL="533400" indent="-533400">
              <a:buFont typeface="Times" pitchFamily="124" charset="0"/>
              <a:buAutoNum type="arabicPeriod"/>
            </a:pPr>
            <a:r>
              <a:rPr lang="en-US" altLang="en-US" sz="2400">
                <a:ea typeface="ＭＳ Ｐゴシック" pitchFamily="34" charset="-128"/>
              </a:rPr>
              <a:t>Confirm the diagnosis</a:t>
            </a:r>
          </a:p>
          <a:p>
            <a:pPr marL="533400" indent="-533400">
              <a:buFont typeface="Times" pitchFamily="124" charset="0"/>
              <a:buAutoNum type="arabicPeriod"/>
            </a:pPr>
            <a:r>
              <a:rPr lang="en-US" altLang="en-US" sz="2400">
                <a:ea typeface="ＭＳ Ｐゴシック" pitchFamily="34" charset="-128"/>
              </a:rPr>
              <a:t>Define a case </a:t>
            </a:r>
          </a:p>
          <a:p>
            <a:pPr marL="533400" indent="-533400">
              <a:buFont typeface="Times" pitchFamily="124" charset="0"/>
              <a:buAutoNum type="arabicPeriod"/>
            </a:pPr>
            <a:r>
              <a:rPr lang="en-US" altLang="en-US" sz="2400" b="1">
                <a:ea typeface="ＭＳ Ｐゴシック" pitchFamily="34" charset="-128"/>
              </a:rPr>
              <a:t>Search for cases</a:t>
            </a:r>
          </a:p>
          <a:p>
            <a:pPr marL="533400" indent="-533400">
              <a:buFont typeface="Times" pitchFamily="124" charset="0"/>
              <a:buAutoNum type="arabicPeriod"/>
            </a:pPr>
            <a:r>
              <a:rPr lang="en-US" altLang="en-US" sz="2400">
                <a:ea typeface="ＭＳ Ｐゴシック" pitchFamily="34" charset="-128"/>
              </a:rPr>
              <a:t>Generate hypotheses using descriptive findings</a:t>
            </a:r>
            <a:br>
              <a:rPr lang="en-US" altLang="en-US" sz="2400">
                <a:ea typeface="ＭＳ Ｐゴシック" pitchFamily="34" charset="-128"/>
              </a:rPr>
            </a:br>
            <a:r>
              <a:rPr lang="en-US" altLang="en-US" sz="2400">
                <a:ea typeface="ＭＳ Ｐゴシック" pitchFamily="34" charset="-128"/>
              </a:rPr>
              <a:t>(time – place – person)</a:t>
            </a:r>
          </a:p>
          <a:p>
            <a:pPr marL="533400" indent="-533400">
              <a:buFont typeface="Times" pitchFamily="124" charset="0"/>
              <a:buAutoNum type="arabicPeriod"/>
            </a:pPr>
            <a:r>
              <a:rPr lang="en-US" altLang="en-US" sz="2400">
                <a:ea typeface="ＭＳ Ｐゴシック" pitchFamily="34" charset="-128"/>
              </a:rPr>
              <a:t>Test hypotheses using analytical epidemiology</a:t>
            </a:r>
            <a:br>
              <a:rPr lang="en-US" altLang="en-US" sz="2400">
                <a:ea typeface="ＭＳ Ｐゴシック" pitchFamily="34" charset="-128"/>
              </a:rPr>
            </a:br>
            <a:r>
              <a:rPr lang="en-US" altLang="en-US" sz="2400">
                <a:ea typeface="ＭＳ Ｐゴシック" pitchFamily="34" charset="-128"/>
              </a:rPr>
              <a:t>(associations exposure – outcome)</a:t>
            </a:r>
          </a:p>
          <a:p>
            <a:pPr marL="533400" indent="-533400">
              <a:buFont typeface="Times" pitchFamily="124" charset="0"/>
              <a:buAutoNum type="arabicPeriod"/>
            </a:pPr>
            <a:r>
              <a:rPr lang="en-US" altLang="en-US" sz="2400">
                <a:ea typeface="ＭＳ Ｐゴシック" pitchFamily="34" charset="-128"/>
              </a:rPr>
              <a:t>Draw conclusions</a:t>
            </a:r>
          </a:p>
          <a:p>
            <a:pPr marL="533400" indent="-533400">
              <a:buFont typeface="Times" pitchFamily="124" charset="0"/>
              <a:buAutoNum type="arabicPeriod"/>
            </a:pPr>
            <a:r>
              <a:rPr lang="en-US" altLang="en-US" sz="2400">
                <a:ea typeface="ＭＳ Ｐゴシック" pitchFamily="34" charset="-128"/>
              </a:rPr>
              <a:t>Conduct additional investigations</a:t>
            </a:r>
          </a:p>
          <a:p>
            <a:pPr marL="533400" indent="-533400">
              <a:buFont typeface="Times" pitchFamily="124" charset="0"/>
              <a:buAutoNum type="arabicPeriod"/>
            </a:pPr>
            <a:r>
              <a:rPr lang="en-US" altLang="en-US" sz="2400">
                <a:ea typeface="ＭＳ Ｐゴシック" pitchFamily="34" charset="-128"/>
              </a:rPr>
              <a:t>Communicate findings</a:t>
            </a:r>
          </a:p>
          <a:p>
            <a:pPr marL="533400" indent="-533400">
              <a:buFont typeface="Times" pitchFamily="124" charset="0"/>
              <a:buAutoNum type="arabicPeriod"/>
            </a:pPr>
            <a:r>
              <a:rPr lang="en-US" altLang="en-US" sz="2400">
                <a:ea typeface="ＭＳ Ｐゴシック" pitchFamily="34" charset="-128"/>
              </a:rPr>
              <a:t>Execute control and prevention measures</a:t>
            </a:r>
          </a:p>
        </p:txBody>
      </p:sp>
    </p:spTree>
    <p:extLst>
      <p:ext uri="{BB962C8B-B14F-4D97-AF65-F5344CB8AC3E}">
        <p14:creationId xmlns:p14="http://schemas.microsoft.com/office/powerpoint/2010/main" val="306001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F8851-101B-474F-B318-77BEB778408A}"/>
              </a:ext>
            </a:extLst>
          </p:cNvPr>
          <p:cNvSpPr>
            <a:spLocks noGrp="1"/>
          </p:cNvSpPr>
          <p:nvPr>
            <p:ph type="title"/>
          </p:nvPr>
        </p:nvSpPr>
        <p:spPr/>
        <p:txBody>
          <a:bodyPr/>
          <a:lstStyle/>
          <a:p>
            <a:r>
              <a:rPr lang="de-DE"/>
              <a:t>Question 2</a:t>
            </a:r>
          </a:p>
        </p:txBody>
      </p:sp>
      <p:sp>
        <p:nvSpPr>
          <p:cNvPr id="3" name="Inhaltsplatzhalter 2">
            <a:extLst>
              <a:ext uri="{FF2B5EF4-FFF2-40B4-BE49-F238E27FC236}">
                <a16:creationId xmlns:a16="http://schemas.microsoft.com/office/drawing/2014/main" id="{0F87ED70-10C3-4939-A847-6AFC31B3869F}"/>
              </a:ext>
            </a:extLst>
          </p:cNvPr>
          <p:cNvSpPr>
            <a:spLocks noGrp="1"/>
          </p:cNvSpPr>
          <p:nvPr>
            <p:ph idx="1"/>
          </p:nvPr>
        </p:nvSpPr>
        <p:spPr/>
        <p:txBody>
          <a:bodyPr/>
          <a:lstStyle/>
          <a:p>
            <a:r>
              <a:rPr lang="de-DE"/>
              <a:t>2. </a:t>
            </a:r>
            <a:r>
              <a:rPr lang="de-DE" err="1"/>
              <a:t>What</a:t>
            </a:r>
            <a:r>
              <a:rPr lang="de-DE"/>
              <a:t> </a:t>
            </a:r>
            <a:r>
              <a:rPr lang="de-DE" err="1"/>
              <a:t>are</a:t>
            </a:r>
            <a:r>
              <a:rPr lang="de-DE"/>
              <a:t> </a:t>
            </a:r>
            <a:r>
              <a:rPr lang="de-DE" err="1"/>
              <a:t>the</a:t>
            </a:r>
            <a:r>
              <a:rPr lang="de-DE"/>
              <a:t> </a:t>
            </a:r>
            <a:r>
              <a:rPr lang="de-DE" err="1"/>
              <a:t>lead</a:t>
            </a:r>
            <a:r>
              <a:rPr lang="de-DE"/>
              <a:t> </a:t>
            </a:r>
            <a:r>
              <a:rPr lang="de-DE" err="1"/>
              <a:t>questions</a:t>
            </a:r>
            <a:r>
              <a:rPr lang="de-DE"/>
              <a:t> in </a:t>
            </a:r>
            <a:r>
              <a:rPr lang="de-DE" err="1"/>
              <a:t>descriptive</a:t>
            </a:r>
            <a:r>
              <a:rPr lang="de-DE"/>
              <a:t> </a:t>
            </a:r>
            <a:r>
              <a:rPr lang="de-DE" err="1"/>
              <a:t>epidemiology</a:t>
            </a:r>
            <a:r>
              <a:rPr lang="de-DE"/>
              <a:t>?</a:t>
            </a:r>
          </a:p>
          <a:p>
            <a:r>
              <a:rPr lang="de-DE"/>
              <a:t>a) </a:t>
            </a:r>
            <a:r>
              <a:rPr lang="de-DE" err="1"/>
              <a:t>Where</a:t>
            </a:r>
            <a:r>
              <a:rPr lang="de-DE"/>
              <a:t> </a:t>
            </a:r>
            <a:r>
              <a:rPr lang="de-DE" err="1"/>
              <a:t>is</a:t>
            </a:r>
            <a:r>
              <a:rPr lang="de-DE"/>
              <a:t> </a:t>
            </a:r>
            <a:r>
              <a:rPr lang="de-DE" err="1"/>
              <a:t>the</a:t>
            </a:r>
            <a:r>
              <a:rPr lang="de-DE"/>
              <a:t> </a:t>
            </a:r>
            <a:r>
              <a:rPr lang="de-DE" err="1"/>
              <a:t>outbreak</a:t>
            </a:r>
            <a:r>
              <a:rPr lang="de-DE"/>
              <a:t>?</a:t>
            </a:r>
          </a:p>
          <a:p>
            <a:r>
              <a:rPr lang="de-DE"/>
              <a:t>b) </a:t>
            </a:r>
            <a:r>
              <a:rPr lang="de-DE" err="1"/>
              <a:t>When</a:t>
            </a:r>
            <a:r>
              <a:rPr lang="de-DE"/>
              <a:t> </a:t>
            </a:r>
            <a:r>
              <a:rPr lang="de-DE" err="1"/>
              <a:t>did</a:t>
            </a:r>
            <a:r>
              <a:rPr lang="de-DE"/>
              <a:t> </a:t>
            </a:r>
            <a:r>
              <a:rPr lang="de-DE" err="1"/>
              <a:t>cases</a:t>
            </a:r>
            <a:r>
              <a:rPr lang="de-DE"/>
              <a:t> </a:t>
            </a:r>
            <a:r>
              <a:rPr lang="de-DE" err="1"/>
              <a:t>occur</a:t>
            </a:r>
            <a:r>
              <a:rPr lang="de-DE"/>
              <a:t>?</a:t>
            </a:r>
          </a:p>
          <a:p>
            <a:r>
              <a:rPr lang="de-DE"/>
              <a:t>c) Who </a:t>
            </a:r>
            <a:r>
              <a:rPr lang="de-DE" err="1"/>
              <a:t>is</a:t>
            </a:r>
            <a:r>
              <a:rPr lang="de-DE"/>
              <a:t> </a:t>
            </a:r>
            <a:r>
              <a:rPr lang="de-DE" err="1"/>
              <a:t>ill</a:t>
            </a:r>
            <a:r>
              <a:rPr lang="de-DE"/>
              <a:t>?</a:t>
            </a:r>
          </a:p>
          <a:p>
            <a:r>
              <a:rPr lang="de-DE"/>
              <a:t>d) </a:t>
            </a:r>
            <a:r>
              <a:rPr lang="de-DE" err="1"/>
              <a:t>Whose</a:t>
            </a:r>
            <a:r>
              <a:rPr lang="de-DE"/>
              <a:t> fault </a:t>
            </a:r>
            <a:r>
              <a:rPr lang="de-DE" err="1"/>
              <a:t>is</a:t>
            </a:r>
            <a:r>
              <a:rPr lang="de-DE"/>
              <a:t> </a:t>
            </a:r>
            <a:r>
              <a:rPr lang="de-DE" err="1"/>
              <a:t>it</a:t>
            </a:r>
            <a:r>
              <a:rPr lang="de-DE"/>
              <a:t>?</a:t>
            </a:r>
          </a:p>
          <a:p>
            <a:r>
              <a:rPr lang="de-DE"/>
              <a:t>e) Who </a:t>
            </a:r>
            <a:r>
              <a:rPr lang="de-DE" err="1"/>
              <a:t>is</a:t>
            </a:r>
            <a:r>
              <a:rPr lang="de-DE"/>
              <a:t> </a:t>
            </a:r>
            <a:r>
              <a:rPr lang="de-DE" err="1"/>
              <a:t>the</a:t>
            </a:r>
            <a:r>
              <a:rPr lang="de-DE"/>
              <a:t> </a:t>
            </a:r>
            <a:r>
              <a:rPr lang="de-DE" err="1"/>
              <a:t>index</a:t>
            </a:r>
            <a:r>
              <a:rPr lang="de-DE"/>
              <a:t> </a:t>
            </a:r>
            <a:r>
              <a:rPr lang="de-DE" err="1"/>
              <a:t>case</a:t>
            </a:r>
            <a:r>
              <a:rPr lang="de-DE"/>
              <a:t>?</a:t>
            </a:r>
          </a:p>
          <a:p>
            <a:endParaRPr lang="de-DE"/>
          </a:p>
        </p:txBody>
      </p:sp>
    </p:spTree>
    <p:extLst>
      <p:ext uri="{BB962C8B-B14F-4D97-AF65-F5344CB8AC3E}">
        <p14:creationId xmlns:p14="http://schemas.microsoft.com/office/powerpoint/2010/main" val="341663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2178710" y="1236066"/>
            <a:ext cx="8092593" cy="4323487"/>
          </a:xfrm>
        </p:spPr>
        <p:txBody>
          <a:bodyPr>
            <a:normAutofit lnSpcReduction="10000"/>
          </a:bodyPr>
          <a:lstStyle/>
          <a:p>
            <a:endParaRPr lang="de-DE"/>
          </a:p>
          <a:p>
            <a:r>
              <a:rPr lang="de-DE" sz="2400" b="1" err="1"/>
              <a:t>Retrospective</a:t>
            </a:r>
            <a:r>
              <a:rPr lang="de-DE" sz="2400" b="1"/>
              <a:t> </a:t>
            </a:r>
            <a:r>
              <a:rPr lang="de-DE" sz="2400" b="1" err="1"/>
              <a:t>case</a:t>
            </a:r>
            <a:r>
              <a:rPr lang="de-DE" sz="2400" b="1"/>
              <a:t> </a:t>
            </a:r>
            <a:r>
              <a:rPr lang="de-DE" sz="2400" b="1" err="1"/>
              <a:t>search</a:t>
            </a:r>
            <a:endParaRPr lang="de-DE" sz="2400" b="1"/>
          </a:p>
          <a:p>
            <a:pPr lvl="1"/>
            <a:r>
              <a:rPr lang="de-DE" sz="2200"/>
              <a:t>Data </a:t>
            </a:r>
            <a:r>
              <a:rPr lang="de-DE" sz="2200" err="1"/>
              <a:t>sources</a:t>
            </a:r>
            <a:r>
              <a:rPr lang="de-DE" sz="2200"/>
              <a:t>: Laboratory </a:t>
            </a:r>
            <a:r>
              <a:rPr lang="de-DE" sz="2200" err="1"/>
              <a:t>data</a:t>
            </a:r>
            <a:r>
              <a:rPr lang="de-DE" sz="2200"/>
              <a:t>, </a:t>
            </a:r>
            <a:r>
              <a:rPr lang="de-DE" sz="2200" err="1"/>
              <a:t>patient</a:t>
            </a:r>
            <a:r>
              <a:rPr lang="de-DE" sz="2200"/>
              <a:t> </a:t>
            </a:r>
            <a:r>
              <a:rPr lang="de-DE" sz="2200" err="1"/>
              <a:t>charts</a:t>
            </a:r>
            <a:r>
              <a:rPr lang="de-DE" sz="2200"/>
              <a:t> …</a:t>
            </a:r>
            <a:br>
              <a:rPr lang="de-DE" sz="2200"/>
            </a:br>
            <a:endParaRPr lang="de-DE" sz="2200"/>
          </a:p>
          <a:p>
            <a:r>
              <a:rPr lang="de-DE" sz="2400" b="1" err="1"/>
              <a:t>Prospective</a:t>
            </a:r>
            <a:r>
              <a:rPr lang="de-DE" sz="2400" b="1"/>
              <a:t> </a:t>
            </a:r>
            <a:r>
              <a:rPr lang="de-DE" sz="2400" b="1" err="1"/>
              <a:t>case</a:t>
            </a:r>
            <a:r>
              <a:rPr lang="de-DE" sz="2400" b="1"/>
              <a:t> </a:t>
            </a:r>
            <a:r>
              <a:rPr lang="de-DE" sz="2400" b="1" err="1"/>
              <a:t>search</a:t>
            </a:r>
            <a:endParaRPr lang="de-DE" sz="2400" b="1"/>
          </a:p>
          <a:p>
            <a:pPr lvl="1"/>
            <a:r>
              <a:rPr lang="de-DE" sz="2200"/>
              <a:t>Passive </a:t>
            </a:r>
            <a:r>
              <a:rPr lang="de-DE" sz="2200" err="1"/>
              <a:t>surveillance</a:t>
            </a:r>
            <a:r>
              <a:rPr lang="de-DE" sz="2200"/>
              <a:t> </a:t>
            </a:r>
          </a:p>
          <a:p>
            <a:pPr lvl="1"/>
            <a:r>
              <a:rPr lang="de-DE" sz="2200" err="1"/>
              <a:t>Active</a:t>
            </a:r>
            <a:r>
              <a:rPr lang="de-DE" sz="2200"/>
              <a:t> </a:t>
            </a:r>
            <a:r>
              <a:rPr lang="de-DE" sz="2200" err="1"/>
              <a:t>surveillance</a:t>
            </a:r>
            <a:r>
              <a:rPr lang="de-DE" sz="2200"/>
              <a:t> </a:t>
            </a:r>
          </a:p>
          <a:p>
            <a:pPr lvl="1"/>
            <a:r>
              <a:rPr lang="de-DE" sz="2200"/>
              <a:t>Screening </a:t>
            </a:r>
            <a:br>
              <a:rPr lang="de-DE" sz="2200"/>
            </a:br>
            <a:endParaRPr lang="de-DE" sz="2200"/>
          </a:p>
          <a:p>
            <a:pPr marL="342900" lvl="1" indent="-342900"/>
            <a:r>
              <a:rPr lang="en-US"/>
              <a:t>Chose a uniform strategy to search for cases</a:t>
            </a:r>
          </a:p>
          <a:p>
            <a:pPr marL="0" lvl="1" indent="0">
              <a:buNone/>
            </a:pPr>
            <a:r>
              <a:rPr lang="en-US"/>
              <a:t> </a:t>
            </a:r>
          </a:p>
          <a:p>
            <a:pPr marL="342900" lvl="1" indent="-342900"/>
            <a:r>
              <a:rPr lang="en-US"/>
              <a:t>Monitor factors with influence on case finding</a:t>
            </a:r>
          </a:p>
          <a:p>
            <a:endParaRPr lang="de-DE" sz="2400"/>
          </a:p>
        </p:txBody>
      </p:sp>
      <p:sp>
        <p:nvSpPr>
          <p:cNvPr id="6" name="Titel 5"/>
          <p:cNvSpPr>
            <a:spLocks noGrp="1"/>
          </p:cNvSpPr>
          <p:nvPr>
            <p:ph type="title"/>
          </p:nvPr>
        </p:nvSpPr>
        <p:spPr>
          <a:xfrm>
            <a:off x="1769059" y="553709"/>
            <a:ext cx="7209130" cy="430887"/>
          </a:xfrm>
        </p:spPr>
        <p:txBody>
          <a:bodyPr/>
          <a:lstStyle/>
          <a:p>
            <a:pPr algn="ctr"/>
            <a:r>
              <a:rPr lang="de-DE" sz="2800"/>
              <a:t>Case </a:t>
            </a:r>
            <a:r>
              <a:rPr lang="de-DE" sz="2800" err="1"/>
              <a:t>search</a:t>
            </a:r>
            <a:endParaRPr lang="de-DE" sz="2800"/>
          </a:p>
        </p:txBody>
      </p:sp>
    </p:spTree>
    <p:extLst>
      <p:ext uri="{BB962C8B-B14F-4D97-AF65-F5344CB8AC3E}">
        <p14:creationId xmlns:p14="http://schemas.microsoft.com/office/powerpoint/2010/main" val="395702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FCF164D-31F3-43FB-9C9F-C0449E643378}"/>
              </a:ext>
            </a:extLst>
          </p:cNvPr>
          <p:cNvSpPr>
            <a:spLocks noGrp="1"/>
          </p:cNvSpPr>
          <p:nvPr>
            <p:ph type="title"/>
          </p:nvPr>
        </p:nvSpPr>
        <p:spPr/>
        <p:txBody>
          <a:bodyPr/>
          <a:lstStyle/>
          <a:p>
            <a:r>
              <a:rPr lang="de-DE"/>
              <a:t>Line </a:t>
            </a:r>
            <a:r>
              <a:rPr lang="de-DE" err="1"/>
              <a:t>list</a:t>
            </a:r>
            <a:endParaRPr lang="de-DE"/>
          </a:p>
        </p:txBody>
      </p:sp>
      <p:sp>
        <p:nvSpPr>
          <p:cNvPr id="6" name="Inhaltsplatzhalter 6">
            <a:extLst>
              <a:ext uri="{FF2B5EF4-FFF2-40B4-BE49-F238E27FC236}">
                <a16:creationId xmlns:a16="http://schemas.microsoft.com/office/drawing/2014/main" id="{A183EC55-CF0C-4DF4-A911-CE400E29287A}"/>
              </a:ext>
            </a:extLst>
          </p:cNvPr>
          <p:cNvSpPr>
            <a:spLocks noGrp="1"/>
          </p:cNvSpPr>
          <p:nvPr>
            <p:ph idx="1"/>
          </p:nvPr>
        </p:nvSpPr>
        <p:spPr>
          <a:xfrm>
            <a:off x="431800" y="1474788"/>
            <a:ext cx="11352213" cy="4702175"/>
          </a:xfrm>
        </p:spPr>
        <p:txBody>
          <a:bodyPr>
            <a:normAutofit/>
          </a:bodyPr>
          <a:lstStyle/>
          <a:p>
            <a:r>
              <a:rPr lang="de-DE"/>
              <a:t>In a </a:t>
            </a:r>
            <a:r>
              <a:rPr lang="de-DE" err="1"/>
              <a:t>linelist</a:t>
            </a:r>
            <a:r>
              <a:rPr lang="de-DE"/>
              <a:t> all </a:t>
            </a:r>
            <a:r>
              <a:rPr lang="de-DE" err="1"/>
              <a:t>information</a:t>
            </a:r>
            <a:r>
              <a:rPr lang="de-DE"/>
              <a:t> </a:t>
            </a:r>
            <a:r>
              <a:rPr lang="de-DE" err="1"/>
              <a:t>about</a:t>
            </a:r>
            <a:r>
              <a:rPr lang="de-DE"/>
              <a:t> </a:t>
            </a:r>
            <a:r>
              <a:rPr lang="de-DE" err="1"/>
              <a:t>cases</a:t>
            </a:r>
            <a:r>
              <a:rPr lang="de-DE"/>
              <a:t> </a:t>
            </a:r>
            <a:r>
              <a:rPr lang="de-DE" err="1"/>
              <a:t>is</a:t>
            </a:r>
            <a:r>
              <a:rPr lang="de-DE"/>
              <a:t> </a:t>
            </a:r>
            <a:r>
              <a:rPr lang="de-DE" err="1"/>
              <a:t>collected</a:t>
            </a:r>
            <a:endParaRPr lang="de-DE"/>
          </a:p>
          <a:p>
            <a:pPr lvl="1"/>
            <a:r>
              <a:rPr lang="de-DE" err="1"/>
              <a:t>Preparation</a:t>
            </a:r>
            <a:r>
              <a:rPr lang="de-DE"/>
              <a:t> </a:t>
            </a:r>
            <a:r>
              <a:rPr lang="de-DE" err="1"/>
              <a:t>for</a:t>
            </a:r>
            <a:r>
              <a:rPr lang="de-DE"/>
              <a:t> </a:t>
            </a:r>
            <a:r>
              <a:rPr lang="de-DE" err="1"/>
              <a:t>automated</a:t>
            </a:r>
            <a:r>
              <a:rPr lang="de-DE"/>
              <a:t> </a:t>
            </a:r>
            <a:r>
              <a:rPr lang="de-DE" err="1"/>
              <a:t>descriptive</a:t>
            </a:r>
            <a:r>
              <a:rPr lang="de-DE"/>
              <a:t> </a:t>
            </a:r>
            <a:r>
              <a:rPr lang="de-DE" err="1"/>
              <a:t>analysis</a:t>
            </a:r>
            <a:endParaRPr lang="de-DE"/>
          </a:p>
          <a:p>
            <a:pPr marL="457200" lvl="1" indent="0">
              <a:buNone/>
            </a:pPr>
            <a:endParaRPr lang="de-DE"/>
          </a:p>
          <a:p>
            <a:r>
              <a:rPr lang="de-DE"/>
              <a:t>Data </a:t>
            </a:r>
            <a:r>
              <a:rPr lang="de-DE" err="1"/>
              <a:t>can</a:t>
            </a:r>
            <a:r>
              <a:rPr lang="de-DE"/>
              <a:t> </a:t>
            </a:r>
            <a:r>
              <a:rPr lang="de-DE" err="1"/>
              <a:t>be</a:t>
            </a:r>
            <a:r>
              <a:rPr lang="de-DE"/>
              <a:t> </a:t>
            </a:r>
            <a:r>
              <a:rPr lang="de-DE" err="1"/>
              <a:t>collected</a:t>
            </a:r>
            <a:r>
              <a:rPr lang="de-DE"/>
              <a:t> </a:t>
            </a:r>
            <a:r>
              <a:rPr lang="de-DE" err="1"/>
              <a:t>systematically</a:t>
            </a:r>
            <a:r>
              <a:rPr lang="de-DE"/>
              <a:t>, </a:t>
            </a:r>
            <a:r>
              <a:rPr lang="de-DE" err="1"/>
              <a:t>new</a:t>
            </a:r>
            <a:r>
              <a:rPr lang="de-DE"/>
              <a:t> </a:t>
            </a:r>
            <a:r>
              <a:rPr lang="de-DE" err="1"/>
              <a:t>informaiton</a:t>
            </a:r>
            <a:r>
              <a:rPr lang="de-DE"/>
              <a:t> </a:t>
            </a:r>
            <a:r>
              <a:rPr lang="de-DE" err="1"/>
              <a:t>added</a:t>
            </a:r>
            <a:r>
              <a:rPr lang="de-DE"/>
              <a:t> </a:t>
            </a:r>
            <a:r>
              <a:rPr lang="de-DE" err="1"/>
              <a:t>easily</a:t>
            </a:r>
            <a:r>
              <a:rPr lang="de-DE"/>
              <a:t> </a:t>
            </a:r>
            <a:r>
              <a:rPr lang="de-DE" err="1"/>
              <a:t>to</a:t>
            </a:r>
            <a:r>
              <a:rPr lang="de-DE"/>
              <a:t> </a:t>
            </a:r>
            <a:r>
              <a:rPr lang="de-DE" err="1"/>
              <a:t>linelist</a:t>
            </a:r>
            <a:endParaRPr lang="de-DE"/>
          </a:p>
          <a:p>
            <a:pPr marL="0" indent="0">
              <a:buNone/>
            </a:pPr>
            <a:endParaRPr lang="de-DE"/>
          </a:p>
          <a:p>
            <a:r>
              <a:rPr lang="de-DE" err="1"/>
              <a:t>Linelists</a:t>
            </a:r>
            <a:r>
              <a:rPr lang="de-DE"/>
              <a:t> </a:t>
            </a:r>
            <a:r>
              <a:rPr lang="de-DE" err="1"/>
              <a:t>can</a:t>
            </a:r>
            <a:r>
              <a:rPr lang="de-DE"/>
              <a:t> </a:t>
            </a:r>
            <a:r>
              <a:rPr lang="de-DE" err="1"/>
              <a:t>be</a:t>
            </a:r>
            <a:r>
              <a:rPr lang="de-DE"/>
              <a:t> </a:t>
            </a:r>
            <a:r>
              <a:rPr lang="de-DE" err="1"/>
              <a:t>prepared</a:t>
            </a:r>
            <a:r>
              <a:rPr lang="de-DE"/>
              <a:t> </a:t>
            </a:r>
            <a:r>
              <a:rPr lang="de-DE" err="1"/>
              <a:t>for</a:t>
            </a:r>
            <a:r>
              <a:rPr lang="de-DE"/>
              <a:t> </a:t>
            </a:r>
            <a:r>
              <a:rPr lang="de-DE" err="1"/>
              <a:t>routine</a:t>
            </a:r>
            <a:r>
              <a:rPr lang="de-DE"/>
              <a:t> </a:t>
            </a:r>
            <a:r>
              <a:rPr lang="de-DE" err="1"/>
              <a:t>analyses</a:t>
            </a:r>
            <a:r>
              <a:rPr lang="de-DE"/>
              <a:t>, e.g.: </a:t>
            </a:r>
            <a:r>
              <a:rPr lang="de-DE">
                <a:hlinkClick r:id="rId2"/>
              </a:rPr>
              <a:t>ww.rki.de/</a:t>
            </a:r>
            <a:r>
              <a:rPr lang="de-DE" err="1">
                <a:hlinkClick r:id="rId2"/>
              </a:rPr>
              <a:t>linelisttool</a:t>
            </a:r>
            <a:endParaRPr lang="de-DE"/>
          </a:p>
        </p:txBody>
      </p:sp>
    </p:spTree>
    <p:extLst>
      <p:ext uri="{BB962C8B-B14F-4D97-AF65-F5344CB8AC3E}">
        <p14:creationId xmlns:p14="http://schemas.microsoft.com/office/powerpoint/2010/main" val="60154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34986-9E32-4956-850F-38D059BF4F9B}"/>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6801403-34B0-4DBC-B492-737BBF614DDC}"/>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9F3D9D98-0542-469E-8F04-1065271BA960}"/>
              </a:ext>
            </a:extLst>
          </p:cNvPr>
          <p:cNvPicPr>
            <a:picLocks noChangeAspect="1"/>
          </p:cNvPicPr>
          <p:nvPr/>
        </p:nvPicPr>
        <p:blipFill>
          <a:blip r:embed="rId2"/>
          <a:stretch>
            <a:fillRect/>
          </a:stretch>
        </p:blipFill>
        <p:spPr>
          <a:xfrm>
            <a:off x="261498" y="993530"/>
            <a:ext cx="10695191" cy="5251858"/>
          </a:xfrm>
          <a:prstGeom prst="rect">
            <a:avLst/>
          </a:prstGeom>
        </p:spPr>
      </p:pic>
      <p:sp>
        <p:nvSpPr>
          <p:cNvPr id="5" name="Textfeld 4">
            <a:extLst>
              <a:ext uri="{FF2B5EF4-FFF2-40B4-BE49-F238E27FC236}">
                <a16:creationId xmlns:a16="http://schemas.microsoft.com/office/drawing/2014/main" id="{F97930DD-5C80-4E8E-AE11-A3FA442F9862}"/>
              </a:ext>
            </a:extLst>
          </p:cNvPr>
          <p:cNvSpPr txBox="1"/>
          <p:nvPr/>
        </p:nvSpPr>
        <p:spPr>
          <a:xfrm>
            <a:off x="431999" y="6313813"/>
            <a:ext cx="9659311" cy="313932"/>
          </a:xfrm>
          <a:prstGeom prst="rect">
            <a:avLst/>
          </a:prstGeom>
          <a:noFill/>
        </p:spPr>
        <p:txBody>
          <a:bodyPr wrap="none" rtlCol="0">
            <a:spAutoFit/>
          </a:bodyPr>
          <a:lstStyle/>
          <a:p>
            <a:r>
              <a:rPr lang="de-DE" sz="1600">
                <a:hlinkClick r:id="rId3"/>
              </a:rPr>
              <a:t>https://www.rki.de/DE/Content/InfAZ/L/Lebensmittel/Linelist-Tool/Linelist_Werkzeuge_Tab_gesamt.html</a:t>
            </a:r>
            <a:r>
              <a:rPr lang="de-DE" sz="1600"/>
              <a:t> </a:t>
            </a:r>
          </a:p>
        </p:txBody>
      </p:sp>
    </p:spTree>
    <p:extLst>
      <p:ext uri="{BB962C8B-B14F-4D97-AF65-F5344CB8AC3E}">
        <p14:creationId xmlns:p14="http://schemas.microsoft.com/office/powerpoint/2010/main" val="365379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8C79B-7B6B-4020-83EF-B32D7596215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F9AAAF7E-5D81-4C20-A4A6-90E68103ECBA}"/>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54FEF7BE-348F-49A5-9E62-BEAEF714390A}"/>
              </a:ext>
            </a:extLst>
          </p:cNvPr>
          <p:cNvPicPr>
            <a:picLocks noChangeAspect="1"/>
          </p:cNvPicPr>
          <p:nvPr/>
        </p:nvPicPr>
        <p:blipFill>
          <a:blip r:embed="rId2"/>
          <a:stretch>
            <a:fillRect/>
          </a:stretch>
        </p:blipFill>
        <p:spPr>
          <a:xfrm>
            <a:off x="431999" y="291757"/>
            <a:ext cx="9802570" cy="6234338"/>
          </a:xfrm>
          <a:prstGeom prst="rect">
            <a:avLst/>
          </a:prstGeom>
        </p:spPr>
      </p:pic>
    </p:spTree>
    <p:extLst>
      <p:ext uri="{BB962C8B-B14F-4D97-AF65-F5344CB8AC3E}">
        <p14:creationId xmlns:p14="http://schemas.microsoft.com/office/powerpoint/2010/main" val="360162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
          <p:cNvGraphicFramePr>
            <a:graphicFrameLocks/>
          </p:cNvGraphicFramePr>
          <p:nvPr/>
        </p:nvGraphicFramePr>
        <p:xfrm>
          <a:off x="1524000" y="1277938"/>
          <a:ext cx="9144000" cy="3771900"/>
        </p:xfrm>
        <a:graphic>
          <a:graphicData uri="http://schemas.openxmlformats.org/drawingml/2006/chart">
            <c:chart xmlns:c="http://schemas.openxmlformats.org/drawingml/2006/chart" xmlns:r="http://schemas.openxmlformats.org/officeDocument/2006/relationships" r:id="rId3"/>
          </a:graphicData>
        </a:graphic>
      </p:graphicFrame>
      <p:sp>
        <p:nvSpPr>
          <p:cNvPr id="44036" name="Text Box 4"/>
          <p:cNvSpPr txBox="1">
            <a:spLocks noChangeArrowheads="1"/>
          </p:cNvSpPr>
          <p:nvPr/>
        </p:nvSpPr>
        <p:spPr bwMode="auto">
          <a:xfrm>
            <a:off x="2547938" y="2368551"/>
            <a:ext cx="2274982"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err="1"/>
              <a:t>cases</a:t>
            </a:r>
            <a:r>
              <a:rPr lang="de-DE" altLang="de-DE"/>
              <a:t> n=28</a:t>
            </a:r>
          </a:p>
        </p:txBody>
      </p:sp>
      <p:sp>
        <p:nvSpPr>
          <p:cNvPr id="44037" name="AutoShape 5"/>
          <p:cNvSpPr>
            <a:spLocks noChangeArrowheads="1"/>
          </p:cNvSpPr>
          <p:nvPr/>
        </p:nvSpPr>
        <p:spPr bwMode="auto">
          <a:xfrm>
            <a:off x="9048751" y="4508501"/>
            <a:ext cx="142875" cy="1800225"/>
          </a:xfrm>
          <a:prstGeom prst="upArrow">
            <a:avLst>
              <a:gd name="adj1" fmla="val 50000"/>
              <a:gd name="adj2" fmla="val 31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38" name="Text Box 6"/>
          <p:cNvSpPr txBox="1">
            <a:spLocks noChangeArrowheads="1"/>
          </p:cNvSpPr>
          <p:nvPr/>
        </p:nvSpPr>
        <p:spPr bwMode="auto">
          <a:xfrm>
            <a:off x="8305801" y="6308725"/>
            <a:ext cx="1831831"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1400" err="1">
                <a:solidFill>
                  <a:srgbClr val="000066"/>
                </a:solidFill>
              </a:rPr>
              <a:t>screening</a:t>
            </a:r>
            <a:r>
              <a:rPr lang="de-DE" altLang="de-DE" sz="1400">
                <a:solidFill>
                  <a:srgbClr val="000066"/>
                </a:solidFill>
              </a:rPr>
              <a:t> ward 4027</a:t>
            </a:r>
          </a:p>
        </p:txBody>
      </p:sp>
      <p:sp>
        <p:nvSpPr>
          <p:cNvPr id="44039" name="AutoShape 7"/>
          <p:cNvSpPr>
            <a:spLocks noChangeArrowheads="1"/>
          </p:cNvSpPr>
          <p:nvPr/>
        </p:nvSpPr>
        <p:spPr bwMode="auto">
          <a:xfrm>
            <a:off x="9336088" y="4510088"/>
            <a:ext cx="144462" cy="1079500"/>
          </a:xfrm>
          <a:prstGeom prst="upArrow">
            <a:avLst>
              <a:gd name="adj1" fmla="val 50000"/>
              <a:gd name="adj2" fmla="val 18681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40" name="Text Box 8"/>
          <p:cNvSpPr txBox="1">
            <a:spLocks noChangeArrowheads="1"/>
          </p:cNvSpPr>
          <p:nvPr/>
        </p:nvSpPr>
        <p:spPr bwMode="auto">
          <a:xfrm>
            <a:off x="9264650" y="5578476"/>
            <a:ext cx="1404744"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err="1">
                <a:solidFill>
                  <a:srgbClr val="000066"/>
                </a:solidFill>
              </a:rPr>
              <a:t>screening</a:t>
            </a:r>
            <a:r>
              <a:rPr lang="de-DE" altLang="de-DE" sz="1400">
                <a:solidFill>
                  <a:srgbClr val="000066"/>
                </a:solidFill>
              </a:rPr>
              <a:t> </a:t>
            </a:r>
          </a:p>
          <a:p>
            <a:r>
              <a:rPr lang="de-DE" altLang="de-DE" sz="1400" err="1">
                <a:solidFill>
                  <a:srgbClr val="000066"/>
                </a:solidFill>
              </a:rPr>
              <a:t>paediatric</a:t>
            </a:r>
            <a:r>
              <a:rPr lang="de-DE" altLang="de-DE" sz="1400">
                <a:solidFill>
                  <a:srgbClr val="000066"/>
                </a:solidFill>
              </a:rPr>
              <a:t> </a:t>
            </a:r>
            <a:r>
              <a:rPr lang="de-DE" altLang="de-DE" sz="1400" err="1">
                <a:solidFill>
                  <a:srgbClr val="000066"/>
                </a:solidFill>
              </a:rPr>
              <a:t>clinic</a:t>
            </a:r>
            <a:endParaRPr lang="de-DE" altLang="de-DE" sz="1400">
              <a:solidFill>
                <a:srgbClr val="000066"/>
              </a:solidFill>
            </a:endParaRPr>
          </a:p>
        </p:txBody>
      </p:sp>
      <p:sp>
        <p:nvSpPr>
          <p:cNvPr id="9" name="Titel 5"/>
          <p:cNvSpPr txBox="1">
            <a:spLocks/>
          </p:cNvSpPr>
          <p:nvPr/>
        </p:nvSpPr>
        <p:spPr>
          <a:xfrm>
            <a:off x="1769059" y="566091"/>
            <a:ext cx="7209130" cy="430887"/>
          </a:xfrm>
          <a:prstGeom prst="rect">
            <a:avLst/>
          </a:prstGeom>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endParaRPr lang="de-DE" sz="2800"/>
          </a:p>
        </p:txBody>
      </p:sp>
      <p:sp>
        <p:nvSpPr>
          <p:cNvPr id="3" name="Titel 2">
            <a:extLst>
              <a:ext uri="{FF2B5EF4-FFF2-40B4-BE49-F238E27FC236}">
                <a16:creationId xmlns:a16="http://schemas.microsoft.com/office/drawing/2014/main" id="{9C251E29-6A7D-4BC3-8A5C-0A98AAA87818}"/>
              </a:ext>
            </a:extLst>
          </p:cNvPr>
          <p:cNvSpPr>
            <a:spLocks noGrp="1"/>
          </p:cNvSpPr>
          <p:nvPr>
            <p:ph type="title"/>
          </p:nvPr>
        </p:nvSpPr>
        <p:spPr>
          <a:xfrm>
            <a:off x="431999" y="333329"/>
            <a:ext cx="10354188" cy="951722"/>
          </a:xfrm>
        </p:spPr>
        <p:txBody>
          <a:bodyPr>
            <a:normAutofit fontScale="90000"/>
          </a:bodyPr>
          <a:lstStyle/>
          <a:p>
            <a:r>
              <a:rPr lang="de-DE"/>
              <a:t>Case </a:t>
            </a:r>
            <a:r>
              <a:rPr lang="de-DE" err="1"/>
              <a:t>search</a:t>
            </a:r>
            <a:br>
              <a:rPr lang="de-DE"/>
            </a:br>
            <a:endParaRPr lang="de-DE"/>
          </a:p>
        </p:txBody>
      </p:sp>
    </p:spTree>
    <p:extLst>
      <p:ext uri="{BB962C8B-B14F-4D97-AF65-F5344CB8AC3E}">
        <p14:creationId xmlns:p14="http://schemas.microsoft.com/office/powerpoint/2010/main" val="155939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5520" y="554424"/>
            <a:ext cx="7209984" cy="430887"/>
          </a:xfrm>
          <a:noFill/>
        </p:spPr>
        <p:txBody>
          <a:bodyPr>
            <a:normAutofit fontScale="90000"/>
          </a:bodyPr>
          <a:lstStyle/>
          <a:p>
            <a:pPr algn="ctr" eaLnBrk="1" hangingPunct="1"/>
            <a:r>
              <a:rPr lang="en-US" altLang="en-US" sz="2800">
                <a:ea typeface="ＭＳ Ｐゴシック" pitchFamily="34" charset="-128"/>
              </a:rPr>
              <a:t>10 Steps of an outbreak investigation </a:t>
            </a:r>
          </a:p>
        </p:txBody>
      </p:sp>
      <p:sp>
        <p:nvSpPr>
          <p:cNvPr id="9219" name="Rectangle 3"/>
          <p:cNvSpPr>
            <a:spLocks noGrp="1" noChangeArrowheads="1"/>
          </p:cNvSpPr>
          <p:nvPr>
            <p:ph type="body" idx="1"/>
          </p:nvPr>
        </p:nvSpPr>
        <p:spPr>
          <a:xfrm>
            <a:off x="2242548" y="1307624"/>
            <a:ext cx="8532440" cy="4978896"/>
          </a:xfrm>
          <a:noFill/>
        </p:spPr>
        <p:txBody>
          <a:bodyPr>
            <a:normAutofit lnSpcReduction="10000"/>
          </a:bodyPr>
          <a:lstStyle/>
          <a:p>
            <a:pPr marL="533400" indent="-533400">
              <a:buFont typeface="Times" pitchFamily="124" charset="0"/>
              <a:buAutoNum type="arabicPeriod"/>
            </a:pPr>
            <a:r>
              <a:rPr lang="en-US" altLang="en-US" sz="2400">
                <a:ea typeface="ＭＳ Ｐゴシック" pitchFamily="34" charset="-128"/>
              </a:rPr>
              <a:t>Establish the existence of an outbreak</a:t>
            </a:r>
          </a:p>
          <a:p>
            <a:pPr marL="533400" indent="-533400">
              <a:buFont typeface="Times" pitchFamily="124" charset="0"/>
              <a:buAutoNum type="arabicPeriod"/>
            </a:pPr>
            <a:r>
              <a:rPr lang="en-US" altLang="en-US" sz="2400">
                <a:ea typeface="ＭＳ Ｐゴシック" pitchFamily="34" charset="-128"/>
              </a:rPr>
              <a:t>Confirm the diagnosis</a:t>
            </a:r>
          </a:p>
          <a:p>
            <a:pPr marL="533400" indent="-533400">
              <a:buFont typeface="Times" pitchFamily="124" charset="0"/>
              <a:buAutoNum type="arabicPeriod"/>
            </a:pPr>
            <a:r>
              <a:rPr lang="en-US" altLang="en-US" sz="2400">
                <a:ea typeface="ＭＳ Ｐゴシック" pitchFamily="34" charset="-128"/>
              </a:rPr>
              <a:t>Define a case </a:t>
            </a:r>
          </a:p>
          <a:p>
            <a:pPr marL="533400" indent="-533400">
              <a:buFont typeface="Times" pitchFamily="124" charset="0"/>
              <a:buAutoNum type="arabicPeriod"/>
            </a:pPr>
            <a:r>
              <a:rPr lang="en-US" altLang="en-US" sz="2400">
                <a:ea typeface="ＭＳ Ｐゴシック" pitchFamily="34" charset="-128"/>
              </a:rPr>
              <a:t>Search for cases</a:t>
            </a:r>
          </a:p>
          <a:p>
            <a:pPr marL="533400" indent="-533400">
              <a:buFont typeface="Times" pitchFamily="124" charset="0"/>
              <a:buAutoNum type="arabicPeriod"/>
            </a:pPr>
            <a:r>
              <a:rPr lang="en-US" altLang="en-US" sz="2400" b="1">
                <a:ea typeface="ＭＳ Ｐゴシック" pitchFamily="34" charset="-128"/>
              </a:rPr>
              <a:t>Generate hypotheses using descriptive findings</a:t>
            </a:r>
            <a:br>
              <a:rPr lang="en-US" altLang="en-US" sz="2400" b="1">
                <a:ea typeface="ＭＳ Ｐゴシック" pitchFamily="34" charset="-128"/>
              </a:rPr>
            </a:br>
            <a:r>
              <a:rPr lang="en-US" altLang="en-US" sz="2400" b="1">
                <a:ea typeface="ＭＳ Ｐゴシック" pitchFamily="34" charset="-128"/>
              </a:rPr>
              <a:t>(time – place – person</a:t>
            </a:r>
            <a:r>
              <a:rPr lang="en-US" altLang="en-US" sz="2400" b="1">
                <a:solidFill>
                  <a:srgbClr val="FF0000"/>
                </a:solidFill>
                <a:ea typeface="ＭＳ Ｐゴシック" pitchFamily="34" charset="-128"/>
              </a:rPr>
              <a:t>-bug</a:t>
            </a:r>
            <a:r>
              <a:rPr lang="en-US" altLang="en-US" sz="2400" b="1">
                <a:ea typeface="ＭＳ Ｐゴシック" pitchFamily="34" charset="-128"/>
              </a:rPr>
              <a:t>)</a:t>
            </a:r>
          </a:p>
          <a:p>
            <a:pPr marL="533400" indent="-533400">
              <a:buFont typeface="Times" pitchFamily="124" charset="0"/>
              <a:buAutoNum type="arabicPeriod"/>
            </a:pPr>
            <a:r>
              <a:rPr lang="en-US" altLang="en-US" sz="2400">
                <a:ea typeface="ＭＳ Ｐゴシック" pitchFamily="34" charset="-128"/>
              </a:rPr>
              <a:t>Test hypotheses using analytical epidemiology</a:t>
            </a:r>
            <a:br>
              <a:rPr lang="en-US" altLang="en-US" sz="2400">
                <a:ea typeface="ＭＳ Ｐゴシック" pitchFamily="34" charset="-128"/>
              </a:rPr>
            </a:br>
            <a:r>
              <a:rPr lang="en-US" altLang="en-US" sz="2400">
                <a:ea typeface="ＭＳ Ｐゴシック" pitchFamily="34" charset="-128"/>
              </a:rPr>
              <a:t>(associations exposure – outcome)</a:t>
            </a:r>
          </a:p>
          <a:p>
            <a:pPr marL="533400" indent="-533400">
              <a:buFont typeface="Times" pitchFamily="124" charset="0"/>
              <a:buAutoNum type="arabicPeriod"/>
            </a:pPr>
            <a:r>
              <a:rPr lang="en-US" altLang="en-US" sz="2400">
                <a:ea typeface="ＭＳ Ｐゴシック" pitchFamily="34" charset="-128"/>
              </a:rPr>
              <a:t>Draw conclusions</a:t>
            </a:r>
          </a:p>
          <a:p>
            <a:pPr marL="533400" indent="-533400">
              <a:buFont typeface="Times" pitchFamily="124" charset="0"/>
              <a:buAutoNum type="arabicPeriod"/>
            </a:pPr>
            <a:r>
              <a:rPr lang="en-US" altLang="en-US" sz="2400">
                <a:ea typeface="ＭＳ Ｐゴシック" pitchFamily="34" charset="-128"/>
              </a:rPr>
              <a:t>Conduct additional investigations</a:t>
            </a:r>
          </a:p>
          <a:p>
            <a:pPr marL="533400" indent="-533400">
              <a:buFont typeface="Times" pitchFamily="124" charset="0"/>
              <a:buAutoNum type="arabicPeriod"/>
            </a:pPr>
            <a:r>
              <a:rPr lang="en-US" altLang="en-US" sz="2400">
                <a:ea typeface="ＭＳ Ｐゴシック" pitchFamily="34" charset="-128"/>
              </a:rPr>
              <a:t>Communicate findings</a:t>
            </a:r>
          </a:p>
          <a:p>
            <a:pPr marL="533400" indent="-533400">
              <a:buFont typeface="Times" pitchFamily="124" charset="0"/>
              <a:buAutoNum type="arabicPeriod"/>
            </a:pPr>
            <a:r>
              <a:rPr lang="en-US" altLang="en-US" sz="2400">
                <a:ea typeface="ＭＳ Ｐゴシック" pitchFamily="34" charset="-128"/>
              </a:rPr>
              <a:t>Execute control and prevention measures</a:t>
            </a:r>
          </a:p>
        </p:txBody>
      </p:sp>
    </p:spTree>
    <p:extLst>
      <p:ext uri="{BB962C8B-B14F-4D97-AF65-F5344CB8AC3E}">
        <p14:creationId xmlns:p14="http://schemas.microsoft.com/office/powerpoint/2010/main" val="318107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Objectives</a:t>
            </a:r>
          </a:p>
        </p:txBody>
      </p:sp>
      <p:sp>
        <p:nvSpPr>
          <p:cNvPr id="3" name="Content Placeholder 2"/>
          <p:cNvSpPr>
            <a:spLocks noGrp="1"/>
          </p:cNvSpPr>
          <p:nvPr>
            <p:ph idx="1"/>
          </p:nvPr>
        </p:nvSpPr>
        <p:spPr/>
        <p:txBody>
          <a:bodyPr/>
          <a:lstStyle/>
          <a:p>
            <a:r>
              <a:rPr lang="en-GB"/>
              <a:t>Specific objectives of this session:</a:t>
            </a:r>
          </a:p>
          <a:p>
            <a:pPr marL="457200" indent="-457200">
              <a:buAutoNum type="arabicPeriod"/>
            </a:pPr>
            <a:r>
              <a:rPr lang="en-GB"/>
              <a:t>Essential components in outbreak description</a:t>
            </a:r>
          </a:p>
          <a:p>
            <a:pPr marL="457200" indent="-457200">
              <a:buAutoNum type="arabicPeriod"/>
            </a:pPr>
            <a:r>
              <a:rPr lang="en-GB"/>
              <a:t>Apply 10 Steps to HAI outbreaks</a:t>
            </a:r>
          </a:p>
          <a:p>
            <a:pPr marL="457200" indent="-457200">
              <a:buAutoNum type="arabicPeriod"/>
            </a:pPr>
            <a:r>
              <a:rPr lang="en-GB"/>
              <a:t>Identify particularities and similarities with community outbreaks</a:t>
            </a:r>
          </a:p>
          <a:p>
            <a:pPr marL="457200" indent="-457200">
              <a:buAutoNum type="arabicPeriod"/>
            </a:pPr>
            <a:endParaRPr lang="en-GB"/>
          </a:p>
          <a:p>
            <a:pPr marL="457200" indent="-457200">
              <a:buAutoNum type="arabicPeriod"/>
            </a:pPr>
            <a:endParaRPr lang="en-GB"/>
          </a:p>
          <a:p>
            <a:pPr marL="457200" indent="-457200">
              <a:buAutoNum type="arabicPeriod"/>
            </a:pPr>
            <a:endParaRPr lang="en-GB"/>
          </a:p>
          <a:p>
            <a:endParaRPr lang="en-GB"/>
          </a:p>
        </p:txBody>
      </p:sp>
    </p:spTree>
    <p:extLst>
      <p:ext uri="{BB962C8B-B14F-4D97-AF65-F5344CB8AC3E}">
        <p14:creationId xmlns:p14="http://schemas.microsoft.com/office/powerpoint/2010/main" val="269141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2121059" y="1747992"/>
            <a:ext cx="8092593" cy="4579657"/>
          </a:xfrm>
        </p:spPr>
        <p:txBody>
          <a:bodyPr>
            <a:normAutofit fontScale="92500" lnSpcReduction="10000"/>
          </a:bodyPr>
          <a:lstStyle/>
          <a:p>
            <a:r>
              <a:rPr lang="en-US" sz="2400" b="1"/>
              <a:t>Time: </a:t>
            </a:r>
            <a:r>
              <a:rPr lang="en-US" sz="2400"/>
              <a:t>Do you have incident cases?</a:t>
            </a:r>
          </a:p>
          <a:p>
            <a:pPr lvl="1"/>
            <a:r>
              <a:rPr lang="en-US" sz="2200"/>
              <a:t>What date to use: Onset? Specimen collection? Events?</a:t>
            </a:r>
          </a:p>
          <a:p>
            <a:r>
              <a:rPr lang="en-US" sz="2400" b="1"/>
              <a:t>Place:</a:t>
            </a:r>
          </a:p>
          <a:p>
            <a:pPr lvl="1"/>
            <a:r>
              <a:rPr lang="en-US" sz="2200"/>
              <a:t>Ward? Room? Operating theatre?</a:t>
            </a:r>
          </a:p>
          <a:p>
            <a:pPr lvl="1"/>
            <a:r>
              <a:rPr lang="en-US" sz="2200"/>
              <a:t>Dialysis machine?</a:t>
            </a:r>
          </a:p>
          <a:p>
            <a:r>
              <a:rPr lang="en-US" sz="2400" b="1"/>
              <a:t>Person:</a:t>
            </a:r>
          </a:p>
          <a:p>
            <a:pPr lvl="1"/>
            <a:r>
              <a:rPr lang="en-US" sz="2200"/>
              <a:t>Incidence by age, sex, etc.</a:t>
            </a:r>
          </a:p>
          <a:p>
            <a:pPr lvl="1"/>
            <a:r>
              <a:rPr lang="en-US" sz="2200"/>
              <a:t>Information on patients (Risk factors)</a:t>
            </a:r>
            <a:endParaRPr lang="de-DE" sz="2200"/>
          </a:p>
          <a:p>
            <a:pPr lvl="2"/>
            <a:r>
              <a:rPr lang="en-US"/>
              <a:t>Clinical information: Can be massive</a:t>
            </a:r>
          </a:p>
          <a:p>
            <a:r>
              <a:rPr lang="en-US" sz="2400" b="1"/>
              <a:t>Bug:</a:t>
            </a:r>
          </a:p>
          <a:p>
            <a:pPr lvl="1"/>
            <a:r>
              <a:rPr lang="en-US"/>
              <a:t>Species</a:t>
            </a:r>
          </a:p>
          <a:p>
            <a:pPr lvl="1"/>
            <a:r>
              <a:rPr lang="en-US"/>
              <a:t>Phenotypic information (e.g. </a:t>
            </a:r>
            <a:r>
              <a:rPr lang="en-US" err="1"/>
              <a:t>resistograms</a:t>
            </a:r>
            <a:r>
              <a:rPr lang="en-US"/>
              <a:t>)</a:t>
            </a:r>
          </a:p>
          <a:p>
            <a:pPr lvl="1"/>
            <a:r>
              <a:rPr lang="en-US"/>
              <a:t>Typing results</a:t>
            </a:r>
          </a:p>
        </p:txBody>
      </p:sp>
      <p:sp>
        <p:nvSpPr>
          <p:cNvPr id="6" name="Titel 5"/>
          <p:cNvSpPr>
            <a:spLocks noGrp="1"/>
          </p:cNvSpPr>
          <p:nvPr>
            <p:ph type="title"/>
          </p:nvPr>
        </p:nvSpPr>
        <p:spPr>
          <a:xfrm>
            <a:off x="1791006" y="546393"/>
            <a:ext cx="7179869" cy="1200329"/>
          </a:xfrm>
        </p:spPr>
        <p:txBody>
          <a:bodyPr/>
          <a:lstStyle/>
          <a:p>
            <a:pPr algn="ctr"/>
            <a:r>
              <a:rPr lang="en-US" sz="2800"/>
              <a:t>The multiple dimensions of time, place and person in health care associated outbreaks</a:t>
            </a:r>
            <a:br>
              <a:rPr lang="en-US"/>
            </a:br>
            <a:endParaRPr lang="de-DE"/>
          </a:p>
        </p:txBody>
      </p:sp>
    </p:spTree>
    <p:extLst>
      <p:ext uri="{BB962C8B-B14F-4D97-AF65-F5344CB8AC3E}">
        <p14:creationId xmlns:p14="http://schemas.microsoft.com/office/powerpoint/2010/main" val="145503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413E49-6C14-448F-B19D-88198D548E95}"/>
              </a:ext>
            </a:extLst>
          </p:cNvPr>
          <p:cNvSpPr>
            <a:spLocks noGrp="1"/>
          </p:cNvSpPr>
          <p:nvPr>
            <p:ph type="title"/>
          </p:nvPr>
        </p:nvSpPr>
        <p:spPr/>
        <p:txBody>
          <a:bodyPr/>
          <a:lstStyle/>
          <a:p>
            <a:r>
              <a:rPr lang="de-DE"/>
              <a:t>Question 3</a:t>
            </a:r>
          </a:p>
        </p:txBody>
      </p:sp>
      <p:sp>
        <p:nvSpPr>
          <p:cNvPr id="2" name="Inhaltsplatzhalter 1">
            <a:extLst>
              <a:ext uri="{FF2B5EF4-FFF2-40B4-BE49-F238E27FC236}">
                <a16:creationId xmlns:a16="http://schemas.microsoft.com/office/drawing/2014/main" id="{F0391192-E0AE-44A6-A308-9DBE76299CE6}"/>
              </a:ext>
            </a:extLst>
          </p:cNvPr>
          <p:cNvSpPr>
            <a:spLocks noGrp="1"/>
          </p:cNvSpPr>
          <p:nvPr>
            <p:ph idx="1"/>
          </p:nvPr>
        </p:nvSpPr>
        <p:spPr/>
        <p:txBody>
          <a:bodyPr/>
          <a:lstStyle/>
          <a:p>
            <a:r>
              <a:rPr lang="en-US"/>
              <a:t>What is special about healthcare associated infection outbreaks?</a:t>
            </a:r>
          </a:p>
          <a:p>
            <a:r>
              <a:rPr lang="en-US"/>
              <a:t>a) The usual outbreak investigation tools cannot be applied.</a:t>
            </a:r>
          </a:p>
          <a:p>
            <a:r>
              <a:rPr lang="en-US"/>
              <a:t>b) There is more data available, then in other outbreaks.</a:t>
            </a:r>
          </a:p>
          <a:p>
            <a:r>
              <a:rPr lang="en-US"/>
              <a:t>c) They are often more severe (e.g. more deaths) then community outbreaks?</a:t>
            </a:r>
          </a:p>
          <a:p>
            <a:r>
              <a:rPr lang="en-US"/>
              <a:t>d) General infection prevention control measures are often effective. </a:t>
            </a:r>
          </a:p>
          <a:p>
            <a:r>
              <a:rPr lang="en-US"/>
              <a:t>e) So much data available, that you get lost.</a:t>
            </a:r>
          </a:p>
          <a:p>
            <a:endParaRPr lang="de-DE"/>
          </a:p>
        </p:txBody>
      </p:sp>
    </p:spTree>
    <p:extLst>
      <p:ext uri="{BB962C8B-B14F-4D97-AF65-F5344CB8AC3E}">
        <p14:creationId xmlns:p14="http://schemas.microsoft.com/office/powerpoint/2010/main" val="296721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DE" sz="2800"/>
              <a:t>Person </a:t>
            </a:r>
            <a:r>
              <a:rPr lang="de-DE" sz="2800" err="1"/>
              <a:t>to</a:t>
            </a:r>
            <a:r>
              <a:rPr lang="de-DE" sz="2800"/>
              <a:t> </a:t>
            </a:r>
            <a:r>
              <a:rPr lang="de-DE" sz="2800" err="1"/>
              <a:t>person</a:t>
            </a:r>
            <a:r>
              <a:rPr lang="de-DE" sz="2800"/>
              <a:t> </a:t>
            </a:r>
            <a:r>
              <a:rPr lang="de-DE" sz="2800" err="1"/>
              <a:t>transmission</a:t>
            </a:r>
            <a:br>
              <a:rPr lang="de-DE" sz="2800"/>
            </a:br>
            <a:r>
              <a:rPr lang="de-DE" sz="2800"/>
              <a:t>Time-Line NICU ESBL-</a:t>
            </a:r>
            <a:r>
              <a:rPr lang="de-DE" sz="2800" err="1"/>
              <a:t>Klebsiella</a:t>
            </a:r>
            <a:r>
              <a:rPr lang="de-DE" sz="2800"/>
              <a:t> </a:t>
            </a:r>
            <a:r>
              <a:rPr lang="de-DE" sz="2800" err="1"/>
              <a:t>outbreak</a:t>
            </a:r>
            <a:r>
              <a:rPr lang="de-DE" sz="2800"/>
              <a:t>  2011-2012</a:t>
            </a:r>
          </a:p>
        </p:txBody>
      </p:sp>
      <p:pic>
        <p:nvPicPr>
          <p:cNvPr id="22" name="Inhaltsplatzhalt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3951" y="1071418"/>
            <a:ext cx="9732237" cy="6879356"/>
          </a:xfrm>
        </p:spPr>
      </p:pic>
      <p:sp>
        <p:nvSpPr>
          <p:cNvPr id="18" name="Textfeld 17"/>
          <p:cNvSpPr txBox="1"/>
          <p:nvPr/>
        </p:nvSpPr>
        <p:spPr>
          <a:xfrm>
            <a:off x="7601526" y="6445475"/>
            <a:ext cx="2613216" cy="230832"/>
          </a:xfrm>
          <a:prstGeom prst="rect">
            <a:avLst/>
          </a:prstGeom>
          <a:noFill/>
        </p:spPr>
        <p:txBody>
          <a:bodyPr wrap="none" rtlCol="0">
            <a:spAutoFit/>
          </a:bodyPr>
          <a:lstStyle/>
          <a:p>
            <a:r>
              <a:rPr lang="de-DE" sz="1000" i="1"/>
              <a:t>Haller S, et al.; BMJ Open 2015;5:e007397</a:t>
            </a:r>
            <a:endParaRPr lang="de-DE"/>
          </a:p>
        </p:txBody>
      </p:sp>
    </p:spTree>
    <p:extLst>
      <p:ext uri="{BB962C8B-B14F-4D97-AF65-F5344CB8AC3E}">
        <p14:creationId xmlns:p14="http://schemas.microsoft.com/office/powerpoint/2010/main" val="202218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0890D96-205A-4CCC-A243-AEE4BB6DF71C}"/>
              </a:ext>
            </a:extLst>
          </p:cNvPr>
          <p:cNvSpPr>
            <a:spLocks noGrp="1"/>
          </p:cNvSpPr>
          <p:nvPr>
            <p:ph type="title"/>
          </p:nvPr>
        </p:nvSpPr>
        <p:spPr/>
        <p:txBody>
          <a:bodyPr>
            <a:normAutofit fontScale="90000"/>
          </a:bodyPr>
          <a:lstStyle/>
          <a:p>
            <a:r>
              <a:rPr lang="de-DE"/>
              <a:t>Components </a:t>
            </a:r>
            <a:r>
              <a:rPr lang="de-DE" err="1"/>
              <a:t>of</a:t>
            </a:r>
            <a:r>
              <a:rPr lang="de-DE"/>
              <a:t> a </a:t>
            </a:r>
            <a:r>
              <a:rPr lang="de-DE" err="1"/>
              <a:t>timeline</a:t>
            </a:r>
            <a:br>
              <a:rPr lang="de-DE"/>
            </a:br>
            <a:endParaRPr lang="de-DE"/>
          </a:p>
        </p:txBody>
      </p:sp>
      <p:sp>
        <p:nvSpPr>
          <p:cNvPr id="83" name="Text Box 5">
            <a:extLst>
              <a:ext uri="{FF2B5EF4-FFF2-40B4-BE49-F238E27FC236}">
                <a16:creationId xmlns:a16="http://schemas.microsoft.com/office/drawing/2014/main" id="{C98539E7-C3A8-4B38-AA67-9B85F4D1A2B8}"/>
              </a:ext>
            </a:extLst>
          </p:cNvPr>
          <p:cNvSpPr txBox="1">
            <a:spLocks noChangeArrowheads="1"/>
          </p:cNvSpPr>
          <p:nvPr/>
        </p:nvSpPr>
        <p:spPr bwMode="auto">
          <a:xfrm>
            <a:off x="719138" y="5743029"/>
            <a:ext cx="5397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p>
            <a:pPr algn="ctr" hangingPunct="0">
              <a:lnSpc>
                <a:spcPct val="93000"/>
              </a:lnSpc>
            </a:pPr>
            <a:r>
              <a:rPr lang="en-GB" altLang="en-US" sz="1800">
                <a:solidFill>
                  <a:srgbClr val="000000"/>
                </a:solidFill>
                <a:latin typeface="Arial" charset="0"/>
                <a:ea typeface="ヒラギノ角ゴ Pro W3" pitchFamily="84" charset="-128"/>
              </a:rPr>
              <a:t>t</a:t>
            </a:r>
            <a:r>
              <a:rPr lang="en-GB" altLang="en-US" sz="1800" baseline="-33000">
                <a:solidFill>
                  <a:srgbClr val="000000"/>
                </a:solidFill>
                <a:latin typeface="Arial" charset="0"/>
                <a:ea typeface="ヒラギノ角ゴ Pro W3" pitchFamily="84" charset="-128"/>
              </a:rPr>
              <a:t>0</a:t>
            </a:r>
          </a:p>
        </p:txBody>
      </p:sp>
      <p:sp>
        <p:nvSpPr>
          <p:cNvPr id="84" name="Text Box 6">
            <a:extLst>
              <a:ext uri="{FF2B5EF4-FFF2-40B4-BE49-F238E27FC236}">
                <a16:creationId xmlns:a16="http://schemas.microsoft.com/office/drawing/2014/main" id="{94C6A820-4DB0-4939-8040-4525FC091458}"/>
              </a:ext>
            </a:extLst>
          </p:cNvPr>
          <p:cNvSpPr txBox="1">
            <a:spLocks noChangeArrowheads="1"/>
          </p:cNvSpPr>
          <p:nvPr/>
        </p:nvSpPr>
        <p:spPr bwMode="auto">
          <a:xfrm>
            <a:off x="8064500" y="5743029"/>
            <a:ext cx="5397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p>
            <a:pPr algn="ctr" hangingPunct="0">
              <a:lnSpc>
                <a:spcPct val="93000"/>
              </a:lnSpc>
            </a:pPr>
            <a:r>
              <a:rPr lang="en-GB" altLang="en-US" sz="1800">
                <a:solidFill>
                  <a:srgbClr val="000000"/>
                </a:solidFill>
                <a:latin typeface="Arial" charset="0"/>
                <a:ea typeface="ヒラギノ角ゴ Pro W3" pitchFamily="84" charset="-128"/>
              </a:rPr>
              <a:t>t</a:t>
            </a:r>
            <a:r>
              <a:rPr lang="en-GB" altLang="en-US" sz="1800" baseline="-33000">
                <a:solidFill>
                  <a:srgbClr val="000000"/>
                </a:solidFill>
                <a:latin typeface="Arial" charset="0"/>
                <a:ea typeface="ヒラギノ角ゴ Pro W3" pitchFamily="84" charset="-128"/>
              </a:rPr>
              <a:t>k</a:t>
            </a:r>
          </a:p>
        </p:txBody>
      </p:sp>
      <p:sp>
        <p:nvSpPr>
          <p:cNvPr id="85" name="Text Box 7">
            <a:extLst>
              <a:ext uri="{FF2B5EF4-FFF2-40B4-BE49-F238E27FC236}">
                <a16:creationId xmlns:a16="http://schemas.microsoft.com/office/drawing/2014/main" id="{FC7E068A-8AE0-41DE-AFE9-D2F91BA8AF5C}"/>
              </a:ext>
            </a:extLst>
          </p:cNvPr>
          <p:cNvSpPr txBox="1">
            <a:spLocks noChangeArrowheads="1"/>
          </p:cNvSpPr>
          <p:nvPr/>
        </p:nvSpPr>
        <p:spPr bwMode="auto">
          <a:xfrm>
            <a:off x="574675" y="2905820"/>
            <a:ext cx="5397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p>
            <a:pPr algn="ctr" hangingPunct="0">
              <a:lnSpc>
                <a:spcPct val="93000"/>
              </a:lnSpc>
            </a:pPr>
            <a:r>
              <a:rPr lang="en-GB" altLang="en-US" sz="1800">
                <a:solidFill>
                  <a:srgbClr val="000000"/>
                </a:solidFill>
                <a:latin typeface="Arial" charset="0"/>
                <a:ea typeface="ヒラギノ角ゴ Pro W3" pitchFamily="84" charset="-128"/>
              </a:rPr>
              <a:t>1</a:t>
            </a:r>
          </a:p>
        </p:txBody>
      </p:sp>
      <p:sp>
        <p:nvSpPr>
          <p:cNvPr id="86" name="Text Box 8">
            <a:extLst>
              <a:ext uri="{FF2B5EF4-FFF2-40B4-BE49-F238E27FC236}">
                <a16:creationId xmlns:a16="http://schemas.microsoft.com/office/drawing/2014/main" id="{3E9C259E-9882-49D8-80C3-439469923001}"/>
              </a:ext>
            </a:extLst>
          </p:cNvPr>
          <p:cNvSpPr txBox="1">
            <a:spLocks noChangeArrowheads="1"/>
          </p:cNvSpPr>
          <p:nvPr/>
        </p:nvSpPr>
        <p:spPr bwMode="auto">
          <a:xfrm>
            <a:off x="2016125" y="5678264"/>
            <a:ext cx="52197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lvl1pPr eaLnBrk="0" hangingPunct="0">
              <a:tabLst>
                <a:tab pos="723900" algn="l"/>
                <a:tab pos="1447800" algn="l"/>
                <a:tab pos="2171700" algn="l"/>
                <a:tab pos="2895600" algn="l"/>
                <a:tab pos="3619500" algn="l"/>
                <a:tab pos="4343400" algn="l"/>
                <a:tab pos="5067300" algn="l"/>
              </a:tabLst>
              <a:defRPr sz="2400">
                <a:solidFill>
                  <a:schemeClr val="bg1"/>
                </a:solidFill>
                <a:latin typeface="Times New Roman" pitchFamily="18" charset="0"/>
                <a:ea typeface="Arial Unicode MS" pitchFamily="34" charset="-128"/>
                <a:cs typeface="Arial Unicode MS" pitchFamily="34" charset="-128"/>
              </a:defRPr>
            </a:lvl1pPr>
            <a:lvl2pPr eaLnBrk="0" hangingPunct="0">
              <a:tabLst>
                <a:tab pos="723900" algn="l"/>
                <a:tab pos="1447800" algn="l"/>
                <a:tab pos="2171700" algn="l"/>
                <a:tab pos="2895600" algn="l"/>
                <a:tab pos="3619500" algn="l"/>
                <a:tab pos="4343400" algn="l"/>
                <a:tab pos="5067300" algn="l"/>
              </a:tabLst>
              <a:defRPr sz="2400">
                <a:solidFill>
                  <a:schemeClr val="bg1"/>
                </a:solidFill>
                <a:latin typeface="Times New Roman" pitchFamily="18" charset="0"/>
                <a:ea typeface="Arial Unicode MS" pitchFamily="34" charset="-128"/>
                <a:cs typeface="Arial Unicode MS" pitchFamily="34" charset="-128"/>
              </a:defRPr>
            </a:lvl2pPr>
            <a:lvl3pPr eaLnBrk="0" hangingPunct="0">
              <a:tabLst>
                <a:tab pos="723900" algn="l"/>
                <a:tab pos="1447800" algn="l"/>
                <a:tab pos="2171700" algn="l"/>
                <a:tab pos="2895600" algn="l"/>
                <a:tab pos="3619500" algn="l"/>
                <a:tab pos="4343400" algn="l"/>
                <a:tab pos="5067300" algn="l"/>
              </a:tabLst>
              <a:defRPr sz="2400">
                <a:solidFill>
                  <a:schemeClr val="bg1"/>
                </a:solidFill>
                <a:latin typeface="Times New Roman" pitchFamily="18" charset="0"/>
                <a:ea typeface="Arial Unicode MS" pitchFamily="34" charset="-128"/>
                <a:cs typeface="Arial Unicode MS" pitchFamily="34" charset="-128"/>
              </a:defRPr>
            </a:lvl3pPr>
            <a:lvl4pPr eaLnBrk="0" hangingPunct="0">
              <a:tabLst>
                <a:tab pos="723900" algn="l"/>
                <a:tab pos="1447800" algn="l"/>
                <a:tab pos="2171700" algn="l"/>
                <a:tab pos="2895600" algn="l"/>
                <a:tab pos="3619500" algn="l"/>
                <a:tab pos="4343400" algn="l"/>
                <a:tab pos="5067300" algn="l"/>
              </a:tabLst>
              <a:defRPr sz="2400">
                <a:solidFill>
                  <a:schemeClr val="bg1"/>
                </a:solidFill>
                <a:latin typeface="Times New Roman" pitchFamily="18" charset="0"/>
                <a:ea typeface="Arial Unicode MS" pitchFamily="34" charset="-128"/>
                <a:cs typeface="Arial Unicode MS" pitchFamily="34" charset="-128"/>
              </a:defRPr>
            </a:lvl4pPr>
            <a:lvl5pPr eaLnBrk="0" hangingPunct="0">
              <a:tabLst>
                <a:tab pos="723900" algn="l"/>
                <a:tab pos="1447800" algn="l"/>
                <a:tab pos="2171700" algn="l"/>
                <a:tab pos="2895600" algn="l"/>
                <a:tab pos="3619500" algn="l"/>
                <a:tab pos="4343400" algn="l"/>
                <a:tab pos="50673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2400">
                <a:solidFill>
                  <a:schemeClr val="bg1"/>
                </a:solidFill>
                <a:latin typeface="Times New Roman" pitchFamily="18" charset="0"/>
                <a:ea typeface="Arial Unicode MS" pitchFamily="34" charset="-128"/>
                <a:cs typeface="Arial Unicode MS" pitchFamily="34" charset="-128"/>
              </a:defRPr>
            </a:lvl9pPr>
          </a:lstStyle>
          <a:p>
            <a:pPr algn="ctr" eaLnBrk="1">
              <a:lnSpc>
                <a:spcPct val="93000"/>
              </a:lnSpc>
            </a:pPr>
            <a:r>
              <a:rPr lang="en-GB" altLang="en-US" sz="1800">
                <a:solidFill>
                  <a:srgbClr val="000000"/>
                </a:solidFill>
                <a:latin typeface="Arial" charset="0"/>
              </a:rPr>
              <a:t>Specified time interval (day/week/month)</a:t>
            </a:r>
          </a:p>
        </p:txBody>
      </p:sp>
      <p:sp>
        <p:nvSpPr>
          <p:cNvPr id="87" name="Line 9">
            <a:extLst>
              <a:ext uri="{FF2B5EF4-FFF2-40B4-BE49-F238E27FC236}">
                <a16:creationId xmlns:a16="http://schemas.microsoft.com/office/drawing/2014/main" id="{62DF5A3A-4011-4ECA-B849-AB52D430E832}"/>
              </a:ext>
            </a:extLst>
          </p:cNvPr>
          <p:cNvSpPr>
            <a:spLocks noChangeShapeType="1"/>
          </p:cNvSpPr>
          <p:nvPr/>
        </p:nvSpPr>
        <p:spPr bwMode="auto">
          <a:xfrm>
            <a:off x="1150938"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88" name="Line 10">
            <a:extLst>
              <a:ext uri="{FF2B5EF4-FFF2-40B4-BE49-F238E27FC236}">
                <a16:creationId xmlns:a16="http://schemas.microsoft.com/office/drawing/2014/main" id="{2684768B-C255-4279-9917-F3B7CE8F9E5C}"/>
              </a:ext>
            </a:extLst>
          </p:cNvPr>
          <p:cNvSpPr>
            <a:spLocks noChangeShapeType="1"/>
          </p:cNvSpPr>
          <p:nvPr/>
        </p:nvSpPr>
        <p:spPr bwMode="auto">
          <a:xfrm>
            <a:off x="140335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89" name="Line 11">
            <a:extLst>
              <a:ext uri="{FF2B5EF4-FFF2-40B4-BE49-F238E27FC236}">
                <a16:creationId xmlns:a16="http://schemas.microsoft.com/office/drawing/2014/main" id="{9C0077E9-1F51-4A56-A4D7-45D46DDD6C56}"/>
              </a:ext>
            </a:extLst>
          </p:cNvPr>
          <p:cNvSpPr>
            <a:spLocks noChangeShapeType="1"/>
          </p:cNvSpPr>
          <p:nvPr/>
        </p:nvSpPr>
        <p:spPr bwMode="auto">
          <a:xfrm>
            <a:off x="1655763"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0" name="Line 12">
            <a:extLst>
              <a:ext uri="{FF2B5EF4-FFF2-40B4-BE49-F238E27FC236}">
                <a16:creationId xmlns:a16="http://schemas.microsoft.com/office/drawing/2014/main" id="{E3B39103-9868-4524-AEAA-B5D53F8D877D}"/>
              </a:ext>
            </a:extLst>
          </p:cNvPr>
          <p:cNvSpPr>
            <a:spLocks noChangeShapeType="1"/>
          </p:cNvSpPr>
          <p:nvPr/>
        </p:nvSpPr>
        <p:spPr bwMode="auto">
          <a:xfrm>
            <a:off x="1906588"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1" name="Line 13">
            <a:extLst>
              <a:ext uri="{FF2B5EF4-FFF2-40B4-BE49-F238E27FC236}">
                <a16:creationId xmlns:a16="http://schemas.microsoft.com/office/drawing/2014/main" id="{85E64873-8CF0-464E-A637-2BE89F4DB81C}"/>
              </a:ext>
            </a:extLst>
          </p:cNvPr>
          <p:cNvSpPr>
            <a:spLocks noChangeShapeType="1"/>
          </p:cNvSpPr>
          <p:nvPr/>
        </p:nvSpPr>
        <p:spPr bwMode="auto">
          <a:xfrm>
            <a:off x="2122488"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2" name="Line 14">
            <a:extLst>
              <a:ext uri="{FF2B5EF4-FFF2-40B4-BE49-F238E27FC236}">
                <a16:creationId xmlns:a16="http://schemas.microsoft.com/office/drawing/2014/main" id="{2BDAE06F-8F8F-4BF7-AACD-451F923D4E39}"/>
              </a:ext>
            </a:extLst>
          </p:cNvPr>
          <p:cNvSpPr>
            <a:spLocks noChangeShapeType="1"/>
          </p:cNvSpPr>
          <p:nvPr/>
        </p:nvSpPr>
        <p:spPr bwMode="auto">
          <a:xfrm>
            <a:off x="2338388"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3" name="Line 15">
            <a:extLst>
              <a:ext uri="{FF2B5EF4-FFF2-40B4-BE49-F238E27FC236}">
                <a16:creationId xmlns:a16="http://schemas.microsoft.com/office/drawing/2014/main" id="{2D96BFAB-90E4-45FA-8279-5F27F29057F1}"/>
              </a:ext>
            </a:extLst>
          </p:cNvPr>
          <p:cNvSpPr>
            <a:spLocks noChangeShapeType="1"/>
          </p:cNvSpPr>
          <p:nvPr/>
        </p:nvSpPr>
        <p:spPr bwMode="auto">
          <a:xfrm>
            <a:off x="259080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4" name="Line 16">
            <a:extLst>
              <a:ext uri="{FF2B5EF4-FFF2-40B4-BE49-F238E27FC236}">
                <a16:creationId xmlns:a16="http://schemas.microsoft.com/office/drawing/2014/main" id="{AC46FAE2-5D3B-437F-A8E5-E78AF58D11F2}"/>
              </a:ext>
            </a:extLst>
          </p:cNvPr>
          <p:cNvSpPr>
            <a:spLocks noChangeShapeType="1"/>
          </p:cNvSpPr>
          <p:nvPr/>
        </p:nvSpPr>
        <p:spPr bwMode="auto">
          <a:xfrm>
            <a:off x="2843213"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5" name="Line 17">
            <a:extLst>
              <a:ext uri="{FF2B5EF4-FFF2-40B4-BE49-F238E27FC236}">
                <a16:creationId xmlns:a16="http://schemas.microsoft.com/office/drawing/2014/main" id="{1DE27B83-02B4-4D78-A9ED-C2301C535006}"/>
              </a:ext>
            </a:extLst>
          </p:cNvPr>
          <p:cNvSpPr>
            <a:spLocks noChangeShapeType="1"/>
          </p:cNvSpPr>
          <p:nvPr/>
        </p:nvSpPr>
        <p:spPr bwMode="auto">
          <a:xfrm>
            <a:off x="3095625"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6" name="Line 18">
            <a:extLst>
              <a:ext uri="{FF2B5EF4-FFF2-40B4-BE49-F238E27FC236}">
                <a16:creationId xmlns:a16="http://schemas.microsoft.com/office/drawing/2014/main" id="{08D07964-6F11-4FB6-8701-33984CB9D747}"/>
              </a:ext>
            </a:extLst>
          </p:cNvPr>
          <p:cNvSpPr>
            <a:spLocks noChangeShapeType="1"/>
          </p:cNvSpPr>
          <p:nvPr/>
        </p:nvSpPr>
        <p:spPr bwMode="auto">
          <a:xfrm>
            <a:off x="3311525"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7" name="Line 19">
            <a:extLst>
              <a:ext uri="{FF2B5EF4-FFF2-40B4-BE49-F238E27FC236}">
                <a16:creationId xmlns:a16="http://schemas.microsoft.com/office/drawing/2014/main" id="{32874DE4-B7D4-4A06-AF9F-4C0DB0D4AC71}"/>
              </a:ext>
            </a:extLst>
          </p:cNvPr>
          <p:cNvSpPr>
            <a:spLocks noChangeShapeType="1"/>
          </p:cNvSpPr>
          <p:nvPr/>
        </p:nvSpPr>
        <p:spPr bwMode="auto">
          <a:xfrm>
            <a:off x="356235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8" name="Line 20">
            <a:extLst>
              <a:ext uri="{FF2B5EF4-FFF2-40B4-BE49-F238E27FC236}">
                <a16:creationId xmlns:a16="http://schemas.microsoft.com/office/drawing/2014/main" id="{99D85992-3292-49AC-919C-52829A951E2C}"/>
              </a:ext>
            </a:extLst>
          </p:cNvPr>
          <p:cNvSpPr>
            <a:spLocks noChangeShapeType="1"/>
          </p:cNvSpPr>
          <p:nvPr/>
        </p:nvSpPr>
        <p:spPr bwMode="auto">
          <a:xfrm>
            <a:off x="3814763"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99" name="Line 21">
            <a:extLst>
              <a:ext uri="{FF2B5EF4-FFF2-40B4-BE49-F238E27FC236}">
                <a16:creationId xmlns:a16="http://schemas.microsoft.com/office/drawing/2014/main" id="{2FDAF98C-7921-4E67-AEE0-5759D722CB95}"/>
              </a:ext>
            </a:extLst>
          </p:cNvPr>
          <p:cNvSpPr>
            <a:spLocks noChangeShapeType="1"/>
          </p:cNvSpPr>
          <p:nvPr/>
        </p:nvSpPr>
        <p:spPr bwMode="auto">
          <a:xfrm>
            <a:off x="4067175"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0" name="Line 22">
            <a:extLst>
              <a:ext uri="{FF2B5EF4-FFF2-40B4-BE49-F238E27FC236}">
                <a16:creationId xmlns:a16="http://schemas.microsoft.com/office/drawing/2014/main" id="{A6ED2B7D-3F41-446C-A161-A78A46ABB8D9}"/>
              </a:ext>
            </a:extLst>
          </p:cNvPr>
          <p:cNvSpPr>
            <a:spLocks noChangeShapeType="1"/>
          </p:cNvSpPr>
          <p:nvPr/>
        </p:nvSpPr>
        <p:spPr bwMode="auto">
          <a:xfrm>
            <a:off x="4319588"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1" name="Line 23">
            <a:extLst>
              <a:ext uri="{FF2B5EF4-FFF2-40B4-BE49-F238E27FC236}">
                <a16:creationId xmlns:a16="http://schemas.microsoft.com/office/drawing/2014/main" id="{DC5CCC57-8348-4889-8A38-D523F49426C0}"/>
              </a:ext>
            </a:extLst>
          </p:cNvPr>
          <p:cNvSpPr>
            <a:spLocks noChangeShapeType="1"/>
          </p:cNvSpPr>
          <p:nvPr/>
        </p:nvSpPr>
        <p:spPr bwMode="auto">
          <a:xfrm>
            <a:off x="4535488"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2" name="Line 24">
            <a:extLst>
              <a:ext uri="{FF2B5EF4-FFF2-40B4-BE49-F238E27FC236}">
                <a16:creationId xmlns:a16="http://schemas.microsoft.com/office/drawing/2014/main" id="{64AAC2E0-FE1A-4282-AC2B-7848EB170830}"/>
              </a:ext>
            </a:extLst>
          </p:cNvPr>
          <p:cNvSpPr>
            <a:spLocks noChangeShapeType="1"/>
          </p:cNvSpPr>
          <p:nvPr/>
        </p:nvSpPr>
        <p:spPr bwMode="auto">
          <a:xfrm>
            <a:off x="4786313"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3" name="Line 25">
            <a:extLst>
              <a:ext uri="{FF2B5EF4-FFF2-40B4-BE49-F238E27FC236}">
                <a16:creationId xmlns:a16="http://schemas.microsoft.com/office/drawing/2014/main" id="{675B734D-572F-4AD7-B9E5-BA4438A2449E}"/>
              </a:ext>
            </a:extLst>
          </p:cNvPr>
          <p:cNvSpPr>
            <a:spLocks noChangeShapeType="1"/>
          </p:cNvSpPr>
          <p:nvPr/>
        </p:nvSpPr>
        <p:spPr bwMode="auto">
          <a:xfrm>
            <a:off x="5038725"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4" name="Line 26">
            <a:extLst>
              <a:ext uri="{FF2B5EF4-FFF2-40B4-BE49-F238E27FC236}">
                <a16:creationId xmlns:a16="http://schemas.microsoft.com/office/drawing/2014/main" id="{E4216394-FDF4-47AB-9B94-9C5E5ADD4496}"/>
              </a:ext>
            </a:extLst>
          </p:cNvPr>
          <p:cNvSpPr>
            <a:spLocks noChangeShapeType="1"/>
          </p:cNvSpPr>
          <p:nvPr/>
        </p:nvSpPr>
        <p:spPr bwMode="auto">
          <a:xfrm>
            <a:off x="5291138"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5" name="Line 27">
            <a:extLst>
              <a:ext uri="{FF2B5EF4-FFF2-40B4-BE49-F238E27FC236}">
                <a16:creationId xmlns:a16="http://schemas.microsoft.com/office/drawing/2014/main" id="{4AF33696-14A0-4F0D-BE7D-F69C10539C22}"/>
              </a:ext>
            </a:extLst>
          </p:cNvPr>
          <p:cNvSpPr>
            <a:spLocks noChangeShapeType="1"/>
          </p:cNvSpPr>
          <p:nvPr/>
        </p:nvSpPr>
        <p:spPr bwMode="auto">
          <a:xfrm>
            <a:off x="554355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6" name="Line 28">
            <a:extLst>
              <a:ext uri="{FF2B5EF4-FFF2-40B4-BE49-F238E27FC236}">
                <a16:creationId xmlns:a16="http://schemas.microsoft.com/office/drawing/2014/main" id="{73AD59E4-D004-4D55-9CF4-87EF15007B3B}"/>
              </a:ext>
            </a:extLst>
          </p:cNvPr>
          <p:cNvSpPr>
            <a:spLocks noChangeShapeType="1"/>
          </p:cNvSpPr>
          <p:nvPr/>
        </p:nvSpPr>
        <p:spPr bwMode="auto">
          <a:xfrm>
            <a:off x="575945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7" name="Line 29">
            <a:extLst>
              <a:ext uri="{FF2B5EF4-FFF2-40B4-BE49-F238E27FC236}">
                <a16:creationId xmlns:a16="http://schemas.microsoft.com/office/drawing/2014/main" id="{E30A079A-C675-4B05-B119-3024E6479644}"/>
              </a:ext>
            </a:extLst>
          </p:cNvPr>
          <p:cNvSpPr>
            <a:spLocks noChangeShapeType="1"/>
          </p:cNvSpPr>
          <p:nvPr/>
        </p:nvSpPr>
        <p:spPr bwMode="auto">
          <a:xfrm>
            <a:off x="597535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8" name="Line 30">
            <a:extLst>
              <a:ext uri="{FF2B5EF4-FFF2-40B4-BE49-F238E27FC236}">
                <a16:creationId xmlns:a16="http://schemas.microsoft.com/office/drawing/2014/main" id="{D3B4141C-ECEE-4E97-B335-EB21D7B1665E}"/>
              </a:ext>
            </a:extLst>
          </p:cNvPr>
          <p:cNvSpPr>
            <a:spLocks noChangeShapeType="1"/>
          </p:cNvSpPr>
          <p:nvPr/>
        </p:nvSpPr>
        <p:spPr bwMode="auto">
          <a:xfrm>
            <a:off x="6227763"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09" name="Line 31">
            <a:extLst>
              <a:ext uri="{FF2B5EF4-FFF2-40B4-BE49-F238E27FC236}">
                <a16:creationId xmlns:a16="http://schemas.microsoft.com/office/drawing/2014/main" id="{286AD46E-DAB9-4826-9EC5-719032C644FE}"/>
              </a:ext>
            </a:extLst>
          </p:cNvPr>
          <p:cNvSpPr>
            <a:spLocks noChangeShapeType="1"/>
          </p:cNvSpPr>
          <p:nvPr/>
        </p:nvSpPr>
        <p:spPr bwMode="auto">
          <a:xfrm>
            <a:off x="6478588"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10" name="Line 32">
            <a:extLst>
              <a:ext uri="{FF2B5EF4-FFF2-40B4-BE49-F238E27FC236}">
                <a16:creationId xmlns:a16="http://schemas.microsoft.com/office/drawing/2014/main" id="{41AD9E24-56A9-41D2-BB80-1F45DF02F314}"/>
              </a:ext>
            </a:extLst>
          </p:cNvPr>
          <p:cNvSpPr>
            <a:spLocks noChangeShapeType="1"/>
          </p:cNvSpPr>
          <p:nvPr/>
        </p:nvSpPr>
        <p:spPr bwMode="auto">
          <a:xfrm>
            <a:off x="673100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11" name="Line 33">
            <a:extLst>
              <a:ext uri="{FF2B5EF4-FFF2-40B4-BE49-F238E27FC236}">
                <a16:creationId xmlns:a16="http://schemas.microsoft.com/office/drawing/2014/main" id="{ED1F389C-0769-4F34-B1D0-AD832F7F493A}"/>
              </a:ext>
            </a:extLst>
          </p:cNvPr>
          <p:cNvSpPr>
            <a:spLocks noChangeShapeType="1"/>
          </p:cNvSpPr>
          <p:nvPr/>
        </p:nvSpPr>
        <p:spPr bwMode="auto">
          <a:xfrm>
            <a:off x="694690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12" name="Line 34">
            <a:extLst>
              <a:ext uri="{FF2B5EF4-FFF2-40B4-BE49-F238E27FC236}">
                <a16:creationId xmlns:a16="http://schemas.microsoft.com/office/drawing/2014/main" id="{B555E336-833E-4FCA-9D78-4F1F75A46D58}"/>
              </a:ext>
            </a:extLst>
          </p:cNvPr>
          <p:cNvSpPr>
            <a:spLocks noChangeShapeType="1"/>
          </p:cNvSpPr>
          <p:nvPr/>
        </p:nvSpPr>
        <p:spPr bwMode="auto">
          <a:xfrm>
            <a:off x="716280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13" name="Line 35">
            <a:extLst>
              <a:ext uri="{FF2B5EF4-FFF2-40B4-BE49-F238E27FC236}">
                <a16:creationId xmlns:a16="http://schemas.microsoft.com/office/drawing/2014/main" id="{E5580339-0D88-498B-9572-F95E419CB6B6}"/>
              </a:ext>
            </a:extLst>
          </p:cNvPr>
          <p:cNvSpPr>
            <a:spLocks noChangeShapeType="1"/>
          </p:cNvSpPr>
          <p:nvPr/>
        </p:nvSpPr>
        <p:spPr bwMode="auto">
          <a:xfrm>
            <a:off x="7415213" y="2927623"/>
            <a:ext cx="1587"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14" name="Line 36">
            <a:extLst>
              <a:ext uri="{FF2B5EF4-FFF2-40B4-BE49-F238E27FC236}">
                <a16:creationId xmlns:a16="http://schemas.microsoft.com/office/drawing/2014/main" id="{EA058F61-EA18-417E-A6EC-8B5C8D219CCE}"/>
              </a:ext>
            </a:extLst>
          </p:cNvPr>
          <p:cNvSpPr>
            <a:spLocks noChangeShapeType="1"/>
          </p:cNvSpPr>
          <p:nvPr/>
        </p:nvSpPr>
        <p:spPr bwMode="auto">
          <a:xfrm>
            <a:off x="7667625"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15" name="Line 37">
            <a:extLst>
              <a:ext uri="{FF2B5EF4-FFF2-40B4-BE49-F238E27FC236}">
                <a16:creationId xmlns:a16="http://schemas.microsoft.com/office/drawing/2014/main" id="{F1C9DFF3-0C0F-444E-89D9-1F079C3B71F0}"/>
              </a:ext>
            </a:extLst>
          </p:cNvPr>
          <p:cNvSpPr>
            <a:spLocks noChangeShapeType="1"/>
          </p:cNvSpPr>
          <p:nvPr/>
        </p:nvSpPr>
        <p:spPr bwMode="auto">
          <a:xfrm>
            <a:off x="791845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16" name="Line 38">
            <a:extLst>
              <a:ext uri="{FF2B5EF4-FFF2-40B4-BE49-F238E27FC236}">
                <a16:creationId xmlns:a16="http://schemas.microsoft.com/office/drawing/2014/main" id="{D9AA56B1-B011-4F71-A217-D5403113A87F}"/>
              </a:ext>
            </a:extLst>
          </p:cNvPr>
          <p:cNvSpPr>
            <a:spLocks noChangeShapeType="1"/>
          </p:cNvSpPr>
          <p:nvPr/>
        </p:nvSpPr>
        <p:spPr bwMode="auto">
          <a:xfrm>
            <a:off x="813435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17" name="Line 39">
            <a:extLst>
              <a:ext uri="{FF2B5EF4-FFF2-40B4-BE49-F238E27FC236}">
                <a16:creationId xmlns:a16="http://schemas.microsoft.com/office/drawing/2014/main" id="{19EA981A-2273-4F61-97AA-D972838B91E4}"/>
              </a:ext>
            </a:extLst>
          </p:cNvPr>
          <p:cNvSpPr>
            <a:spLocks noChangeShapeType="1"/>
          </p:cNvSpPr>
          <p:nvPr/>
        </p:nvSpPr>
        <p:spPr bwMode="auto">
          <a:xfrm>
            <a:off x="8350250" y="2927623"/>
            <a:ext cx="1588" cy="2772000"/>
          </a:xfrm>
          <a:prstGeom prst="line">
            <a:avLst/>
          </a:prstGeom>
          <a:noFill/>
          <a:ln w="95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18" name="AutoShape 44">
            <a:extLst>
              <a:ext uri="{FF2B5EF4-FFF2-40B4-BE49-F238E27FC236}">
                <a16:creationId xmlns:a16="http://schemas.microsoft.com/office/drawing/2014/main" id="{FEDC1E0E-87D1-47E6-B206-93F41AE69922}"/>
              </a:ext>
            </a:extLst>
          </p:cNvPr>
          <p:cNvSpPr>
            <a:spLocks noChangeArrowheads="1"/>
          </p:cNvSpPr>
          <p:nvPr/>
        </p:nvSpPr>
        <p:spPr bwMode="auto">
          <a:xfrm>
            <a:off x="3095625" y="2988370"/>
            <a:ext cx="1152525" cy="179387"/>
          </a:xfrm>
          <a:prstGeom prst="roundRect">
            <a:avLst>
              <a:gd name="adj" fmla="val 889"/>
            </a:avLst>
          </a:prstGeom>
          <a:solidFill>
            <a:srgbClr val="FF0000"/>
          </a:solidFill>
          <a:ln w="9525">
            <a:solidFill>
              <a:srgbClr val="00000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19" name="Text Box 46">
            <a:extLst>
              <a:ext uri="{FF2B5EF4-FFF2-40B4-BE49-F238E27FC236}">
                <a16:creationId xmlns:a16="http://schemas.microsoft.com/office/drawing/2014/main" id="{B62D8E27-10CA-494A-A77A-256CA4A95108}"/>
              </a:ext>
            </a:extLst>
          </p:cNvPr>
          <p:cNvSpPr txBox="1">
            <a:spLocks noChangeArrowheads="1"/>
          </p:cNvSpPr>
          <p:nvPr/>
        </p:nvSpPr>
        <p:spPr bwMode="auto">
          <a:xfrm>
            <a:off x="574675" y="3436764"/>
            <a:ext cx="539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p>
            <a:pPr algn="ctr" hangingPunct="0">
              <a:lnSpc>
                <a:spcPct val="93000"/>
              </a:lnSpc>
            </a:pPr>
            <a:r>
              <a:rPr lang="en-GB" altLang="en-US" sz="1800">
                <a:solidFill>
                  <a:srgbClr val="000000"/>
                </a:solidFill>
                <a:latin typeface="Arial" charset="0"/>
                <a:ea typeface="ヒラギノ角ゴ Pro W3" pitchFamily="84" charset="-128"/>
              </a:rPr>
              <a:t>2</a:t>
            </a:r>
          </a:p>
        </p:txBody>
      </p:sp>
      <p:sp>
        <p:nvSpPr>
          <p:cNvPr id="120" name="AutoShape 47">
            <a:extLst>
              <a:ext uri="{FF2B5EF4-FFF2-40B4-BE49-F238E27FC236}">
                <a16:creationId xmlns:a16="http://schemas.microsoft.com/office/drawing/2014/main" id="{C3B70723-1ED4-4344-8463-2754D5D6051A}"/>
              </a:ext>
            </a:extLst>
          </p:cNvPr>
          <p:cNvSpPr>
            <a:spLocks noChangeArrowheads="1"/>
          </p:cNvSpPr>
          <p:nvPr/>
        </p:nvSpPr>
        <p:spPr bwMode="auto">
          <a:xfrm>
            <a:off x="4714875" y="3520902"/>
            <a:ext cx="1152525" cy="179387"/>
          </a:xfrm>
          <a:prstGeom prst="roundRect">
            <a:avLst>
              <a:gd name="adj" fmla="val 889"/>
            </a:avLst>
          </a:prstGeom>
          <a:solidFill>
            <a:srgbClr val="00B050"/>
          </a:solidFill>
          <a:ln w="9525">
            <a:solidFill>
              <a:srgbClr val="00008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21" name="Text Box 49">
            <a:extLst>
              <a:ext uri="{FF2B5EF4-FFF2-40B4-BE49-F238E27FC236}">
                <a16:creationId xmlns:a16="http://schemas.microsoft.com/office/drawing/2014/main" id="{0CAE1623-4D2C-45FE-85BD-6A8BC9BA6C77}"/>
              </a:ext>
            </a:extLst>
          </p:cNvPr>
          <p:cNvSpPr txBox="1">
            <a:spLocks noChangeArrowheads="1"/>
          </p:cNvSpPr>
          <p:nvPr/>
        </p:nvSpPr>
        <p:spPr bwMode="auto">
          <a:xfrm>
            <a:off x="574675" y="4012828"/>
            <a:ext cx="539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p>
            <a:pPr algn="ctr" hangingPunct="0">
              <a:lnSpc>
                <a:spcPct val="93000"/>
              </a:lnSpc>
            </a:pPr>
            <a:r>
              <a:rPr lang="en-GB" altLang="en-US" sz="1800">
                <a:solidFill>
                  <a:srgbClr val="000000"/>
                </a:solidFill>
                <a:latin typeface="Arial" charset="0"/>
                <a:ea typeface="ヒラギノ角ゴ Pro W3" pitchFamily="84" charset="-128"/>
              </a:rPr>
              <a:t>3</a:t>
            </a:r>
          </a:p>
        </p:txBody>
      </p:sp>
      <p:sp>
        <p:nvSpPr>
          <p:cNvPr id="122" name="Text Box 51">
            <a:extLst>
              <a:ext uri="{FF2B5EF4-FFF2-40B4-BE49-F238E27FC236}">
                <a16:creationId xmlns:a16="http://schemas.microsoft.com/office/drawing/2014/main" id="{D69F506A-AA7C-4495-A12F-4646ECA60AA9}"/>
              </a:ext>
            </a:extLst>
          </p:cNvPr>
          <p:cNvSpPr txBox="1">
            <a:spLocks noChangeArrowheads="1"/>
          </p:cNvSpPr>
          <p:nvPr/>
        </p:nvSpPr>
        <p:spPr bwMode="auto">
          <a:xfrm>
            <a:off x="574675" y="4516884"/>
            <a:ext cx="539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p>
            <a:pPr algn="ctr" hangingPunct="0">
              <a:lnSpc>
                <a:spcPct val="93000"/>
              </a:lnSpc>
            </a:pPr>
            <a:r>
              <a:rPr lang="en-GB" altLang="en-US" sz="1800">
                <a:solidFill>
                  <a:srgbClr val="000000"/>
                </a:solidFill>
                <a:latin typeface="Arial" charset="0"/>
                <a:ea typeface="ヒラギノ角ゴ Pro W3" pitchFamily="84" charset="-128"/>
              </a:rPr>
              <a:t>4</a:t>
            </a:r>
          </a:p>
        </p:txBody>
      </p:sp>
      <p:sp>
        <p:nvSpPr>
          <p:cNvPr id="123" name="Text Box 53">
            <a:extLst>
              <a:ext uri="{FF2B5EF4-FFF2-40B4-BE49-F238E27FC236}">
                <a16:creationId xmlns:a16="http://schemas.microsoft.com/office/drawing/2014/main" id="{51F93993-D524-4983-A132-DC5088AF1969}"/>
              </a:ext>
            </a:extLst>
          </p:cNvPr>
          <p:cNvSpPr txBox="1">
            <a:spLocks noChangeArrowheads="1"/>
          </p:cNvSpPr>
          <p:nvPr/>
        </p:nvSpPr>
        <p:spPr bwMode="auto">
          <a:xfrm>
            <a:off x="574675" y="5092948"/>
            <a:ext cx="539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76" rIns="90000" bIns="45000"/>
          <a:lstStyle/>
          <a:p>
            <a:pPr algn="ctr" hangingPunct="0">
              <a:lnSpc>
                <a:spcPct val="93000"/>
              </a:lnSpc>
            </a:pPr>
            <a:r>
              <a:rPr lang="en-GB" altLang="en-US" sz="1800">
                <a:solidFill>
                  <a:srgbClr val="000000"/>
                </a:solidFill>
                <a:latin typeface="Arial" charset="0"/>
                <a:ea typeface="ヒラギノ角ゴ Pro W3" pitchFamily="84" charset="-128"/>
              </a:rPr>
              <a:t>5</a:t>
            </a:r>
          </a:p>
        </p:txBody>
      </p:sp>
      <p:sp>
        <p:nvSpPr>
          <p:cNvPr id="124" name="AutoShape 54">
            <a:extLst>
              <a:ext uri="{FF2B5EF4-FFF2-40B4-BE49-F238E27FC236}">
                <a16:creationId xmlns:a16="http://schemas.microsoft.com/office/drawing/2014/main" id="{C7170D71-CEFD-4F9C-A13F-DDED17B08A96}"/>
              </a:ext>
            </a:extLst>
          </p:cNvPr>
          <p:cNvSpPr>
            <a:spLocks noChangeArrowheads="1"/>
          </p:cNvSpPr>
          <p:nvPr/>
        </p:nvSpPr>
        <p:spPr bwMode="auto">
          <a:xfrm>
            <a:off x="5291138" y="5177086"/>
            <a:ext cx="2376487" cy="179387"/>
          </a:xfrm>
          <a:prstGeom prst="roundRect">
            <a:avLst>
              <a:gd name="adj" fmla="val 889"/>
            </a:avLst>
          </a:prstGeom>
          <a:solidFill>
            <a:srgbClr val="00B050"/>
          </a:solidFill>
          <a:ln w="9525">
            <a:solidFill>
              <a:srgbClr val="00000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25" name="AutoShape 57">
            <a:extLst>
              <a:ext uri="{FF2B5EF4-FFF2-40B4-BE49-F238E27FC236}">
                <a16:creationId xmlns:a16="http://schemas.microsoft.com/office/drawing/2014/main" id="{527F4A70-3C1F-4FCC-A326-4D7AB6773500}"/>
              </a:ext>
            </a:extLst>
          </p:cNvPr>
          <p:cNvSpPr>
            <a:spLocks noChangeArrowheads="1"/>
          </p:cNvSpPr>
          <p:nvPr/>
        </p:nvSpPr>
        <p:spPr bwMode="auto">
          <a:xfrm>
            <a:off x="3706813" y="3520902"/>
            <a:ext cx="1008062" cy="179387"/>
          </a:xfrm>
          <a:prstGeom prst="roundRect">
            <a:avLst>
              <a:gd name="adj" fmla="val 889"/>
            </a:avLst>
          </a:prstGeom>
          <a:solidFill>
            <a:srgbClr val="FF0000"/>
          </a:solidFill>
          <a:ln w="9525">
            <a:solidFill>
              <a:srgbClr val="00000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26" name="AutoShape 58">
            <a:extLst>
              <a:ext uri="{FF2B5EF4-FFF2-40B4-BE49-F238E27FC236}">
                <a16:creationId xmlns:a16="http://schemas.microsoft.com/office/drawing/2014/main" id="{6CCB5B43-AAD6-4CB0-A397-20CDAA4D39A0}"/>
              </a:ext>
            </a:extLst>
          </p:cNvPr>
          <p:cNvSpPr>
            <a:spLocks noChangeArrowheads="1"/>
          </p:cNvSpPr>
          <p:nvPr/>
        </p:nvSpPr>
        <p:spPr bwMode="auto">
          <a:xfrm>
            <a:off x="1655763" y="2988370"/>
            <a:ext cx="1439862" cy="179387"/>
          </a:xfrm>
          <a:prstGeom prst="roundRect">
            <a:avLst>
              <a:gd name="adj" fmla="val 889"/>
            </a:avLst>
          </a:prstGeom>
          <a:solidFill>
            <a:srgbClr val="0000FF"/>
          </a:solidFill>
          <a:ln w="9525">
            <a:solidFill>
              <a:srgbClr val="00000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27" name="AutoShape 59">
            <a:extLst>
              <a:ext uri="{FF2B5EF4-FFF2-40B4-BE49-F238E27FC236}">
                <a16:creationId xmlns:a16="http://schemas.microsoft.com/office/drawing/2014/main" id="{F6705B02-A01B-47D3-91DA-F4F215BFAAF9}"/>
              </a:ext>
            </a:extLst>
          </p:cNvPr>
          <p:cNvSpPr>
            <a:spLocks noChangeArrowheads="1"/>
          </p:cNvSpPr>
          <p:nvPr/>
        </p:nvSpPr>
        <p:spPr bwMode="auto">
          <a:xfrm>
            <a:off x="2590800" y="4096965"/>
            <a:ext cx="2376488" cy="179388"/>
          </a:xfrm>
          <a:prstGeom prst="roundRect">
            <a:avLst>
              <a:gd name="adj" fmla="val 889"/>
            </a:avLst>
          </a:prstGeom>
          <a:solidFill>
            <a:srgbClr val="0000FF"/>
          </a:solidFill>
          <a:ln w="9525">
            <a:solidFill>
              <a:srgbClr val="00000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28" name="AutoShape 60">
            <a:extLst>
              <a:ext uri="{FF2B5EF4-FFF2-40B4-BE49-F238E27FC236}">
                <a16:creationId xmlns:a16="http://schemas.microsoft.com/office/drawing/2014/main" id="{34197F4F-A2DA-4E18-9F71-13342537C569}"/>
              </a:ext>
            </a:extLst>
          </p:cNvPr>
          <p:cNvSpPr>
            <a:spLocks noChangeArrowheads="1"/>
          </p:cNvSpPr>
          <p:nvPr/>
        </p:nvSpPr>
        <p:spPr bwMode="auto">
          <a:xfrm>
            <a:off x="3527425" y="4012828"/>
            <a:ext cx="900113" cy="82550"/>
          </a:xfrm>
          <a:prstGeom prst="roundRect">
            <a:avLst>
              <a:gd name="adj" fmla="val 1921"/>
            </a:avLst>
          </a:prstGeom>
          <a:solidFill>
            <a:srgbClr val="000080"/>
          </a:solidFill>
          <a:ln w="9525">
            <a:solidFill>
              <a:srgbClr val="00008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29" name="AutoShape 61">
            <a:extLst>
              <a:ext uri="{FF2B5EF4-FFF2-40B4-BE49-F238E27FC236}">
                <a16:creationId xmlns:a16="http://schemas.microsoft.com/office/drawing/2014/main" id="{F6201632-E2D5-4311-ACF1-FF3ABCFEBE43}"/>
              </a:ext>
            </a:extLst>
          </p:cNvPr>
          <p:cNvSpPr>
            <a:spLocks noChangeArrowheads="1"/>
          </p:cNvSpPr>
          <p:nvPr/>
        </p:nvSpPr>
        <p:spPr bwMode="auto">
          <a:xfrm>
            <a:off x="4283075" y="4599434"/>
            <a:ext cx="3743325" cy="179387"/>
          </a:xfrm>
          <a:prstGeom prst="roundRect">
            <a:avLst>
              <a:gd name="adj" fmla="val 889"/>
            </a:avLst>
          </a:prstGeom>
          <a:solidFill>
            <a:srgbClr val="FF0000"/>
          </a:solidFill>
          <a:ln w="9525">
            <a:solidFill>
              <a:srgbClr val="00000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30" name="AutoShape 62">
            <a:extLst>
              <a:ext uri="{FF2B5EF4-FFF2-40B4-BE49-F238E27FC236}">
                <a16:creationId xmlns:a16="http://schemas.microsoft.com/office/drawing/2014/main" id="{30D395D0-EAA2-43FF-AAB5-EB1D6DA33619}"/>
              </a:ext>
            </a:extLst>
          </p:cNvPr>
          <p:cNvSpPr>
            <a:spLocks noChangeArrowheads="1"/>
          </p:cNvSpPr>
          <p:nvPr/>
        </p:nvSpPr>
        <p:spPr bwMode="auto">
          <a:xfrm>
            <a:off x="4067175" y="4096965"/>
            <a:ext cx="900113" cy="179388"/>
          </a:xfrm>
          <a:prstGeom prst="roundRect">
            <a:avLst>
              <a:gd name="adj" fmla="val 889"/>
            </a:avLst>
          </a:prstGeom>
          <a:solidFill>
            <a:srgbClr val="FFFFFF"/>
          </a:solidFill>
          <a:ln w="9525">
            <a:solidFill>
              <a:srgbClr val="00000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31" name="AutoShape 65">
            <a:extLst>
              <a:ext uri="{FF2B5EF4-FFF2-40B4-BE49-F238E27FC236}">
                <a16:creationId xmlns:a16="http://schemas.microsoft.com/office/drawing/2014/main" id="{0915AAD1-1CC6-4008-8676-6C245EC2FBA1}"/>
              </a:ext>
            </a:extLst>
          </p:cNvPr>
          <p:cNvSpPr>
            <a:spLocks noChangeArrowheads="1"/>
          </p:cNvSpPr>
          <p:nvPr/>
        </p:nvSpPr>
        <p:spPr bwMode="auto">
          <a:xfrm>
            <a:off x="2051050" y="2931220"/>
            <a:ext cx="900113" cy="82550"/>
          </a:xfrm>
          <a:prstGeom prst="roundRect">
            <a:avLst>
              <a:gd name="adj" fmla="val 1921"/>
            </a:avLst>
          </a:prstGeom>
          <a:solidFill>
            <a:srgbClr val="000080"/>
          </a:solidFill>
          <a:ln w="9525">
            <a:solidFill>
              <a:srgbClr val="00008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32" name="AutoShape 66">
            <a:extLst>
              <a:ext uri="{FF2B5EF4-FFF2-40B4-BE49-F238E27FC236}">
                <a16:creationId xmlns:a16="http://schemas.microsoft.com/office/drawing/2014/main" id="{3B1C1B6C-CBE2-4FB8-B3B0-10AE9B680762}"/>
              </a:ext>
            </a:extLst>
          </p:cNvPr>
          <p:cNvSpPr>
            <a:spLocks noChangeArrowheads="1"/>
          </p:cNvSpPr>
          <p:nvPr/>
        </p:nvSpPr>
        <p:spPr bwMode="auto">
          <a:xfrm>
            <a:off x="3995738" y="3436764"/>
            <a:ext cx="612775" cy="82550"/>
          </a:xfrm>
          <a:prstGeom prst="roundRect">
            <a:avLst>
              <a:gd name="adj" fmla="val 1921"/>
            </a:avLst>
          </a:prstGeom>
          <a:solidFill>
            <a:srgbClr val="11175E">
              <a:lumMod val="75000"/>
            </a:srgbClr>
          </a:solidFill>
          <a:ln w="9525">
            <a:solidFill>
              <a:srgbClr val="00008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Arial" pitchFamily="84" charset="0"/>
              <a:ea typeface="ヒラギノ角ゴ Pro W3" pitchFamily="84" charset="-128"/>
            </a:endParaRPr>
          </a:p>
        </p:txBody>
      </p:sp>
      <p:sp>
        <p:nvSpPr>
          <p:cNvPr id="133" name="AutoShape 68">
            <a:extLst>
              <a:ext uri="{FF2B5EF4-FFF2-40B4-BE49-F238E27FC236}">
                <a16:creationId xmlns:a16="http://schemas.microsoft.com/office/drawing/2014/main" id="{5A85FFCE-8AE3-4A81-BA34-2896446C8326}"/>
              </a:ext>
            </a:extLst>
          </p:cNvPr>
          <p:cNvSpPr>
            <a:spLocks noChangeArrowheads="1"/>
          </p:cNvSpPr>
          <p:nvPr/>
        </p:nvSpPr>
        <p:spPr bwMode="auto">
          <a:xfrm>
            <a:off x="5507038" y="4516884"/>
            <a:ext cx="900112" cy="82550"/>
          </a:xfrm>
          <a:prstGeom prst="roundRect">
            <a:avLst>
              <a:gd name="adj" fmla="val 1921"/>
            </a:avLst>
          </a:prstGeom>
          <a:solidFill>
            <a:srgbClr val="11175E">
              <a:lumMod val="75000"/>
            </a:srgbClr>
          </a:solidFill>
          <a:ln w="9525">
            <a:solidFill>
              <a:srgbClr val="00008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Arial" pitchFamily="84" charset="0"/>
              <a:ea typeface="ヒラギノ角ゴ Pro W3" pitchFamily="84" charset="-128"/>
            </a:endParaRPr>
          </a:p>
        </p:txBody>
      </p:sp>
      <p:sp>
        <p:nvSpPr>
          <p:cNvPr id="134" name="AutoShape 70">
            <a:extLst>
              <a:ext uri="{FF2B5EF4-FFF2-40B4-BE49-F238E27FC236}">
                <a16:creationId xmlns:a16="http://schemas.microsoft.com/office/drawing/2014/main" id="{7F742694-7095-4EC8-A45C-5165BBEF3116}"/>
              </a:ext>
            </a:extLst>
          </p:cNvPr>
          <p:cNvSpPr>
            <a:spLocks noChangeArrowheads="1"/>
          </p:cNvSpPr>
          <p:nvPr/>
        </p:nvSpPr>
        <p:spPr bwMode="auto">
          <a:xfrm>
            <a:off x="6478588" y="5092948"/>
            <a:ext cx="900112" cy="82550"/>
          </a:xfrm>
          <a:prstGeom prst="roundRect">
            <a:avLst>
              <a:gd name="adj" fmla="val 1921"/>
            </a:avLst>
          </a:prstGeom>
          <a:solidFill>
            <a:srgbClr val="11175E">
              <a:lumMod val="75000"/>
            </a:srgbClr>
          </a:solidFill>
          <a:ln w="9525">
            <a:solidFill>
              <a:srgbClr val="00008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Arial" pitchFamily="84" charset="0"/>
              <a:ea typeface="ヒラギノ角ゴ Pro W3" pitchFamily="84" charset="-128"/>
            </a:endParaRPr>
          </a:p>
        </p:txBody>
      </p:sp>
      <p:sp>
        <p:nvSpPr>
          <p:cNvPr id="135" name="AutoShape 72">
            <a:extLst>
              <a:ext uri="{FF2B5EF4-FFF2-40B4-BE49-F238E27FC236}">
                <a16:creationId xmlns:a16="http://schemas.microsoft.com/office/drawing/2014/main" id="{A5163E2A-8365-41B6-8BF2-241A87EF5364}"/>
              </a:ext>
            </a:extLst>
          </p:cNvPr>
          <p:cNvSpPr>
            <a:spLocks noChangeArrowheads="1"/>
          </p:cNvSpPr>
          <p:nvPr/>
        </p:nvSpPr>
        <p:spPr bwMode="auto">
          <a:xfrm>
            <a:off x="6046788" y="4599434"/>
            <a:ext cx="1979612" cy="179387"/>
          </a:xfrm>
          <a:prstGeom prst="roundRect">
            <a:avLst>
              <a:gd name="adj" fmla="val 889"/>
            </a:avLst>
          </a:prstGeom>
          <a:solidFill>
            <a:srgbClr val="FFFFFF"/>
          </a:solidFill>
          <a:ln w="9525">
            <a:solidFill>
              <a:srgbClr val="000000"/>
            </a:solidFill>
            <a:round/>
            <a:headEnd/>
            <a:tailEnd/>
          </a:ln>
        </p:spPr>
        <p:txBody>
          <a:bodyPr wrap="none" anchor="ctr"/>
          <a:lstStyle/>
          <a:p>
            <a:pPr>
              <a:lnSpc>
                <a:spcPct val="100000"/>
              </a:lnSpc>
            </a:pPr>
            <a:endParaRPr lang="en-US" altLang="en-US" sz="2400">
              <a:solidFill>
                <a:prstClr val="black"/>
              </a:solidFill>
              <a:latin typeface="Arial" pitchFamily="84" charset="0"/>
              <a:ea typeface="ヒラギノ角ゴ Pro W3" pitchFamily="84" charset="-128"/>
            </a:endParaRPr>
          </a:p>
        </p:txBody>
      </p:sp>
      <p:sp>
        <p:nvSpPr>
          <p:cNvPr id="136" name="Line 4">
            <a:extLst>
              <a:ext uri="{FF2B5EF4-FFF2-40B4-BE49-F238E27FC236}">
                <a16:creationId xmlns:a16="http://schemas.microsoft.com/office/drawing/2014/main" id="{C49F20B0-DAFF-4B59-A8C3-9FF3CFCAED62}"/>
              </a:ext>
            </a:extLst>
          </p:cNvPr>
          <p:cNvSpPr>
            <a:spLocks noChangeShapeType="1"/>
          </p:cNvSpPr>
          <p:nvPr/>
        </p:nvSpPr>
        <p:spPr bwMode="auto">
          <a:xfrm flipV="1">
            <a:off x="971550" y="5692229"/>
            <a:ext cx="7380288" cy="14287"/>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pPr>
              <a:lnSpc>
                <a:spcPct val="100000"/>
              </a:lnSpc>
            </a:pPr>
            <a:endParaRPr lang="en-GB" sz="2400">
              <a:solidFill>
                <a:prstClr val="black"/>
              </a:solidFill>
              <a:latin typeface="Arial" pitchFamily="84" charset="0"/>
              <a:ea typeface="ヒラギノ角ゴ Pro W3" pitchFamily="84" charset="-128"/>
            </a:endParaRPr>
          </a:p>
        </p:txBody>
      </p:sp>
      <p:sp>
        <p:nvSpPr>
          <p:cNvPr id="137" name="Oval 2">
            <a:extLst>
              <a:ext uri="{FF2B5EF4-FFF2-40B4-BE49-F238E27FC236}">
                <a16:creationId xmlns:a16="http://schemas.microsoft.com/office/drawing/2014/main" id="{53D66F7B-6EE8-4AFD-A93E-78C362E02EA8}"/>
              </a:ext>
            </a:extLst>
          </p:cNvPr>
          <p:cNvSpPr/>
          <p:nvPr/>
        </p:nvSpPr>
        <p:spPr>
          <a:xfrm>
            <a:off x="2538264" y="2995480"/>
            <a:ext cx="180000" cy="180000"/>
          </a:xfrm>
          <a:prstGeom prst="ellipse">
            <a:avLst/>
          </a:prstGeom>
          <a:solidFill>
            <a:srgbClr val="FFFF00"/>
          </a:solidFill>
          <a:ln w="25400" cap="flat" cmpd="sng" algn="ctr">
            <a:solidFill>
              <a:srgbClr val="1117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38" name="Oval 74">
            <a:extLst>
              <a:ext uri="{FF2B5EF4-FFF2-40B4-BE49-F238E27FC236}">
                <a16:creationId xmlns:a16="http://schemas.microsoft.com/office/drawing/2014/main" id="{CCAD9950-B38F-457E-96A3-6811D6F12831}"/>
              </a:ext>
            </a:extLst>
          </p:cNvPr>
          <p:cNvSpPr/>
          <p:nvPr/>
        </p:nvSpPr>
        <p:spPr>
          <a:xfrm>
            <a:off x="4427231" y="3527156"/>
            <a:ext cx="180000" cy="180000"/>
          </a:xfrm>
          <a:prstGeom prst="ellipse">
            <a:avLst/>
          </a:prstGeom>
          <a:solidFill>
            <a:srgbClr val="FFFF00"/>
          </a:solidFill>
          <a:ln w="25400" cap="flat" cmpd="sng" algn="ctr">
            <a:solidFill>
              <a:srgbClr val="1117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39" name="Oval 75">
            <a:extLst>
              <a:ext uri="{FF2B5EF4-FFF2-40B4-BE49-F238E27FC236}">
                <a16:creationId xmlns:a16="http://schemas.microsoft.com/office/drawing/2014/main" id="{341D83B9-BA18-493D-832E-93246DFDBB51}"/>
              </a:ext>
            </a:extLst>
          </p:cNvPr>
          <p:cNvSpPr/>
          <p:nvPr/>
        </p:nvSpPr>
        <p:spPr>
          <a:xfrm>
            <a:off x="3689044" y="4077810"/>
            <a:ext cx="180000" cy="180000"/>
          </a:xfrm>
          <a:prstGeom prst="ellipse">
            <a:avLst/>
          </a:prstGeom>
          <a:solidFill>
            <a:srgbClr val="FFFF00"/>
          </a:solidFill>
          <a:ln w="25400" cap="flat" cmpd="sng" algn="ctr">
            <a:solidFill>
              <a:srgbClr val="1117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40" name="Oval 76">
            <a:extLst>
              <a:ext uri="{FF2B5EF4-FFF2-40B4-BE49-F238E27FC236}">
                <a16:creationId xmlns:a16="http://schemas.microsoft.com/office/drawing/2014/main" id="{F61EC931-A0CC-49D3-8AB6-42FE70BBF98A}"/>
              </a:ext>
            </a:extLst>
          </p:cNvPr>
          <p:cNvSpPr/>
          <p:nvPr/>
        </p:nvSpPr>
        <p:spPr>
          <a:xfrm>
            <a:off x="5807040" y="4591073"/>
            <a:ext cx="180000" cy="180000"/>
          </a:xfrm>
          <a:prstGeom prst="ellipse">
            <a:avLst/>
          </a:prstGeom>
          <a:solidFill>
            <a:srgbClr val="FFFF00"/>
          </a:solidFill>
          <a:ln w="25400" cap="flat" cmpd="sng" algn="ctr">
            <a:solidFill>
              <a:srgbClr val="1117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41" name="Oval 77">
            <a:extLst>
              <a:ext uri="{FF2B5EF4-FFF2-40B4-BE49-F238E27FC236}">
                <a16:creationId xmlns:a16="http://schemas.microsoft.com/office/drawing/2014/main" id="{6799A745-69A6-4E1D-BB6D-38F0848E4509}"/>
              </a:ext>
            </a:extLst>
          </p:cNvPr>
          <p:cNvSpPr/>
          <p:nvPr/>
        </p:nvSpPr>
        <p:spPr>
          <a:xfrm>
            <a:off x="6547031" y="5175985"/>
            <a:ext cx="180000" cy="180000"/>
          </a:xfrm>
          <a:prstGeom prst="ellipse">
            <a:avLst/>
          </a:prstGeom>
          <a:solidFill>
            <a:srgbClr val="FFFF00"/>
          </a:solidFill>
          <a:ln w="25400" cap="flat" cmpd="sng" algn="ctr">
            <a:solidFill>
              <a:srgbClr val="11175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grpSp>
        <p:nvGrpSpPr>
          <p:cNvPr id="142" name="Group 80">
            <a:extLst>
              <a:ext uri="{FF2B5EF4-FFF2-40B4-BE49-F238E27FC236}">
                <a16:creationId xmlns:a16="http://schemas.microsoft.com/office/drawing/2014/main" id="{05C0F699-5471-4260-9FD9-382A48A15782}"/>
              </a:ext>
            </a:extLst>
          </p:cNvPr>
          <p:cNvGrpSpPr/>
          <p:nvPr/>
        </p:nvGrpSpPr>
        <p:grpSpPr>
          <a:xfrm>
            <a:off x="323528" y="2534664"/>
            <a:ext cx="1097731" cy="2963444"/>
            <a:chOff x="323528" y="1977724"/>
            <a:chExt cx="1097731" cy="2963444"/>
          </a:xfrm>
        </p:grpSpPr>
        <p:sp>
          <p:nvSpPr>
            <p:cNvPr id="143" name="Rounded Rectangle 78">
              <a:extLst>
                <a:ext uri="{FF2B5EF4-FFF2-40B4-BE49-F238E27FC236}">
                  <a16:creationId xmlns:a16="http://schemas.microsoft.com/office/drawing/2014/main" id="{491A174D-993E-429C-BEF9-B1913F530758}"/>
                </a:ext>
              </a:extLst>
            </p:cNvPr>
            <p:cNvSpPr/>
            <p:nvPr/>
          </p:nvSpPr>
          <p:spPr>
            <a:xfrm>
              <a:off x="574675" y="2348880"/>
              <a:ext cx="539750" cy="2592288"/>
            </a:xfrm>
            <a:prstGeom prst="roundRect">
              <a:avLst/>
            </a:prstGeom>
            <a:noFill/>
            <a:ln w="25400" cap="flat" cmpd="sng" algn="ctr">
              <a:solidFill>
                <a:srgbClr val="98002E">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
          <p:nvSpPr>
            <p:cNvPr id="144" name="TextBox 79">
              <a:extLst>
                <a:ext uri="{FF2B5EF4-FFF2-40B4-BE49-F238E27FC236}">
                  <a16:creationId xmlns:a16="http://schemas.microsoft.com/office/drawing/2014/main" id="{3FC51DAE-5A97-4ECE-A187-21756EF22267}"/>
                </a:ext>
              </a:extLst>
            </p:cNvPr>
            <p:cNvSpPr txBox="1"/>
            <p:nvPr/>
          </p:nvSpPr>
          <p:spPr>
            <a:xfrm>
              <a:off x="323528" y="1977724"/>
              <a:ext cx="109773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98002E">
                      <a:lumMod val="60000"/>
                      <a:lumOff val="40000"/>
                    </a:srgbClr>
                  </a:solidFill>
                  <a:effectLst/>
                  <a:uLnTx/>
                  <a:uFillTx/>
                  <a:latin typeface="Arial" pitchFamily="84" charset="0"/>
                  <a:ea typeface="ヒラギノ角ゴ Pro W3" pitchFamily="84" charset="-128"/>
                </a:rPr>
                <a:t>Cases</a:t>
              </a:r>
            </a:p>
          </p:txBody>
        </p:sp>
      </p:grpSp>
      <p:cxnSp>
        <p:nvCxnSpPr>
          <p:cNvPr id="145" name="Straight Arrow Connector 84">
            <a:extLst>
              <a:ext uri="{FF2B5EF4-FFF2-40B4-BE49-F238E27FC236}">
                <a16:creationId xmlns:a16="http://schemas.microsoft.com/office/drawing/2014/main" id="{38089639-F15B-4C75-A631-62DF3FF1EE9C}"/>
              </a:ext>
            </a:extLst>
          </p:cNvPr>
          <p:cNvCxnSpPr/>
          <p:nvPr/>
        </p:nvCxnSpPr>
        <p:spPr>
          <a:xfrm flipH="1">
            <a:off x="2951163" y="2276872"/>
            <a:ext cx="1370012" cy="736898"/>
          </a:xfrm>
          <a:prstGeom prst="straightConnector1">
            <a:avLst/>
          </a:prstGeom>
          <a:noFill/>
          <a:ln w="28575" cap="flat" cmpd="sng" algn="ctr">
            <a:solidFill>
              <a:srgbClr val="98002E">
                <a:lumMod val="40000"/>
                <a:lumOff val="60000"/>
              </a:srgbClr>
            </a:solidFill>
            <a:prstDash val="solid"/>
            <a:tailEnd type="arrow"/>
          </a:ln>
          <a:effectLst/>
        </p:spPr>
      </p:cxnSp>
      <p:cxnSp>
        <p:nvCxnSpPr>
          <p:cNvPr id="146" name="Straight Arrow Connector 86">
            <a:extLst>
              <a:ext uri="{FF2B5EF4-FFF2-40B4-BE49-F238E27FC236}">
                <a16:creationId xmlns:a16="http://schemas.microsoft.com/office/drawing/2014/main" id="{E226CE60-1DD2-4980-AE44-EA2BD4016A8A}"/>
              </a:ext>
            </a:extLst>
          </p:cNvPr>
          <p:cNvCxnSpPr/>
          <p:nvPr/>
        </p:nvCxnSpPr>
        <p:spPr>
          <a:xfrm flipH="1">
            <a:off x="3816350" y="2276872"/>
            <a:ext cx="504825" cy="736898"/>
          </a:xfrm>
          <a:prstGeom prst="straightConnector1">
            <a:avLst/>
          </a:prstGeom>
          <a:noFill/>
          <a:ln w="28575" cap="flat" cmpd="sng" algn="ctr">
            <a:solidFill>
              <a:srgbClr val="98002E">
                <a:lumMod val="40000"/>
                <a:lumOff val="60000"/>
              </a:srgbClr>
            </a:solidFill>
            <a:prstDash val="solid"/>
            <a:tailEnd type="arrow"/>
          </a:ln>
          <a:effectLst/>
        </p:spPr>
      </p:cxnSp>
      <p:cxnSp>
        <p:nvCxnSpPr>
          <p:cNvPr id="147" name="Straight Arrow Connector 88">
            <a:extLst>
              <a:ext uri="{FF2B5EF4-FFF2-40B4-BE49-F238E27FC236}">
                <a16:creationId xmlns:a16="http://schemas.microsoft.com/office/drawing/2014/main" id="{80552913-9DE4-47B5-9EF4-9AF1FAA45D79}"/>
              </a:ext>
            </a:extLst>
          </p:cNvPr>
          <p:cNvCxnSpPr/>
          <p:nvPr/>
        </p:nvCxnSpPr>
        <p:spPr>
          <a:xfrm>
            <a:off x="4321175" y="2276872"/>
            <a:ext cx="879475" cy="1201167"/>
          </a:xfrm>
          <a:prstGeom prst="straightConnector1">
            <a:avLst/>
          </a:prstGeom>
          <a:noFill/>
          <a:ln w="28575" cap="flat" cmpd="sng" algn="ctr">
            <a:solidFill>
              <a:srgbClr val="98002E">
                <a:lumMod val="40000"/>
                <a:lumOff val="60000"/>
              </a:srgbClr>
            </a:solidFill>
            <a:prstDash val="solid"/>
            <a:tailEnd type="arrow"/>
          </a:ln>
          <a:effectLst/>
        </p:spPr>
      </p:cxnSp>
      <p:cxnSp>
        <p:nvCxnSpPr>
          <p:cNvPr id="148" name="Straight Arrow Connector 90">
            <a:extLst>
              <a:ext uri="{FF2B5EF4-FFF2-40B4-BE49-F238E27FC236}">
                <a16:creationId xmlns:a16="http://schemas.microsoft.com/office/drawing/2014/main" id="{62C4BC09-DEF1-4C23-BCA1-5B18E3AB3FB6}"/>
              </a:ext>
            </a:extLst>
          </p:cNvPr>
          <p:cNvCxnSpPr>
            <a:endCxn id="135" idx="0"/>
          </p:cNvCxnSpPr>
          <p:nvPr/>
        </p:nvCxnSpPr>
        <p:spPr>
          <a:xfrm>
            <a:off x="4319588" y="2276872"/>
            <a:ext cx="2717006" cy="2322562"/>
          </a:xfrm>
          <a:prstGeom prst="straightConnector1">
            <a:avLst/>
          </a:prstGeom>
          <a:noFill/>
          <a:ln w="28575" cap="flat" cmpd="sng" algn="ctr">
            <a:solidFill>
              <a:srgbClr val="98002E">
                <a:lumMod val="40000"/>
                <a:lumOff val="60000"/>
              </a:srgbClr>
            </a:solidFill>
            <a:prstDash val="solid"/>
            <a:tailEnd type="arrow"/>
          </a:ln>
          <a:effectLst/>
        </p:spPr>
      </p:cxnSp>
      <p:sp>
        <p:nvSpPr>
          <p:cNvPr id="149" name="TextBox 92">
            <a:extLst>
              <a:ext uri="{FF2B5EF4-FFF2-40B4-BE49-F238E27FC236}">
                <a16:creationId xmlns:a16="http://schemas.microsoft.com/office/drawing/2014/main" id="{BA1F264C-A2E0-4A93-810A-C2FFFFE26FF6}"/>
              </a:ext>
            </a:extLst>
          </p:cNvPr>
          <p:cNvSpPr txBox="1"/>
          <p:nvPr/>
        </p:nvSpPr>
        <p:spPr>
          <a:xfrm>
            <a:off x="1919453" y="1870652"/>
            <a:ext cx="4840436" cy="461665"/>
          </a:xfrm>
          <a:prstGeom prst="rect">
            <a:avLst/>
          </a:prstGeom>
          <a:noFill/>
        </p:spPr>
        <p:txBody>
          <a:bodyPr wrap="square" rtlCol="0">
            <a:spAutoFit/>
          </a:bodyPr>
          <a:lstStyle/>
          <a:p>
            <a:pPr algn="ctr">
              <a:lnSpc>
                <a:spcPct val="100000"/>
              </a:lnSpc>
            </a:pPr>
            <a:r>
              <a:rPr lang="en-GB" sz="2400">
                <a:solidFill>
                  <a:srgbClr val="98002E">
                    <a:lumMod val="60000"/>
                    <a:lumOff val="40000"/>
                  </a:srgbClr>
                </a:solidFill>
                <a:latin typeface="Arial" pitchFamily="84" charset="0"/>
                <a:ea typeface="ヒラギノ角ゴ Pro W3" pitchFamily="84" charset="-128"/>
              </a:rPr>
              <a:t>Time spent at specific locations</a:t>
            </a:r>
          </a:p>
        </p:txBody>
      </p:sp>
      <p:sp>
        <p:nvSpPr>
          <p:cNvPr id="150" name="TextBox 93">
            <a:extLst>
              <a:ext uri="{FF2B5EF4-FFF2-40B4-BE49-F238E27FC236}">
                <a16:creationId xmlns:a16="http://schemas.microsoft.com/office/drawing/2014/main" id="{E7076DEB-7AAC-4CA7-9047-C77F33FF4174}"/>
              </a:ext>
            </a:extLst>
          </p:cNvPr>
          <p:cNvSpPr txBox="1"/>
          <p:nvPr/>
        </p:nvSpPr>
        <p:spPr>
          <a:xfrm>
            <a:off x="4716016" y="2354690"/>
            <a:ext cx="4840436" cy="461665"/>
          </a:xfrm>
          <a:prstGeom prst="rect">
            <a:avLst/>
          </a:prstGeom>
          <a:noFill/>
        </p:spPr>
        <p:txBody>
          <a:bodyPr wrap="square" rtlCol="0">
            <a:spAutoFit/>
          </a:bodyPr>
          <a:lstStyle/>
          <a:p>
            <a:pPr algn="ctr">
              <a:lnSpc>
                <a:spcPct val="100000"/>
              </a:lnSpc>
            </a:pPr>
            <a:r>
              <a:rPr lang="en-GB" sz="2400">
                <a:solidFill>
                  <a:srgbClr val="98002E">
                    <a:lumMod val="60000"/>
                    <a:lumOff val="40000"/>
                  </a:srgbClr>
                </a:solidFill>
                <a:latin typeface="Arial" pitchFamily="84" charset="0"/>
                <a:ea typeface="ヒラギノ角ゴ Pro W3" pitchFamily="84" charset="-128"/>
              </a:rPr>
              <a:t>Epidemiological information</a:t>
            </a:r>
          </a:p>
        </p:txBody>
      </p:sp>
      <p:cxnSp>
        <p:nvCxnSpPr>
          <p:cNvPr id="151" name="Straight Arrow Connector 94">
            <a:extLst>
              <a:ext uri="{FF2B5EF4-FFF2-40B4-BE49-F238E27FC236}">
                <a16:creationId xmlns:a16="http://schemas.microsoft.com/office/drawing/2014/main" id="{37A63109-241D-4BB4-B715-0094E3D509D9}"/>
              </a:ext>
            </a:extLst>
          </p:cNvPr>
          <p:cNvCxnSpPr>
            <a:stCxn id="150" idx="2"/>
            <a:endCxn id="141" idx="7"/>
          </p:cNvCxnSpPr>
          <p:nvPr/>
        </p:nvCxnSpPr>
        <p:spPr>
          <a:xfrm flipH="1">
            <a:off x="6700671" y="2816355"/>
            <a:ext cx="435563" cy="2385990"/>
          </a:xfrm>
          <a:prstGeom prst="straightConnector1">
            <a:avLst/>
          </a:prstGeom>
          <a:noFill/>
          <a:ln w="28575" cap="flat" cmpd="sng" algn="ctr">
            <a:solidFill>
              <a:srgbClr val="98002E">
                <a:lumMod val="40000"/>
                <a:lumOff val="60000"/>
              </a:srgbClr>
            </a:solidFill>
            <a:prstDash val="solid"/>
            <a:tailEnd type="arrow"/>
          </a:ln>
          <a:effectLst/>
        </p:spPr>
      </p:cxnSp>
      <p:cxnSp>
        <p:nvCxnSpPr>
          <p:cNvPr id="152" name="Straight Arrow Connector 97">
            <a:extLst>
              <a:ext uri="{FF2B5EF4-FFF2-40B4-BE49-F238E27FC236}">
                <a16:creationId xmlns:a16="http://schemas.microsoft.com/office/drawing/2014/main" id="{EB60FF7F-CE89-41BF-AE14-9171BA6C063A}"/>
              </a:ext>
            </a:extLst>
          </p:cNvPr>
          <p:cNvCxnSpPr>
            <a:stCxn id="150" idx="2"/>
          </p:cNvCxnSpPr>
          <p:nvPr/>
        </p:nvCxnSpPr>
        <p:spPr>
          <a:xfrm flipH="1">
            <a:off x="7019801" y="2816355"/>
            <a:ext cx="116433" cy="2276593"/>
          </a:xfrm>
          <a:prstGeom prst="straightConnector1">
            <a:avLst/>
          </a:prstGeom>
          <a:noFill/>
          <a:ln w="28575" cap="flat" cmpd="sng" algn="ctr">
            <a:solidFill>
              <a:srgbClr val="98002E">
                <a:lumMod val="40000"/>
                <a:lumOff val="60000"/>
              </a:srgbClr>
            </a:solidFill>
            <a:prstDash val="solid"/>
            <a:tailEnd type="arrow"/>
          </a:ln>
          <a:effectLst/>
        </p:spPr>
      </p:cxnSp>
      <p:sp>
        <p:nvSpPr>
          <p:cNvPr id="153" name="Rounded Rectangle 101">
            <a:extLst>
              <a:ext uri="{FF2B5EF4-FFF2-40B4-BE49-F238E27FC236}">
                <a16:creationId xmlns:a16="http://schemas.microsoft.com/office/drawing/2014/main" id="{49908836-781E-4AA2-B4F2-8EAD852FCBDA}"/>
              </a:ext>
            </a:extLst>
          </p:cNvPr>
          <p:cNvSpPr/>
          <p:nvPr/>
        </p:nvSpPr>
        <p:spPr>
          <a:xfrm rot="5400000">
            <a:off x="4534582" y="3610434"/>
            <a:ext cx="291083" cy="4536728"/>
          </a:xfrm>
          <a:prstGeom prst="roundRect">
            <a:avLst/>
          </a:prstGeom>
          <a:noFill/>
          <a:ln w="25400" cap="flat" cmpd="sng" algn="ctr">
            <a:solidFill>
              <a:srgbClr val="98002E">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0855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1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5520" y="547520"/>
            <a:ext cx="7198852" cy="430887"/>
          </a:xfrm>
          <a:noFill/>
        </p:spPr>
        <p:txBody>
          <a:bodyPr>
            <a:normAutofit fontScale="90000"/>
          </a:bodyPr>
          <a:lstStyle/>
          <a:p>
            <a:pPr algn="ctr" eaLnBrk="1" hangingPunct="1"/>
            <a:r>
              <a:rPr lang="en-US" altLang="en-US" sz="2800">
                <a:ea typeface="ＭＳ Ｐゴシック" pitchFamily="34" charset="-128"/>
              </a:rPr>
              <a:t>10 Steps of an outbreak investigation </a:t>
            </a:r>
          </a:p>
        </p:txBody>
      </p:sp>
      <p:sp>
        <p:nvSpPr>
          <p:cNvPr id="9219" name="Rectangle 3"/>
          <p:cNvSpPr>
            <a:spLocks noGrp="1" noChangeArrowheads="1"/>
          </p:cNvSpPr>
          <p:nvPr>
            <p:ph type="body" idx="1"/>
          </p:nvPr>
        </p:nvSpPr>
        <p:spPr>
          <a:xfrm>
            <a:off x="2197385" y="1307624"/>
            <a:ext cx="8532440" cy="4978896"/>
          </a:xfrm>
          <a:noFill/>
        </p:spPr>
        <p:txBody>
          <a:bodyPr>
            <a:normAutofit lnSpcReduction="10000"/>
          </a:bodyPr>
          <a:lstStyle/>
          <a:p>
            <a:pPr marL="533400" indent="-533400">
              <a:buFont typeface="Times" pitchFamily="124" charset="0"/>
              <a:buAutoNum type="arabicPeriod"/>
            </a:pPr>
            <a:r>
              <a:rPr lang="en-US" altLang="en-US" sz="2400">
                <a:ea typeface="ＭＳ Ｐゴシック" pitchFamily="34" charset="-128"/>
              </a:rPr>
              <a:t>Establish the existence of an outbreak</a:t>
            </a:r>
          </a:p>
          <a:p>
            <a:pPr marL="533400" indent="-533400">
              <a:buFont typeface="Times" pitchFamily="124" charset="0"/>
              <a:buAutoNum type="arabicPeriod"/>
            </a:pPr>
            <a:r>
              <a:rPr lang="en-US" altLang="en-US" sz="2400">
                <a:ea typeface="ＭＳ Ｐゴシック" pitchFamily="34" charset="-128"/>
              </a:rPr>
              <a:t>Confirm the diagnosis</a:t>
            </a:r>
          </a:p>
          <a:p>
            <a:pPr marL="533400" indent="-533400">
              <a:buFont typeface="Times" pitchFamily="124" charset="0"/>
              <a:buAutoNum type="arabicPeriod"/>
            </a:pPr>
            <a:r>
              <a:rPr lang="en-US" altLang="en-US" sz="2400">
                <a:ea typeface="ＭＳ Ｐゴシック" pitchFamily="34" charset="-128"/>
              </a:rPr>
              <a:t>Define a case </a:t>
            </a:r>
          </a:p>
          <a:p>
            <a:pPr marL="533400" indent="-533400">
              <a:buFont typeface="Times" pitchFamily="124" charset="0"/>
              <a:buAutoNum type="arabicPeriod"/>
            </a:pPr>
            <a:r>
              <a:rPr lang="en-US" altLang="en-US" sz="2400">
                <a:ea typeface="ＭＳ Ｐゴシック" pitchFamily="34" charset="-128"/>
              </a:rPr>
              <a:t>Search for cases</a:t>
            </a:r>
          </a:p>
          <a:p>
            <a:pPr marL="533400" indent="-533400">
              <a:buFont typeface="Times" pitchFamily="124" charset="0"/>
              <a:buAutoNum type="arabicPeriod"/>
            </a:pPr>
            <a:r>
              <a:rPr lang="en-US" altLang="en-US" sz="2400">
                <a:ea typeface="ＭＳ Ｐゴシック" pitchFamily="34" charset="-128"/>
              </a:rPr>
              <a:t>Generate hypotheses using descriptive findings</a:t>
            </a:r>
            <a:br>
              <a:rPr lang="en-US" altLang="en-US" sz="2400">
                <a:ea typeface="ＭＳ Ｐゴシック" pitchFamily="34" charset="-128"/>
              </a:rPr>
            </a:br>
            <a:r>
              <a:rPr lang="en-US" altLang="en-US" sz="2400">
                <a:ea typeface="ＭＳ Ｐゴシック" pitchFamily="34" charset="-128"/>
              </a:rPr>
              <a:t>(time – place – person)</a:t>
            </a:r>
          </a:p>
          <a:p>
            <a:pPr marL="533400" indent="-533400">
              <a:buFont typeface="Times" pitchFamily="124" charset="0"/>
              <a:buAutoNum type="arabicPeriod"/>
            </a:pPr>
            <a:r>
              <a:rPr lang="en-US" altLang="en-US" sz="2400" b="1">
                <a:ea typeface="ＭＳ Ｐゴシック" pitchFamily="34" charset="-128"/>
              </a:rPr>
              <a:t>Test hypotheses using analytical epidemiology</a:t>
            </a:r>
            <a:br>
              <a:rPr lang="en-US" altLang="en-US" sz="2400" b="1">
                <a:ea typeface="ＭＳ Ｐゴシック" pitchFamily="34" charset="-128"/>
              </a:rPr>
            </a:br>
            <a:r>
              <a:rPr lang="en-US" altLang="en-US" sz="2400" b="1">
                <a:ea typeface="ＭＳ Ｐゴシック" pitchFamily="34" charset="-128"/>
              </a:rPr>
              <a:t>(associations exposure – outcome)</a:t>
            </a:r>
          </a:p>
          <a:p>
            <a:pPr marL="533400" indent="-533400">
              <a:buFont typeface="Times" pitchFamily="124" charset="0"/>
              <a:buAutoNum type="arabicPeriod"/>
            </a:pPr>
            <a:r>
              <a:rPr lang="en-US" altLang="en-US" sz="2400">
                <a:ea typeface="ＭＳ Ｐゴシック" pitchFamily="34" charset="-128"/>
              </a:rPr>
              <a:t>Draw conclusions</a:t>
            </a:r>
          </a:p>
          <a:p>
            <a:pPr marL="533400" indent="-533400">
              <a:buFont typeface="Times" pitchFamily="124" charset="0"/>
              <a:buAutoNum type="arabicPeriod"/>
            </a:pPr>
            <a:r>
              <a:rPr lang="en-US" altLang="en-US" sz="2400">
                <a:ea typeface="ＭＳ Ｐゴシック" pitchFamily="34" charset="-128"/>
              </a:rPr>
              <a:t>Conduct additional investigations</a:t>
            </a:r>
          </a:p>
          <a:p>
            <a:pPr marL="533400" indent="-533400">
              <a:buFont typeface="Times" pitchFamily="124" charset="0"/>
              <a:buAutoNum type="arabicPeriod"/>
            </a:pPr>
            <a:r>
              <a:rPr lang="en-US" altLang="en-US" sz="2400">
                <a:ea typeface="ＭＳ Ｐゴシック" pitchFamily="34" charset="-128"/>
              </a:rPr>
              <a:t>Communicate findings</a:t>
            </a:r>
          </a:p>
          <a:p>
            <a:pPr marL="533400" indent="-533400">
              <a:buFont typeface="Times" pitchFamily="124" charset="0"/>
              <a:buAutoNum type="arabicPeriod"/>
            </a:pPr>
            <a:r>
              <a:rPr lang="en-US" altLang="en-US" sz="2400">
                <a:ea typeface="ＭＳ Ｐゴシック" pitchFamily="34" charset="-128"/>
              </a:rPr>
              <a:t>Execute control and prevention measures</a:t>
            </a:r>
          </a:p>
        </p:txBody>
      </p:sp>
    </p:spTree>
    <p:extLst>
      <p:ext uri="{BB962C8B-B14F-4D97-AF65-F5344CB8AC3E}">
        <p14:creationId xmlns:p14="http://schemas.microsoft.com/office/powerpoint/2010/main" val="81971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4D503-EDA9-48DE-A289-BB040BAA48BC}"/>
              </a:ext>
            </a:extLst>
          </p:cNvPr>
          <p:cNvSpPr>
            <a:spLocks noGrp="1"/>
          </p:cNvSpPr>
          <p:nvPr>
            <p:ph type="title"/>
          </p:nvPr>
        </p:nvSpPr>
        <p:spPr/>
        <p:txBody>
          <a:bodyPr/>
          <a:lstStyle/>
          <a:p>
            <a:r>
              <a:rPr lang="de-DE"/>
              <a:t>Question 4</a:t>
            </a:r>
          </a:p>
        </p:txBody>
      </p:sp>
      <p:sp>
        <p:nvSpPr>
          <p:cNvPr id="3" name="Inhaltsplatzhalter 2">
            <a:extLst>
              <a:ext uri="{FF2B5EF4-FFF2-40B4-BE49-F238E27FC236}">
                <a16:creationId xmlns:a16="http://schemas.microsoft.com/office/drawing/2014/main" id="{C751514F-1159-41AD-9939-B5B289F14318}"/>
              </a:ext>
            </a:extLst>
          </p:cNvPr>
          <p:cNvSpPr>
            <a:spLocks noGrp="1"/>
          </p:cNvSpPr>
          <p:nvPr>
            <p:ph idx="1"/>
          </p:nvPr>
        </p:nvSpPr>
        <p:spPr/>
        <p:txBody>
          <a:bodyPr/>
          <a:lstStyle/>
          <a:p>
            <a:r>
              <a:rPr lang="en-US"/>
              <a:t>What are the available data sources in HAI-outbreaks?</a:t>
            </a:r>
          </a:p>
          <a:p>
            <a:r>
              <a:rPr lang="en-US"/>
              <a:t>Word cloud</a:t>
            </a:r>
          </a:p>
          <a:p>
            <a:endParaRPr lang="de-DE"/>
          </a:p>
        </p:txBody>
      </p:sp>
    </p:spTree>
    <p:extLst>
      <p:ext uri="{BB962C8B-B14F-4D97-AF65-F5344CB8AC3E}">
        <p14:creationId xmlns:p14="http://schemas.microsoft.com/office/powerpoint/2010/main" val="41510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1981200" y="1248901"/>
            <a:ext cx="8092593" cy="5302250"/>
          </a:xfrm>
        </p:spPr>
        <p:txBody>
          <a:bodyPr>
            <a:normAutofit/>
          </a:bodyPr>
          <a:lstStyle/>
          <a:p>
            <a:r>
              <a:rPr lang="en-US" sz="2400"/>
              <a:t>Is the study going to be of public health relevance?</a:t>
            </a:r>
          </a:p>
          <a:p>
            <a:r>
              <a:rPr lang="en-US" sz="2400"/>
              <a:t>Define study objectives: One or multiple hypotheses?</a:t>
            </a:r>
          </a:p>
          <a:p>
            <a:pPr lvl="1"/>
            <a:r>
              <a:rPr lang="en-US" sz="2200"/>
              <a:t>Risk factor for colonization? </a:t>
            </a:r>
          </a:p>
          <a:p>
            <a:pPr lvl="1"/>
            <a:r>
              <a:rPr lang="en-US" sz="2200"/>
              <a:t>Risk factor for infection? </a:t>
            </a:r>
          </a:p>
          <a:p>
            <a:r>
              <a:rPr lang="en-US" sz="2400"/>
              <a:t>Who is at risk? (numerator/ denominator)</a:t>
            </a:r>
          </a:p>
          <a:p>
            <a:pPr lvl="1"/>
            <a:r>
              <a:rPr lang="en-US" sz="2200"/>
              <a:t>Population or hospital patients (e. g., Listeria outbreaks)</a:t>
            </a:r>
          </a:p>
          <a:p>
            <a:pPr lvl="1"/>
            <a:r>
              <a:rPr lang="en-US" sz="2200"/>
              <a:t>Patients who underwent a procedure?</a:t>
            </a:r>
          </a:p>
          <a:p>
            <a:r>
              <a:rPr lang="en-US" sz="2400"/>
              <a:t>Design: Case control? Cohort? Case cohort? Other?</a:t>
            </a:r>
          </a:p>
          <a:p>
            <a:pPr lvl="1"/>
            <a:r>
              <a:rPr lang="en-US" sz="2200"/>
              <a:t>Write protocol</a:t>
            </a:r>
          </a:p>
          <a:p>
            <a:pPr lvl="1"/>
            <a:r>
              <a:rPr lang="en-US" sz="2200"/>
              <a:t>Define exposure period</a:t>
            </a:r>
          </a:p>
          <a:p>
            <a:pPr lvl="1"/>
            <a:r>
              <a:rPr lang="en-US" sz="2200"/>
              <a:t>Ensure time comparability</a:t>
            </a:r>
            <a:endParaRPr lang="de-DE" sz="2200"/>
          </a:p>
        </p:txBody>
      </p:sp>
      <p:sp>
        <p:nvSpPr>
          <p:cNvPr id="6" name="Titel 5"/>
          <p:cNvSpPr>
            <a:spLocks noGrp="1"/>
          </p:cNvSpPr>
          <p:nvPr>
            <p:ph type="title"/>
          </p:nvPr>
        </p:nvSpPr>
        <p:spPr>
          <a:xfrm>
            <a:off x="1790369" y="557526"/>
            <a:ext cx="7176052" cy="430887"/>
          </a:xfrm>
        </p:spPr>
        <p:txBody>
          <a:bodyPr/>
          <a:lstStyle/>
          <a:p>
            <a:pPr algn="ctr"/>
            <a:r>
              <a:rPr lang="en-US" sz="2800"/>
              <a:t>Testing hypotheses with analytical study</a:t>
            </a:r>
            <a:endParaRPr lang="de-DE"/>
          </a:p>
        </p:txBody>
      </p:sp>
    </p:spTree>
    <p:extLst>
      <p:ext uri="{BB962C8B-B14F-4D97-AF65-F5344CB8AC3E}">
        <p14:creationId xmlns:p14="http://schemas.microsoft.com/office/powerpoint/2010/main" val="2576235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19289" y="317500"/>
            <a:ext cx="8353425" cy="1143000"/>
          </a:xfrm>
          <a:ln/>
        </p:spPr>
        <p:txBody>
          <a:bodyPr vert="horz" lIns="92075" tIns="46038" rIns="92075" bIns="46038" rtlCol="0" anchor="ctr" anchorCtr="0">
            <a:noAutofit/>
          </a:bodyPr>
          <a:lstStyle/>
          <a:p>
            <a:pPr defTabSz="762000"/>
            <a:endParaRPr lang="de-DE" altLang="de-DE"/>
          </a:p>
        </p:txBody>
      </p:sp>
      <p:sp>
        <p:nvSpPr>
          <p:cNvPr id="27651" name="Rectangle 3"/>
          <p:cNvSpPr>
            <a:spLocks noGrp="1" noChangeArrowheads="1"/>
          </p:cNvSpPr>
          <p:nvPr>
            <p:ph type="body" idx="4294967295"/>
          </p:nvPr>
        </p:nvSpPr>
        <p:spPr>
          <a:xfrm>
            <a:off x="2190750" y="1989138"/>
            <a:ext cx="8439150" cy="4114800"/>
          </a:xfrm>
          <a:prstGeom prst="rect">
            <a:avLst/>
          </a:prstGeom>
          <a:ln/>
        </p:spPr>
        <p:txBody>
          <a:bodyPr vert="horz" lIns="92075" tIns="46038" rIns="92075" bIns="46038" rtlCol="0">
            <a:normAutofit/>
          </a:bodyPr>
          <a:lstStyle/>
          <a:p>
            <a:pPr defTabSz="762000"/>
            <a:endParaRPr lang="de-DE" altLang="de-DE" sz="2400"/>
          </a:p>
        </p:txBody>
      </p:sp>
      <p:pic>
        <p:nvPicPr>
          <p:cNvPr id="27653" name="Picture 5" descr="IMG_00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0"/>
            <a:ext cx="51435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IMG_0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864" y="0"/>
            <a:ext cx="5272087" cy="702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0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5520" y="536931"/>
            <a:ext cx="7174998" cy="430887"/>
          </a:xfrm>
          <a:noFill/>
        </p:spPr>
        <p:txBody>
          <a:bodyPr>
            <a:normAutofit fontScale="90000"/>
          </a:bodyPr>
          <a:lstStyle/>
          <a:p>
            <a:pPr algn="ctr" eaLnBrk="1" hangingPunct="1"/>
            <a:r>
              <a:rPr lang="en-US" altLang="en-US" sz="2800">
                <a:ea typeface="ＭＳ Ｐゴシック" pitchFamily="34" charset="-128"/>
              </a:rPr>
              <a:t>10 Steps of an outbreak investigation </a:t>
            </a:r>
          </a:p>
        </p:txBody>
      </p:sp>
      <p:sp>
        <p:nvSpPr>
          <p:cNvPr id="9219" name="Rectangle 3"/>
          <p:cNvSpPr>
            <a:spLocks noGrp="1" noChangeArrowheads="1"/>
          </p:cNvSpPr>
          <p:nvPr>
            <p:ph type="body" idx="1"/>
          </p:nvPr>
        </p:nvSpPr>
        <p:spPr>
          <a:xfrm>
            <a:off x="2062213" y="1331479"/>
            <a:ext cx="8532440" cy="4647903"/>
          </a:xfrm>
          <a:noFill/>
        </p:spPr>
        <p:txBody>
          <a:bodyPr>
            <a:normAutofit fontScale="92500" lnSpcReduction="10000"/>
          </a:bodyPr>
          <a:lstStyle/>
          <a:p>
            <a:pPr marL="533400" indent="-533400">
              <a:buFont typeface="Times" pitchFamily="124" charset="0"/>
              <a:buAutoNum type="arabicPeriod"/>
            </a:pPr>
            <a:r>
              <a:rPr lang="en-US" altLang="en-US" sz="2400">
                <a:ea typeface="ＭＳ Ｐゴシック" pitchFamily="34" charset="-128"/>
              </a:rPr>
              <a:t>Establish the existence of an outbreak</a:t>
            </a:r>
          </a:p>
          <a:p>
            <a:pPr marL="533400" indent="-533400">
              <a:buFont typeface="Times" pitchFamily="124" charset="0"/>
              <a:buAutoNum type="arabicPeriod"/>
            </a:pPr>
            <a:r>
              <a:rPr lang="en-US" altLang="en-US" sz="2400">
                <a:ea typeface="ＭＳ Ｐゴシック" pitchFamily="34" charset="-128"/>
              </a:rPr>
              <a:t>Confirm the diagnosis</a:t>
            </a:r>
          </a:p>
          <a:p>
            <a:pPr marL="533400" indent="-533400">
              <a:buFont typeface="Times" pitchFamily="124" charset="0"/>
              <a:buAutoNum type="arabicPeriod"/>
            </a:pPr>
            <a:r>
              <a:rPr lang="en-US" altLang="en-US" sz="2400">
                <a:ea typeface="ＭＳ Ｐゴシック" pitchFamily="34" charset="-128"/>
              </a:rPr>
              <a:t>Define a case </a:t>
            </a:r>
          </a:p>
          <a:p>
            <a:pPr marL="533400" indent="-533400">
              <a:buFont typeface="Times" pitchFamily="124" charset="0"/>
              <a:buAutoNum type="arabicPeriod"/>
            </a:pPr>
            <a:r>
              <a:rPr lang="en-US" altLang="en-US" sz="2400">
                <a:ea typeface="ＭＳ Ｐゴシック" pitchFamily="34" charset="-128"/>
              </a:rPr>
              <a:t>Search for cases</a:t>
            </a:r>
          </a:p>
          <a:p>
            <a:pPr marL="533400" indent="-533400">
              <a:buFont typeface="Times" pitchFamily="124" charset="0"/>
              <a:buAutoNum type="arabicPeriod"/>
            </a:pPr>
            <a:r>
              <a:rPr lang="en-US" altLang="en-US" sz="2400">
                <a:ea typeface="ＭＳ Ｐゴシック" pitchFamily="34" charset="-128"/>
              </a:rPr>
              <a:t>Generate hypotheses using descriptive findings</a:t>
            </a:r>
            <a:br>
              <a:rPr lang="en-US" altLang="en-US" sz="2400">
                <a:ea typeface="ＭＳ Ｐゴシック" pitchFamily="34" charset="-128"/>
              </a:rPr>
            </a:br>
            <a:r>
              <a:rPr lang="en-US" altLang="en-US" sz="2400">
                <a:ea typeface="ＭＳ Ｐゴシック" pitchFamily="34" charset="-128"/>
              </a:rPr>
              <a:t>(time – place – person)</a:t>
            </a:r>
          </a:p>
          <a:p>
            <a:pPr marL="533400" indent="-533400">
              <a:buFont typeface="Times" pitchFamily="124" charset="0"/>
              <a:buAutoNum type="arabicPeriod"/>
            </a:pPr>
            <a:r>
              <a:rPr lang="en-US" altLang="en-US" sz="2400">
                <a:ea typeface="ＭＳ Ｐゴシック" pitchFamily="34" charset="-128"/>
              </a:rPr>
              <a:t>Test hypotheses using analytical epidemiology</a:t>
            </a:r>
            <a:br>
              <a:rPr lang="en-US" altLang="en-US" sz="2400">
                <a:ea typeface="ＭＳ Ｐゴシック" pitchFamily="34" charset="-128"/>
              </a:rPr>
            </a:br>
            <a:r>
              <a:rPr lang="en-US" altLang="en-US" sz="2400">
                <a:ea typeface="ＭＳ Ｐゴシック" pitchFamily="34" charset="-128"/>
              </a:rPr>
              <a:t>(associations exposure – outcome)</a:t>
            </a:r>
          </a:p>
          <a:p>
            <a:pPr marL="533400" indent="-533400">
              <a:buFont typeface="Times" pitchFamily="124" charset="0"/>
              <a:buAutoNum type="arabicPeriod"/>
            </a:pPr>
            <a:r>
              <a:rPr lang="en-US" altLang="en-US" sz="2400" b="1">
                <a:ea typeface="ＭＳ Ｐゴシック" pitchFamily="34" charset="-128"/>
              </a:rPr>
              <a:t>Draw conclusions</a:t>
            </a:r>
          </a:p>
          <a:p>
            <a:pPr marL="533400" indent="-533400">
              <a:buFont typeface="Times" pitchFamily="124" charset="0"/>
              <a:buAutoNum type="arabicPeriod"/>
            </a:pPr>
            <a:r>
              <a:rPr lang="en-US" altLang="en-US" sz="2400" b="1">
                <a:ea typeface="ＭＳ Ｐゴシック" pitchFamily="34" charset="-128"/>
              </a:rPr>
              <a:t>Conduct additional investigations</a:t>
            </a:r>
          </a:p>
          <a:p>
            <a:pPr marL="533400" indent="-533400">
              <a:buFont typeface="Times" pitchFamily="124" charset="0"/>
              <a:buAutoNum type="arabicPeriod"/>
            </a:pPr>
            <a:r>
              <a:rPr lang="en-US" altLang="en-US" sz="2400">
                <a:ea typeface="ＭＳ Ｐゴシック" pitchFamily="34" charset="-128"/>
              </a:rPr>
              <a:t>Communicate findings</a:t>
            </a:r>
          </a:p>
          <a:p>
            <a:pPr marL="533400" indent="-533400">
              <a:buFont typeface="Times" pitchFamily="124" charset="0"/>
              <a:buAutoNum type="arabicPeriod"/>
            </a:pPr>
            <a:r>
              <a:rPr lang="en-US" altLang="en-US" sz="2400">
                <a:ea typeface="ＭＳ Ｐゴシック" pitchFamily="34" charset="-128"/>
              </a:rPr>
              <a:t>Execute control and prevention measures</a:t>
            </a:r>
          </a:p>
        </p:txBody>
      </p:sp>
    </p:spTree>
    <p:extLst>
      <p:ext uri="{BB962C8B-B14F-4D97-AF65-F5344CB8AC3E}">
        <p14:creationId xmlns:p14="http://schemas.microsoft.com/office/powerpoint/2010/main" val="23151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 calcmode="lin" valueType="num">
                                      <p:cBhvr additive="base">
                                        <p:cTn id="37"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19">
                                            <p:txEl>
                                              <p:pRg st="7" end="7"/>
                                            </p:txEl>
                                          </p:spTgt>
                                        </p:tgtEl>
                                        <p:attrNameLst>
                                          <p:attrName>style.visibility</p:attrName>
                                        </p:attrNameLst>
                                      </p:cBhvr>
                                      <p:to>
                                        <p:strVal val="visible"/>
                                      </p:to>
                                    </p:set>
                                    <p:anim calcmode="lin" valueType="num">
                                      <p:cBhvr additive="base">
                                        <p:cTn id="43"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219">
                                            <p:txEl>
                                              <p:pRg st="8" end="8"/>
                                            </p:txEl>
                                          </p:spTgt>
                                        </p:tgtEl>
                                        <p:attrNameLst>
                                          <p:attrName>style.visibility</p:attrName>
                                        </p:attrNameLst>
                                      </p:cBhvr>
                                      <p:to>
                                        <p:strVal val="visible"/>
                                      </p:to>
                                    </p:set>
                                    <p:anim calcmode="lin" valueType="num">
                                      <p:cBhvr additive="base">
                                        <p:cTn id="49"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219">
                                            <p:txEl>
                                              <p:pRg st="9" end="9"/>
                                            </p:txEl>
                                          </p:spTgt>
                                        </p:tgtEl>
                                        <p:attrNameLst>
                                          <p:attrName>style.visibility</p:attrName>
                                        </p:attrNameLst>
                                      </p:cBhvr>
                                      <p:to>
                                        <p:strVal val="visible"/>
                                      </p:to>
                                    </p:set>
                                    <p:anim calcmode="lin" valueType="num">
                                      <p:cBhvr additive="base">
                                        <p:cTn id="55"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C4C6B-CB61-42BA-9314-6B9F6B0B8F57}"/>
              </a:ext>
            </a:extLst>
          </p:cNvPr>
          <p:cNvSpPr>
            <a:spLocks noGrp="1"/>
          </p:cNvSpPr>
          <p:nvPr>
            <p:ph type="title"/>
          </p:nvPr>
        </p:nvSpPr>
        <p:spPr/>
        <p:txBody>
          <a:bodyPr/>
          <a:lstStyle/>
          <a:p>
            <a:r>
              <a:rPr lang="de-DE"/>
              <a:t>Question 5</a:t>
            </a:r>
          </a:p>
        </p:txBody>
      </p:sp>
      <p:sp>
        <p:nvSpPr>
          <p:cNvPr id="3" name="Inhaltsplatzhalter 2">
            <a:extLst>
              <a:ext uri="{FF2B5EF4-FFF2-40B4-BE49-F238E27FC236}">
                <a16:creationId xmlns:a16="http://schemas.microsoft.com/office/drawing/2014/main" id="{DBFF14AD-30A4-4DBD-A884-4F5C59E1A716}"/>
              </a:ext>
            </a:extLst>
          </p:cNvPr>
          <p:cNvSpPr>
            <a:spLocks noGrp="1"/>
          </p:cNvSpPr>
          <p:nvPr>
            <p:ph idx="1"/>
          </p:nvPr>
        </p:nvSpPr>
        <p:spPr/>
        <p:txBody>
          <a:bodyPr/>
          <a:lstStyle/>
          <a:p>
            <a:r>
              <a:rPr lang="de-DE" err="1"/>
              <a:t>What</a:t>
            </a:r>
            <a:r>
              <a:rPr lang="de-DE"/>
              <a:t> additional </a:t>
            </a:r>
            <a:r>
              <a:rPr lang="de-DE" err="1"/>
              <a:t>investigations</a:t>
            </a:r>
            <a:r>
              <a:rPr lang="de-DE"/>
              <a:t> </a:t>
            </a:r>
            <a:r>
              <a:rPr lang="de-DE" err="1"/>
              <a:t>can</a:t>
            </a:r>
            <a:r>
              <a:rPr lang="de-DE"/>
              <a:t> </a:t>
            </a:r>
            <a:r>
              <a:rPr lang="de-DE" err="1"/>
              <a:t>be</a:t>
            </a:r>
            <a:r>
              <a:rPr lang="de-DE"/>
              <a:t> </a:t>
            </a:r>
            <a:r>
              <a:rPr lang="de-DE" err="1"/>
              <a:t>performed</a:t>
            </a:r>
            <a:r>
              <a:rPr lang="de-DE"/>
              <a:t>?</a:t>
            </a:r>
          </a:p>
          <a:p>
            <a:r>
              <a:rPr lang="de-DE"/>
              <a:t>Word </a:t>
            </a:r>
            <a:r>
              <a:rPr lang="de-DE" err="1"/>
              <a:t>cloud</a:t>
            </a:r>
            <a:r>
              <a:rPr lang="de-DE"/>
              <a:t> </a:t>
            </a:r>
          </a:p>
          <a:p>
            <a:endParaRPr lang="de-DE"/>
          </a:p>
        </p:txBody>
      </p:sp>
    </p:spTree>
    <p:extLst>
      <p:ext uri="{BB962C8B-B14F-4D97-AF65-F5344CB8AC3E}">
        <p14:creationId xmlns:p14="http://schemas.microsoft.com/office/powerpoint/2010/main" val="375871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Outline</a:t>
            </a:r>
          </a:p>
        </p:txBody>
      </p:sp>
      <p:sp>
        <p:nvSpPr>
          <p:cNvPr id="3" name="Content Placeholder 2"/>
          <p:cNvSpPr>
            <a:spLocks noGrp="1"/>
          </p:cNvSpPr>
          <p:nvPr>
            <p:ph idx="1"/>
          </p:nvPr>
        </p:nvSpPr>
        <p:spPr/>
        <p:txBody>
          <a:bodyPr/>
          <a:lstStyle/>
          <a:p>
            <a:r>
              <a:rPr lang="en-GB"/>
              <a:t>This session consists of the following elements</a:t>
            </a:r>
          </a:p>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2346960" y="1409490"/>
            <a:ext cx="8092593" cy="4005349"/>
          </a:xfrm>
        </p:spPr>
        <p:txBody>
          <a:bodyPr/>
          <a:lstStyle/>
          <a:p>
            <a:r>
              <a:rPr lang="de-DE" sz="2400" err="1"/>
              <a:t>Microbiological</a:t>
            </a:r>
            <a:r>
              <a:rPr lang="de-DE" sz="2400"/>
              <a:t> </a:t>
            </a:r>
            <a:r>
              <a:rPr lang="de-DE" sz="2400" err="1"/>
              <a:t>studies</a:t>
            </a:r>
            <a:r>
              <a:rPr lang="de-DE" sz="2400"/>
              <a:t>  </a:t>
            </a:r>
            <a:br>
              <a:rPr lang="de-DE" sz="2400"/>
            </a:br>
            <a:endParaRPr lang="de-DE" sz="2400"/>
          </a:p>
          <a:p>
            <a:r>
              <a:rPr lang="de-DE" sz="2400"/>
              <a:t>Environmental </a:t>
            </a:r>
            <a:r>
              <a:rPr lang="de-DE" sz="2400" err="1"/>
              <a:t>sampling</a:t>
            </a:r>
            <a:r>
              <a:rPr lang="de-DE" sz="2400"/>
              <a:t> </a:t>
            </a:r>
          </a:p>
          <a:p>
            <a:pPr lvl="1"/>
            <a:r>
              <a:rPr lang="de-DE" sz="2200" err="1"/>
              <a:t>only</a:t>
            </a:r>
            <a:r>
              <a:rPr lang="de-DE" sz="2200"/>
              <a:t> </a:t>
            </a:r>
            <a:r>
              <a:rPr lang="de-DE" sz="2200" err="1"/>
              <a:t>guided</a:t>
            </a:r>
            <a:r>
              <a:rPr lang="de-DE" sz="2200"/>
              <a:t> </a:t>
            </a:r>
            <a:r>
              <a:rPr lang="de-DE" sz="2200" err="1"/>
              <a:t>by</a:t>
            </a:r>
            <a:r>
              <a:rPr lang="de-DE" sz="2200"/>
              <a:t> </a:t>
            </a:r>
            <a:r>
              <a:rPr lang="de-DE" sz="2200" err="1"/>
              <a:t>hypothesis</a:t>
            </a:r>
            <a:br>
              <a:rPr lang="de-DE" sz="2200"/>
            </a:br>
            <a:endParaRPr lang="de-DE" sz="2200"/>
          </a:p>
          <a:p>
            <a:r>
              <a:rPr lang="de-DE" sz="2400"/>
              <a:t>Screening </a:t>
            </a:r>
            <a:r>
              <a:rPr lang="de-DE" sz="2400" err="1"/>
              <a:t>of</a:t>
            </a:r>
            <a:r>
              <a:rPr lang="de-DE" sz="2400"/>
              <a:t> </a:t>
            </a:r>
            <a:r>
              <a:rPr lang="de-DE" sz="2400" err="1"/>
              <a:t>staff</a:t>
            </a:r>
            <a:r>
              <a:rPr lang="de-DE" sz="2400"/>
              <a:t>? </a:t>
            </a:r>
            <a:br>
              <a:rPr lang="de-DE" sz="2400"/>
            </a:br>
            <a:endParaRPr lang="de-DE" sz="2400"/>
          </a:p>
          <a:p>
            <a:r>
              <a:rPr lang="en-US" sz="2400"/>
              <a:t>Assessment of infection control practices </a:t>
            </a:r>
            <a:br>
              <a:rPr lang="en-US" sz="2400"/>
            </a:br>
            <a:endParaRPr lang="en-US" sz="2400"/>
          </a:p>
          <a:p>
            <a:r>
              <a:rPr lang="de-DE" sz="2400"/>
              <a:t>Analysis </a:t>
            </a:r>
            <a:r>
              <a:rPr lang="de-DE" sz="2400" err="1"/>
              <a:t>of</a:t>
            </a:r>
            <a:r>
              <a:rPr lang="de-DE" sz="2400"/>
              <a:t> </a:t>
            </a:r>
            <a:r>
              <a:rPr lang="de-DE" sz="2400" err="1"/>
              <a:t>understaffing</a:t>
            </a:r>
            <a:r>
              <a:rPr lang="de-DE" sz="2400"/>
              <a:t> </a:t>
            </a:r>
            <a:r>
              <a:rPr lang="de-DE" sz="2400" err="1"/>
              <a:t>and</a:t>
            </a:r>
            <a:r>
              <a:rPr lang="de-DE" sz="2400"/>
              <a:t> </a:t>
            </a:r>
            <a:r>
              <a:rPr lang="de-DE" sz="2400" err="1"/>
              <a:t>overcrowding</a:t>
            </a:r>
            <a:endParaRPr lang="de-DE" sz="2400"/>
          </a:p>
          <a:p>
            <a:endParaRPr lang="de-DE"/>
          </a:p>
        </p:txBody>
      </p:sp>
      <p:sp>
        <p:nvSpPr>
          <p:cNvPr id="6" name="Titel 5"/>
          <p:cNvSpPr>
            <a:spLocks noGrp="1"/>
          </p:cNvSpPr>
          <p:nvPr>
            <p:ph type="title"/>
          </p:nvPr>
        </p:nvSpPr>
        <p:spPr>
          <a:xfrm>
            <a:off x="1814223" y="541622"/>
            <a:ext cx="7176052" cy="515902"/>
          </a:xfrm>
        </p:spPr>
        <p:txBody>
          <a:bodyPr/>
          <a:lstStyle/>
          <a:p>
            <a:pPr algn="ctr"/>
            <a:r>
              <a:rPr lang="de-DE" sz="2800"/>
              <a:t>Additional </a:t>
            </a:r>
            <a:r>
              <a:rPr lang="de-DE" sz="2800" err="1"/>
              <a:t>investigations</a:t>
            </a:r>
            <a:br>
              <a:rPr lang="de-DE"/>
            </a:br>
            <a:endParaRPr lang="de-DE"/>
          </a:p>
        </p:txBody>
      </p:sp>
    </p:spTree>
    <p:extLst>
      <p:ext uri="{BB962C8B-B14F-4D97-AF65-F5344CB8AC3E}">
        <p14:creationId xmlns:p14="http://schemas.microsoft.com/office/powerpoint/2010/main" val="8486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vert="horz" lIns="91440" tIns="45720" rIns="91440" bIns="45720" rtlCol="0" anchor="ctr" anchorCtr="0">
            <a:noAutofit/>
          </a:bodyPr>
          <a:lstStyle/>
          <a:p>
            <a:r>
              <a:rPr lang="en-US" sz="3600" b="1">
                <a:solidFill>
                  <a:schemeClr val="tx2"/>
                </a:solidFill>
              </a:rPr>
              <a:t>Maximum-likelihood tree</a:t>
            </a:r>
            <a:endParaRPr lang="de-DE" sz="3600" b="1">
              <a:solidFill>
                <a:schemeClr val="tx2"/>
              </a:solidFill>
            </a:endParaRPr>
          </a:p>
        </p:txBody>
      </p:sp>
      <p:pic>
        <p:nvPicPr>
          <p:cNvPr id="8"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1904" y="1121348"/>
            <a:ext cx="7827799" cy="5533179"/>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t>31</a:t>
            </a:fld>
            <a:endParaRPr lang="de-DE"/>
          </a:p>
        </p:txBody>
      </p:sp>
      <p:sp>
        <p:nvSpPr>
          <p:cNvPr id="18" name="Textfeld 17"/>
          <p:cNvSpPr txBox="1"/>
          <p:nvPr/>
        </p:nvSpPr>
        <p:spPr>
          <a:xfrm>
            <a:off x="94405" y="6514804"/>
            <a:ext cx="7701147" cy="230832"/>
          </a:xfrm>
          <a:prstGeom prst="rect">
            <a:avLst/>
          </a:prstGeom>
          <a:noFill/>
        </p:spPr>
        <p:txBody>
          <a:bodyPr wrap="none" lIns="91440" tIns="45720" rIns="91440" bIns="45720" rtlCol="0" anchor="t">
            <a:spAutoFit/>
          </a:bodyPr>
          <a:lstStyle/>
          <a:p>
            <a:r>
              <a:rPr lang="de-DE" sz="1000" dirty="0">
                <a:latin typeface="Tahoma"/>
                <a:ea typeface="Tahoma"/>
                <a:cs typeface="Tahoma"/>
              </a:rPr>
              <a:t>Haller S, et al.; BMJ Open 2015;5:e007397; </a:t>
            </a:r>
            <a:r>
              <a:rPr lang="de-DE" sz="1000" dirty="0">
                <a:latin typeface="Tahoma"/>
                <a:ea typeface="Tahoma"/>
                <a:cs typeface="Tahoma"/>
                <a:hlinkClick r:id="rId4"/>
              </a:rPr>
              <a:t>https://www.ncbi.nlm.nih.gov/pmc/articles/PMC4431171/pdf/bmjopen-2014-007397.pdf</a:t>
            </a:r>
            <a:r>
              <a:rPr lang="de-DE" sz="1000" dirty="0">
                <a:latin typeface="Tahoma"/>
                <a:ea typeface="Tahoma"/>
                <a:cs typeface="Tahoma"/>
              </a:rPr>
              <a:t> </a:t>
            </a:r>
            <a:endParaRPr lang="de-DE" sz="1000"/>
          </a:p>
        </p:txBody>
      </p:sp>
    </p:spTree>
    <p:extLst>
      <p:ext uri="{BB962C8B-B14F-4D97-AF65-F5344CB8AC3E}">
        <p14:creationId xmlns:p14="http://schemas.microsoft.com/office/powerpoint/2010/main" val="3884538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en-US" sz="3600" b="1">
                <a:solidFill>
                  <a:schemeClr val="tx2"/>
                </a:solidFill>
              </a:rPr>
              <a:t>Minimum Spanning Tree</a:t>
            </a:r>
            <a:endParaRPr lang="de-DE" sz="3600" b="1">
              <a:solidFill>
                <a:schemeClr val="tx2"/>
              </a:solidFill>
            </a:endParaRPr>
          </a:p>
        </p:txBody>
      </p:sp>
      <p:pic>
        <p:nvPicPr>
          <p:cNvPr id="10"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8641" y="1290934"/>
            <a:ext cx="7794655" cy="5567065"/>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t>32</a:t>
            </a:fld>
            <a:endParaRPr lang="de-DE"/>
          </a:p>
        </p:txBody>
      </p:sp>
      <p:sp>
        <p:nvSpPr>
          <p:cNvPr id="3" name="Textfeld 17">
            <a:extLst>
              <a:ext uri="{FF2B5EF4-FFF2-40B4-BE49-F238E27FC236}">
                <a16:creationId xmlns:a16="http://schemas.microsoft.com/office/drawing/2014/main" id="{81B80283-F431-E482-1E30-65D7D8B2F0CE}"/>
              </a:ext>
            </a:extLst>
          </p:cNvPr>
          <p:cNvSpPr txBox="1"/>
          <p:nvPr/>
        </p:nvSpPr>
        <p:spPr>
          <a:xfrm>
            <a:off x="94405" y="6514804"/>
            <a:ext cx="7701147" cy="230832"/>
          </a:xfrm>
          <a:prstGeom prst="rect">
            <a:avLst/>
          </a:prstGeom>
          <a:noFill/>
        </p:spPr>
        <p:txBody>
          <a:bodyPr wrap="none" lIns="91440" tIns="45720" rIns="91440" bIns="45720" rtlCol="0" anchor="t">
            <a:spAutoFit/>
          </a:bodyPr>
          <a:lstStyle/>
          <a:p>
            <a:r>
              <a:rPr lang="de-DE" sz="1000" dirty="0">
                <a:latin typeface="Tahoma"/>
                <a:ea typeface="Tahoma"/>
                <a:cs typeface="Tahoma"/>
              </a:rPr>
              <a:t>Haller S, et al.; BMJ Open 2015;5:e007397; </a:t>
            </a:r>
            <a:r>
              <a:rPr lang="de-DE" sz="1000" dirty="0">
                <a:latin typeface="Tahoma"/>
                <a:ea typeface="Tahoma"/>
                <a:cs typeface="Tahoma"/>
                <a:hlinkClick r:id="rId4"/>
              </a:rPr>
              <a:t>https://www.ncbi.nlm.nih.gov/pmc/articles/PMC4431171/pdf/bmjopen-2014-007397.pdf</a:t>
            </a:r>
            <a:r>
              <a:rPr lang="de-DE" sz="1000" dirty="0">
                <a:latin typeface="Tahoma"/>
                <a:ea typeface="Tahoma"/>
                <a:cs typeface="Tahoma"/>
              </a:rPr>
              <a:t> </a:t>
            </a:r>
            <a:endParaRPr lang="de-DE" sz="1000"/>
          </a:p>
        </p:txBody>
      </p:sp>
    </p:spTree>
    <p:extLst>
      <p:ext uri="{BB962C8B-B14F-4D97-AF65-F5344CB8AC3E}">
        <p14:creationId xmlns:p14="http://schemas.microsoft.com/office/powerpoint/2010/main" val="2044984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6272" y="549573"/>
            <a:ext cx="7515528" cy="861774"/>
          </a:xfrm>
        </p:spPr>
        <p:txBody>
          <a:bodyPr/>
          <a:lstStyle/>
          <a:p>
            <a:pPr algn="ctr"/>
            <a:r>
              <a:rPr lang="de-DE" sz="2800" err="1"/>
              <a:t>Conclusions</a:t>
            </a:r>
            <a:r>
              <a:rPr lang="de-DE" sz="2800"/>
              <a:t>: </a:t>
            </a:r>
            <a:r>
              <a:rPr lang="en-US" sz="2800"/>
              <a:t>ESBL-producing </a:t>
            </a:r>
            <a:r>
              <a:rPr lang="en-US" sz="2800" i="1" err="1"/>
              <a:t>Klebsiella</a:t>
            </a:r>
            <a:r>
              <a:rPr lang="en-US" sz="2800" i="1"/>
              <a:t> pneumonia </a:t>
            </a:r>
            <a:r>
              <a:rPr lang="de-DE" sz="2800" err="1"/>
              <a:t>outbreak</a:t>
            </a:r>
            <a:r>
              <a:rPr lang="de-DE" sz="2800"/>
              <a:t> on a German NICU</a:t>
            </a:r>
          </a:p>
        </p:txBody>
      </p:sp>
      <p:sp>
        <p:nvSpPr>
          <p:cNvPr id="3" name="Inhaltsplatzhalter 2"/>
          <p:cNvSpPr>
            <a:spLocks noGrp="1"/>
          </p:cNvSpPr>
          <p:nvPr>
            <p:ph idx="1"/>
          </p:nvPr>
        </p:nvSpPr>
        <p:spPr>
          <a:xfrm>
            <a:off x="2315155" y="1657233"/>
            <a:ext cx="8092593" cy="4799827"/>
          </a:xfrm>
        </p:spPr>
        <p:txBody>
          <a:bodyPr>
            <a:normAutofit lnSpcReduction="10000"/>
          </a:bodyPr>
          <a:lstStyle/>
          <a:p>
            <a:r>
              <a:rPr lang="en-US" sz="2400"/>
              <a:t>Late detection and delayed response in this person to person transmission outbreak</a:t>
            </a:r>
            <a:br>
              <a:rPr lang="en-US" sz="2400"/>
            </a:br>
            <a:r>
              <a:rPr lang="en-US" sz="2400"/>
              <a:t> </a:t>
            </a:r>
          </a:p>
          <a:p>
            <a:r>
              <a:rPr lang="en-US" sz="2400"/>
              <a:t>Numerous unknown cases </a:t>
            </a:r>
            <a:br>
              <a:rPr lang="en-US" sz="2400"/>
            </a:br>
            <a:r>
              <a:rPr lang="en-US" sz="2400"/>
              <a:t>		</a:t>
            </a:r>
            <a:r>
              <a:rPr lang="en-US" sz="2400" b="1"/>
              <a:t>but</a:t>
            </a:r>
          </a:p>
          <a:p>
            <a:r>
              <a:rPr lang="en-US" sz="2400"/>
              <a:t>Control measures, such as </a:t>
            </a:r>
            <a:r>
              <a:rPr lang="en-US" sz="2400" err="1"/>
              <a:t>cohorting</a:t>
            </a:r>
            <a:r>
              <a:rPr lang="en-US" sz="2400"/>
              <a:t> and barrier nursing only applied to known cases.</a:t>
            </a:r>
            <a:br>
              <a:rPr lang="en-US" sz="2400"/>
            </a:br>
            <a:endParaRPr lang="en-US" sz="2400"/>
          </a:p>
          <a:p>
            <a:r>
              <a:rPr lang="en-US" sz="2400"/>
              <a:t>Outbreak spread from the NICU to other wards of the </a:t>
            </a:r>
            <a:r>
              <a:rPr lang="en-US" sz="2400" err="1"/>
              <a:t>paediatric</a:t>
            </a:r>
            <a:r>
              <a:rPr lang="en-US" sz="2400"/>
              <a:t> clinic</a:t>
            </a:r>
            <a:br>
              <a:rPr lang="en-US" sz="2400"/>
            </a:br>
            <a:endParaRPr lang="en-US" sz="2400"/>
          </a:p>
          <a:p>
            <a:r>
              <a:rPr lang="en-US" sz="2400"/>
              <a:t>Readmissions of known and unknown cases may have reintroduced the outbreak strain into the NICU</a:t>
            </a:r>
            <a:endParaRPr lang="de-DE" sz="2400"/>
          </a:p>
        </p:txBody>
      </p:sp>
    </p:spTree>
    <p:extLst>
      <p:ext uri="{BB962C8B-B14F-4D97-AF65-F5344CB8AC3E}">
        <p14:creationId xmlns:p14="http://schemas.microsoft.com/office/powerpoint/2010/main" val="644456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5521" y="547520"/>
            <a:ext cx="7214755" cy="430887"/>
          </a:xfrm>
          <a:noFill/>
        </p:spPr>
        <p:txBody>
          <a:bodyPr>
            <a:normAutofit fontScale="90000"/>
          </a:bodyPr>
          <a:lstStyle/>
          <a:p>
            <a:pPr algn="ctr" eaLnBrk="1" hangingPunct="1"/>
            <a:r>
              <a:rPr lang="en-US" altLang="en-US" sz="2800">
                <a:ea typeface="ＭＳ Ｐゴシック" pitchFamily="34" charset="-128"/>
              </a:rPr>
              <a:t>10 Steps of an outbreak investigation </a:t>
            </a:r>
          </a:p>
        </p:txBody>
      </p:sp>
      <p:sp>
        <p:nvSpPr>
          <p:cNvPr id="9219" name="Rectangle 3"/>
          <p:cNvSpPr>
            <a:spLocks noGrp="1" noChangeArrowheads="1"/>
          </p:cNvSpPr>
          <p:nvPr>
            <p:ph type="body" idx="1"/>
          </p:nvPr>
        </p:nvSpPr>
        <p:spPr>
          <a:xfrm>
            <a:off x="2030408" y="1315576"/>
            <a:ext cx="8532440" cy="4791026"/>
          </a:xfrm>
          <a:noFill/>
        </p:spPr>
        <p:txBody>
          <a:bodyPr>
            <a:normAutofit lnSpcReduction="10000"/>
          </a:bodyPr>
          <a:lstStyle/>
          <a:p>
            <a:pPr marL="533400" indent="-533400">
              <a:buFont typeface="Times" pitchFamily="124" charset="0"/>
              <a:buAutoNum type="arabicPeriod"/>
            </a:pPr>
            <a:r>
              <a:rPr lang="en-US" altLang="en-US" sz="2400">
                <a:ea typeface="ＭＳ Ｐゴシック" pitchFamily="34" charset="-128"/>
              </a:rPr>
              <a:t>Establish the existence of an outbreak</a:t>
            </a:r>
          </a:p>
          <a:p>
            <a:pPr marL="533400" indent="-533400">
              <a:buFont typeface="Times" pitchFamily="124" charset="0"/>
              <a:buAutoNum type="arabicPeriod"/>
            </a:pPr>
            <a:r>
              <a:rPr lang="en-US" altLang="en-US" sz="2400">
                <a:ea typeface="ＭＳ Ｐゴシック" pitchFamily="34" charset="-128"/>
              </a:rPr>
              <a:t>Confirm the diagnosis</a:t>
            </a:r>
          </a:p>
          <a:p>
            <a:pPr marL="533400" indent="-533400">
              <a:buFont typeface="Times" pitchFamily="124" charset="0"/>
              <a:buAutoNum type="arabicPeriod"/>
            </a:pPr>
            <a:r>
              <a:rPr lang="en-US" altLang="en-US" sz="2400">
                <a:ea typeface="ＭＳ Ｐゴシック" pitchFamily="34" charset="-128"/>
              </a:rPr>
              <a:t>Define a case </a:t>
            </a:r>
          </a:p>
          <a:p>
            <a:pPr marL="533400" indent="-533400">
              <a:buFont typeface="Times" pitchFamily="124" charset="0"/>
              <a:buAutoNum type="arabicPeriod"/>
            </a:pPr>
            <a:r>
              <a:rPr lang="en-US" altLang="en-US" sz="2400">
                <a:ea typeface="ＭＳ Ｐゴシック" pitchFamily="34" charset="-128"/>
              </a:rPr>
              <a:t>Search for cases</a:t>
            </a:r>
          </a:p>
          <a:p>
            <a:pPr marL="533400" indent="-533400">
              <a:buFont typeface="Times" pitchFamily="124" charset="0"/>
              <a:buAutoNum type="arabicPeriod"/>
            </a:pPr>
            <a:r>
              <a:rPr lang="en-US" altLang="en-US" sz="2400">
                <a:ea typeface="ＭＳ Ｐゴシック" pitchFamily="34" charset="-128"/>
              </a:rPr>
              <a:t>Generate hypotheses using descriptive findings</a:t>
            </a:r>
            <a:br>
              <a:rPr lang="en-US" altLang="en-US" sz="2400">
                <a:ea typeface="ＭＳ Ｐゴシック" pitchFamily="34" charset="-128"/>
              </a:rPr>
            </a:br>
            <a:r>
              <a:rPr lang="en-US" altLang="en-US" sz="2400">
                <a:ea typeface="ＭＳ Ｐゴシック" pitchFamily="34" charset="-128"/>
              </a:rPr>
              <a:t>(time – place – person)</a:t>
            </a:r>
          </a:p>
          <a:p>
            <a:pPr marL="533400" indent="-533400">
              <a:buFont typeface="Times" pitchFamily="124" charset="0"/>
              <a:buAutoNum type="arabicPeriod"/>
            </a:pPr>
            <a:r>
              <a:rPr lang="en-US" altLang="en-US" sz="2400">
                <a:ea typeface="ＭＳ Ｐゴシック" pitchFamily="34" charset="-128"/>
              </a:rPr>
              <a:t>Test hypotheses using analytical epidemiology</a:t>
            </a:r>
            <a:br>
              <a:rPr lang="en-US" altLang="en-US" sz="2400">
                <a:ea typeface="ＭＳ Ｐゴシック" pitchFamily="34" charset="-128"/>
              </a:rPr>
            </a:br>
            <a:r>
              <a:rPr lang="en-US" altLang="en-US" sz="2400">
                <a:ea typeface="ＭＳ Ｐゴシック" pitchFamily="34" charset="-128"/>
              </a:rPr>
              <a:t>(associations exposure – outcome)</a:t>
            </a:r>
          </a:p>
          <a:p>
            <a:pPr marL="533400" indent="-533400">
              <a:buFont typeface="Times" pitchFamily="124" charset="0"/>
              <a:buAutoNum type="arabicPeriod"/>
            </a:pPr>
            <a:r>
              <a:rPr lang="en-US" altLang="en-US" sz="2400">
                <a:ea typeface="ＭＳ Ｐゴシック" pitchFamily="34" charset="-128"/>
              </a:rPr>
              <a:t>Draw conclusions</a:t>
            </a:r>
          </a:p>
          <a:p>
            <a:pPr marL="533400" indent="-533400">
              <a:buFont typeface="Times" pitchFamily="124" charset="0"/>
              <a:buAutoNum type="arabicPeriod"/>
            </a:pPr>
            <a:r>
              <a:rPr lang="en-US" altLang="en-US" sz="2400">
                <a:ea typeface="ＭＳ Ｐゴシック" pitchFamily="34" charset="-128"/>
              </a:rPr>
              <a:t>Conduct additional investigations</a:t>
            </a:r>
          </a:p>
          <a:p>
            <a:pPr marL="533400" indent="-533400">
              <a:buFont typeface="Times" pitchFamily="124" charset="0"/>
              <a:buAutoNum type="arabicPeriod"/>
            </a:pPr>
            <a:r>
              <a:rPr lang="en-US" altLang="en-US" sz="2400" b="1">
                <a:ea typeface="ＭＳ Ｐゴシック" pitchFamily="34" charset="-128"/>
              </a:rPr>
              <a:t>Communicate findings</a:t>
            </a:r>
          </a:p>
          <a:p>
            <a:pPr marL="533400" indent="-533400">
              <a:buFont typeface="Times" pitchFamily="124" charset="0"/>
              <a:buAutoNum type="arabicPeriod"/>
            </a:pPr>
            <a:r>
              <a:rPr lang="en-US" altLang="en-US" sz="2400">
                <a:ea typeface="ＭＳ Ｐゴシック" pitchFamily="34" charset="-128"/>
              </a:rPr>
              <a:t>Execute control and prevention measures</a:t>
            </a:r>
          </a:p>
        </p:txBody>
      </p:sp>
    </p:spTree>
    <p:extLst>
      <p:ext uri="{BB962C8B-B14F-4D97-AF65-F5344CB8AC3E}">
        <p14:creationId xmlns:p14="http://schemas.microsoft.com/office/powerpoint/2010/main" val="2367650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gray">
          <a:xfrm>
            <a:off x="6910379" y="0"/>
            <a:ext cx="3746701" cy="2893874"/>
          </a:xfrm>
          <a:custGeom>
            <a:avLst/>
            <a:gdLst>
              <a:gd name="T0" fmla="*/ 171 w 1146"/>
              <a:gd name="T1" fmla="*/ 0 h 1029"/>
              <a:gd name="T2" fmla="*/ 207 w 1146"/>
              <a:gd name="T3" fmla="*/ 351 h 1029"/>
              <a:gd name="T4" fmla="*/ 0 w 1146"/>
              <a:gd name="T5" fmla="*/ 486 h 1029"/>
              <a:gd name="T6" fmla="*/ 228 w 1146"/>
              <a:gd name="T7" fmla="*/ 564 h 1029"/>
              <a:gd name="T8" fmla="*/ 195 w 1146"/>
              <a:gd name="T9" fmla="*/ 897 h 1029"/>
              <a:gd name="T10" fmla="*/ 636 w 1146"/>
              <a:gd name="T11" fmla="*/ 948 h 1029"/>
              <a:gd name="T12" fmla="*/ 729 w 1146"/>
              <a:gd name="T13" fmla="*/ 732 h 1029"/>
              <a:gd name="T14" fmla="*/ 831 w 1146"/>
              <a:gd name="T15" fmla="*/ 939 h 1029"/>
              <a:gd name="T16" fmla="*/ 1146 w 1146"/>
              <a:gd name="T17" fmla="*/ 903 h 1029"/>
              <a:gd name="T18" fmla="*/ 1146 w 1146"/>
              <a:gd name="T19" fmla="*/ 0 h 1029"/>
              <a:gd name="T20" fmla="*/ 171 w 1146"/>
              <a:gd name="T21" fmla="*/ 0 h 10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6"/>
              <a:gd name="T34" fmla="*/ 0 h 1029"/>
              <a:gd name="T35" fmla="*/ 1146 w 1146"/>
              <a:gd name="T36" fmla="*/ 1029 h 10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6" h="1029">
                <a:moveTo>
                  <a:pt x="171" y="0"/>
                </a:moveTo>
                <a:cubicBezTo>
                  <a:pt x="15" y="58"/>
                  <a:pt x="236" y="270"/>
                  <a:pt x="207" y="351"/>
                </a:cubicBezTo>
                <a:cubicBezTo>
                  <a:pt x="129" y="462"/>
                  <a:pt x="33" y="258"/>
                  <a:pt x="0" y="486"/>
                </a:cubicBezTo>
                <a:cubicBezTo>
                  <a:pt x="15" y="687"/>
                  <a:pt x="204" y="480"/>
                  <a:pt x="228" y="564"/>
                </a:cubicBezTo>
                <a:cubicBezTo>
                  <a:pt x="252" y="648"/>
                  <a:pt x="147" y="849"/>
                  <a:pt x="195" y="897"/>
                </a:cubicBezTo>
                <a:cubicBezTo>
                  <a:pt x="315" y="861"/>
                  <a:pt x="522" y="1029"/>
                  <a:pt x="636" y="948"/>
                </a:cubicBezTo>
                <a:cubicBezTo>
                  <a:pt x="741" y="855"/>
                  <a:pt x="579" y="759"/>
                  <a:pt x="729" y="732"/>
                </a:cubicBezTo>
                <a:cubicBezTo>
                  <a:pt x="894" y="702"/>
                  <a:pt x="761" y="889"/>
                  <a:pt x="831" y="939"/>
                </a:cubicBezTo>
                <a:cubicBezTo>
                  <a:pt x="901" y="989"/>
                  <a:pt x="1026" y="891"/>
                  <a:pt x="1146" y="903"/>
                </a:cubicBezTo>
                <a:lnTo>
                  <a:pt x="1146" y="0"/>
                </a:lnTo>
                <a:lnTo>
                  <a:pt x="171" y="0"/>
                </a:lnTo>
                <a:close/>
              </a:path>
            </a:pathLst>
          </a:custGeom>
          <a:gradFill rotWithShape="1">
            <a:gsLst>
              <a:gs pos="96000">
                <a:srgbClr val="00B050"/>
              </a:gs>
              <a:gs pos="100000">
                <a:srgbClr val="9BBB59">
                  <a:shade val="93000"/>
                  <a:satMod val="130000"/>
                </a:srgbClr>
              </a:gs>
              <a:gs pos="100000">
                <a:srgbClr val="9BBB59">
                  <a:shade val="94000"/>
                  <a:satMod val="135000"/>
                </a:srgbClr>
              </a:gs>
            </a:gsLst>
            <a:lin ang="16200000" scaled="0"/>
          </a:gra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1168" tIns="41168" rIns="41168" bIns="41168" anchor="ctr">
            <a:noAutofit/>
          </a:bodyPr>
          <a:lstStyle/>
          <a:p>
            <a:pPr defTabSz="851861">
              <a:defRPr/>
            </a:pPr>
            <a:endParaRPr lang="en-US" sz="2000" kern="0">
              <a:solidFill>
                <a:srgbClr val="FFFFFF"/>
              </a:solidFill>
            </a:endParaRPr>
          </a:p>
        </p:txBody>
      </p:sp>
      <p:sp>
        <p:nvSpPr>
          <p:cNvPr id="3" name="Text Box 6"/>
          <p:cNvSpPr txBox="1">
            <a:spLocks noChangeArrowheads="1"/>
          </p:cNvSpPr>
          <p:nvPr/>
        </p:nvSpPr>
        <p:spPr bwMode="gray">
          <a:xfrm>
            <a:off x="8488967" y="462256"/>
            <a:ext cx="1668660" cy="747937"/>
          </a:xfrm>
          <a:prstGeom prst="rect">
            <a:avLst/>
          </a:prstGeom>
          <a:noFill/>
          <a:ln w="12700">
            <a:noFill/>
            <a:miter lim="800000"/>
            <a:headEnd type="none" w="sm" len="sm"/>
            <a:tailEnd type="none" w="sm" len="sm"/>
          </a:ln>
        </p:spPr>
        <p:txBody>
          <a:bodyPr wrap="square" lIns="41168" tIns="41168" rIns="41168" bIns="41168" anchor="ctr">
            <a:spAutoFit/>
          </a:bodyPr>
          <a:lstStyle>
            <a:defPPr>
              <a:defRPr lang="de-DE"/>
            </a:defPPr>
            <a:lvl1pPr algn="ctr" defTabSz="888835">
              <a:defRPr sz="1600">
                <a:solidFill>
                  <a:srgbClr val="FFFFFF"/>
                </a:solidFill>
                <a:latin typeface="Verdana" pitchFamily="34" charset="0"/>
              </a:defRPr>
            </a:lvl1pPr>
          </a:lstStyle>
          <a:p>
            <a:pPr algn="l"/>
            <a:r>
              <a:rPr lang="de-DE" sz="2400" b="1" err="1">
                <a:latin typeface="Calibri"/>
              </a:rPr>
              <a:t>Develop</a:t>
            </a:r>
            <a:r>
              <a:rPr lang="de-DE" sz="2400" b="1">
                <a:latin typeface="Calibri"/>
              </a:rPr>
              <a:t> </a:t>
            </a:r>
            <a:r>
              <a:rPr lang="de-DE" sz="2400" b="1" err="1">
                <a:latin typeface="Calibri"/>
              </a:rPr>
              <a:t>hypothesis</a:t>
            </a:r>
            <a:endParaRPr lang="de-DE" sz="2400" b="1">
              <a:latin typeface="Calibri"/>
            </a:endParaRPr>
          </a:p>
        </p:txBody>
      </p:sp>
      <p:sp>
        <p:nvSpPr>
          <p:cNvPr id="4" name="Freeform 7"/>
          <p:cNvSpPr>
            <a:spLocks/>
          </p:cNvSpPr>
          <p:nvPr/>
        </p:nvSpPr>
        <p:spPr bwMode="gray">
          <a:xfrm>
            <a:off x="4092246" y="-4"/>
            <a:ext cx="3938996" cy="3001474"/>
          </a:xfrm>
          <a:custGeom>
            <a:avLst/>
            <a:gdLst>
              <a:gd name="T0" fmla="*/ 1107 w 1205"/>
              <a:gd name="T1" fmla="*/ 0 h 1068"/>
              <a:gd name="T2" fmla="*/ 1164 w 1205"/>
              <a:gd name="T3" fmla="*/ 357 h 1068"/>
              <a:gd name="T4" fmla="*/ 939 w 1205"/>
              <a:gd name="T5" fmla="*/ 480 h 1068"/>
              <a:gd name="T6" fmla="*/ 1170 w 1205"/>
              <a:gd name="T7" fmla="*/ 558 h 1068"/>
              <a:gd name="T8" fmla="*/ 1128 w 1205"/>
              <a:gd name="T9" fmla="*/ 894 h 1068"/>
              <a:gd name="T10" fmla="*/ 744 w 1205"/>
              <a:gd name="T11" fmla="*/ 825 h 1068"/>
              <a:gd name="T12" fmla="*/ 588 w 1205"/>
              <a:gd name="T13" fmla="*/ 1053 h 1068"/>
              <a:gd name="T14" fmla="*/ 522 w 1205"/>
              <a:gd name="T15" fmla="*/ 834 h 1068"/>
              <a:gd name="T16" fmla="*/ 117 w 1205"/>
              <a:gd name="T17" fmla="*/ 837 h 1068"/>
              <a:gd name="T18" fmla="*/ 93 w 1205"/>
              <a:gd name="T19" fmla="*/ 540 h 1068"/>
              <a:gd name="T20" fmla="*/ 288 w 1205"/>
              <a:gd name="T21" fmla="*/ 453 h 1068"/>
              <a:gd name="T22" fmla="*/ 48 w 1205"/>
              <a:gd name="T23" fmla="*/ 363 h 1068"/>
              <a:gd name="T24" fmla="*/ 33 w 1205"/>
              <a:gd name="T25" fmla="*/ 0 h 1068"/>
              <a:gd name="T26" fmla="*/ 1107 w 1205"/>
              <a:gd name="T27" fmla="*/ 0 h 10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5"/>
              <a:gd name="T43" fmla="*/ 0 h 1068"/>
              <a:gd name="T44" fmla="*/ 1205 w 1205"/>
              <a:gd name="T45" fmla="*/ 1068 h 10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5" h="1068">
                <a:moveTo>
                  <a:pt x="1107" y="0"/>
                </a:moveTo>
                <a:cubicBezTo>
                  <a:pt x="987" y="72"/>
                  <a:pt x="1188" y="300"/>
                  <a:pt x="1164" y="357"/>
                </a:cubicBezTo>
                <a:cubicBezTo>
                  <a:pt x="1110" y="471"/>
                  <a:pt x="954" y="297"/>
                  <a:pt x="939" y="480"/>
                </a:cubicBezTo>
                <a:cubicBezTo>
                  <a:pt x="939" y="684"/>
                  <a:pt x="1131" y="480"/>
                  <a:pt x="1170" y="558"/>
                </a:cubicBezTo>
                <a:cubicBezTo>
                  <a:pt x="1205" y="634"/>
                  <a:pt x="1113" y="819"/>
                  <a:pt x="1128" y="894"/>
                </a:cubicBezTo>
                <a:cubicBezTo>
                  <a:pt x="768" y="801"/>
                  <a:pt x="780" y="786"/>
                  <a:pt x="744" y="825"/>
                </a:cubicBezTo>
                <a:cubicBezTo>
                  <a:pt x="654" y="867"/>
                  <a:pt x="747" y="1068"/>
                  <a:pt x="588" y="1053"/>
                </a:cubicBezTo>
                <a:cubicBezTo>
                  <a:pt x="390" y="1017"/>
                  <a:pt x="618" y="867"/>
                  <a:pt x="522" y="834"/>
                </a:cubicBezTo>
                <a:cubicBezTo>
                  <a:pt x="450" y="762"/>
                  <a:pt x="324" y="951"/>
                  <a:pt x="117" y="837"/>
                </a:cubicBezTo>
                <a:cubicBezTo>
                  <a:pt x="147" y="789"/>
                  <a:pt x="15" y="615"/>
                  <a:pt x="93" y="540"/>
                </a:cubicBezTo>
                <a:cubicBezTo>
                  <a:pt x="144" y="480"/>
                  <a:pt x="279" y="585"/>
                  <a:pt x="288" y="453"/>
                </a:cubicBezTo>
                <a:cubicBezTo>
                  <a:pt x="297" y="261"/>
                  <a:pt x="189" y="489"/>
                  <a:pt x="48" y="363"/>
                </a:cubicBezTo>
                <a:cubicBezTo>
                  <a:pt x="0" y="282"/>
                  <a:pt x="150" y="81"/>
                  <a:pt x="33" y="0"/>
                </a:cubicBezTo>
                <a:lnTo>
                  <a:pt x="1107" y="0"/>
                </a:lnTo>
                <a:close/>
              </a:path>
            </a:pathLst>
          </a:custGeom>
          <a:gradFill rotWithShape="1">
            <a:gsLst>
              <a:gs pos="100000">
                <a:srgbClr val="1F497D">
                  <a:lumMod val="75000"/>
                </a:srgbClr>
              </a:gs>
              <a:gs pos="10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1168" tIns="41168" rIns="41168" bIns="41168" anchor="ctr">
            <a:noAutofit/>
          </a:bodyPr>
          <a:lstStyle/>
          <a:p>
            <a:pPr defTabSz="851861">
              <a:defRPr/>
            </a:pPr>
            <a:endParaRPr lang="en-US" sz="2000" kern="0">
              <a:solidFill>
                <a:srgbClr val="FFFFFF"/>
              </a:solidFill>
            </a:endParaRPr>
          </a:p>
        </p:txBody>
      </p:sp>
      <p:sp>
        <p:nvSpPr>
          <p:cNvPr id="5" name="Text Box 8"/>
          <p:cNvSpPr txBox="1">
            <a:spLocks noChangeArrowheads="1"/>
          </p:cNvSpPr>
          <p:nvPr/>
        </p:nvSpPr>
        <p:spPr bwMode="gray">
          <a:xfrm>
            <a:off x="5310082" y="604881"/>
            <a:ext cx="2002494" cy="415539"/>
          </a:xfrm>
          <a:prstGeom prst="rect">
            <a:avLst/>
          </a:prstGeom>
          <a:noFill/>
          <a:ln w="12700">
            <a:noFill/>
            <a:miter lim="800000"/>
            <a:headEnd type="none" w="sm" len="sm"/>
            <a:tailEnd type="none" w="sm" len="sm"/>
          </a:ln>
        </p:spPr>
        <p:txBody>
          <a:bodyPr wrap="square" lIns="41168" tIns="41168" rIns="41168" bIns="41168" anchor="ctr">
            <a:spAutoFit/>
          </a:bodyPr>
          <a:lstStyle/>
          <a:p>
            <a:pPr defTabSz="888835"/>
            <a:r>
              <a:rPr lang="de-DE" sz="2400" b="1">
                <a:solidFill>
                  <a:srgbClr val="FFFFFF"/>
                </a:solidFill>
              </a:rPr>
              <a:t>Case </a:t>
            </a:r>
            <a:r>
              <a:rPr lang="de-DE" sz="2400" b="1" err="1">
                <a:solidFill>
                  <a:srgbClr val="FFFFFF"/>
                </a:solidFill>
              </a:rPr>
              <a:t>search</a:t>
            </a:r>
            <a:endParaRPr lang="de-DE" sz="2400" b="1">
              <a:solidFill>
                <a:srgbClr val="FFFFFF"/>
              </a:solidFill>
            </a:endParaRPr>
          </a:p>
        </p:txBody>
      </p:sp>
      <p:sp>
        <p:nvSpPr>
          <p:cNvPr id="6" name="Freeform 9"/>
          <p:cNvSpPr>
            <a:spLocks/>
          </p:cNvSpPr>
          <p:nvPr/>
        </p:nvSpPr>
        <p:spPr bwMode="gray">
          <a:xfrm>
            <a:off x="1524000" y="0"/>
            <a:ext cx="3845852" cy="2658856"/>
          </a:xfrm>
          <a:custGeom>
            <a:avLst/>
            <a:gdLst>
              <a:gd name="T0" fmla="*/ 888 w 1173"/>
              <a:gd name="T1" fmla="*/ 0 h 948"/>
              <a:gd name="T2" fmla="*/ 912 w 1173"/>
              <a:gd name="T3" fmla="*/ 348 h 948"/>
              <a:gd name="T4" fmla="*/ 1152 w 1173"/>
              <a:gd name="T5" fmla="*/ 432 h 948"/>
              <a:gd name="T6" fmla="*/ 936 w 1173"/>
              <a:gd name="T7" fmla="*/ 564 h 948"/>
              <a:gd name="T8" fmla="*/ 972 w 1173"/>
              <a:gd name="T9" fmla="*/ 852 h 948"/>
              <a:gd name="T10" fmla="*/ 492 w 1173"/>
              <a:gd name="T11" fmla="*/ 867 h 948"/>
              <a:gd name="T12" fmla="*/ 420 w 1173"/>
              <a:gd name="T13" fmla="*/ 648 h 948"/>
              <a:gd name="T14" fmla="*/ 288 w 1173"/>
              <a:gd name="T15" fmla="*/ 876 h 948"/>
              <a:gd name="T16" fmla="*/ 0 w 1173"/>
              <a:gd name="T17" fmla="*/ 948 h 948"/>
              <a:gd name="T18" fmla="*/ 0 w 1173"/>
              <a:gd name="T19" fmla="*/ 0 h 948"/>
              <a:gd name="T20" fmla="*/ 888 w 1173"/>
              <a:gd name="T21" fmla="*/ 0 h 9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3"/>
              <a:gd name="T34" fmla="*/ 0 h 948"/>
              <a:gd name="T35" fmla="*/ 1173 w 1173"/>
              <a:gd name="T36" fmla="*/ 948 h 9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3" h="948">
                <a:moveTo>
                  <a:pt x="888" y="0"/>
                </a:moveTo>
                <a:cubicBezTo>
                  <a:pt x="1040" y="58"/>
                  <a:pt x="868" y="276"/>
                  <a:pt x="912" y="348"/>
                </a:cubicBezTo>
                <a:cubicBezTo>
                  <a:pt x="1044" y="492"/>
                  <a:pt x="1131" y="255"/>
                  <a:pt x="1152" y="432"/>
                </a:cubicBezTo>
                <a:cubicBezTo>
                  <a:pt x="1173" y="609"/>
                  <a:pt x="960" y="480"/>
                  <a:pt x="936" y="564"/>
                </a:cubicBezTo>
                <a:cubicBezTo>
                  <a:pt x="912" y="648"/>
                  <a:pt x="1020" y="804"/>
                  <a:pt x="972" y="852"/>
                </a:cubicBezTo>
                <a:cubicBezTo>
                  <a:pt x="852" y="816"/>
                  <a:pt x="645" y="933"/>
                  <a:pt x="492" y="867"/>
                </a:cubicBezTo>
                <a:cubicBezTo>
                  <a:pt x="339" y="801"/>
                  <a:pt x="612" y="672"/>
                  <a:pt x="420" y="648"/>
                </a:cubicBezTo>
                <a:cubicBezTo>
                  <a:pt x="228" y="624"/>
                  <a:pt x="375" y="825"/>
                  <a:pt x="288" y="876"/>
                </a:cubicBezTo>
                <a:cubicBezTo>
                  <a:pt x="201" y="927"/>
                  <a:pt x="120" y="936"/>
                  <a:pt x="0" y="948"/>
                </a:cubicBezTo>
                <a:cubicBezTo>
                  <a:pt x="0" y="474"/>
                  <a:pt x="0" y="0"/>
                  <a:pt x="0" y="0"/>
                </a:cubicBezTo>
                <a:lnTo>
                  <a:pt x="888" y="0"/>
                </a:lnTo>
                <a:close/>
              </a:path>
            </a:pathLst>
          </a:cu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1168" tIns="41168" rIns="41168" bIns="41168" anchor="ctr">
            <a:noAutofit/>
          </a:bodyPr>
          <a:lstStyle/>
          <a:p>
            <a:pPr defTabSz="851861">
              <a:defRPr/>
            </a:pPr>
            <a:endParaRPr lang="en-US" sz="2000" kern="0">
              <a:solidFill>
                <a:srgbClr val="FFFFFF"/>
              </a:solidFill>
            </a:endParaRPr>
          </a:p>
        </p:txBody>
      </p:sp>
      <p:sp>
        <p:nvSpPr>
          <p:cNvPr id="7" name="Text Box 10"/>
          <p:cNvSpPr txBox="1">
            <a:spLocks noChangeArrowheads="1"/>
          </p:cNvSpPr>
          <p:nvPr/>
        </p:nvSpPr>
        <p:spPr bwMode="gray">
          <a:xfrm>
            <a:off x="2094511" y="458932"/>
            <a:ext cx="1807251" cy="747937"/>
          </a:xfrm>
          <a:prstGeom prst="rect">
            <a:avLst/>
          </a:prstGeom>
          <a:noFill/>
          <a:ln w="12700">
            <a:noFill/>
            <a:miter lim="800000"/>
            <a:headEnd type="none" w="sm" len="sm"/>
            <a:tailEnd type="none" w="sm" len="sm"/>
          </a:ln>
        </p:spPr>
        <p:txBody>
          <a:bodyPr wrap="square" lIns="41168" tIns="41168" rIns="41168" bIns="41168" anchor="ctr">
            <a:spAutoFit/>
          </a:bodyPr>
          <a:lstStyle/>
          <a:p>
            <a:pPr defTabSz="888835"/>
            <a:r>
              <a:rPr lang="en-US" sz="2400" b="1">
                <a:solidFill>
                  <a:srgbClr val="FFFFFF"/>
                </a:solidFill>
              </a:rPr>
              <a:t>Confirm outbreak</a:t>
            </a:r>
          </a:p>
        </p:txBody>
      </p:sp>
      <p:sp>
        <p:nvSpPr>
          <p:cNvPr id="8" name="Freeform 12"/>
          <p:cNvSpPr>
            <a:spLocks/>
          </p:cNvSpPr>
          <p:nvPr/>
        </p:nvSpPr>
        <p:spPr bwMode="gray">
          <a:xfrm>
            <a:off x="7301865" y="1620227"/>
            <a:ext cx="3323058" cy="3811306"/>
          </a:xfrm>
          <a:custGeom>
            <a:avLst/>
            <a:gdLst>
              <a:gd name="T0" fmla="*/ 91 w 1144"/>
              <a:gd name="T1" fmla="*/ 1109 h 1406"/>
              <a:gd name="T2" fmla="*/ 30 w 1144"/>
              <a:gd name="T3" fmla="*/ 809 h 1406"/>
              <a:gd name="T4" fmla="*/ 277 w 1144"/>
              <a:gd name="T5" fmla="*/ 679 h 1406"/>
              <a:gd name="T6" fmla="*/ 0 w 1144"/>
              <a:gd name="T7" fmla="*/ 571 h 1406"/>
              <a:gd name="T8" fmla="*/ 74 w 1144"/>
              <a:gd name="T9" fmla="*/ 191 h 1406"/>
              <a:gd name="T10" fmla="*/ 587 w 1144"/>
              <a:gd name="T11" fmla="*/ 222 h 1406"/>
              <a:gd name="T12" fmla="*/ 699 w 1144"/>
              <a:gd name="T13" fmla="*/ 22 h 1406"/>
              <a:gd name="T14" fmla="*/ 813 w 1144"/>
              <a:gd name="T15" fmla="*/ 247 h 1406"/>
              <a:gd name="T16" fmla="*/ 1144 w 1144"/>
              <a:gd name="T17" fmla="*/ 198 h 1406"/>
              <a:gd name="T18" fmla="*/ 1143 w 1144"/>
              <a:gd name="T19" fmla="*/ 1106 h 1406"/>
              <a:gd name="T20" fmla="*/ 850 w 1144"/>
              <a:gd name="T21" fmla="*/ 1158 h 1406"/>
              <a:gd name="T22" fmla="*/ 699 w 1144"/>
              <a:gd name="T23" fmla="*/ 1406 h 1406"/>
              <a:gd name="T24" fmla="*/ 605 w 1144"/>
              <a:gd name="T25" fmla="*/ 1196 h 1406"/>
              <a:gd name="T26" fmla="*/ 91 w 1144"/>
              <a:gd name="T27" fmla="*/ 1109 h 1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4"/>
              <a:gd name="T43" fmla="*/ 0 h 1406"/>
              <a:gd name="T44" fmla="*/ 1144 w 1144"/>
              <a:gd name="T45" fmla="*/ 1406 h 1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4" h="1406">
                <a:moveTo>
                  <a:pt x="91" y="1109"/>
                </a:moveTo>
                <a:cubicBezTo>
                  <a:pt x="101" y="1019"/>
                  <a:pt x="10" y="908"/>
                  <a:pt x="30" y="809"/>
                </a:cubicBezTo>
                <a:cubicBezTo>
                  <a:pt x="55" y="706"/>
                  <a:pt x="300" y="883"/>
                  <a:pt x="277" y="679"/>
                </a:cubicBezTo>
                <a:cubicBezTo>
                  <a:pt x="253" y="476"/>
                  <a:pt x="40" y="673"/>
                  <a:pt x="0" y="571"/>
                </a:cubicBezTo>
                <a:cubicBezTo>
                  <a:pt x="27" y="485"/>
                  <a:pt x="125" y="256"/>
                  <a:pt x="74" y="191"/>
                </a:cubicBezTo>
                <a:cubicBezTo>
                  <a:pt x="236" y="167"/>
                  <a:pt x="520" y="337"/>
                  <a:pt x="587" y="222"/>
                </a:cubicBezTo>
                <a:cubicBezTo>
                  <a:pt x="651" y="167"/>
                  <a:pt x="499" y="43"/>
                  <a:pt x="699" y="22"/>
                </a:cubicBezTo>
                <a:cubicBezTo>
                  <a:pt x="898" y="0"/>
                  <a:pt x="705" y="170"/>
                  <a:pt x="813" y="247"/>
                </a:cubicBezTo>
                <a:cubicBezTo>
                  <a:pt x="931" y="269"/>
                  <a:pt x="1012" y="188"/>
                  <a:pt x="1144" y="198"/>
                </a:cubicBezTo>
                <a:lnTo>
                  <a:pt x="1143" y="1106"/>
                </a:lnTo>
                <a:cubicBezTo>
                  <a:pt x="998" y="1122"/>
                  <a:pt x="955" y="1112"/>
                  <a:pt x="850" y="1158"/>
                </a:cubicBezTo>
                <a:cubicBezTo>
                  <a:pt x="739" y="1176"/>
                  <a:pt x="918" y="1400"/>
                  <a:pt x="699" y="1406"/>
                </a:cubicBezTo>
                <a:cubicBezTo>
                  <a:pt x="466" y="1403"/>
                  <a:pt x="699" y="1279"/>
                  <a:pt x="605" y="1196"/>
                </a:cubicBezTo>
                <a:cubicBezTo>
                  <a:pt x="534" y="1116"/>
                  <a:pt x="172" y="1126"/>
                  <a:pt x="91" y="1109"/>
                </a:cubicBezTo>
                <a:close/>
              </a:path>
            </a:pathLst>
          </a:cu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1168" tIns="41168" rIns="41168" bIns="41168" anchor="ctr">
            <a:noAutofit/>
          </a:bodyPr>
          <a:lstStyle/>
          <a:p>
            <a:pPr defTabSz="851861">
              <a:defRPr/>
            </a:pPr>
            <a:endParaRPr lang="en-US" sz="2000" kern="0">
              <a:solidFill>
                <a:srgbClr val="FFFFFF"/>
              </a:solidFill>
            </a:endParaRPr>
          </a:p>
        </p:txBody>
      </p:sp>
      <p:sp>
        <p:nvSpPr>
          <p:cNvPr id="9" name="Text Box 13"/>
          <p:cNvSpPr txBox="1">
            <a:spLocks noChangeArrowheads="1"/>
          </p:cNvSpPr>
          <p:nvPr/>
        </p:nvSpPr>
        <p:spPr bwMode="gray">
          <a:xfrm>
            <a:off x="8481185" y="2770816"/>
            <a:ext cx="1813475" cy="747937"/>
          </a:xfrm>
          <a:prstGeom prst="rect">
            <a:avLst/>
          </a:prstGeom>
          <a:noFill/>
          <a:ln w="12700">
            <a:noFill/>
            <a:miter lim="800000"/>
            <a:headEnd type="none" w="sm" len="sm"/>
            <a:tailEnd type="none" w="sm" len="sm"/>
          </a:ln>
        </p:spPr>
        <p:txBody>
          <a:bodyPr wrap="square" lIns="41168" tIns="41168" rIns="41168" bIns="41168" anchor="ctr">
            <a:spAutoFit/>
          </a:bodyPr>
          <a:lstStyle>
            <a:defPPr>
              <a:defRPr lang="de-DE"/>
            </a:defPPr>
            <a:lvl1pPr algn="ctr" defTabSz="888835">
              <a:defRPr sz="1600">
                <a:solidFill>
                  <a:srgbClr val="FFFFFF"/>
                </a:solidFill>
                <a:latin typeface="Verdana" pitchFamily="34" charset="0"/>
              </a:defRPr>
            </a:lvl1pPr>
          </a:lstStyle>
          <a:p>
            <a:pPr algn="l"/>
            <a:r>
              <a:rPr lang="en-US" sz="2400" b="1">
                <a:latin typeface="Calibri"/>
              </a:rPr>
              <a:t>Test hypothesis</a:t>
            </a:r>
          </a:p>
        </p:txBody>
      </p:sp>
      <p:sp>
        <p:nvSpPr>
          <p:cNvPr id="10" name="Freeform 14"/>
          <p:cNvSpPr>
            <a:spLocks/>
          </p:cNvSpPr>
          <p:nvPr/>
        </p:nvSpPr>
        <p:spPr bwMode="gray">
          <a:xfrm>
            <a:off x="1518447" y="1503971"/>
            <a:ext cx="3467209" cy="3672557"/>
          </a:xfrm>
          <a:custGeom>
            <a:avLst/>
            <a:gdLst>
              <a:gd name="T0" fmla="*/ 1106 w 1173"/>
              <a:gd name="T1" fmla="*/ 1220 h 1355"/>
              <a:gd name="T2" fmla="*/ 1153 w 1173"/>
              <a:gd name="T3" fmla="*/ 754 h 1355"/>
              <a:gd name="T4" fmla="*/ 890 w 1173"/>
              <a:gd name="T5" fmla="*/ 635 h 1355"/>
              <a:gd name="T6" fmla="*/ 1160 w 1173"/>
              <a:gd name="T7" fmla="*/ 482 h 1355"/>
              <a:gd name="T8" fmla="*/ 1099 w 1173"/>
              <a:gd name="T9" fmla="*/ 210 h 1355"/>
              <a:gd name="T10" fmla="*/ 533 w 1173"/>
              <a:gd name="T11" fmla="*/ 209 h 1355"/>
              <a:gd name="T12" fmla="*/ 464 w 1173"/>
              <a:gd name="T13" fmla="*/ 3 h 1355"/>
              <a:gd name="T14" fmla="*/ 306 w 1173"/>
              <a:gd name="T15" fmla="*/ 257 h 1355"/>
              <a:gd name="T16" fmla="*/ 0 w 1173"/>
              <a:gd name="T17" fmla="*/ 320 h 1355"/>
              <a:gd name="T18" fmla="*/ 0 w 1173"/>
              <a:gd name="T19" fmla="*/ 1163 h 1355"/>
              <a:gd name="T20" fmla="*/ 498 w 1173"/>
              <a:gd name="T21" fmla="*/ 1242 h 1355"/>
              <a:gd name="T22" fmla="*/ 640 w 1173"/>
              <a:gd name="T23" fmla="*/ 1023 h 1355"/>
              <a:gd name="T24" fmla="*/ 694 w 1173"/>
              <a:gd name="T25" fmla="*/ 1324 h 1355"/>
              <a:gd name="T26" fmla="*/ 1106 w 1173"/>
              <a:gd name="T27" fmla="*/ 1220 h 1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3"/>
              <a:gd name="T43" fmla="*/ 0 h 1355"/>
              <a:gd name="T44" fmla="*/ 1173 w 1173"/>
              <a:gd name="T45" fmla="*/ 1355 h 13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3" h="1355">
                <a:moveTo>
                  <a:pt x="1106" y="1220"/>
                </a:moveTo>
                <a:cubicBezTo>
                  <a:pt x="1095" y="1130"/>
                  <a:pt x="1173" y="854"/>
                  <a:pt x="1153" y="754"/>
                </a:cubicBezTo>
                <a:cubicBezTo>
                  <a:pt x="1128" y="650"/>
                  <a:pt x="900" y="817"/>
                  <a:pt x="890" y="635"/>
                </a:cubicBezTo>
                <a:cubicBezTo>
                  <a:pt x="879" y="454"/>
                  <a:pt x="1146" y="642"/>
                  <a:pt x="1160" y="482"/>
                </a:cubicBezTo>
                <a:cubicBezTo>
                  <a:pt x="1133" y="394"/>
                  <a:pt x="1048" y="275"/>
                  <a:pt x="1099" y="210"/>
                </a:cubicBezTo>
                <a:cubicBezTo>
                  <a:pt x="940" y="207"/>
                  <a:pt x="581" y="312"/>
                  <a:pt x="533" y="209"/>
                </a:cubicBezTo>
                <a:cubicBezTo>
                  <a:pt x="449" y="165"/>
                  <a:pt x="684" y="6"/>
                  <a:pt x="464" y="3"/>
                </a:cubicBezTo>
                <a:cubicBezTo>
                  <a:pt x="245" y="0"/>
                  <a:pt x="414" y="178"/>
                  <a:pt x="306" y="257"/>
                </a:cubicBezTo>
                <a:cubicBezTo>
                  <a:pt x="198" y="304"/>
                  <a:pt x="132" y="311"/>
                  <a:pt x="0" y="320"/>
                </a:cubicBezTo>
                <a:lnTo>
                  <a:pt x="0" y="1163"/>
                </a:lnTo>
                <a:cubicBezTo>
                  <a:pt x="135" y="1201"/>
                  <a:pt x="387" y="1355"/>
                  <a:pt x="498" y="1242"/>
                </a:cubicBezTo>
                <a:cubicBezTo>
                  <a:pt x="640" y="1173"/>
                  <a:pt x="421" y="1017"/>
                  <a:pt x="640" y="1023"/>
                </a:cubicBezTo>
                <a:cubicBezTo>
                  <a:pt x="805" y="1030"/>
                  <a:pt x="620" y="1291"/>
                  <a:pt x="694" y="1324"/>
                </a:cubicBezTo>
                <a:cubicBezTo>
                  <a:pt x="765" y="1242"/>
                  <a:pt x="1025" y="1238"/>
                  <a:pt x="1106" y="122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1168" tIns="41168" rIns="41168" bIns="41168" anchor="ctr">
            <a:noAutofit/>
          </a:bodyPr>
          <a:lstStyle/>
          <a:p>
            <a:pPr defTabSz="851861">
              <a:defRPr/>
            </a:pPr>
            <a:endParaRPr lang="en-US" sz="2000" kern="0">
              <a:solidFill>
                <a:srgbClr val="FFFFFF"/>
              </a:solidFill>
            </a:endParaRPr>
          </a:p>
        </p:txBody>
      </p:sp>
      <p:sp>
        <p:nvSpPr>
          <p:cNvPr id="11" name="Text Box 15"/>
          <p:cNvSpPr txBox="1">
            <a:spLocks noChangeArrowheads="1"/>
          </p:cNvSpPr>
          <p:nvPr/>
        </p:nvSpPr>
        <p:spPr bwMode="gray">
          <a:xfrm>
            <a:off x="2022503" y="2758242"/>
            <a:ext cx="1891952" cy="747937"/>
          </a:xfrm>
          <a:prstGeom prst="rect">
            <a:avLst/>
          </a:prstGeom>
          <a:noFill/>
          <a:ln w="12700">
            <a:noFill/>
            <a:miter lim="800000"/>
            <a:headEnd type="none" w="sm" len="sm"/>
            <a:tailEnd type="none" w="sm" len="sm"/>
          </a:ln>
        </p:spPr>
        <p:txBody>
          <a:bodyPr wrap="square" lIns="41168" tIns="41168" rIns="41168" bIns="41168" anchor="ctr">
            <a:spAutoFit/>
          </a:bodyPr>
          <a:lstStyle>
            <a:defPPr>
              <a:defRPr lang="de-DE"/>
            </a:defPPr>
            <a:lvl1pPr algn="ctr" defTabSz="888835">
              <a:defRPr>
                <a:solidFill>
                  <a:srgbClr val="FFFFFF"/>
                </a:solidFill>
              </a:defRPr>
            </a:lvl1pPr>
          </a:lstStyle>
          <a:p>
            <a:pPr algn="l"/>
            <a:r>
              <a:rPr lang="de-DE" sz="2400" b="1" err="1"/>
              <a:t>Confirm</a:t>
            </a:r>
            <a:r>
              <a:rPr lang="de-DE" sz="2400" b="1"/>
              <a:t> </a:t>
            </a:r>
            <a:r>
              <a:rPr lang="de-DE" sz="2400" b="1" err="1"/>
              <a:t>diagnosis</a:t>
            </a:r>
            <a:endParaRPr lang="de-DE" sz="2400" b="1"/>
          </a:p>
        </p:txBody>
      </p:sp>
      <p:sp>
        <p:nvSpPr>
          <p:cNvPr id="12" name="Freeform 16"/>
          <p:cNvSpPr>
            <a:spLocks/>
          </p:cNvSpPr>
          <p:nvPr/>
        </p:nvSpPr>
        <p:spPr bwMode="gray">
          <a:xfrm>
            <a:off x="3822928" y="1791915"/>
            <a:ext cx="4705160" cy="3270474"/>
          </a:xfrm>
          <a:custGeom>
            <a:avLst/>
            <a:gdLst>
              <a:gd name="T0" fmla="*/ 241 w 1620"/>
              <a:gd name="T1" fmla="*/ 74 h 1206"/>
              <a:gd name="T2" fmla="*/ 691 w 1620"/>
              <a:gd name="T3" fmla="*/ 56 h 1206"/>
              <a:gd name="T4" fmla="*/ 784 w 1620"/>
              <a:gd name="T5" fmla="*/ 289 h 1206"/>
              <a:gd name="T6" fmla="*/ 963 w 1620"/>
              <a:gd name="T7" fmla="*/ 24 h 1206"/>
              <a:gd name="T8" fmla="*/ 1384 w 1620"/>
              <a:gd name="T9" fmla="*/ 128 h 1206"/>
              <a:gd name="T10" fmla="*/ 1331 w 1620"/>
              <a:gd name="T11" fmla="*/ 510 h 1206"/>
              <a:gd name="T12" fmla="*/ 1593 w 1620"/>
              <a:gd name="T13" fmla="*/ 616 h 1206"/>
              <a:gd name="T14" fmla="*/ 1381 w 1620"/>
              <a:gd name="T15" fmla="*/ 752 h 1206"/>
              <a:gd name="T16" fmla="*/ 1402 w 1620"/>
              <a:gd name="T17" fmla="*/ 1059 h 1206"/>
              <a:gd name="T18" fmla="*/ 839 w 1620"/>
              <a:gd name="T19" fmla="*/ 1078 h 1206"/>
              <a:gd name="T20" fmla="*/ 740 w 1620"/>
              <a:gd name="T21" fmla="*/ 835 h 1206"/>
              <a:gd name="T22" fmla="*/ 658 w 1620"/>
              <a:gd name="T23" fmla="*/ 1056 h 1206"/>
              <a:gd name="T24" fmla="*/ 235 w 1620"/>
              <a:gd name="T25" fmla="*/ 1072 h 1206"/>
              <a:gd name="T26" fmla="*/ 277 w 1620"/>
              <a:gd name="T27" fmla="*/ 596 h 1206"/>
              <a:gd name="T28" fmla="*/ 24 w 1620"/>
              <a:gd name="T29" fmla="*/ 489 h 1206"/>
              <a:gd name="T30" fmla="*/ 293 w 1620"/>
              <a:gd name="T31" fmla="*/ 379 h 1206"/>
              <a:gd name="T32" fmla="*/ 241 w 1620"/>
              <a:gd name="T33" fmla="*/ 74 h 1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0"/>
              <a:gd name="T52" fmla="*/ 0 h 1206"/>
              <a:gd name="T53" fmla="*/ 1620 w 1620"/>
              <a:gd name="T54" fmla="*/ 1206 h 1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0" h="1206">
                <a:moveTo>
                  <a:pt x="241" y="74"/>
                </a:moveTo>
                <a:cubicBezTo>
                  <a:pt x="439" y="180"/>
                  <a:pt x="626" y="0"/>
                  <a:pt x="691" y="56"/>
                </a:cubicBezTo>
                <a:cubicBezTo>
                  <a:pt x="841" y="106"/>
                  <a:pt x="532" y="283"/>
                  <a:pt x="784" y="289"/>
                </a:cubicBezTo>
                <a:cubicBezTo>
                  <a:pt x="921" y="317"/>
                  <a:pt x="837" y="65"/>
                  <a:pt x="963" y="24"/>
                </a:cubicBezTo>
                <a:cubicBezTo>
                  <a:pt x="1157" y="40"/>
                  <a:pt x="1319" y="128"/>
                  <a:pt x="1384" y="128"/>
                </a:cubicBezTo>
                <a:cubicBezTo>
                  <a:pt x="1448" y="334"/>
                  <a:pt x="1324" y="385"/>
                  <a:pt x="1331" y="510"/>
                </a:cubicBezTo>
                <a:cubicBezTo>
                  <a:pt x="1416" y="557"/>
                  <a:pt x="1569" y="439"/>
                  <a:pt x="1593" y="616"/>
                </a:cubicBezTo>
                <a:cubicBezTo>
                  <a:pt x="1620" y="819"/>
                  <a:pt x="1395" y="687"/>
                  <a:pt x="1381" y="752"/>
                </a:cubicBezTo>
                <a:cubicBezTo>
                  <a:pt x="1340" y="787"/>
                  <a:pt x="1426" y="981"/>
                  <a:pt x="1402" y="1059"/>
                </a:cubicBezTo>
                <a:cubicBezTo>
                  <a:pt x="1269" y="1063"/>
                  <a:pt x="1037" y="1206"/>
                  <a:pt x="839" y="1078"/>
                </a:cubicBezTo>
                <a:cubicBezTo>
                  <a:pt x="801" y="963"/>
                  <a:pt x="839" y="810"/>
                  <a:pt x="740" y="835"/>
                </a:cubicBezTo>
                <a:cubicBezTo>
                  <a:pt x="576" y="825"/>
                  <a:pt x="723" y="1016"/>
                  <a:pt x="658" y="1056"/>
                </a:cubicBezTo>
                <a:cubicBezTo>
                  <a:pt x="546" y="1137"/>
                  <a:pt x="235" y="1072"/>
                  <a:pt x="235" y="1072"/>
                </a:cubicBezTo>
                <a:cubicBezTo>
                  <a:pt x="283" y="841"/>
                  <a:pt x="307" y="630"/>
                  <a:pt x="277" y="596"/>
                </a:cubicBezTo>
                <a:cubicBezTo>
                  <a:pt x="188" y="555"/>
                  <a:pt x="31" y="666"/>
                  <a:pt x="24" y="489"/>
                </a:cubicBezTo>
                <a:cubicBezTo>
                  <a:pt x="0" y="342"/>
                  <a:pt x="252" y="448"/>
                  <a:pt x="293" y="379"/>
                </a:cubicBezTo>
                <a:cubicBezTo>
                  <a:pt x="300" y="245"/>
                  <a:pt x="197" y="252"/>
                  <a:pt x="241" y="74"/>
                </a:cubicBezTo>
                <a:close/>
              </a:path>
            </a:pathLst>
          </a:custGeom>
          <a:gradFill rotWithShape="1">
            <a:gsLst>
              <a:gs pos="100000">
                <a:srgbClr val="4F81BD">
                  <a:lumMod val="60000"/>
                  <a:lumOff val="40000"/>
                </a:srgbClr>
              </a:gs>
              <a:gs pos="100000">
                <a:srgbClr val="4BACC6">
                  <a:shade val="93000"/>
                  <a:satMod val="130000"/>
                </a:srgbClr>
              </a:gs>
              <a:gs pos="100000">
                <a:srgbClr val="4BACC6">
                  <a:shade val="94000"/>
                  <a:satMod val="135000"/>
                </a:srgbClr>
              </a:gs>
            </a:gsLst>
            <a:lin ang="16200000" scaled="0"/>
          </a:gra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1168" tIns="41168" rIns="41168" bIns="41168" anchor="ctr">
            <a:noAutofit/>
          </a:bodyPr>
          <a:lstStyle/>
          <a:p>
            <a:pPr defTabSz="851861">
              <a:defRPr/>
            </a:pPr>
            <a:endParaRPr lang="en-US" sz="2000" kern="0">
              <a:solidFill>
                <a:srgbClr val="FFFFFF"/>
              </a:solidFill>
            </a:endParaRPr>
          </a:p>
        </p:txBody>
      </p:sp>
      <p:sp>
        <p:nvSpPr>
          <p:cNvPr id="13" name="Text Box 17"/>
          <p:cNvSpPr txBox="1">
            <a:spLocks noChangeArrowheads="1"/>
          </p:cNvSpPr>
          <p:nvPr/>
        </p:nvSpPr>
        <p:spPr bwMode="gray">
          <a:xfrm>
            <a:off x="5318814" y="2593721"/>
            <a:ext cx="2043386" cy="1080336"/>
          </a:xfrm>
          <a:prstGeom prst="rect">
            <a:avLst/>
          </a:prstGeom>
          <a:noFill/>
          <a:ln w="12700">
            <a:noFill/>
            <a:miter lim="800000"/>
            <a:headEnd type="none" w="sm" len="sm"/>
            <a:tailEnd type="none" w="sm" len="sm"/>
          </a:ln>
        </p:spPr>
        <p:txBody>
          <a:bodyPr wrap="square" lIns="41168" tIns="41168" rIns="41168" bIns="41168" anchor="ctr">
            <a:spAutoFit/>
          </a:bodyPr>
          <a:lstStyle>
            <a:defPPr>
              <a:defRPr lang="de-DE"/>
            </a:defPPr>
            <a:lvl1pPr algn="ctr" defTabSz="888835">
              <a:defRPr sz="1600">
                <a:solidFill>
                  <a:srgbClr val="FFFFFF"/>
                </a:solidFill>
                <a:latin typeface="Verdana" pitchFamily="34" charset="0"/>
              </a:defRPr>
            </a:lvl1pPr>
          </a:lstStyle>
          <a:p>
            <a:pPr algn="l"/>
            <a:r>
              <a:rPr lang="de-DE" sz="2400" b="1">
                <a:latin typeface="Calibri"/>
              </a:rPr>
              <a:t>Implement </a:t>
            </a:r>
            <a:r>
              <a:rPr lang="de-DE" sz="2400" b="1" err="1">
                <a:latin typeface="Calibri"/>
              </a:rPr>
              <a:t>prevention</a:t>
            </a:r>
            <a:r>
              <a:rPr lang="de-DE" sz="2400" b="1">
                <a:latin typeface="Calibri"/>
              </a:rPr>
              <a:t> </a:t>
            </a:r>
            <a:r>
              <a:rPr lang="de-DE" sz="2400" b="1" err="1">
                <a:latin typeface="Calibri"/>
              </a:rPr>
              <a:t>measures</a:t>
            </a:r>
            <a:endParaRPr lang="de-DE" sz="2400" b="1">
              <a:latin typeface="Calibri"/>
            </a:endParaRPr>
          </a:p>
        </p:txBody>
      </p:sp>
      <p:sp>
        <p:nvSpPr>
          <p:cNvPr id="14" name="Freeform 19"/>
          <p:cNvSpPr>
            <a:spLocks/>
          </p:cNvSpPr>
          <p:nvPr/>
        </p:nvSpPr>
        <p:spPr bwMode="gray">
          <a:xfrm>
            <a:off x="6965799" y="4227464"/>
            <a:ext cx="3707642" cy="2630536"/>
          </a:xfrm>
          <a:custGeom>
            <a:avLst/>
            <a:gdLst>
              <a:gd name="T0" fmla="*/ 126 w 1134"/>
              <a:gd name="T1" fmla="*/ 942 h 942"/>
              <a:gd name="T2" fmla="*/ 240 w 1134"/>
              <a:gd name="T3" fmla="*/ 453 h 942"/>
              <a:gd name="T4" fmla="*/ 0 w 1134"/>
              <a:gd name="T5" fmla="*/ 366 h 942"/>
              <a:gd name="T6" fmla="*/ 228 w 1134"/>
              <a:gd name="T7" fmla="*/ 261 h 942"/>
              <a:gd name="T8" fmla="*/ 207 w 1134"/>
              <a:gd name="T9" fmla="*/ 15 h 942"/>
              <a:gd name="T10" fmla="*/ 651 w 1134"/>
              <a:gd name="T11" fmla="*/ 84 h 942"/>
              <a:gd name="T12" fmla="*/ 723 w 1134"/>
              <a:gd name="T13" fmla="*/ 300 h 942"/>
              <a:gd name="T14" fmla="*/ 855 w 1134"/>
              <a:gd name="T15" fmla="*/ 72 h 942"/>
              <a:gd name="T16" fmla="*/ 1134 w 1134"/>
              <a:gd name="T17" fmla="*/ 9 h 942"/>
              <a:gd name="T18" fmla="*/ 1131 w 1134"/>
              <a:gd name="T19" fmla="*/ 939 h 942"/>
              <a:gd name="T20" fmla="*/ 126 w 1134"/>
              <a:gd name="T21" fmla="*/ 942 h 9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4"/>
              <a:gd name="T34" fmla="*/ 0 h 942"/>
              <a:gd name="T35" fmla="*/ 1134 w 1134"/>
              <a:gd name="T36" fmla="*/ 942 h 9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4" h="942">
                <a:moveTo>
                  <a:pt x="126" y="942"/>
                </a:moveTo>
                <a:cubicBezTo>
                  <a:pt x="312" y="852"/>
                  <a:pt x="264" y="549"/>
                  <a:pt x="240" y="453"/>
                </a:cubicBezTo>
                <a:cubicBezTo>
                  <a:pt x="192" y="363"/>
                  <a:pt x="36" y="447"/>
                  <a:pt x="0" y="366"/>
                </a:cubicBezTo>
                <a:cubicBezTo>
                  <a:pt x="9" y="204"/>
                  <a:pt x="210" y="318"/>
                  <a:pt x="228" y="261"/>
                </a:cubicBezTo>
                <a:cubicBezTo>
                  <a:pt x="270" y="204"/>
                  <a:pt x="252" y="51"/>
                  <a:pt x="207" y="15"/>
                </a:cubicBezTo>
                <a:cubicBezTo>
                  <a:pt x="327" y="51"/>
                  <a:pt x="519" y="0"/>
                  <a:pt x="651" y="84"/>
                </a:cubicBezTo>
                <a:cubicBezTo>
                  <a:pt x="783" y="168"/>
                  <a:pt x="531" y="282"/>
                  <a:pt x="723" y="300"/>
                </a:cubicBezTo>
                <a:cubicBezTo>
                  <a:pt x="915" y="318"/>
                  <a:pt x="785" y="122"/>
                  <a:pt x="855" y="72"/>
                </a:cubicBezTo>
                <a:cubicBezTo>
                  <a:pt x="925" y="22"/>
                  <a:pt x="1014" y="21"/>
                  <a:pt x="1134" y="9"/>
                </a:cubicBezTo>
                <a:lnTo>
                  <a:pt x="1131" y="939"/>
                </a:lnTo>
                <a:lnTo>
                  <a:pt x="126" y="942"/>
                </a:lnTo>
                <a:close/>
              </a:path>
            </a:pathLst>
          </a:custGeom>
          <a:gradFill rotWithShape="1">
            <a:gsLst>
              <a:gs pos="97000">
                <a:srgbClr val="8064A2">
                  <a:lumMod val="50000"/>
                </a:srgbClr>
              </a:gs>
              <a:gs pos="98000">
                <a:srgbClr val="8064A2">
                  <a:shade val="93000"/>
                  <a:satMod val="130000"/>
                </a:srgbClr>
              </a:gs>
              <a:gs pos="100000">
                <a:srgbClr val="8064A2">
                  <a:shade val="94000"/>
                  <a:satMod val="135000"/>
                </a:srgbClr>
              </a:gs>
            </a:gsLst>
            <a:lin ang="16200000" scaled="0"/>
          </a:gra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1168" tIns="41168" rIns="41168" bIns="41168" anchor="ctr">
            <a:noAutofit/>
          </a:bodyPr>
          <a:lstStyle/>
          <a:p>
            <a:pPr defTabSz="851861">
              <a:defRPr/>
            </a:pPr>
            <a:endParaRPr lang="en-US" sz="2000" kern="0">
              <a:solidFill>
                <a:srgbClr val="FFFFFF"/>
              </a:solidFill>
            </a:endParaRPr>
          </a:p>
        </p:txBody>
      </p:sp>
      <p:sp>
        <p:nvSpPr>
          <p:cNvPr id="15" name="Text Box 20"/>
          <p:cNvSpPr txBox="1">
            <a:spLocks noChangeArrowheads="1"/>
          </p:cNvSpPr>
          <p:nvPr/>
        </p:nvSpPr>
        <p:spPr bwMode="gray">
          <a:xfrm>
            <a:off x="7999167" y="5093719"/>
            <a:ext cx="2444848" cy="415539"/>
          </a:xfrm>
          <a:prstGeom prst="rect">
            <a:avLst/>
          </a:prstGeom>
          <a:noFill/>
          <a:ln w="12700">
            <a:noFill/>
            <a:miter lim="800000"/>
            <a:headEnd type="none" w="sm" len="sm"/>
            <a:tailEnd type="none" w="sm" len="sm"/>
          </a:ln>
        </p:spPr>
        <p:txBody>
          <a:bodyPr wrap="square" lIns="41168" tIns="41168" rIns="41168" bIns="41168" anchor="ctr">
            <a:spAutoFit/>
          </a:bodyPr>
          <a:lstStyle>
            <a:defPPr>
              <a:defRPr lang="de-DE"/>
            </a:defPPr>
            <a:lvl1pPr algn="ctr" defTabSz="888835">
              <a:defRPr sz="1600">
                <a:solidFill>
                  <a:srgbClr val="FFFFFF"/>
                </a:solidFill>
                <a:latin typeface="Verdana" pitchFamily="34" charset="0"/>
              </a:defRPr>
            </a:lvl1pPr>
          </a:lstStyle>
          <a:p>
            <a:pPr algn="l"/>
            <a:r>
              <a:rPr lang="en-US" sz="2400" b="1">
                <a:latin typeface="Calibri"/>
              </a:rPr>
              <a:t>Communicate </a:t>
            </a:r>
          </a:p>
        </p:txBody>
      </p:sp>
      <p:sp>
        <p:nvSpPr>
          <p:cNvPr id="16" name="Freeform 21"/>
          <p:cNvSpPr>
            <a:spLocks/>
          </p:cNvSpPr>
          <p:nvPr/>
        </p:nvSpPr>
        <p:spPr bwMode="gray">
          <a:xfrm>
            <a:off x="3822928" y="3641325"/>
            <a:ext cx="4458785" cy="3216675"/>
          </a:xfrm>
          <a:custGeom>
            <a:avLst/>
            <a:gdLst>
              <a:gd name="T0" fmla="*/ 1173 w 1365"/>
              <a:gd name="T1" fmla="*/ 1152 h 1152"/>
              <a:gd name="T2" fmla="*/ 1275 w 1365"/>
              <a:gd name="T3" fmla="*/ 660 h 1152"/>
              <a:gd name="T4" fmla="*/ 1041 w 1365"/>
              <a:gd name="T5" fmla="*/ 567 h 1152"/>
              <a:gd name="T6" fmla="*/ 1266 w 1365"/>
              <a:gd name="T7" fmla="*/ 483 h 1152"/>
              <a:gd name="T8" fmla="*/ 1233 w 1365"/>
              <a:gd name="T9" fmla="*/ 225 h 1152"/>
              <a:gd name="T10" fmla="*/ 765 w 1365"/>
              <a:gd name="T11" fmla="*/ 255 h 1152"/>
              <a:gd name="T12" fmla="*/ 645 w 1365"/>
              <a:gd name="T13" fmla="*/ 15 h 1152"/>
              <a:gd name="T14" fmla="*/ 567 w 1365"/>
              <a:gd name="T15" fmla="*/ 228 h 1152"/>
              <a:gd name="T16" fmla="*/ 213 w 1365"/>
              <a:gd name="T17" fmla="*/ 249 h 1152"/>
              <a:gd name="T18" fmla="*/ 216 w 1365"/>
              <a:gd name="T19" fmla="*/ 627 h 1152"/>
              <a:gd name="T20" fmla="*/ 6 w 1365"/>
              <a:gd name="T21" fmla="*/ 717 h 1152"/>
              <a:gd name="T22" fmla="*/ 258 w 1365"/>
              <a:gd name="T23" fmla="*/ 804 h 1152"/>
              <a:gd name="T24" fmla="*/ 120 w 1365"/>
              <a:gd name="T25" fmla="*/ 1149 h 1152"/>
              <a:gd name="T26" fmla="*/ 1173 w 1365"/>
              <a:gd name="T27" fmla="*/ 1152 h 1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5"/>
              <a:gd name="T43" fmla="*/ 0 h 1152"/>
              <a:gd name="T44" fmla="*/ 1365 w 1365"/>
              <a:gd name="T45" fmla="*/ 1152 h 1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5" h="1152">
                <a:moveTo>
                  <a:pt x="1173" y="1152"/>
                </a:moveTo>
                <a:cubicBezTo>
                  <a:pt x="1365" y="1069"/>
                  <a:pt x="1297" y="757"/>
                  <a:pt x="1275" y="660"/>
                </a:cubicBezTo>
                <a:cubicBezTo>
                  <a:pt x="1253" y="563"/>
                  <a:pt x="1050" y="660"/>
                  <a:pt x="1041" y="567"/>
                </a:cubicBezTo>
                <a:cubicBezTo>
                  <a:pt x="1050" y="426"/>
                  <a:pt x="1234" y="540"/>
                  <a:pt x="1266" y="483"/>
                </a:cubicBezTo>
                <a:cubicBezTo>
                  <a:pt x="1298" y="426"/>
                  <a:pt x="1316" y="263"/>
                  <a:pt x="1233" y="225"/>
                </a:cubicBezTo>
                <a:cubicBezTo>
                  <a:pt x="873" y="318"/>
                  <a:pt x="801" y="294"/>
                  <a:pt x="765" y="255"/>
                </a:cubicBezTo>
                <a:cubicBezTo>
                  <a:pt x="675" y="213"/>
                  <a:pt x="804" y="0"/>
                  <a:pt x="645" y="15"/>
                </a:cubicBezTo>
                <a:cubicBezTo>
                  <a:pt x="486" y="30"/>
                  <a:pt x="648" y="171"/>
                  <a:pt x="567" y="228"/>
                </a:cubicBezTo>
                <a:cubicBezTo>
                  <a:pt x="486" y="285"/>
                  <a:pt x="333" y="261"/>
                  <a:pt x="213" y="249"/>
                </a:cubicBezTo>
                <a:cubicBezTo>
                  <a:pt x="243" y="297"/>
                  <a:pt x="231" y="543"/>
                  <a:pt x="216" y="627"/>
                </a:cubicBezTo>
                <a:cubicBezTo>
                  <a:pt x="144" y="624"/>
                  <a:pt x="0" y="567"/>
                  <a:pt x="6" y="717"/>
                </a:cubicBezTo>
                <a:cubicBezTo>
                  <a:pt x="12" y="867"/>
                  <a:pt x="213" y="756"/>
                  <a:pt x="258" y="804"/>
                </a:cubicBezTo>
                <a:cubicBezTo>
                  <a:pt x="280" y="878"/>
                  <a:pt x="276" y="1071"/>
                  <a:pt x="120" y="1149"/>
                </a:cubicBezTo>
                <a:lnTo>
                  <a:pt x="1173" y="1152"/>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type="none" w="sm" len="sm"/>
            <a:tailEnd type="non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1168" tIns="41168" rIns="41168" bIns="41168" anchor="ctr">
            <a:noAutofit/>
          </a:bodyPr>
          <a:lstStyle/>
          <a:p>
            <a:pPr defTabSz="851861">
              <a:defRPr/>
            </a:pPr>
            <a:endParaRPr lang="en-US" sz="2000" kern="0">
              <a:solidFill>
                <a:srgbClr val="FFFFFF"/>
              </a:solidFill>
            </a:endParaRPr>
          </a:p>
        </p:txBody>
      </p:sp>
      <p:sp>
        <p:nvSpPr>
          <p:cNvPr id="17" name="Text Box 22"/>
          <p:cNvSpPr txBox="1">
            <a:spLocks noChangeArrowheads="1"/>
          </p:cNvSpPr>
          <p:nvPr/>
        </p:nvSpPr>
        <p:spPr bwMode="gray">
          <a:xfrm>
            <a:off x="5310082" y="5076212"/>
            <a:ext cx="1862468" cy="747937"/>
          </a:xfrm>
          <a:prstGeom prst="rect">
            <a:avLst/>
          </a:prstGeom>
          <a:noFill/>
          <a:ln w="12700">
            <a:noFill/>
            <a:miter lim="800000"/>
            <a:headEnd type="none" w="sm" len="sm"/>
            <a:tailEnd type="none" w="sm" len="sm"/>
          </a:ln>
        </p:spPr>
        <p:txBody>
          <a:bodyPr wrap="square" lIns="41168" tIns="41168" rIns="41168" bIns="41168" anchor="ctr">
            <a:spAutoFit/>
          </a:bodyPr>
          <a:lstStyle>
            <a:defPPr>
              <a:defRPr lang="de-DE"/>
            </a:defPPr>
            <a:lvl1pPr algn="ctr" defTabSz="888835">
              <a:defRPr sz="1600">
                <a:solidFill>
                  <a:srgbClr val="FFFFFF"/>
                </a:solidFill>
                <a:latin typeface="Verdana" pitchFamily="34" charset="0"/>
              </a:defRPr>
            </a:lvl1pPr>
          </a:lstStyle>
          <a:p>
            <a:pPr algn="l"/>
            <a:r>
              <a:rPr lang="en-US" sz="2400" b="1">
                <a:latin typeface="Calibri"/>
              </a:rPr>
              <a:t>Describe outbreak</a:t>
            </a:r>
          </a:p>
        </p:txBody>
      </p:sp>
      <p:sp>
        <p:nvSpPr>
          <p:cNvPr id="18" name="Freeform 23"/>
          <p:cNvSpPr>
            <a:spLocks/>
          </p:cNvSpPr>
          <p:nvPr/>
        </p:nvSpPr>
        <p:spPr bwMode="gray">
          <a:xfrm>
            <a:off x="1518446" y="3729961"/>
            <a:ext cx="3428251" cy="3106262"/>
          </a:xfrm>
          <a:custGeom>
            <a:avLst/>
            <a:gdLst>
              <a:gd name="T0" fmla="*/ 990 w 1182"/>
              <a:gd name="T1" fmla="*/ 1155 h 1155"/>
              <a:gd name="T2" fmla="*/ 1155 w 1182"/>
              <a:gd name="T3" fmla="*/ 803 h 1155"/>
              <a:gd name="T4" fmla="*/ 872 w 1182"/>
              <a:gd name="T5" fmla="*/ 692 h 1155"/>
              <a:gd name="T6" fmla="*/ 1142 w 1182"/>
              <a:gd name="T7" fmla="*/ 593 h 1155"/>
              <a:gd name="T8" fmla="*/ 1101 w 1182"/>
              <a:gd name="T9" fmla="*/ 222 h 1155"/>
              <a:gd name="T10" fmla="*/ 737 w 1182"/>
              <a:gd name="T11" fmla="*/ 284 h 1155"/>
              <a:gd name="T12" fmla="*/ 629 w 1182"/>
              <a:gd name="T13" fmla="*/ 25 h 1155"/>
              <a:gd name="T14" fmla="*/ 480 w 1182"/>
              <a:gd name="T15" fmla="*/ 259 h 1155"/>
              <a:gd name="T16" fmla="*/ 2 w 1182"/>
              <a:gd name="T17" fmla="*/ 174 h 1155"/>
              <a:gd name="T18" fmla="*/ 0 w 1182"/>
              <a:gd name="T19" fmla="*/ 1145 h 1155"/>
              <a:gd name="T20" fmla="*/ 990 w 1182"/>
              <a:gd name="T21" fmla="*/ 1155 h 11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2"/>
              <a:gd name="T34" fmla="*/ 0 h 1155"/>
              <a:gd name="T35" fmla="*/ 1182 w 1182"/>
              <a:gd name="T36" fmla="*/ 1155 h 11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2" h="1155">
                <a:moveTo>
                  <a:pt x="990" y="1155"/>
                </a:moveTo>
                <a:cubicBezTo>
                  <a:pt x="1182" y="1097"/>
                  <a:pt x="1175" y="880"/>
                  <a:pt x="1155" y="803"/>
                </a:cubicBezTo>
                <a:cubicBezTo>
                  <a:pt x="1135" y="726"/>
                  <a:pt x="858" y="865"/>
                  <a:pt x="872" y="692"/>
                </a:cubicBezTo>
                <a:cubicBezTo>
                  <a:pt x="885" y="519"/>
                  <a:pt x="1169" y="679"/>
                  <a:pt x="1142" y="593"/>
                </a:cubicBezTo>
                <a:cubicBezTo>
                  <a:pt x="1115" y="506"/>
                  <a:pt x="1155" y="272"/>
                  <a:pt x="1101" y="222"/>
                </a:cubicBezTo>
                <a:cubicBezTo>
                  <a:pt x="966" y="259"/>
                  <a:pt x="885" y="198"/>
                  <a:pt x="737" y="284"/>
                </a:cubicBezTo>
                <a:cubicBezTo>
                  <a:pt x="588" y="371"/>
                  <a:pt x="845" y="0"/>
                  <a:pt x="629" y="25"/>
                </a:cubicBezTo>
                <a:cubicBezTo>
                  <a:pt x="413" y="49"/>
                  <a:pt x="656" y="173"/>
                  <a:pt x="480" y="259"/>
                </a:cubicBezTo>
                <a:cubicBezTo>
                  <a:pt x="305" y="346"/>
                  <a:pt x="137" y="186"/>
                  <a:pt x="2" y="174"/>
                </a:cubicBezTo>
                <a:lnTo>
                  <a:pt x="0" y="1145"/>
                </a:lnTo>
                <a:lnTo>
                  <a:pt x="990" y="1155"/>
                </a:lnTo>
                <a:close/>
              </a:path>
            </a:pathLst>
          </a:custGeom>
          <a:gradFill rotWithShape="1">
            <a:gsLst>
              <a:gs pos="100000">
                <a:sysClr val="window" lastClr="FFFFFF">
                  <a:lumMod val="50000"/>
                </a:sysClr>
              </a:gs>
              <a:gs pos="100000">
                <a:sysClr val="windowText" lastClr="000000">
                  <a:shade val="94000"/>
                  <a:satMod val="135000"/>
                </a:sys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1168" tIns="41168" rIns="41168" bIns="41168" anchor="ctr">
            <a:noAutofit/>
          </a:bodyPr>
          <a:lstStyle/>
          <a:p>
            <a:pPr defTabSz="851861">
              <a:defRPr/>
            </a:pPr>
            <a:endParaRPr lang="en-US" sz="2000" kern="0">
              <a:solidFill>
                <a:srgbClr val="FFFFFF"/>
              </a:solidFill>
            </a:endParaRPr>
          </a:p>
        </p:txBody>
      </p:sp>
      <p:sp>
        <p:nvSpPr>
          <p:cNvPr id="19" name="Text Box 24"/>
          <p:cNvSpPr txBox="1">
            <a:spLocks noChangeArrowheads="1"/>
          </p:cNvSpPr>
          <p:nvPr/>
        </p:nvSpPr>
        <p:spPr bwMode="gray">
          <a:xfrm>
            <a:off x="1878487" y="5251039"/>
            <a:ext cx="2241422" cy="415539"/>
          </a:xfrm>
          <a:prstGeom prst="rect">
            <a:avLst/>
          </a:prstGeom>
          <a:noFill/>
          <a:ln w="12700">
            <a:noFill/>
            <a:miter lim="800000"/>
            <a:headEnd type="none" w="sm" len="sm"/>
            <a:tailEnd type="none" w="sm" len="sm"/>
          </a:ln>
        </p:spPr>
        <p:txBody>
          <a:bodyPr wrap="square" lIns="41168" tIns="41168" rIns="41168" bIns="41168" anchor="ctr">
            <a:spAutoFit/>
          </a:bodyPr>
          <a:lstStyle>
            <a:defPPr>
              <a:defRPr lang="de-DE"/>
            </a:defPPr>
            <a:lvl1pPr algn="ctr" defTabSz="888835">
              <a:defRPr sz="1600">
                <a:solidFill>
                  <a:srgbClr val="FFFFFF"/>
                </a:solidFill>
                <a:latin typeface="Verdana" pitchFamily="34" charset="0"/>
              </a:defRPr>
            </a:lvl1pPr>
          </a:lstStyle>
          <a:p>
            <a:pPr algn="l"/>
            <a:r>
              <a:rPr lang="de-DE" sz="2400" b="1">
                <a:solidFill>
                  <a:prstClr val="white"/>
                </a:solidFill>
                <a:latin typeface="Calibri"/>
              </a:rPr>
              <a:t>Case </a:t>
            </a:r>
            <a:r>
              <a:rPr lang="de-DE" sz="2400" b="1" err="1">
                <a:solidFill>
                  <a:prstClr val="white"/>
                </a:solidFill>
                <a:latin typeface="Calibri"/>
              </a:rPr>
              <a:t>definition</a:t>
            </a:r>
            <a:endParaRPr lang="de-DE" sz="2400" b="1">
              <a:solidFill>
                <a:prstClr val="white"/>
              </a:solidFill>
              <a:latin typeface="Calibri"/>
            </a:endParaRPr>
          </a:p>
        </p:txBody>
      </p:sp>
      <p:sp>
        <p:nvSpPr>
          <p:cNvPr id="20" name="Foliennummernplatzhalter 19"/>
          <p:cNvSpPr>
            <a:spLocks noGrp="1"/>
          </p:cNvSpPr>
          <p:nvPr>
            <p:ph type="sldNum" sz="quarter" idx="12"/>
          </p:nvPr>
        </p:nvSpPr>
        <p:spPr>
          <a:xfrm>
            <a:off x="9599005" y="6607963"/>
            <a:ext cx="496872" cy="228260"/>
          </a:xfrm>
        </p:spPr>
        <p:txBody>
          <a:bodyPr/>
          <a:lstStyle/>
          <a:p>
            <a:fld id="{464F67DC-8139-4BB4-8DFE-10D10526E513}" type="slidenum">
              <a:rPr lang="de-DE" smtClean="0"/>
              <a:t>35</a:t>
            </a:fld>
            <a:endParaRPr lang="de-DE"/>
          </a:p>
        </p:txBody>
      </p:sp>
    </p:spTree>
    <p:extLst>
      <p:ext uri="{BB962C8B-B14F-4D97-AF65-F5344CB8AC3E}">
        <p14:creationId xmlns:p14="http://schemas.microsoft.com/office/powerpoint/2010/main" val="85591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Effect transition="in" filter="fade">
                                      <p:cBhvr>
                                        <p:cTn id="84" dur="500"/>
                                        <p:tgtEl>
                                          <p:spTgt spid="1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pPr algn="ctr"/>
            <a:r>
              <a:rPr lang="de-DE" altLang="de-DE" sz="2800"/>
              <a:t>Hand </a:t>
            </a:r>
            <a:r>
              <a:rPr lang="de-DE" altLang="de-DE" sz="2800" err="1"/>
              <a:t>hygiene</a:t>
            </a:r>
            <a:endParaRPr lang="de-DE" altLang="de-DE" sz="2800"/>
          </a:p>
        </p:txBody>
      </p:sp>
      <p:sp>
        <p:nvSpPr>
          <p:cNvPr id="3" name="Inhaltsplatzhalter 2">
            <a:extLst>
              <a:ext uri="{FF2B5EF4-FFF2-40B4-BE49-F238E27FC236}">
                <a16:creationId xmlns:a16="http://schemas.microsoft.com/office/drawing/2014/main" id="{E6E962FB-1614-4EDD-BD10-67E1C74E83FE}"/>
              </a:ext>
            </a:extLst>
          </p:cNvPr>
          <p:cNvSpPr>
            <a:spLocks noGrp="1"/>
          </p:cNvSpPr>
          <p:nvPr>
            <p:ph idx="1"/>
          </p:nvPr>
        </p:nvSpPr>
        <p:spPr/>
        <p:txBody>
          <a:bodyPr/>
          <a:lstStyle/>
          <a:p>
            <a:endParaRPr lang="de-DE"/>
          </a:p>
        </p:txBody>
      </p:sp>
      <p:pic>
        <p:nvPicPr>
          <p:cNvPr id="61445"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8543" y="1067124"/>
            <a:ext cx="7726970" cy="52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6"/>
          <p:cNvSpPr txBox="1">
            <a:spLocks noChangeArrowheads="1"/>
          </p:cNvSpPr>
          <p:nvPr/>
        </p:nvSpPr>
        <p:spPr bwMode="auto">
          <a:xfrm>
            <a:off x="1889125" y="6185901"/>
            <a:ext cx="83122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r>
              <a:rPr lang="de-DE" altLang="de-DE" sz="1200">
                <a:solidFill>
                  <a:srgbClr val="003399"/>
                </a:solidFill>
                <a:latin typeface="Calibri" pitchFamily="34" charset="0"/>
              </a:rPr>
              <a:t>Source: WHO </a:t>
            </a:r>
            <a:r>
              <a:rPr lang="de-DE" altLang="de-DE" sz="1200" err="1">
                <a:solidFill>
                  <a:srgbClr val="003399"/>
                </a:solidFill>
                <a:latin typeface="Calibri" pitchFamily="34" charset="0"/>
              </a:rPr>
              <a:t>guidelines</a:t>
            </a:r>
            <a:r>
              <a:rPr lang="de-DE" altLang="de-DE" sz="1200">
                <a:solidFill>
                  <a:srgbClr val="003399"/>
                </a:solidFill>
                <a:latin typeface="Calibri" pitchFamily="34" charset="0"/>
              </a:rPr>
              <a:t> on </a:t>
            </a:r>
            <a:r>
              <a:rPr lang="de-DE" altLang="de-DE" sz="1200" err="1">
                <a:solidFill>
                  <a:srgbClr val="003399"/>
                </a:solidFill>
                <a:latin typeface="Calibri" pitchFamily="34" charset="0"/>
              </a:rPr>
              <a:t>hand</a:t>
            </a:r>
            <a:r>
              <a:rPr lang="de-DE" altLang="de-DE" sz="1200">
                <a:solidFill>
                  <a:srgbClr val="003399"/>
                </a:solidFill>
                <a:latin typeface="Calibri" pitchFamily="34" charset="0"/>
              </a:rPr>
              <a:t> </a:t>
            </a:r>
            <a:r>
              <a:rPr lang="de-DE" altLang="de-DE" sz="1200" err="1">
                <a:solidFill>
                  <a:srgbClr val="003399"/>
                </a:solidFill>
                <a:latin typeface="Calibri" pitchFamily="34" charset="0"/>
              </a:rPr>
              <a:t>hygiene</a:t>
            </a:r>
            <a:r>
              <a:rPr lang="de-DE" altLang="de-DE" sz="1200">
                <a:solidFill>
                  <a:srgbClr val="003399"/>
                </a:solidFill>
                <a:latin typeface="Calibri" pitchFamily="34" charset="0"/>
              </a:rPr>
              <a:t> in </a:t>
            </a:r>
            <a:r>
              <a:rPr lang="de-DE" altLang="de-DE" sz="1200" err="1">
                <a:solidFill>
                  <a:srgbClr val="003399"/>
                </a:solidFill>
                <a:latin typeface="Calibri" pitchFamily="34" charset="0"/>
              </a:rPr>
              <a:t>health</a:t>
            </a:r>
            <a:r>
              <a:rPr lang="de-DE" altLang="de-DE" sz="1200">
                <a:solidFill>
                  <a:srgbClr val="003399"/>
                </a:solidFill>
                <a:latin typeface="Calibri" pitchFamily="34" charset="0"/>
              </a:rPr>
              <a:t> care, WHO,</a:t>
            </a:r>
            <a:r>
              <a:rPr lang="de-DE" altLang="de-DE" sz="1200">
                <a:latin typeface="Calibri" pitchFamily="34" charset="0"/>
              </a:rPr>
              <a:t> </a:t>
            </a:r>
            <a:r>
              <a:rPr lang="de-DE" altLang="de-DE" sz="1200">
                <a:solidFill>
                  <a:srgbClr val="003399"/>
                </a:solidFill>
                <a:latin typeface="Calibri" pitchFamily="34" charset="0"/>
              </a:rPr>
              <a:t>2009 (</a:t>
            </a:r>
            <a:r>
              <a:rPr lang="de-DE" altLang="de-DE" sz="1200" err="1">
                <a:solidFill>
                  <a:srgbClr val="003399"/>
                </a:solidFill>
                <a:latin typeface="Calibri" pitchFamily="34" charset="0"/>
              </a:rPr>
              <a:t>originally</a:t>
            </a:r>
            <a:r>
              <a:rPr lang="de-DE" altLang="de-DE" sz="1200">
                <a:solidFill>
                  <a:srgbClr val="003399"/>
                </a:solidFill>
                <a:latin typeface="Calibri" pitchFamily="34" charset="0"/>
              </a:rPr>
              <a:t> </a:t>
            </a:r>
            <a:r>
              <a:rPr lang="de-DE" altLang="de-DE" sz="1200" err="1">
                <a:solidFill>
                  <a:srgbClr val="003399"/>
                </a:solidFill>
                <a:latin typeface="Calibri" pitchFamily="34" charset="0"/>
              </a:rPr>
              <a:t>from</a:t>
            </a:r>
            <a:r>
              <a:rPr lang="de-DE" altLang="de-DE" sz="1200">
                <a:solidFill>
                  <a:srgbClr val="003399"/>
                </a:solidFill>
                <a:latin typeface="Calibri" pitchFamily="34" charset="0"/>
              </a:rPr>
              <a:t> Sax et al., Journal </a:t>
            </a:r>
            <a:r>
              <a:rPr lang="de-DE" altLang="de-DE" sz="1200" err="1">
                <a:solidFill>
                  <a:srgbClr val="003399"/>
                </a:solidFill>
                <a:latin typeface="Calibri" pitchFamily="34" charset="0"/>
              </a:rPr>
              <a:t>of</a:t>
            </a:r>
            <a:r>
              <a:rPr lang="de-DE" altLang="de-DE" sz="1200">
                <a:solidFill>
                  <a:srgbClr val="003399"/>
                </a:solidFill>
                <a:latin typeface="Calibri" pitchFamily="34" charset="0"/>
              </a:rPr>
              <a:t> Hospital </a:t>
            </a:r>
            <a:r>
              <a:rPr lang="de-DE" altLang="de-DE" sz="1200" err="1">
                <a:solidFill>
                  <a:srgbClr val="003399"/>
                </a:solidFill>
                <a:latin typeface="Calibri" pitchFamily="34" charset="0"/>
              </a:rPr>
              <a:t>Infection</a:t>
            </a:r>
            <a:r>
              <a:rPr lang="de-DE" altLang="de-DE" sz="1200">
                <a:solidFill>
                  <a:srgbClr val="003399"/>
                </a:solidFill>
                <a:latin typeface="Calibri" pitchFamily="34" charset="0"/>
              </a:rPr>
              <a:t>, 2007) </a:t>
            </a:r>
          </a:p>
        </p:txBody>
      </p:sp>
    </p:spTree>
    <p:extLst>
      <p:ext uri="{BB962C8B-B14F-4D97-AF65-F5344CB8AC3E}">
        <p14:creationId xmlns:p14="http://schemas.microsoft.com/office/powerpoint/2010/main" val="1876506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t>37</a:t>
            </a:fld>
            <a:endParaRPr lang="de-DE"/>
          </a:p>
        </p:txBody>
      </p:sp>
      <p:pic>
        <p:nvPicPr>
          <p:cNvPr id="7" name="Inhaltsplatzhalter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939333" y="362572"/>
            <a:ext cx="5465625" cy="6095378"/>
          </a:xfrm>
          <a:prstGeom prst="rect">
            <a:avLst/>
          </a:prstGeom>
        </p:spPr>
      </p:pic>
      <p:sp>
        <p:nvSpPr>
          <p:cNvPr id="2" name="Rechteck 1"/>
          <p:cNvSpPr/>
          <p:nvPr/>
        </p:nvSpPr>
        <p:spPr>
          <a:xfrm>
            <a:off x="3138239" y="6524785"/>
            <a:ext cx="6516216" cy="313932"/>
          </a:xfrm>
          <a:prstGeom prst="rect">
            <a:avLst/>
          </a:prstGeom>
        </p:spPr>
        <p:txBody>
          <a:bodyPr wrap="square">
            <a:spAutoFit/>
          </a:bodyPr>
          <a:lstStyle/>
          <a:p>
            <a:r>
              <a:rPr lang="de-DE" sz="1600">
                <a:hlinkClick r:id="rId3"/>
              </a:rPr>
              <a:t>http://www.disease-detectives.org/Welcome.html</a:t>
            </a:r>
            <a:r>
              <a:rPr lang="de-DE" sz="1600"/>
              <a:t> </a:t>
            </a:r>
          </a:p>
        </p:txBody>
      </p:sp>
      <p:sp>
        <p:nvSpPr>
          <p:cNvPr id="3" name="Datumsplatzhalter 2"/>
          <p:cNvSpPr>
            <a:spLocks noGrp="1"/>
          </p:cNvSpPr>
          <p:nvPr>
            <p:ph type="dt" sz="half" idx="10"/>
          </p:nvPr>
        </p:nvSpPr>
        <p:spPr/>
        <p:txBody>
          <a:bodyPr/>
          <a:lstStyle/>
          <a:p>
            <a:r>
              <a:rPr lang="de-DE"/>
              <a:t>14.05.2020</a:t>
            </a:r>
          </a:p>
        </p:txBody>
      </p:sp>
    </p:spTree>
    <p:extLst>
      <p:ext uri="{BB962C8B-B14F-4D97-AF65-F5344CB8AC3E}">
        <p14:creationId xmlns:p14="http://schemas.microsoft.com/office/powerpoint/2010/main" val="2246913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t>Acknowledgements</a:t>
            </a:r>
            <a:br>
              <a:rPr lang="en-GB"/>
            </a:br>
            <a:br>
              <a:rPr lang="en-GB"/>
            </a:br>
            <a:r>
              <a:rPr lang="en-GB" sz="1100"/>
              <a:t>Thanks to Robert Koch Institute – Infectious Disease Epidemiology </a:t>
            </a:r>
            <a:br>
              <a:rPr lang="en-GB" sz="1100"/>
            </a:br>
            <a:r>
              <a:rPr lang="en-GB" sz="1100"/>
              <a:t>The creation of this training material was commissioned by ECDC to Sebastian Haller</a:t>
            </a:r>
            <a:br>
              <a:rPr lang="en-GB" sz="1100"/>
            </a:br>
            <a:br>
              <a:rPr lang="en-GB" sz="1100"/>
            </a:br>
            <a:br>
              <a:rPr lang="en-GB" sz="1100"/>
            </a:br>
            <a:endParaRPr lang="en-GB" sz="1100"/>
          </a:p>
        </p:txBody>
      </p:sp>
    </p:spTree>
    <p:extLst>
      <p:ext uri="{BB962C8B-B14F-4D97-AF65-F5344CB8AC3E}">
        <p14:creationId xmlns:p14="http://schemas.microsoft.com/office/powerpoint/2010/main" val="76630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5520" y="548230"/>
            <a:ext cx="7209984" cy="430887"/>
          </a:xfrm>
          <a:noFill/>
        </p:spPr>
        <p:txBody>
          <a:bodyPr>
            <a:normAutofit fontScale="90000"/>
          </a:bodyPr>
          <a:lstStyle/>
          <a:p>
            <a:pPr algn="ctr" eaLnBrk="1" hangingPunct="1"/>
            <a:r>
              <a:rPr lang="en-US" altLang="en-US" sz="2800">
                <a:ea typeface="ＭＳ Ｐゴシック" pitchFamily="34" charset="-128"/>
              </a:rPr>
              <a:t>10 Steps of an outbreak investigation </a:t>
            </a:r>
          </a:p>
        </p:txBody>
      </p:sp>
      <p:sp>
        <p:nvSpPr>
          <p:cNvPr id="9219" name="Rectangle 3"/>
          <p:cNvSpPr>
            <a:spLocks noGrp="1" noChangeArrowheads="1"/>
          </p:cNvSpPr>
          <p:nvPr>
            <p:ph type="body" idx="1"/>
          </p:nvPr>
        </p:nvSpPr>
        <p:spPr>
          <a:xfrm>
            <a:off x="2074299" y="1278363"/>
            <a:ext cx="8532440" cy="4632318"/>
          </a:xfrm>
          <a:noFill/>
        </p:spPr>
        <p:txBody>
          <a:bodyPr>
            <a:normAutofit fontScale="92500" lnSpcReduction="10000"/>
          </a:bodyPr>
          <a:lstStyle/>
          <a:p>
            <a:pPr marL="533400" indent="-533400">
              <a:buFont typeface="Times" pitchFamily="124" charset="0"/>
              <a:buAutoNum type="arabicPeriod"/>
            </a:pPr>
            <a:r>
              <a:rPr lang="en-US" altLang="en-US" sz="2400">
                <a:ea typeface="ＭＳ Ｐゴシック" pitchFamily="34" charset="-128"/>
              </a:rPr>
              <a:t>Establish the existence of an outbreak</a:t>
            </a:r>
          </a:p>
          <a:p>
            <a:pPr marL="533400" indent="-533400">
              <a:buFont typeface="Times" pitchFamily="124" charset="0"/>
              <a:buAutoNum type="arabicPeriod"/>
            </a:pPr>
            <a:r>
              <a:rPr lang="en-US" altLang="en-US" sz="2400">
                <a:ea typeface="ＭＳ Ｐゴシック" pitchFamily="34" charset="-128"/>
              </a:rPr>
              <a:t>Confirm the diagnosis</a:t>
            </a:r>
          </a:p>
          <a:p>
            <a:pPr marL="533400" indent="-533400">
              <a:buFont typeface="Times" pitchFamily="124" charset="0"/>
              <a:buAutoNum type="arabicPeriod"/>
            </a:pPr>
            <a:r>
              <a:rPr lang="en-US" altLang="en-US" sz="2400">
                <a:ea typeface="ＭＳ Ｐゴシック" pitchFamily="34" charset="-128"/>
              </a:rPr>
              <a:t>Define a case </a:t>
            </a:r>
          </a:p>
          <a:p>
            <a:pPr marL="533400" indent="-533400">
              <a:buFont typeface="Times" pitchFamily="124" charset="0"/>
              <a:buAutoNum type="arabicPeriod"/>
            </a:pPr>
            <a:r>
              <a:rPr lang="en-US" altLang="en-US" sz="2400">
                <a:ea typeface="ＭＳ Ｐゴシック" pitchFamily="34" charset="-128"/>
              </a:rPr>
              <a:t>Search for cases</a:t>
            </a:r>
          </a:p>
          <a:p>
            <a:pPr marL="533400" indent="-533400">
              <a:buFont typeface="Times" pitchFamily="124" charset="0"/>
              <a:buAutoNum type="arabicPeriod"/>
            </a:pPr>
            <a:r>
              <a:rPr lang="en-US" altLang="en-US" sz="2400">
                <a:ea typeface="ＭＳ Ｐゴシック" pitchFamily="34" charset="-128"/>
              </a:rPr>
              <a:t>Generate hypotheses using descriptive findings</a:t>
            </a:r>
            <a:br>
              <a:rPr lang="en-US" altLang="en-US" sz="2400">
                <a:ea typeface="ＭＳ Ｐゴシック" pitchFamily="34" charset="-128"/>
              </a:rPr>
            </a:br>
            <a:r>
              <a:rPr lang="en-US" altLang="en-US" sz="2400">
                <a:ea typeface="ＭＳ Ｐゴシック" pitchFamily="34" charset="-128"/>
              </a:rPr>
              <a:t>(time – place – person)</a:t>
            </a:r>
          </a:p>
          <a:p>
            <a:pPr marL="533400" indent="-533400">
              <a:buFont typeface="Times" pitchFamily="124" charset="0"/>
              <a:buAutoNum type="arabicPeriod"/>
            </a:pPr>
            <a:r>
              <a:rPr lang="en-US" altLang="en-US" sz="2400">
                <a:ea typeface="ＭＳ Ｐゴシック" pitchFamily="34" charset="-128"/>
              </a:rPr>
              <a:t>Test hypotheses using analytical epidemiology</a:t>
            </a:r>
            <a:br>
              <a:rPr lang="en-US" altLang="en-US" sz="2400">
                <a:ea typeface="ＭＳ Ｐゴシック" pitchFamily="34" charset="-128"/>
              </a:rPr>
            </a:br>
            <a:r>
              <a:rPr lang="en-US" altLang="en-US" sz="2400">
                <a:ea typeface="ＭＳ Ｐゴシック" pitchFamily="34" charset="-128"/>
              </a:rPr>
              <a:t>(associations exposure – outcome)</a:t>
            </a:r>
          </a:p>
          <a:p>
            <a:pPr marL="533400" indent="-533400">
              <a:buFont typeface="Times" pitchFamily="124" charset="0"/>
              <a:buAutoNum type="arabicPeriod"/>
            </a:pPr>
            <a:r>
              <a:rPr lang="en-US" altLang="en-US" sz="2400">
                <a:ea typeface="ＭＳ Ｐゴシック" pitchFamily="34" charset="-128"/>
              </a:rPr>
              <a:t>Draw conclusions</a:t>
            </a:r>
          </a:p>
          <a:p>
            <a:pPr marL="533400" indent="-533400">
              <a:buFont typeface="Times" pitchFamily="124" charset="0"/>
              <a:buAutoNum type="arabicPeriod"/>
            </a:pPr>
            <a:r>
              <a:rPr lang="en-US" altLang="en-US" sz="2400">
                <a:ea typeface="ＭＳ Ｐゴシック" pitchFamily="34" charset="-128"/>
              </a:rPr>
              <a:t>Conduct additional investigations</a:t>
            </a:r>
          </a:p>
          <a:p>
            <a:pPr marL="533400" indent="-533400">
              <a:buFont typeface="Times" pitchFamily="124" charset="0"/>
              <a:buAutoNum type="arabicPeriod"/>
            </a:pPr>
            <a:r>
              <a:rPr lang="en-US" altLang="en-US" sz="2400">
                <a:ea typeface="ＭＳ Ｐゴシック" pitchFamily="34" charset="-128"/>
              </a:rPr>
              <a:t>Communicate findings</a:t>
            </a:r>
          </a:p>
          <a:p>
            <a:pPr marL="533400" indent="-533400">
              <a:buFont typeface="Times" pitchFamily="124" charset="0"/>
              <a:buAutoNum type="arabicPeriod"/>
            </a:pPr>
            <a:r>
              <a:rPr lang="en-US" altLang="en-US" sz="2400">
                <a:ea typeface="ＭＳ Ｐゴシック" pitchFamily="34" charset="-128"/>
              </a:rPr>
              <a:t>Execute control and prevention measures</a:t>
            </a:r>
          </a:p>
        </p:txBody>
      </p:sp>
    </p:spTree>
    <p:extLst>
      <p:ext uri="{BB962C8B-B14F-4D97-AF65-F5344CB8AC3E}">
        <p14:creationId xmlns:p14="http://schemas.microsoft.com/office/powerpoint/2010/main" val="249996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sz="2800"/>
              <a:t>ESBL-producing </a:t>
            </a:r>
            <a:r>
              <a:rPr lang="en-US" sz="2800" i="1" err="1"/>
              <a:t>Klebsiella</a:t>
            </a:r>
            <a:r>
              <a:rPr lang="en-US" sz="2800" i="1"/>
              <a:t> pneumonia </a:t>
            </a:r>
            <a:r>
              <a:rPr lang="de-DE" sz="2800" err="1"/>
              <a:t>outbreak</a:t>
            </a:r>
            <a:r>
              <a:rPr lang="de-DE" sz="2800"/>
              <a:t> on a German NICU</a:t>
            </a:r>
          </a:p>
        </p:txBody>
      </p:sp>
      <p:sp>
        <p:nvSpPr>
          <p:cNvPr id="3" name="Inhaltsplatzhalter 2"/>
          <p:cNvSpPr>
            <a:spLocks noGrp="1"/>
          </p:cNvSpPr>
          <p:nvPr>
            <p:ph idx="1"/>
          </p:nvPr>
        </p:nvSpPr>
        <p:spPr/>
        <p:txBody>
          <a:bodyPr/>
          <a:lstStyle/>
          <a:p>
            <a:r>
              <a:rPr lang="en-US" sz="2400"/>
              <a:t>In February 2012, a German neonatal intensive care unit (NICU) was closed due to a large outbreak of ESBL-producing </a:t>
            </a:r>
            <a:r>
              <a:rPr lang="en-US" sz="2400" i="1" err="1"/>
              <a:t>Klebsiella</a:t>
            </a:r>
            <a:r>
              <a:rPr lang="en-US" sz="2400" i="1"/>
              <a:t> pneumonia</a:t>
            </a:r>
            <a:r>
              <a:rPr lang="en-US" i="1"/>
              <a:t>.</a:t>
            </a:r>
            <a:r>
              <a:rPr lang="en-US"/>
              <a:t> </a:t>
            </a:r>
          </a:p>
          <a:p>
            <a:pPr marL="0" indent="0">
              <a:buNone/>
            </a:pPr>
            <a:endParaRPr lang="en-US" sz="1200"/>
          </a:p>
          <a:p>
            <a:r>
              <a:rPr lang="en-US" sz="2400" err="1"/>
              <a:t>Paediatric</a:t>
            </a:r>
            <a:r>
              <a:rPr lang="en-US" sz="2400"/>
              <a:t> clinic in Bremen, Germany</a:t>
            </a:r>
          </a:p>
          <a:p>
            <a:pPr lvl="1"/>
            <a:r>
              <a:rPr lang="en-US" sz="2200"/>
              <a:t>160 beds with 11 000 inpatients, </a:t>
            </a:r>
            <a:br>
              <a:rPr lang="en-US" sz="2200"/>
            </a:br>
            <a:r>
              <a:rPr lang="en-US" sz="2200"/>
              <a:t>40 000 outpatients/year</a:t>
            </a:r>
          </a:p>
          <a:p>
            <a:pPr lvl="1"/>
            <a:endParaRPr lang="en-US" sz="1200"/>
          </a:p>
          <a:p>
            <a:r>
              <a:rPr lang="en-US" sz="2400"/>
              <a:t>37 infants were affected by this outbreak. </a:t>
            </a:r>
          </a:p>
          <a:p>
            <a:pPr lvl="1"/>
            <a:r>
              <a:rPr lang="en-US" sz="2200"/>
              <a:t>Ten cases developed a bloodstream </a:t>
            </a:r>
            <a:br>
              <a:rPr lang="en-US" sz="2200"/>
            </a:br>
            <a:r>
              <a:rPr lang="en-US" sz="2200"/>
              <a:t>infection and 7 cases died.</a:t>
            </a:r>
          </a:p>
          <a:p>
            <a:pPr lvl="1"/>
            <a:endParaRPr lang="en-US" sz="1200"/>
          </a:p>
          <a:p>
            <a:r>
              <a:rPr lang="en-US" sz="2400"/>
              <a:t>The NICU has remained closed ever since.</a:t>
            </a:r>
          </a:p>
          <a:p>
            <a:endParaRPr 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720" y="2592194"/>
            <a:ext cx="3174214" cy="354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AFA2010-4CAA-C973-4750-31190339DBA7}"/>
              </a:ext>
            </a:extLst>
          </p:cNvPr>
          <p:cNvSpPr txBox="1"/>
          <p:nvPr/>
        </p:nvSpPr>
        <p:spPr>
          <a:xfrm>
            <a:off x="670891" y="6485282"/>
            <a:ext cx="6843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Tahoma"/>
                <a:ea typeface="Tahoma"/>
                <a:cs typeface="Tahoma"/>
              </a:rPr>
              <a:t>Haller, et al. BMJ Open 2015;5:e007397.; </a:t>
            </a:r>
            <a:endParaRPr lang="en-US" dirty="0">
              <a:ea typeface="Tahoma"/>
              <a:cs typeface="Tahoma"/>
            </a:endParaRPr>
          </a:p>
          <a:p>
            <a:r>
              <a:rPr lang="en-US" sz="1000" dirty="0">
                <a:latin typeface="Tahoma"/>
                <a:ea typeface="Tahoma"/>
                <a:cs typeface="Tahoma"/>
                <a:hlinkClick r:id="rId3"/>
              </a:rPr>
              <a:t>https://www.ncbi.nlm.nih.gov/pmc/articles/PMC4431171/pdf/bmjopen-2014-007397.pdf</a:t>
            </a:r>
            <a:r>
              <a:rPr lang="en-US" sz="1000" dirty="0">
                <a:latin typeface="Tahoma"/>
                <a:ea typeface="Tahoma"/>
                <a:cs typeface="Tahoma"/>
              </a:rPr>
              <a:t> </a:t>
            </a:r>
            <a:endParaRPr lang="en-US">
              <a:ea typeface="Tahoma"/>
              <a:cs typeface="Tahoma"/>
            </a:endParaRPr>
          </a:p>
        </p:txBody>
      </p:sp>
    </p:spTree>
    <p:extLst>
      <p:ext uri="{BB962C8B-B14F-4D97-AF65-F5344CB8AC3E}">
        <p14:creationId xmlns:p14="http://schemas.microsoft.com/office/powerpoint/2010/main" val="128526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pPr algn="ctr"/>
            <a:r>
              <a:rPr lang="en-US" sz="2800"/>
              <a:t>Establish the existence of an outbreak: </a:t>
            </a:r>
            <a:br>
              <a:rPr lang="en-US" sz="2800"/>
            </a:br>
            <a:r>
              <a:rPr lang="en-US" sz="2800"/>
              <a:t>Increased incidence in a place at a given time?</a:t>
            </a:r>
            <a:br>
              <a:rPr lang="en-US"/>
            </a:br>
            <a:endParaRPr lang="de-DE"/>
          </a:p>
        </p:txBody>
      </p:sp>
      <p:sp>
        <p:nvSpPr>
          <p:cNvPr id="5" name="Inhaltsplatzhalter 4"/>
          <p:cNvSpPr>
            <a:spLocks noGrp="1"/>
          </p:cNvSpPr>
          <p:nvPr>
            <p:ph idx="1"/>
          </p:nvPr>
        </p:nvSpPr>
        <p:spPr/>
        <p:txBody>
          <a:bodyPr>
            <a:normAutofit/>
          </a:bodyPr>
          <a:lstStyle/>
          <a:p>
            <a:r>
              <a:rPr lang="en-US" sz="2400"/>
              <a:t>Elements needed: </a:t>
            </a:r>
            <a:br>
              <a:rPr lang="en-US" sz="2400"/>
            </a:br>
            <a:r>
              <a:rPr lang="en-US" sz="2400" b="1"/>
              <a:t>Numerator, denominator and baseline data</a:t>
            </a:r>
          </a:p>
          <a:p>
            <a:endParaRPr lang="en-US" sz="2400"/>
          </a:p>
          <a:p>
            <a:r>
              <a:rPr lang="en-US" sz="2400"/>
              <a:t>For healthcare-associated infections, the denominator may be unusual </a:t>
            </a:r>
          </a:p>
          <a:p>
            <a:pPr marL="0" indent="0">
              <a:buNone/>
            </a:pPr>
            <a:endParaRPr lang="en-US" sz="2400"/>
          </a:p>
          <a:p>
            <a:r>
              <a:rPr lang="en-US" sz="2400"/>
              <a:t>Who is at risk</a:t>
            </a:r>
            <a:r>
              <a:rPr lang="en-US"/>
              <a:t>? </a:t>
            </a:r>
          </a:p>
          <a:p>
            <a:pPr lvl="1"/>
            <a:r>
              <a:rPr lang="en-US" sz="2200"/>
              <a:t>Immunosuppressed versus all patients?</a:t>
            </a:r>
          </a:p>
          <a:p>
            <a:pPr lvl="1"/>
            <a:r>
              <a:rPr lang="en-US" sz="2200"/>
              <a:t>Risk factor </a:t>
            </a:r>
            <a:r>
              <a:rPr lang="en-US" sz="2200" err="1"/>
              <a:t>hospitalisation</a:t>
            </a:r>
            <a:r>
              <a:rPr lang="en-US" sz="2200"/>
              <a:t> or procedure?</a:t>
            </a:r>
          </a:p>
          <a:p>
            <a:pPr lvl="2"/>
            <a:r>
              <a:rPr lang="en-US"/>
              <a:t>Procedure: E. g. colonoscopy or surgery</a:t>
            </a:r>
            <a:endParaRPr lang="de-DE"/>
          </a:p>
        </p:txBody>
      </p:sp>
    </p:spTree>
    <p:extLst>
      <p:ext uri="{BB962C8B-B14F-4D97-AF65-F5344CB8AC3E}">
        <p14:creationId xmlns:p14="http://schemas.microsoft.com/office/powerpoint/2010/main" val="77384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DE" sz="2800"/>
              <a:t>Baseline </a:t>
            </a:r>
            <a:r>
              <a:rPr lang="de-DE" sz="2800" err="1"/>
              <a:t>data</a:t>
            </a:r>
            <a:r>
              <a:rPr lang="de-DE" sz="2800"/>
              <a:t> </a:t>
            </a:r>
            <a:r>
              <a:rPr lang="de-DE" sz="2800" err="1"/>
              <a:t>example</a:t>
            </a:r>
            <a:r>
              <a:rPr lang="de-DE" sz="2800"/>
              <a:t>  </a:t>
            </a: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14680" y="2027399"/>
            <a:ext cx="9320782" cy="4197910"/>
          </a:xfrm>
          <a:prstGeom prst="rect">
            <a:avLst/>
          </a:prstGeom>
          <a:solidFill>
            <a:schemeClr val="accent3">
              <a:lumMod val="20000"/>
              <a:lumOff val="80000"/>
            </a:schemeClr>
          </a:solidFill>
          <a:ln>
            <a:noFill/>
          </a:ln>
          <a:effectLst/>
        </p:spPr>
      </p:pic>
      <p:sp>
        <p:nvSpPr>
          <p:cNvPr id="6" name="Rechteck 5"/>
          <p:cNvSpPr/>
          <p:nvPr/>
        </p:nvSpPr>
        <p:spPr>
          <a:xfrm>
            <a:off x="4623130" y="2101290"/>
            <a:ext cx="3450772" cy="52251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9035881" y="2940569"/>
            <a:ext cx="1725386" cy="27441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p:cNvSpPr txBox="1"/>
          <p:nvPr/>
        </p:nvSpPr>
        <p:spPr>
          <a:xfrm>
            <a:off x="9035881" y="4635936"/>
            <a:ext cx="2082878" cy="258532"/>
          </a:xfrm>
          <a:prstGeom prst="rect">
            <a:avLst/>
          </a:prstGeom>
          <a:noFill/>
        </p:spPr>
        <p:txBody>
          <a:bodyPr wrap="none" rtlCol="0">
            <a:spAutoFit/>
          </a:bodyPr>
          <a:lstStyle/>
          <a:p>
            <a:r>
              <a:rPr lang="de-DE" sz="1200"/>
              <a:t>ESBL-</a:t>
            </a:r>
            <a:r>
              <a:rPr lang="de-DE" sz="1200" i="1" err="1"/>
              <a:t>Klebsiella</a:t>
            </a:r>
            <a:r>
              <a:rPr lang="de-DE" sz="1200" i="1"/>
              <a:t> </a:t>
            </a:r>
            <a:r>
              <a:rPr lang="de-DE" sz="1200" i="1" err="1"/>
              <a:t>pneumoniae</a:t>
            </a:r>
            <a:endParaRPr lang="de-DE" sz="1200" i="1"/>
          </a:p>
        </p:txBody>
      </p:sp>
    </p:spTree>
    <p:extLst>
      <p:ext uri="{BB962C8B-B14F-4D97-AF65-F5344CB8AC3E}">
        <p14:creationId xmlns:p14="http://schemas.microsoft.com/office/powerpoint/2010/main" val="97558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2127504" y="2106156"/>
            <a:ext cx="8092593" cy="3965460"/>
          </a:xfrm>
        </p:spPr>
        <p:txBody>
          <a:bodyPr>
            <a:normAutofit lnSpcReduction="10000"/>
          </a:bodyPr>
          <a:lstStyle/>
          <a:p>
            <a:r>
              <a:rPr lang="en-US" sz="2400"/>
              <a:t>Artifact in the numerator:</a:t>
            </a:r>
          </a:p>
          <a:p>
            <a:pPr lvl="1"/>
            <a:r>
              <a:rPr lang="en-US" sz="2200"/>
              <a:t>Increased awareness</a:t>
            </a:r>
          </a:p>
          <a:p>
            <a:pPr lvl="1"/>
            <a:r>
              <a:rPr lang="en-US" sz="2200"/>
              <a:t>Change in surveillance practices</a:t>
            </a:r>
          </a:p>
          <a:p>
            <a:pPr lvl="1"/>
            <a:r>
              <a:rPr lang="en-US" sz="2200"/>
              <a:t>Reporting of prevalent cases as incident cases (e. g., Screening)</a:t>
            </a:r>
          </a:p>
          <a:p>
            <a:pPr lvl="1"/>
            <a:r>
              <a:rPr lang="en-US" sz="2200"/>
              <a:t>Laboratory error</a:t>
            </a:r>
          </a:p>
          <a:p>
            <a:pPr marL="457200" lvl="1" indent="0">
              <a:buNone/>
            </a:pPr>
            <a:endParaRPr lang="en-US"/>
          </a:p>
          <a:p>
            <a:r>
              <a:rPr lang="en-US" sz="2400"/>
              <a:t>Variation of the denominator:</a:t>
            </a:r>
          </a:p>
          <a:p>
            <a:pPr lvl="1"/>
            <a:r>
              <a:rPr lang="en-US" sz="2200"/>
              <a:t>Changing population denominators</a:t>
            </a:r>
          </a:p>
          <a:p>
            <a:pPr lvl="2"/>
            <a:r>
              <a:rPr lang="en-US"/>
              <a:t>E. g. number of hospital patients?</a:t>
            </a:r>
          </a:p>
          <a:p>
            <a:pPr lvl="2"/>
            <a:r>
              <a:rPr lang="en-US"/>
              <a:t>Outpatient visits?</a:t>
            </a:r>
            <a:endParaRPr lang="de-DE"/>
          </a:p>
        </p:txBody>
      </p:sp>
      <p:sp>
        <p:nvSpPr>
          <p:cNvPr id="6" name="Titel 5"/>
          <p:cNvSpPr>
            <a:spLocks noGrp="1"/>
          </p:cNvSpPr>
          <p:nvPr>
            <p:ph type="title"/>
          </p:nvPr>
        </p:nvSpPr>
        <p:spPr>
          <a:xfrm>
            <a:off x="1805635" y="546392"/>
            <a:ext cx="7172554" cy="1292662"/>
          </a:xfrm>
        </p:spPr>
        <p:txBody>
          <a:bodyPr/>
          <a:lstStyle/>
          <a:p>
            <a:pPr algn="ctr"/>
            <a:r>
              <a:rPr lang="en-US" sz="2800"/>
              <a:t>Pseudo-outbreaks not linked with any recent increase of incidence</a:t>
            </a:r>
            <a:br>
              <a:rPr lang="en-US" sz="2800"/>
            </a:br>
            <a:endParaRPr lang="de-DE" sz="2800"/>
          </a:p>
        </p:txBody>
      </p:sp>
    </p:spTree>
    <p:extLst>
      <p:ext uri="{BB962C8B-B14F-4D97-AF65-F5344CB8AC3E}">
        <p14:creationId xmlns:p14="http://schemas.microsoft.com/office/powerpoint/2010/main" val="346901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5521" y="543243"/>
            <a:ext cx="7202669" cy="430887"/>
          </a:xfrm>
          <a:noFill/>
        </p:spPr>
        <p:txBody>
          <a:bodyPr>
            <a:normAutofit fontScale="90000"/>
          </a:bodyPr>
          <a:lstStyle/>
          <a:p>
            <a:pPr algn="ctr" eaLnBrk="1" hangingPunct="1"/>
            <a:r>
              <a:rPr lang="en-US" altLang="en-US" sz="2800">
                <a:ea typeface="ＭＳ Ｐゴシック" pitchFamily="34" charset="-128"/>
              </a:rPr>
              <a:t>10 Steps of an outbreak investigation </a:t>
            </a:r>
          </a:p>
        </p:txBody>
      </p:sp>
      <p:sp>
        <p:nvSpPr>
          <p:cNvPr id="9219" name="Rectangle 3"/>
          <p:cNvSpPr>
            <a:spLocks noGrp="1" noChangeArrowheads="1"/>
          </p:cNvSpPr>
          <p:nvPr>
            <p:ph type="body" idx="1"/>
          </p:nvPr>
        </p:nvSpPr>
        <p:spPr>
          <a:xfrm>
            <a:off x="2213288" y="1446614"/>
            <a:ext cx="8532440" cy="4676209"/>
          </a:xfrm>
          <a:noFill/>
        </p:spPr>
        <p:txBody>
          <a:bodyPr>
            <a:normAutofit fontScale="92500" lnSpcReduction="10000"/>
          </a:bodyPr>
          <a:lstStyle/>
          <a:p>
            <a:pPr marL="533400" indent="-533400">
              <a:buFont typeface="Times" pitchFamily="124" charset="0"/>
              <a:buAutoNum type="arabicPeriod"/>
            </a:pPr>
            <a:r>
              <a:rPr lang="en-US" altLang="en-US" sz="2400">
                <a:ea typeface="ＭＳ Ｐゴシック" pitchFamily="34" charset="-128"/>
              </a:rPr>
              <a:t>Establish the existence of an outbreak</a:t>
            </a:r>
          </a:p>
          <a:p>
            <a:pPr marL="533400" indent="-533400">
              <a:buFont typeface="Times" pitchFamily="124" charset="0"/>
              <a:buAutoNum type="arabicPeriod"/>
            </a:pPr>
            <a:r>
              <a:rPr lang="en-US" altLang="en-US" sz="2400">
                <a:ea typeface="ＭＳ Ｐゴシック" pitchFamily="34" charset="-128"/>
              </a:rPr>
              <a:t>Confirm the diagnosis</a:t>
            </a:r>
          </a:p>
          <a:p>
            <a:pPr marL="533400" indent="-533400">
              <a:buFont typeface="Times" pitchFamily="124" charset="0"/>
              <a:buAutoNum type="arabicPeriod"/>
            </a:pPr>
            <a:r>
              <a:rPr lang="en-US" altLang="en-US" sz="2400" b="1">
                <a:ea typeface="ＭＳ Ｐゴシック" pitchFamily="34" charset="-128"/>
              </a:rPr>
              <a:t>Define a case </a:t>
            </a:r>
          </a:p>
          <a:p>
            <a:pPr marL="533400" indent="-533400">
              <a:buFont typeface="Times" pitchFamily="124" charset="0"/>
              <a:buAutoNum type="arabicPeriod"/>
            </a:pPr>
            <a:r>
              <a:rPr lang="en-US" altLang="en-US" sz="2400">
                <a:ea typeface="ＭＳ Ｐゴシック" pitchFamily="34" charset="-128"/>
              </a:rPr>
              <a:t>Search for cases</a:t>
            </a:r>
          </a:p>
          <a:p>
            <a:pPr marL="533400" indent="-533400">
              <a:buFont typeface="Times" pitchFamily="124" charset="0"/>
              <a:buAutoNum type="arabicPeriod"/>
            </a:pPr>
            <a:r>
              <a:rPr lang="en-US" altLang="en-US" sz="2400">
                <a:ea typeface="ＭＳ Ｐゴシック" pitchFamily="34" charset="-128"/>
              </a:rPr>
              <a:t>Generate hypotheses using descriptive findings</a:t>
            </a:r>
            <a:br>
              <a:rPr lang="en-US" altLang="en-US" sz="2400">
                <a:ea typeface="ＭＳ Ｐゴシック" pitchFamily="34" charset="-128"/>
              </a:rPr>
            </a:br>
            <a:r>
              <a:rPr lang="en-US" altLang="en-US" sz="2400">
                <a:ea typeface="ＭＳ Ｐゴシック" pitchFamily="34" charset="-128"/>
              </a:rPr>
              <a:t>(time – place – person)</a:t>
            </a:r>
          </a:p>
          <a:p>
            <a:pPr marL="533400" indent="-533400">
              <a:buFont typeface="Times" pitchFamily="124" charset="0"/>
              <a:buAutoNum type="arabicPeriod"/>
            </a:pPr>
            <a:r>
              <a:rPr lang="en-US" altLang="en-US" sz="2400">
                <a:ea typeface="ＭＳ Ｐゴシック" pitchFamily="34" charset="-128"/>
              </a:rPr>
              <a:t>Test hypotheses using analytical epidemiology</a:t>
            </a:r>
            <a:br>
              <a:rPr lang="en-US" altLang="en-US" sz="2400">
                <a:ea typeface="ＭＳ Ｐゴシック" pitchFamily="34" charset="-128"/>
              </a:rPr>
            </a:br>
            <a:r>
              <a:rPr lang="en-US" altLang="en-US" sz="2400">
                <a:ea typeface="ＭＳ Ｐゴシック" pitchFamily="34" charset="-128"/>
              </a:rPr>
              <a:t>(associations exposure – outcome)</a:t>
            </a:r>
          </a:p>
          <a:p>
            <a:pPr marL="533400" indent="-533400">
              <a:buFont typeface="Times" pitchFamily="124" charset="0"/>
              <a:buAutoNum type="arabicPeriod"/>
            </a:pPr>
            <a:r>
              <a:rPr lang="en-US" altLang="en-US" sz="2400">
                <a:ea typeface="ＭＳ Ｐゴシック" pitchFamily="34" charset="-128"/>
              </a:rPr>
              <a:t>Draw conclusions</a:t>
            </a:r>
          </a:p>
          <a:p>
            <a:pPr marL="533400" indent="-533400">
              <a:buFont typeface="Times" pitchFamily="124" charset="0"/>
              <a:buAutoNum type="arabicPeriod"/>
            </a:pPr>
            <a:r>
              <a:rPr lang="en-US" altLang="en-US" sz="2400">
                <a:ea typeface="ＭＳ Ｐゴシック" pitchFamily="34" charset="-128"/>
              </a:rPr>
              <a:t>Conduct additional investigations</a:t>
            </a:r>
          </a:p>
          <a:p>
            <a:pPr marL="533400" indent="-533400">
              <a:buFont typeface="Times" pitchFamily="124" charset="0"/>
              <a:buAutoNum type="arabicPeriod"/>
            </a:pPr>
            <a:r>
              <a:rPr lang="en-US" altLang="en-US" sz="2400">
                <a:ea typeface="ＭＳ Ｐゴシック" pitchFamily="34" charset="-128"/>
              </a:rPr>
              <a:t>Communicate findings</a:t>
            </a:r>
          </a:p>
          <a:p>
            <a:pPr marL="533400" indent="-533400">
              <a:buFont typeface="Times" pitchFamily="124" charset="0"/>
              <a:buAutoNum type="arabicPeriod"/>
            </a:pPr>
            <a:r>
              <a:rPr lang="en-US" altLang="en-US" sz="2400">
                <a:ea typeface="ＭＳ Ｐゴシック" pitchFamily="34" charset="-128"/>
              </a:rPr>
              <a:t>Execute control and prevention measures</a:t>
            </a:r>
          </a:p>
        </p:txBody>
      </p:sp>
    </p:spTree>
    <p:extLst>
      <p:ext uri="{BB962C8B-B14F-4D97-AF65-F5344CB8AC3E}">
        <p14:creationId xmlns:p14="http://schemas.microsoft.com/office/powerpoint/2010/main" val="3962429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DE9441AF-E517-4DD8-A2BD-C4DED19EB889}"/>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23F12FDA-90BB-419B-8475-94A0E264A9F6}"/>
    </a:ext>
  </a:extLst>
</a:theme>
</file>

<file path=ppt/theme/theme3.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potx" id="{7FE58D3C-B122-4504-AAE9-CD1E55F170CE}" vid="{61788321-1BFC-4F2D-9A53-6750F21798D4}"/>
    </a:ext>
  </a:ext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14c281f0-fdb2-43d6-8bd5-8268950107ba" ContentTypeId="0x010100EE95EE7DB3A482488E68FA4A7091999F" PreviousValue="false" LastSyncTimeStamp="2023-05-23T07:48:25.837Z"/>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a32a3a8d-4a80-4138-955a-de688ad92766</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TermInfo xmlns="http://schemas.microsoft.com/office/infopath/2007/PartnerControls">
          <TermName xmlns="http://schemas.microsoft.com/office/infopath/2007/PartnerControls">Training Material</TermName>
          <TermId xmlns="http://schemas.microsoft.com/office/infopath/2007/PartnerControls">31e39f6d-8728-42bb-87ba-ba7371348e4a</TermId>
        </TermInfo>
      </Terms>
    </o13d78bceb4b4178ab3c456bf4db706a>
    <ECMX_PUBLISHDATE xmlns="4240f11c-4df2-4a37-9be1-bdf0d4dfc218">2022-09-11T22:00:00+00:00</ECMX_PUBLISHDATE>
    <ECMX_BUSINESSID xmlns="4240f11c-4df2-4a37-9be1-bdf0d4dfc218" xsi:nil="true"/>
    <c67668d6730c4bc2a26c654fc875ab99 xmlns="fe73b3f6-a427-4a99-886e-da32c6de835d">
      <Terms xmlns="http://schemas.microsoft.com/office/infopath/2007/PartnerControls">
        <TermInfo xmlns="http://schemas.microsoft.com/office/infopath/2007/PartnerControls">
          <TermName xmlns="http://schemas.microsoft.com/office/infopath/2007/PartnerControls">Public health training</TermName>
          <TermId xmlns="http://schemas.microsoft.com/office/infopath/2007/PartnerControls">75714065-8f11-40ef-97c0-a6ab016bbaa4</TermId>
        </TermInfo>
      </Terms>
    </c67668d6730c4bc2a26c654fc875ab99>
    <TaxCatchAll xmlns="fe73b3f6-a427-4a99-886e-da32c6de835d">
      <Value>6</Value>
      <Value>5</Value>
      <Value>4</Value>
      <Value>3</Value>
      <Value>2</Value>
    </TaxCatchAll>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TaxCatchAllLabel xmlns="fe73b3f6-a427-4a99-886e-da32c6de835d" xsi:nil="true"/>
    <_dlc_DocId xmlns="2b488233-8f53-4d99-a4da-b196d235129c">e2i-1645553999-103</_dlc_DocId>
    <_dlc_DocIdUrl xmlns="2b488233-8f53-4d99-a4da-b196d235129c">
      <Url>https://ecdc365.sharepoint.com/teams/ecco_phf_e2i/_layouts/15/DocIdRedir.aspx?ID=e2i-1645553999-103</Url>
      <Description>e2i-1645553999-103</Description>
    </_dlc_DocIdUrl>
    <_dlc_DocIdPersistId xmlns="2b488233-8f53-4d99-a4da-b196d235129c">false</_dlc_DocIdPersistId>
    <TaxKeywordTaxHTField xmlns="2b488233-8f53-4d99-a4da-b196d235129c">
      <Terms xmlns="http://schemas.microsoft.com/office/infopath/2007/PartnerControls"/>
    </TaxKeywordTaxHTField>
  </documentManagement>
</p:properties>
</file>

<file path=customXml/item5.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E6237F33E136C34788D4C4BB09248816" ma:contentTypeVersion="8" ma:contentTypeDescription="Create a new document." ma:contentTypeScope="" ma:versionID="a7f7158992bec3c1b13ca6e5efb62f79">
  <xsd:schema xmlns:xsd="http://www.w3.org/2001/XMLSchema" xmlns:xs="http://www.w3.org/2001/XMLSchema" xmlns:p="http://schemas.microsoft.com/office/2006/metadata/properties" xmlns:ns2="4240f11c-4df2-4a37-9be1-bdf0d4dfc218" xmlns:ns3="fe73b3f6-a427-4a99-886e-da32c6de835d" xmlns:ns4="2b488233-8f53-4d99-a4da-b196d235129c" targetNamespace="http://schemas.microsoft.com/office/2006/metadata/properties" ma:root="true" ma:fieldsID="577c79370e75b4e7fe7375f814ef4ce6" ns2:_="" ns3:_="" ns4:_="">
    <xsd:import namespace="4240f11c-4df2-4a37-9be1-bdf0d4dfc218"/>
    <xsd:import namespace="fe73b3f6-a427-4a99-886e-da32c6de835d"/>
    <xsd:import namespace="2b488233-8f53-4d99-a4da-b196d235129c"/>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_dlc_DocId" minOccurs="0"/>
                <xsd:element ref="ns4:_dlc_DocIdUrl" minOccurs="0"/>
                <xsd:element ref="ns4:_dlc_DocIdPersistId" minOccurs="0"/>
                <xsd:element ref="ns4: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fieldId="{c67668d6-730c-4bc2-a26c-654fc875ab99}" ma:taxonomyMulti="true"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567e171-1f9a-4b32-8f9a-2e5ba07b97fd}" ma:internalName="TaxCatchAll" ma:showField="CatchAllData" ma:web="2b488233-8f53-4d99-a4da-b196d235129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567e171-1f9a-4b32-8f9a-2e5ba07b97fd}" ma:internalName="TaxCatchAllLabel" ma:readOnly="true" ma:showField="CatchAllDataLabel" ma:web="2b488233-8f53-4d99-a4da-b196d235129c">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readOnly="false" ma:default="1;#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readOnly="true" ma:default="2;#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488233-8f53-4d99-a4da-b196d235129c" elementFormDefault="qualified">
    <xsd:import namespace="http://schemas.microsoft.com/office/2006/documentManagement/types"/>
    <xsd:import namespace="http://schemas.microsoft.com/office/infopath/2007/PartnerControls"/>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element name="TaxKeywordTaxHTField" ma:index="31"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000733-F806-4FB7-8AB0-9C4D1E1B4C08}">
  <ds:schemaRefs>
    <ds:schemaRef ds:uri="Microsoft.SharePoint.Taxonomy.ContentTypeSync"/>
  </ds:schemaRefs>
</ds:datastoreItem>
</file>

<file path=customXml/itemProps2.xml><?xml version="1.0" encoding="utf-8"?>
<ds:datastoreItem xmlns:ds="http://schemas.openxmlformats.org/officeDocument/2006/customXml" ds:itemID="{3C342C2F-7896-410F-AA12-1800328579CD}">
  <ds:schemaRefs>
    <ds:schemaRef ds:uri="http://schemas.microsoft.com/sharepoint/v3/contenttype/forms"/>
  </ds:schemaRefs>
</ds:datastoreItem>
</file>

<file path=customXml/itemProps3.xml><?xml version="1.0" encoding="utf-8"?>
<ds:datastoreItem xmlns:ds="http://schemas.openxmlformats.org/officeDocument/2006/customXml" ds:itemID="{07304226-1A61-4C49-BB18-6AC429DF0941}">
  <ds:schemaRefs>
    <ds:schemaRef ds:uri="http://schemas.microsoft.com/sharepoint/events"/>
  </ds:schemaRefs>
</ds:datastoreItem>
</file>

<file path=customXml/itemProps4.xml><?xml version="1.0" encoding="utf-8"?>
<ds:datastoreItem xmlns:ds="http://schemas.openxmlformats.org/officeDocument/2006/customXml" ds:itemID="{7D25668B-D425-4D8D-A0F6-5E0747332DCB}">
  <ds:schemaRefs>
    <ds:schemaRef ds:uri="2b488233-8f53-4d99-a4da-b196d235129c"/>
    <ds:schemaRef ds:uri="4240f11c-4df2-4a37-9be1-bdf0d4dfc218"/>
    <ds:schemaRef ds:uri="fe73b3f6-a427-4a99-886e-da32c6de83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127E5C03-691E-469C-A8A8-903E25CB04C9}">
  <ds:schemaRefs>
    <ds:schemaRef ds:uri="2b488233-8f53-4d99-a4da-b196d235129c"/>
    <ds:schemaRef ds:uri="4240f11c-4df2-4a37-9be1-bdf0d4dfc218"/>
    <ds:schemaRef ds:uri="fe73b3f6-a427-4a99-886e-da32c6de83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d6aa37e-3a89-4bd8-9367-95b8219209ae}" enabled="1" method="Standard" siteId="{6ad73702-409c-4046-ae59-cc4bea334507}" removed="0"/>
</clbl:labelList>
</file>

<file path=docProps/app.xml><?xml version="1.0" encoding="utf-8"?>
<Properties xmlns="http://schemas.openxmlformats.org/officeDocument/2006/extended-properties" xmlns:vt="http://schemas.openxmlformats.org/officeDocument/2006/docPropsVTypes">
  <Template>Day 1_Welcome address_Overview of the course_Amelie Plymoth and Aikaterini Mougkou</Template>
  <TotalTime>0</TotalTime>
  <Words>2177</Words>
  <Application>Microsoft Office PowerPoint</Application>
  <PresentationFormat>Widescreen</PresentationFormat>
  <Paragraphs>284</Paragraphs>
  <Slides>38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Tahoma</vt:lpstr>
      <vt:lpstr>Times</vt:lpstr>
      <vt:lpstr>Trebuchet MS</vt:lpstr>
      <vt:lpstr>Wingdings</vt:lpstr>
      <vt:lpstr>ECDC_PowerPoint_Template_2017</vt:lpstr>
      <vt:lpstr>ECDC_PowerPoint_Template_2017-2</vt:lpstr>
      <vt:lpstr>Theme_ECDC</vt:lpstr>
      <vt:lpstr> Essential components of descriptive studies in acute care hospitals    Sebastian Haller</vt:lpstr>
      <vt:lpstr>Objectives</vt:lpstr>
      <vt:lpstr>Outline</vt:lpstr>
      <vt:lpstr>10 Steps of an outbreak investigation </vt:lpstr>
      <vt:lpstr>ESBL-producing Klebsiella pneumonia outbreak on a German NICU</vt:lpstr>
      <vt:lpstr>Establish the existence of an outbreak:  Increased incidence in a place at a given time? </vt:lpstr>
      <vt:lpstr>Baseline data example  </vt:lpstr>
      <vt:lpstr>Pseudo-outbreaks not linked with any recent increase of incidence </vt:lpstr>
      <vt:lpstr>10 Steps of an outbreak investigation </vt:lpstr>
      <vt:lpstr>Question 1</vt:lpstr>
      <vt:lpstr>Case definitions</vt:lpstr>
      <vt:lpstr>10 Steps of an outbreak investigation </vt:lpstr>
      <vt:lpstr>Question 2</vt:lpstr>
      <vt:lpstr>Case search</vt:lpstr>
      <vt:lpstr>Line list</vt:lpstr>
      <vt:lpstr>PowerPoint Presentation</vt:lpstr>
      <vt:lpstr>PowerPoint Presentation</vt:lpstr>
      <vt:lpstr>Case search </vt:lpstr>
      <vt:lpstr>10 Steps of an outbreak investigation </vt:lpstr>
      <vt:lpstr>The multiple dimensions of time, place and person in health care associated outbreaks </vt:lpstr>
      <vt:lpstr>Question 3</vt:lpstr>
      <vt:lpstr>Person to person transmission Time-Line NICU ESBL-Klebsiella outbreak  2011-2012</vt:lpstr>
      <vt:lpstr>Components of a timeline </vt:lpstr>
      <vt:lpstr>10 Steps of an outbreak investigation </vt:lpstr>
      <vt:lpstr>Question 4</vt:lpstr>
      <vt:lpstr>Testing hypotheses with analytical study</vt:lpstr>
      <vt:lpstr>PowerPoint Presentation</vt:lpstr>
      <vt:lpstr>10 Steps of an outbreak investigation </vt:lpstr>
      <vt:lpstr>Question 5</vt:lpstr>
      <vt:lpstr>Additional investigations </vt:lpstr>
      <vt:lpstr>Maximum-likelihood tree</vt:lpstr>
      <vt:lpstr>Minimum Spanning Tree</vt:lpstr>
      <vt:lpstr>Conclusions: ESBL-producing Klebsiella pneumonia outbreak on a German NICU</vt:lpstr>
      <vt:lpstr>10 Steps of an outbreak investigation </vt:lpstr>
      <vt:lpstr>PowerPoint Presentation</vt:lpstr>
      <vt:lpstr>Hand hygiene</vt:lpstr>
      <vt:lpstr>PowerPoint Presentation</vt:lpstr>
      <vt:lpstr>Acknowledgements  Thanks to Robert Koch Institute – Infectious Disease Epidemiology  The creation of this training material was commissioned by ECDC to Sebastian Haller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course  Amelie Plymoth, Aikaterini Mougkou</dc:title>
  <dc:subject/>
  <dc:creator>Urszula Bogatynska</dc:creator>
  <cp:keywords/>
  <cp:lastModifiedBy>Amelie Plymoth</cp:lastModifiedBy>
  <cp:revision>23</cp:revision>
  <dcterms:created xsi:type="dcterms:W3CDTF">2023-08-28T13:55:16Z</dcterms:created>
  <dcterms:modified xsi:type="dcterms:W3CDTF">2024-01-10T15:14:08Z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0x010100EE95EE7DB3A482488E68FA4A7091999F00E6237F33E136C34788D4C4BB09248816</vt:lpwstr>
  </property>
  <property fmtid="{D5CDD505-2E9C-101B-9397-08002B2CF9AE}" pid="3" name="ECMX_ENTITY">
    <vt:lpwstr>3;#ECDC|931345c4-86d9-4b39-a79a-5a8b0b90257f</vt:lpwstr>
  </property>
  <property fmtid="{D5CDD505-2E9C-101B-9397-08002B2CF9AE}" pid="4" name="b80f357c25a94dacb60f1fd0d4d680fc">
    <vt:lpwstr/>
  </property>
  <property fmtid="{D5CDD505-2E9C-101B-9397-08002B2CF9AE}" pid="5" name="ECMX_LIFECYCLE">
    <vt:lpwstr>2;#Active|50127695-0d4f-4ac1-ab93-ebc716c3e584</vt:lpwstr>
  </property>
  <property fmtid="{D5CDD505-2E9C-101B-9397-08002B2CF9AE}" pid="6" name="ECMX_DISEASEPATHOGEN">
    <vt:lpwstr/>
  </property>
  <property fmtid="{D5CDD505-2E9C-101B-9397-08002B2CF9AE}" pid="7" name="ECMX_DOCUMENTTYPE">
    <vt:lpwstr>5;#Training Material|31e39f6d-8728-42bb-87ba-ba7371348e4a</vt:lpwstr>
  </property>
  <property fmtid="{D5CDD505-2E9C-101B-9397-08002B2CF9AE}" pid="8" name="h05cc6f867ac4da49e4569497b7e270e">
    <vt:lpwstr/>
  </property>
  <property fmtid="{D5CDD505-2E9C-101B-9397-08002B2CF9AE}" pid="9" name="DocumentType">
    <vt:lpwstr/>
  </property>
  <property fmtid="{D5CDD505-2E9C-101B-9397-08002B2CF9AE}" pid="10" name="ECMX_CATEGORYLABEL">
    <vt:lpwstr>4;#Public health training|75714065-8f11-40ef-97c0-a6ab016bbaa4</vt:lpwstr>
  </property>
  <property fmtid="{D5CDD505-2E9C-101B-9397-08002B2CF9AE}" pid="11" name="ECMX_DOCUMENTSTATUS">
    <vt:lpwstr>6;#Final|a32a3a8d-4a80-4138-955a-de688ad92766</vt:lpwstr>
  </property>
  <property fmtid="{D5CDD505-2E9C-101B-9397-08002B2CF9AE}" pid="12" name="CategoryLabel">
    <vt:lpwstr/>
  </property>
  <property fmtid="{D5CDD505-2E9C-101B-9397-08002B2CF9AE}" pid="13" name="_dlc_DocIdItemGuid">
    <vt:lpwstr>3e7cc36a-5031-4460-bfd6-ebd53ee057d6</vt:lpwstr>
  </property>
  <property fmtid="{D5CDD505-2E9C-101B-9397-08002B2CF9AE}" pid="14" name="TaxKeyword">
    <vt:lpwstr/>
  </property>
  <property fmtid="{D5CDD505-2E9C-101B-9397-08002B2CF9AE}" pid="15" name="MediaServiceImageTags">
    <vt:lpwstr/>
  </property>
  <property fmtid="{D5CDD505-2E9C-101B-9397-08002B2CF9AE}" pid="16" name="lcf76f155ced4ddcb4097134ff3c332f">
    <vt:lpwstr/>
  </property>
  <property fmtid="{D5CDD505-2E9C-101B-9397-08002B2CF9AE}" pid="17" name="ClassificationContentMarkingHeaderLocations">
    <vt:lpwstr>ECDC_PowerPoint_Template_2017:4\ECDC_PowerPoint_Template_2017-2:4\Theme_ECDC:8</vt:lpwstr>
  </property>
  <property fmtid="{D5CDD505-2E9C-101B-9397-08002B2CF9AE}" pid="18" name="ClassificationContentMarkingHeaderText">
    <vt:lpwstr>ECDC NORMAL</vt:lpwstr>
  </property>
  <property fmtid="{D5CDD505-2E9C-101B-9397-08002B2CF9AE}" pid="19" name="ArticulateGUID">
    <vt:lpwstr>61528A4B-0F09-4AFC-BC65-3452C9669096</vt:lpwstr>
  </property>
  <property fmtid="{D5CDD505-2E9C-101B-9397-08002B2CF9AE}" pid="20" name="ArticulatePath">
    <vt:lpwstr>https://ecdc365.sharepoint.com/teams/ecco_phf_e2i/Storage/Presentations/Day 2/Day 2_Essential components of descriptive studies in acute care hospitals _Sebastian Haller</vt:lpwstr>
  </property>
  <property fmtid="{D5CDD505-2E9C-101B-9397-08002B2CF9AE}" pid="21" name="_ModernAudienceTargetUserField">
    <vt:lpwstr/>
  </property>
  <property fmtid="{D5CDD505-2E9C-101B-9397-08002B2CF9AE}" pid="22" name="xd_ProgID">
    <vt:lpwstr/>
  </property>
  <property fmtid="{D5CDD505-2E9C-101B-9397-08002B2CF9AE}" pid="23" name="ComplianceAssetId">
    <vt:lpwstr/>
  </property>
  <property fmtid="{D5CDD505-2E9C-101B-9397-08002B2CF9AE}" pid="24" name="TemplateUrl">
    <vt:lpwstr/>
  </property>
  <property fmtid="{D5CDD505-2E9C-101B-9397-08002B2CF9AE}" pid="25" name="_ExtendedDescription">
    <vt:lpwstr/>
  </property>
  <property fmtid="{D5CDD505-2E9C-101B-9397-08002B2CF9AE}" pid="26" name="xd_Signature">
    <vt:bool>false</vt:bool>
  </property>
  <property fmtid="{D5CDD505-2E9C-101B-9397-08002B2CF9AE}" pid="27" name="SharedWithUsers">
    <vt:lpwstr/>
  </property>
  <property fmtid="{D5CDD505-2E9C-101B-9397-08002B2CF9AE}" pid="28" name="TriggerFlowInfo">
    <vt:lpwstr/>
  </property>
  <property fmtid="{D5CDD505-2E9C-101B-9397-08002B2CF9AE}" pid="29" name="Order">
    <vt:r8>1536900</vt:r8>
  </property>
</Properties>
</file>