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1" r:id="rId1"/>
    <p:sldMasterId id="2147483653" r:id="rId2"/>
  </p:sldMasterIdLst>
  <p:notesMasterIdLst>
    <p:notesMasterId r:id="rId28"/>
  </p:notesMasterIdLst>
  <p:handoutMasterIdLst>
    <p:handoutMasterId r:id="rId29"/>
  </p:handoutMasterIdLst>
  <p:sldIdLst>
    <p:sldId id="419" r:id="rId3"/>
    <p:sldId id="256" r:id="rId4"/>
    <p:sldId id="265" r:id="rId5"/>
    <p:sldId id="257" r:id="rId6"/>
    <p:sldId id="420" r:id="rId7"/>
    <p:sldId id="421" r:id="rId8"/>
    <p:sldId id="427" r:id="rId9"/>
    <p:sldId id="422" r:id="rId10"/>
    <p:sldId id="416" r:id="rId11"/>
    <p:sldId id="418" r:id="rId12"/>
    <p:sldId id="423" r:id="rId13"/>
    <p:sldId id="435" r:id="rId14"/>
    <p:sldId id="436" r:id="rId15"/>
    <p:sldId id="424" r:id="rId16"/>
    <p:sldId id="425" r:id="rId17"/>
    <p:sldId id="426" r:id="rId18"/>
    <p:sldId id="428" r:id="rId19"/>
    <p:sldId id="430" r:id="rId20"/>
    <p:sldId id="431" r:id="rId21"/>
    <p:sldId id="432" r:id="rId22"/>
    <p:sldId id="429" r:id="rId23"/>
    <p:sldId id="433" r:id="rId24"/>
    <p:sldId id="434" r:id="rId25"/>
    <p:sldId id="264" r:id="rId26"/>
    <p:sldId id="437" r:id="rId27"/>
  </p:sldIdLst>
  <p:sldSz cx="12192000" cy="6858000"/>
  <p:notesSz cx="7023100" cy="9309100"/>
  <p:defaultTextStyle>
    <a:defPPr>
      <a:defRPr lang="de-DE"/>
    </a:defPPr>
    <a:lvl1pPr algn="l" rtl="0" fontAlgn="base">
      <a:lnSpc>
        <a:spcPct val="90000"/>
      </a:lnSpc>
      <a:spcBef>
        <a:spcPct val="0"/>
      </a:spcBef>
      <a:spcAft>
        <a:spcPct val="0"/>
      </a:spcAft>
      <a:defRPr sz="3200" kern="1200">
        <a:solidFill>
          <a:schemeClr val="tx1"/>
        </a:solidFill>
        <a:latin typeface="Tahoma" pitchFamily="34" charset="0"/>
        <a:ea typeface="+mn-ea"/>
        <a:cs typeface="+mn-cs"/>
      </a:defRPr>
    </a:lvl1pPr>
    <a:lvl2pPr marL="457200" algn="l" rtl="0" fontAlgn="base">
      <a:lnSpc>
        <a:spcPct val="90000"/>
      </a:lnSpc>
      <a:spcBef>
        <a:spcPct val="0"/>
      </a:spcBef>
      <a:spcAft>
        <a:spcPct val="0"/>
      </a:spcAft>
      <a:defRPr sz="3200" kern="1200">
        <a:solidFill>
          <a:schemeClr val="tx1"/>
        </a:solidFill>
        <a:latin typeface="Tahoma" pitchFamily="34" charset="0"/>
        <a:ea typeface="+mn-ea"/>
        <a:cs typeface="+mn-cs"/>
      </a:defRPr>
    </a:lvl2pPr>
    <a:lvl3pPr marL="914400" algn="l" rtl="0" fontAlgn="base">
      <a:lnSpc>
        <a:spcPct val="90000"/>
      </a:lnSpc>
      <a:spcBef>
        <a:spcPct val="0"/>
      </a:spcBef>
      <a:spcAft>
        <a:spcPct val="0"/>
      </a:spcAft>
      <a:defRPr sz="3200" kern="1200">
        <a:solidFill>
          <a:schemeClr val="tx1"/>
        </a:solidFill>
        <a:latin typeface="Tahoma" pitchFamily="34" charset="0"/>
        <a:ea typeface="+mn-ea"/>
        <a:cs typeface="+mn-cs"/>
      </a:defRPr>
    </a:lvl3pPr>
    <a:lvl4pPr marL="1371600" algn="l" rtl="0" fontAlgn="base">
      <a:lnSpc>
        <a:spcPct val="90000"/>
      </a:lnSpc>
      <a:spcBef>
        <a:spcPct val="0"/>
      </a:spcBef>
      <a:spcAft>
        <a:spcPct val="0"/>
      </a:spcAft>
      <a:defRPr sz="3200" kern="1200">
        <a:solidFill>
          <a:schemeClr val="tx1"/>
        </a:solidFill>
        <a:latin typeface="Tahoma" pitchFamily="34" charset="0"/>
        <a:ea typeface="+mn-ea"/>
        <a:cs typeface="+mn-cs"/>
      </a:defRPr>
    </a:lvl4pPr>
    <a:lvl5pPr marL="1828800" algn="l" rtl="0" fontAlgn="base">
      <a:lnSpc>
        <a:spcPct val="90000"/>
      </a:lnSpc>
      <a:spcBef>
        <a:spcPct val="0"/>
      </a:spcBef>
      <a:spcAft>
        <a:spcPct val="0"/>
      </a:spcAft>
      <a:defRPr sz="3200" kern="1200">
        <a:solidFill>
          <a:schemeClr val="tx1"/>
        </a:solidFill>
        <a:latin typeface="Tahoma" pitchFamily="34" charset="0"/>
        <a:ea typeface="+mn-ea"/>
        <a:cs typeface="+mn-cs"/>
      </a:defRPr>
    </a:lvl5pPr>
    <a:lvl6pPr marL="2286000" algn="l" defTabSz="914400" rtl="0" eaLnBrk="1" latinLnBrk="0" hangingPunct="1">
      <a:defRPr sz="3200" kern="1200">
        <a:solidFill>
          <a:schemeClr val="tx1"/>
        </a:solidFill>
        <a:latin typeface="Tahoma" pitchFamily="34" charset="0"/>
        <a:ea typeface="+mn-ea"/>
        <a:cs typeface="+mn-cs"/>
      </a:defRPr>
    </a:lvl6pPr>
    <a:lvl7pPr marL="2743200" algn="l" defTabSz="914400" rtl="0" eaLnBrk="1" latinLnBrk="0" hangingPunct="1">
      <a:defRPr sz="3200" kern="1200">
        <a:solidFill>
          <a:schemeClr val="tx1"/>
        </a:solidFill>
        <a:latin typeface="Tahoma" pitchFamily="34" charset="0"/>
        <a:ea typeface="+mn-ea"/>
        <a:cs typeface="+mn-cs"/>
      </a:defRPr>
    </a:lvl7pPr>
    <a:lvl8pPr marL="3200400" algn="l" defTabSz="914400" rtl="0" eaLnBrk="1" latinLnBrk="0" hangingPunct="1">
      <a:defRPr sz="3200" kern="1200">
        <a:solidFill>
          <a:schemeClr val="tx1"/>
        </a:solidFill>
        <a:latin typeface="Tahoma" pitchFamily="34" charset="0"/>
        <a:ea typeface="+mn-ea"/>
        <a:cs typeface="+mn-cs"/>
      </a:defRPr>
    </a:lvl8pPr>
    <a:lvl9pPr marL="3657600" algn="l" defTabSz="914400" rtl="0" eaLnBrk="1" latinLnBrk="0" hangingPunct="1">
      <a:defRPr sz="32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en Duncan" initials="BD"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AE23"/>
    <a:srgbClr val="99CC00"/>
    <a:srgbClr val="FFDD00"/>
    <a:srgbClr val="996633"/>
    <a:srgbClr val="FF0000"/>
    <a:srgbClr val="336699"/>
    <a:srgbClr val="008000"/>
    <a:srgbClr val="333333"/>
    <a:srgbClr val="3366CC"/>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73931" autoAdjust="0"/>
  </p:normalViewPr>
  <p:slideViewPr>
    <p:cSldViewPr snapToGrid="0">
      <p:cViewPr varScale="1">
        <p:scale>
          <a:sx n="73" d="100"/>
          <a:sy n="73" d="100"/>
        </p:scale>
        <p:origin x="180" y="6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604"/>
    </p:cViewPr>
  </p:sorterViewPr>
  <p:notesViewPr>
    <p:cSldViewPr snapToGrid="0">
      <p:cViewPr varScale="1">
        <p:scale>
          <a:sx n="79" d="100"/>
          <a:sy n="79" d="100"/>
        </p:scale>
        <p:origin x="3102" y="108"/>
      </p:cViewPr>
      <p:guideLst>
        <p:guide orient="horz" pos="2932"/>
        <p:guide pos="221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2" Type="http://schemas.openxmlformats.org/officeDocument/2006/relationships/oleObject" Target="file:///C:\Documents%20and%20Settings\susan.hopkins\Local%20Settings\Temporary%20Internet%20Files\Content.Outlook\4999CJTR\personel_distrib.xls"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4"/>
    </mc:Choice>
    <mc:Fallback>
      <c:style val="4"/>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tx>
            <c:v>Total</c:v>
          </c:tx>
          <c:spPr>
            <a:solidFill>
              <a:srgbClr val="008000"/>
            </a:solidFill>
          </c:spPr>
          <c:invertIfNegative val="0"/>
          <c:cat>
            <c:strRef>
              <c:f>Sheet3!$A$3:$A$18</c:f>
              <c:strCache>
                <c:ptCount val="16"/>
                <c:pt idx="0">
                  <c:v>Infection control nurse</c:v>
                </c:pt>
                <c:pt idx="1">
                  <c:v>Infection control physician </c:v>
                </c:pt>
                <c:pt idx="2">
                  <c:v>Ward nurse</c:v>
                </c:pt>
                <c:pt idx="3">
                  <c:v>Ward physician</c:v>
                </c:pt>
                <c:pt idx="4">
                  <c:v>Infectious disease physician</c:v>
                </c:pt>
                <c:pt idx="5">
                  <c:v>Hospital microbiologist</c:v>
                </c:pt>
                <c:pt idx="6">
                  <c:v>MD specialist trainee</c:v>
                </c:pt>
                <c:pt idx="7">
                  <c:v>Hospital pharmacist</c:v>
                </c:pt>
                <c:pt idx="8">
                  <c:v>Infection control link nurse</c:v>
                </c:pt>
                <c:pt idx="9">
                  <c:v>Data nurse</c:v>
                </c:pt>
                <c:pt idx="10">
                  <c:v>Nurse aid</c:v>
                </c:pt>
                <c:pt idx="11">
                  <c:v>MD students</c:v>
                </c:pt>
                <c:pt idx="12">
                  <c:v>Other hospital staff</c:v>
                </c:pt>
                <c:pt idx="13">
                  <c:v>National PPS coordination staff</c:v>
                </c:pt>
                <c:pt idx="14">
                  <c:v>Regional PPS coordination staff</c:v>
                </c:pt>
                <c:pt idx="15">
                  <c:v>Other</c:v>
                </c:pt>
              </c:strCache>
            </c:strRef>
          </c:cat>
          <c:val>
            <c:numRef>
              <c:f>Sheet3!$B$3:$B$18</c:f>
              <c:numCache>
                <c:formatCode>General</c:formatCode>
                <c:ptCount val="16"/>
                <c:pt idx="0">
                  <c:v>15</c:v>
                </c:pt>
                <c:pt idx="1">
                  <c:v>18</c:v>
                </c:pt>
                <c:pt idx="2">
                  <c:v>11</c:v>
                </c:pt>
                <c:pt idx="3">
                  <c:v>9</c:v>
                </c:pt>
                <c:pt idx="4">
                  <c:v>7</c:v>
                </c:pt>
                <c:pt idx="5">
                  <c:v>3</c:v>
                </c:pt>
                <c:pt idx="6">
                  <c:v>8</c:v>
                </c:pt>
                <c:pt idx="7">
                  <c:v>2</c:v>
                </c:pt>
                <c:pt idx="8">
                  <c:v>4</c:v>
                </c:pt>
                <c:pt idx="9">
                  <c:v>3</c:v>
                </c:pt>
                <c:pt idx="10">
                  <c:v>1</c:v>
                </c:pt>
                <c:pt idx="11">
                  <c:v>1</c:v>
                </c:pt>
                <c:pt idx="12">
                  <c:v>5</c:v>
                </c:pt>
                <c:pt idx="13">
                  <c:v>9</c:v>
                </c:pt>
                <c:pt idx="14">
                  <c:v>5</c:v>
                </c:pt>
                <c:pt idx="15">
                  <c:v>2</c:v>
                </c:pt>
              </c:numCache>
            </c:numRef>
          </c:val>
          <c:extLst>
            <c:ext xmlns:c16="http://schemas.microsoft.com/office/drawing/2014/chart" uri="{C3380CC4-5D6E-409C-BE32-E72D297353CC}">
              <c16:uniqueId val="{00000000-BF67-4F1F-8E13-DD6199807B7B}"/>
            </c:ext>
          </c:extLst>
        </c:ser>
        <c:ser>
          <c:idx val="1"/>
          <c:order val="1"/>
          <c:tx>
            <c:v>Collection</c:v>
          </c:tx>
          <c:spPr>
            <a:solidFill>
              <a:srgbClr val="0000FF"/>
            </a:solidFill>
          </c:spPr>
          <c:invertIfNegative val="0"/>
          <c:cat>
            <c:strRef>
              <c:f>Sheet3!$A$3:$A$18</c:f>
              <c:strCache>
                <c:ptCount val="16"/>
                <c:pt idx="0">
                  <c:v>Infection control nurse</c:v>
                </c:pt>
                <c:pt idx="1">
                  <c:v>Infection control physician </c:v>
                </c:pt>
                <c:pt idx="2">
                  <c:v>Ward nurse</c:v>
                </c:pt>
                <c:pt idx="3">
                  <c:v>Ward physician</c:v>
                </c:pt>
                <c:pt idx="4">
                  <c:v>Infectious disease physician</c:v>
                </c:pt>
                <c:pt idx="5">
                  <c:v>Hospital microbiologist</c:v>
                </c:pt>
                <c:pt idx="6">
                  <c:v>MD specialist trainee</c:v>
                </c:pt>
                <c:pt idx="7">
                  <c:v>Hospital pharmacist</c:v>
                </c:pt>
                <c:pt idx="8">
                  <c:v>Infection control link nurse</c:v>
                </c:pt>
                <c:pt idx="9">
                  <c:v>Data nurse</c:v>
                </c:pt>
                <c:pt idx="10">
                  <c:v>Nurse aid</c:v>
                </c:pt>
                <c:pt idx="11">
                  <c:v>MD students</c:v>
                </c:pt>
                <c:pt idx="12">
                  <c:v>Other hospital staff</c:v>
                </c:pt>
                <c:pt idx="13">
                  <c:v>National PPS coordination staff</c:v>
                </c:pt>
                <c:pt idx="14">
                  <c:v>Regional PPS coordination staff</c:v>
                </c:pt>
                <c:pt idx="15">
                  <c:v>Other</c:v>
                </c:pt>
              </c:strCache>
            </c:strRef>
          </c:cat>
          <c:val>
            <c:numRef>
              <c:f>Sheet3!$C$3:$C$18</c:f>
              <c:numCache>
                <c:formatCode>General</c:formatCode>
                <c:ptCount val="16"/>
                <c:pt idx="0">
                  <c:v>15</c:v>
                </c:pt>
                <c:pt idx="1">
                  <c:v>18</c:v>
                </c:pt>
                <c:pt idx="2">
                  <c:v>11</c:v>
                </c:pt>
                <c:pt idx="3">
                  <c:v>9</c:v>
                </c:pt>
                <c:pt idx="4">
                  <c:v>7</c:v>
                </c:pt>
                <c:pt idx="5">
                  <c:v>3</c:v>
                </c:pt>
                <c:pt idx="6">
                  <c:v>8</c:v>
                </c:pt>
                <c:pt idx="7">
                  <c:v>2</c:v>
                </c:pt>
                <c:pt idx="8">
                  <c:v>4</c:v>
                </c:pt>
                <c:pt idx="9">
                  <c:v>2</c:v>
                </c:pt>
                <c:pt idx="10">
                  <c:v>0</c:v>
                </c:pt>
                <c:pt idx="11">
                  <c:v>1</c:v>
                </c:pt>
                <c:pt idx="12">
                  <c:v>3</c:v>
                </c:pt>
                <c:pt idx="13">
                  <c:v>8</c:v>
                </c:pt>
                <c:pt idx="14">
                  <c:v>5</c:v>
                </c:pt>
                <c:pt idx="15">
                  <c:v>2</c:v>
                </c:pt>
              </c:numCache>
            </c:numRef>
          </c:val>
          <c:extLst>
            <c:ext xmlns:c16="http://schemas.microsoft.com/office/drawing/2014/chart" uri="{C3380CC4-5D6E-409C-BE32-E72D297353CC}">
              <c16:uniqueId val="{00000001-BF67-4F1F-8E13-DD6199807B7B}"/>
            </c:ext>
          </c:extLst>
        </c:ser>
        <c:ser>
          <c:idx val="2"/>
          <c:order val="2"/>
          <c:tx>
            <c:v>Data Entry</c:v>
          </c:tx>
          <c:spPr>
            <a:solidFill>
              <a:srgbClr val="FF0000"/>
            </a:solidFill>
          </c:spPr>
          <c:invertIfNegative val="0"/>
          <c:cat>
            <c:strRef>
              <c:f>Sheet3!$A$3:$A$18</c:f>
              <c:strCache>
                <c:ptCount val="16"/>
                <c:pt idx="0">
                  <c:v>Infection control nurse</c:v>
                </c:pt>
                <c:pt idx="1">
                  <c:v>Infection control physician </c:v>
                </c:pt>
                <c:pt idx="2">
                  <c:v>Ward nurse</c:v>
                </c:pt>
                <c:pt idx="3">
                  <c:v>Ward physician</c:v>
                </c:pt>
                <c:pt idx="4">
                  <c:v>Infectious disease physician</c:v>
                </c:pt>
                <c:pt idx="5">
                  <c:v>Hospital microbiologist</c:v>
                </c:pt>
                <c:pt idx="6">
                  <c:v>MD specialist trainee</c:v>
                </c:pt>
                <c:pt idx="7">
                  <c:v>Hospital pharmacist</c:v>
                </c:pt>
                <c:pt idx="8">
                  <c:v>Infection control link nurse</c:v>
                </c:pt>
                <c:pt idx="9">
                  <c:v>Data nurse</c:v>
                </c:pt>
                <c:pt idx="10">
                  <c:v>Nurse aid</c:v>
                </c:pt>
                <c:pt idx="11">
                  <c:v>MD students</c:v>
                </c:pt>
                <c:pt idx="12">
                  <c:v>Other hospital staff</c:v>
                </c:pt>
                <c:pt idx="13">
                  <c:v>National PPS coordination staff</c:v>
                </c:pt>
                <c:pt idx="14">
                  <c:v>Regional PPS coordination staff</c:v>
                </c:pt>
                <c:pt idx="15">
                  <c:v>Other</c:v>
                </c:pt>
              </c:strCache>
            </c:strRef>
          </c:cat>
          <c:val>
            <c:numRef>
              <c:f>Sheet3!$D$3:$D$18</c:f>
              <c:numCache>
                <c:formatCode>General</c:formatCode>
                <c:ptCount val="16"/>
                <c:pt idx="0">
                  <c:v>7</c:v>
                </c:pt>
                <c:pt idx="1">
                  <c:v>7</c:v>
                </c:pt>
                <c:pt idx="2">
                  <c:v>0</c:v>
                </c:pt>
                <c:pt idx="3">
                  <c:v>0</c:v>
                </c:pt>
                <c:pt idx="4">
                  <c:v>2</c:v>
                </c:pt>
                <c:pt idx="5">
                  <c:v>1</c:v>
                </c:pt>
                <c:pt idx="6">
                  <c:v>2</c:v>
                </c:pt>
                <c:pt idx="7">
                  <c:v>1</c:v>
                </c:pt>
                <c:pt idx="8">
                  <c:v>1</c:v>
                </c:pt>
                <c:pt idx="9">
                  <c:v>1</c:v>
                </c:pt>
                <c:pt idx="10">
                  <c:v>1</c:v>
                </c:pt>
                <c:pt idx="11">
                  <c:v>0</c:v>
                </c:pt>
                <c:pt idx="12">
                  <c:v>3</c:v>
                </c:pt>
                <c:pt idx="13">
                  <c:v>4</c:v>
                </c:pt>
                <c:pt idx="14">
                  <c:v>2</c:v>
                </c:pt>
                <c:pt idx="15">
                  <c:v>1</c:v>
                </c:pt>
              </c:numCache>
            </c:numRef>
          </c:val>
          <c:extLst>
            <c:ext xmlns:c16="http://schemas.microsoft.com/office/drawing/2014/chart" uri="{C3380CC4-5D6E-409C-BE32-E72D297353CC}">
              <c16:uniqueId val="{00000002-BF67-4F1F-8E13-DD6199807B7B}"/>
            </c:ext>
          </c:extLst>
        </c:ser>
        <c:dLbls>
          <c:showLegendKey val="0"/>
          <c:showVal val="0"/>
          <c:showCatName val="0"/>
          <c:showSerName val="0"/>
          <c:showPercent val="0"/>
          <c:showBubbleSize val="0"/>
        </c:dLbls>
        <c:gapWidth val="150"/>
        <c:axId val="542765456"/>
        <c:axId val="542765848"/>
      </c:barChart>
      <c:catAx>
        <c:axId val="542765456"/>
        <c:scaling>
          <c:orientation val="minMax"/>
        </c:scaling>
        <c:delete val="0"/>
        <c:axPos val="b"/>
        <c:numFmt formatCode="General" sourceLinked="0"/>
        <c:majorTickMark val="out"/>
        <c:minorTickMark val="none"/>
        <c:tickLblPos val="nextTo"/>
        <c:txPr>
          <a:bodyPr/>
          <a:lstStyle/>
          <a:p>
            <a:pPr>
              <a:defRPr lang="en-GB" sz="800"/>
            </a:pPr>
            <a:endParaRPr lang="en-US"/>
          </a:p>
        </c:txPr>
        <c:crossAx val="542765848"/>
        <c:crosses val="autoZero"/>
        <c:auto val="1"/>
        <c:lblAlgn val="ctr"/>
        <c:lblOffset val="100"/>
        <c:noMultiLvlLbl val="0"/>
      </c:catAx>
      <c:valAx>
        <c:axId val="542765848"/>
        <c:scaling>
          <c:orientation val="minMax"/>
        </c:scaling>
        <c:delete val="0"/>
        <c:axPos val="l"/>
        <c:majorGridlines/>
        <c:numFmt formatCode="General" sourceLinked="1"/>
        <c:majorTickMark val="out"/>
        <c:minorTickMark val="none"/>
        <c:tickLblPos val="nextTo"/>
        <c:txPr>
          <a:bodyPr/>
          <a:lstStyle/>
          <a:p>
            <a:pPr>
              <a:defRPr lang="en-GB" sz="1000"/>
            </a:pPr>
            <a:endParaRPr lang="en-US"/>
          </a:p>
        </c:txPr>
        <c:crossAx val="542765456"/>
        <c:crosses val="autoZero"/>
        <c:crossBetween val="between"/>
      </c:valAx>
    </c:plotArea>
    <c:legend>
      <c:legendPos val="r"/>
      <c:overlay val="0"/>
      <c:txPr>
        <a:bodyPr/>
        <a:lstStyle/>
        <a:p>
          <a:pPr>
            <a:defRPr lang="en-GB"/>
          </a:pPr>
          <a:endParaRPr lang="en-US"/>
        </a:p>
      </c:txPr>
    </c:legend>
    <c:plotVisOnly val="1"/>
    <c:dispBlanksAs val="gap"/>
    <c:showDLblsOverMax val="0"/>
  </c:chart>
  <c:txPr>
    <a:bodyPr/>
    <a:lstStyle/>
    <a:p>
      <a:pPr>
        <a:defRPr sz="1800"/>
      </a:pPr>
      <a:endParaRPr lang="en-US"/>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45458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4" name="Rectangle 4"/>
          <p:cNvSpPr>
            <a:spLocks noGrp="1" noRot="1" noChangeAspect="1" noChangeArrowheads="1" noTextEdit="1"/>
          </p:cNvSpPr>
          <p:nvPr>
            <p:ph type="sldImg" idx="2"/>
          </p:nvPr>
        </p:nvSpPr>
        <p:spPr bwMode="auto">
          <a:xfrm>
            <a:off x="330200" y="534988"/>
            <a:ext cx="4221163" cy="2374900"/>
          </a:xfrm>
          <a:prstGeom prst="rect">
            <a:avLst/>
          </a:prstGeom>
          <a:noFill/>
          <a:ln w="9525">
            <a:solidFill>
              <a:srgbClr val="000000"/>
            </a:solidFill>
            <a:miter lim="800000"/>
            <a:headEnd/>
            <a:tailEnd/>
          </a:ln>
          <a:effectLst/>
        </p:spPr>
      </p:sp>
      <p:sp>
        <p:nvSpPr>
          <p:cNvPr id="15365" name="Rectangle 5"/>
          <p:cNvSpPr>
            <a:spLocks noGrp="1" noChangeArrowheads="1"/>
          </p:cNvSpPr>
          <p:nvPr>
            <p:ph type="body" sz="quarter" idx="3"/>
          </p:nvPr>
        </p:nvSpPr>
        <p:spPr bwMode="auto">
          <a:xfrm>
            <a:off x="759211" y="3235559"/>
            <a:ext cx="5618480" cy="5375359"/>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endParaRPr lang="en-GB" noProof="0" dirty="0"/>
          </a:p>
        </p:txBody>
      </p:sp>
      <p:sp>
        <p:nvSpPr>
          <p:cNvPr id="4" name="Slide Number Placeholder 3"/>
          <p:cNvSpPr>
            <a:spLocks noGrp="1"/>
          </p:cNvSpPr>
          <p:nvPr>
            <p:ph type="sldNum" sz="quarter" idx="5"/>
          </p:nvPr>
        </p:nvSpPr>
        <p:spPr>
          <a:xfrm>
            <a:off x="3977569" y="8841859"/>
            <a:ext cx="3043891" cy="465753"/>
          </a:xfrm>
          <a:prstGeom prst="rect">
            <a:avLst/>
          </a:prstGeom>
        </p:spPr>
        <p:txBody>
          <a:bodyPr vert="horz" lIns="91440" tIns="45720" rIns="91440" bIns="45720" rtlCol="0" anchor="b"/>
          <a:lstStyle>
            <a:lvl1pPr algn="r">
              <a:defRPr sz="1200"/>
            </a:lvl1pPr>
          </a:lstStyle>
          <a:p>
            <a:fld id="{D0D18800-03A3-4371-B392-80B672D011D5}" type="slidenum">
              <a:rPr lang="en-GB" smtClean="0"/>
              <a:t>‹nr.›</a:t>
            </a:fld>
            <a:endParaRPr lang="en-GB"/>
          </a:p>
        </p:txBody>
      </p:sp>
    </p:spTree>
    <p:extLst>
      <p:ext uri="{BB962C8B-B14F-4D97-AF65-F5344CB8AC3E}">
        <p14:creationId xmlns:p14="http://schemas.microsoft.com/office/powerpoint/2010/main" val="132633066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6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Times" pitchFamily="18" charset="0"/>
        <a:ea typeface="+mn-ea"/>
        <a:cs typeface="+mn-cs"/>
      </a:defRPr>
    </a:lvl2pPr>
    <a:lvl3pPr marL="914400" algn="l" rtl="0" fontAlgn="base">
      <a:spcBef>
        <a:spcPct val="30000"/>
      </a:spcBef>
      <a:spcAft>
        <a:spcPct val="0"/>
      </a:spcAft>
      <a:defRPr sz="1200" kern="1200">
        <a:solidFill>
          <a:schemeClr val="tx1"/>
        </a:solidFill>
        <a:latin typeface="Times" pitchFamily="18" charset="0"/>
        <a:ea typeface="+mn-ea"/>
        <a:cs typeface="+mn-cs"/>
      </a:defRPr>
    </a:lvl3pPr>
    <a:lvl4pPr marL="1371600" algn="l" rtl="0" fontAlgn="base">
      <a:spcBef>
        <a:spcPct val="30000"/>
      </a:spcBef>
      <a:spcAft>
        <a:spcPct val="0"/>
      </a:spcAft>
      <a:defRPr sz="1200" kern="1200">
        <a:solidFill>
          <a:schemeClr val="tx1"/>
        </a:solidFill>
        <a:latin typeface="Times" pitchFamily="18" charset="0"/>
        <a:ea typeface="+mn-ea"/>
        <a:cs typeface="+mn-cs"/>
      </a:defRPr>
    </a:lvl4pPr>
    <a:lvl5pPr marL="1828800" algn="l" rtl="0" fontAlgn="base">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3319571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5813130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0539416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6863060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3469988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12483731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1168532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6623576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4653651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16013718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r>
              <a:rPr lang="en-GB" dirty="0"/>
              <a:t>Facilitator notes:</a:t>
            </a:r>
          </a:p>
          <a:p>
            <a:endParaRPr lang="en-GB" dirty="0"/>
          </a:p>
        </p:txBody>
      </p:sp>
    </p:spTree>
    <p:extLst>
      <p:ext uri="{BB962C8B-B14F-4D97-AF65-F5344CB8AC3E}">
        <p14:creationId xmlns:p14="http://schemas.microsoft.com/office/powerpoint/2010/main" val="40868356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sz="1400" dirty="0"/>
              <a:t>Facilitator notes:</a:t>
            </a:r>
          </a:p>
          <a:p>
            <a:pPr marL="0" marR="0" indent="0" algn="l" defTabSz="914400" rtl="0" eaLnBrk="1" fontAlgn="base" latinLnBrk="0" hangingPunct="1">
              <a:lnSpc>
                <a:spcPct val="100000"/>
              </a:lnSpc>
              <a:spcBef>
                <a:spcPct val="30000"/>
              </a:spcBef>
              <a:spcAft>
                <a:spcPct val="0"/>
              </a:spcAft>
              <a:buClrTx/>
              <a:buSzTx/>
              <a:buFontTx/>
              <a:buNone/>
              <a:tabLst/>
              <a:defRPr/>
            </a:pPr>
            <a:endParaRPr lang="en-GB" sz="1400" kern="1200" baseline="0" noProof="0" dirty="0">
              <a:solidFill>
                <a:schemeClr val="tx1"/>
              </a:solidFill>
              <a:latin typeface="Times" pitchFamily="18" charset="0"/>
              <a:ea typeface="+mn-ea"/>
              <a:cs typeface="+mn-cs"/>
            </a:endParaRPr>
          </a:p>
        </p:txBody>
      </p:sp>
    </p:spTree>
    <p:extLst>
      <p:ext uri="{BB962C8B-B14F-4D97-AF65-F5344CB8AC3E}">
        <p14:creationId xmlns:p14="http://schemas.microsoft.com/office/powerpoint/2010/main" val="38963553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
        <p:nvSpPr>
          <p:cNvPr id="4" name="Slide Number Placeholder 3"/>
          <p:cNvSpPr>
            <a:spLocks noGrp="1"/>
          </p:cNvSpPr>
          <p:nvPr>
            <p:ph type="sldNum" sz="quarter" idx="10"/>
          </p:nvPr>
        </p:nvSpPr>
        <p:spPr/>
        <p:txBody>
          <a:bodyPr/>
          <a:lstStyle/>
          <a:p>
            <a:fld id="{D0D18800-03A3-4371-B392-80B672D011D5}" type="slidenum">
              <a:rPr lang="en-GB" smtClean="0"/>
              <a:t>25</a:t>
            </a:fld>
            <a:endParaRPr lang="en-GB"/>
          </a:p>
        </p:txBody>
      </p:sp>
    </p:spTree>
    <p:extLst>
      <p:ext uri="{BB962C8B-B14F-4D97-AF65-F5344CB8AC3E}">
        <p14:creationId xmlns:p14="http://schemas.microsoft.com/office/powerpoint/2010/main" val="24865226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0777016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6439812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4228963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5696528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8017893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10339708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6298663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pic>
        <p:nvPicPr>
          <p:cNvPr id="6" name="Picture 11"/>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7145"/>
            <a:ext cx="12192000" cy="6857999"/>
          </a:xfrm>
          <a:prstGeom prst="rect">
            <a:avLst/>
          </a:prstGeom>
          <a:noFill/>
        </p:spPr>
      </p:pic>
      <p:sp>
        <p:nvSpPr>
          <p:cNvPr id="181250" name="Rectangle 2"/>
          <p:cNvSpPr>
            <a:spLocks noGrp="1" noChangeArrowheads="1"/>
          </p:cNvSpPr>
          <p:nvPr>
            <p:ph type="ctrTitle"/>
          </p:nvPr>
        </p:nvSpPr>
        <p:spPr>
          <a:xfrm>
            <a:off x="431803" y="3598863"/>
            <a:ext cx="11275484" cy="514350"/>
          </a:xfrm>
        </p:spPr>
        <p:txBody>
          <a:bodyPr/>
          <a:lstStyle>
            <a:lvl1pPr>
              <a:defRPr sz="3200" b="0">
                <a:solidFill>
                  <a:schemeClr val="bg1"/>
                </a:solidFill>
                <a:latin typeface="Tahoma" pitchFamily="34" charset="0"/>
                <a:cs typeface="Tahoma" pitchFamily="34" charset="0"/>
              </a:defRPr>
            </a:lvl1pPr>
          </a:lstStyle>
          <a:p>
            <a:r>
              <a:rPr lang="hu-HU"/>
              <a:t>Mintacím szerkesztése</a:t>
            </a:r>
            <a:endParaRPr lang="en-GB" dirty="0"/>
          </a:p>
        </p:txBody>
      </p:sp>
      <p:sp>
        <p:nvSpPr>
          <p:cNvPr id="181251" name="Rectangle 3"/>
          <p:cNvSpPr>
            <a:spLocks noGrp="1" noChangeArrowheads="1"/>
          </p:cNvSpPr>
          <p:nvPr>
            <p:ph type="subTitle" idx="1"/>
          </p:nvPr>
        </p:nvSpPr>
        <p:spPr>
          <a:xfrm>
            <a:off x="431803" y="4318000"/>
            <a:ext cx="11275484" cy="1421618"/>
          </a:xfrm>
        </p:spPr>
        <p:txBody>
          <a:bodyPr/>
          <a:lstStyle>
            <a:lvl1pPr marL="0" indent="0">
              <a:lnSpc>
                <a:spcPct val="90000"/>
              </a:lnSpc>
              <a:spcBef>
                <a:spcPts val="0"/>
              </a:spcBef>
              <a:spcAft>
                <a:spcPts val="0"/>
              </a:spcAft>
              <a:defRPr sz="4000" b="1">
                <a:solidFill>
                  <a:schemeClr val="bg1"/>
                </a:solidFill>
                <a:latin typeface="Tahoma" pitchFamily="34" charset="0"/>
                <a:cs typeface="Tahoma" pitchFamily="34" charset="0"/>
              </a:defRPr>
            </a:lvl1pPr>
          </a:lstStyle>
          <a:p>
            <a:r>
              <a:rPr lang="hu-HU"/>
              <a:t>Alcím mintájának szerkesztése</a:t>
            </a:r>
            <a:endParaRPr lang="en-GB" dirty="0"/>
          </a:p>
        </p:txBody>
      </p:sp>
      <p:pic>
        <p:nvPicPr>
          <p:cNvPr id="8" name="Picture 12"/>
          <p:cNvPicPr>
            <a:picLocks noChangeArrowheads="1"/>
          </p:cNvPicPr>
          <p:nvPr userDrawn="1"/>
        </p:nvPicPr>
        <p:blipFill>
          <a:blip r:embed="rId3" cstate="print">
            <a:clrChange>
              <a:clrFrom>
                <a:srgbClr val="FFFFFF"/>
              </a:clrFrom>
              <a:clrTo>
                <a:srgbClr val="FFFFFF">
                  <a:alpha val="0"/>
                </a:srgbClr>
              </a:clrTo>
            </a:clrChange>
            <a:lum bright="-6000"/>
          </a:blip>
          <a:srcRect/>
          <a:stretch>
            <a:fillRect/>
          </a:stretch>
        </p:blipFill>
        <p:spPr bwMode="auto">
          <a:xfrm>
            <a:off x="10318749" y="504825"/>
            <a:ext cx="1263651" cy="1136650"/>
          </a:xfrm>
          <a:prstGeom prst="rect">
            <a:avLst/>
          </a:prstGeom>
          <a:noFill/>
        </p:spPr>
      </p:pic>
      <p:sp>
        <p:nvSpPr>
          <p:cNvPr id="2" name="Slide Number Placeholder 1"/>
          <p:cNvSpPr>
            <a:spLocks noGrp="1"/>
          </p:cNvSpPr>
          <p:nvPr>
            <p:ph type="sldNum" sz="quarter" idx="10"/>
          </p:nvPr>
        </p:nvSpPr>
        <p:spPr>
          <a:xfrm>
            <a:off x="9108000" y="6480000"/>
            <a:ext cx="2556000" cy="365125"/>
          </a:xfrm>
        </p:spPr>
        <p:txBody>
          <a:bodyPr/>
          <a:lstStyle>
            <a:lvl1pPr>
              <a:defRPr>
                <a:solidFill>
                  <a:schemeClr val="bg1"/>
                </a:solidFill>
              </a:defRPr>
            </a:lvl1pPr>
          </a:lstStyle>
          <a:p>
            <a:fld id="{0580567E-5E8F-47A5-90DF-8BFEB1A71525}" type="slidenum">
              <a:rPr lang="en-GB" smtClean="0"/>
              <a:pPr/>
              <a:t>‹nr.›</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lvl1pPr>
              <a:lnSpc>
                <a:spcPct val="90000"/>
              </a:lnSpc>
              <a:spcBef>
                <a:spcPts val="300"/>
              </a:spcBef>
              <a:spcAft>
                <a:spcPts val="600"/>
              </a:spcAft>
              <a:defRPr sz="2400"/>
            </a:lvl1pPr>
            <a:lvl2pPr marL="269861" indent="-269861">
              <a:lnSpc>
                <a:spcPct val="90000"/>
              </a:lnSpc>
              <a:spcBef>
                <a:spcPts val="300"/>
              </a:spcBef>
              <a:spcAft>
                <a:spcPts val="600"/>
              </a:spcAft>
              <a:buFont typeface="Arial" pitchFamily="34" charset="0"/>
              <a:buChar char="•"/>
              <a:tabLst>
                <a:tab pos="269861" algn="l"/>
              </a:tabLst>
              <a:defRPr sz="2400">
                <a:latin typeface="Tahoma" pitchFamily="34" charset="0"/>
                <a:cs typeface="Tahoma" pitchFamily="34" charset="0"/>
              </a:defRPr>
            </a:lvl2pPr>
            <a:lvl3pPr marL="541312" indent="-271449">
              <a:lnSpc>
                <a:spcPct val="90000"/>
              </a:lnSpc>
              <a:spcBef>
                <a:spcPts val="300"/>
              </a:spcBef>
              <a:spcAft>
                <a:spcPts val="600"/>
              </a:spcAft>
              <a:buFont typeface="Arial" panose="020B0604020202020204" pitchFamily="34" charset="0"/>
              <a:buChar char="•"/>
              <a:tabLst>
                <a:tab pos="541312" algn="l"/>
              </a:tabLst>
              <a:defRPr sz="2000">
                <a:latin typeface="Tahoma" pitchFamily="34" charset="0"/>
                <a:cs typeface="Tahoma" pitchFamily="34" charset="0"/>
              </a:defRPr>
            </a:lvl3pPr>
            <a:lvl5pPr>
              <a:buNone/>
              <a:defRPr/>
            </a:lvl5pPr>
          </a:lstStyle>
          <a:p>
            <a:pPr lvl="0"/>
            <a:r>
              <a:rPr lang="hu-HU" dirty="0"/>
              <a:t>Mintaszöveg szerkesztése</a:t>
            </a:r>
          </a:p>
          <a:p>
            <a:pPr lvl="1"/>
            <a:r>
              <a:rPr lang="hu-HU" dirty="0"/>
              <a:t>Második szint</a:t>
            </a:r>
          </a:p>
          <a:p>
            <a:pPr lvl="2"/>
            <a:r>
              <a:rPr lang="hu-HU" dirty="0"/>
              <a:t>Harmadik szint</a:t>
            </a:r>
          </a:p>
        </p:txBody>
      </p:sp>
      <p:sp>
        <p:nvSpPr>
          <p:cNvPr id="5" name="Slide Number Placeholder 4"/>
          <p:cNvSpPr>
            <a:spLocks noGrp="1"/>
          </p:cNvSpPr>
          <p:nvPr>
            <p:ph type="sldNum" sz="quarter" idx="10"/>
          </p:nvPr>
        </p:nvSpPr>
        <p:spPr/>
        <p:txBody>
          <a:bodyPr/>
          <a:lstStyle>
            <a:lvl1pPr>
              <a:lnSpc>
                <a:spcPct val="100000"/>
              </a:lnSpc>
              <a:defRPr>
                <a:solidFill>
                  <a:schemeClr val="bg1"/>
                </a:solidFill>
              </a:defRPr>
            </a:lvl1pPr>
          </a:lstStyle>
          <a:p>
            <a:fld id="{0580567E-5E8F-47A5-90DF-8BFEB1A71525}" type="slidenum">
              <a:rPr lang="en-GB" smtClean="0"/>
              <a:pPr/>
              <a:t>‹nr.›</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1828073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811675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261214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310273218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image" Target="../media/image2.jpeg"/><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80226" name="Rectangle 2"/>
          <p:cNvSpPr>
            <a:spLocks noGrp="1" noChangeArrowheads="1"/>
          </p:cNvSpPr>
          <p:nvPr>
            <p:ph type="title"/>
          </p:nvPr>
        </p:nvSpPr>
        <p:spPr bwMode="auto">
          <a:xfrm>
            <a:off x="431801" y="296214"/>
            <a:ext cx="10318363" cy="79375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nl-NL" dirty="0"/>
              <a:t>Klik om stijl te bewerken</a:t>
            </a:r>
            <a:endParaRPr lang="en-GB" dirty="0"/>
          </a:p>
        </p:txBody>
      </p:sp>
      <p:sp>
        <p:nvSpPr>
          <p:cNvPr id="180227" name="Rectangle 3"/>
          <p:cNvSpPr>
            <a:spLocks noGrp="1" noChangeArrowheads="1"/>
          </p:cNvSpPr>
          <p:nvPr>
            <p:ph type="body" idx="1"/>
          </p:nvPr>
        </p:nvSpPr>
        <p:spPr bwMode="auto">
          <a:xfrm>
            <a:off x="431807" y="1229718"/>
            <a:ext cx="11368617" cy="501233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GB" dirty="0"/>
              <a:t>Click to edit Master text styles</a:t>
            </a:r>
          </a:p>
          <a:p>
            <a:pPr lvl="1"/>
            <a:r>
              <a:rPr lang="en-US" dirty="0"/>
              <a:t>Second level</a:t>
            </a:r>
          </a:p>
          <a:p>
            <a:pPr lvl="2"/>
            <a:r>
              <a:rPr lang="en-US" dirty="0"/>
              <a:t>Third level</a:t>
            </a:r>
          </a:p>
          <a:p>
            <a:pPr lvl="0"/>
            <a:endParaRPr lang="en-GB" dirty="0"/>
          </a:p>
        </p:txBody>
      </p:sp>
      <p:sp>
        <p:nvSpPr>
          <p:cNvPr id="10" name="Slide Number Placeholder 9"/>
          <p:cNvSpPr>
            <a:spLocks noGrp="1"/>
          </p:cNvSpPr>
          <p:nvPr>
            <p:ph type="sldNum" sz="quarter" idx="4"/>
          </p:nvPr>
        </p:nvSpPr>
        <p:spPr>
          <a:xfrm>
            <a:off x="9108000" y="6480015"/>
            <a:ext cx="2556000" cy="365125"/>
          </a:xfrm>
          <a:prstGeom prst="rect">
            <a:avLst/>
          </a:prstGeom>
        </p:spPr>
        <p:txBody>
          <a:bodyPr vert="horz" lIns="91440" tIns="36000" rIns="91440" bIns="36000" rtlCol="0" anchor="ctr" anchorCtr="0"/>
          <a:lstStyle>
            <a:lvl1pPr algn="r">
              <a:lnSpc>
                <a:spcPct val="100000"/>
              </a:lnSpc>
              <a:defRPr sz="1200" b="0">
                <a:solidFill>
                  <a:schemeClr val="bg1"/>
                </a:solidFill>
              </a:defRPr>
            </a:lvl1pPr>
          </a:lstStyle>
          <a:p>
            <a:fld id="{0580567E-5E8F-47A5-90DF-8BFEB1A71525}" type="slidenum">
              <a:rPr lang="en-GB" smtClean="0"/>
              <a:pPr/>
              <a:t>‹nr.›</a:t>
            </a:fld>
            <a:endParaRPr lang="en-GB" dirty="0"/>
          </a:p>
        </p:txBody>
      </p:sp>
      <p:pic>
        <p:nvPicPr>
          <p:cNvPr id="7" name="Picture 8"/>
          <p:cNvPicPr>
            <a:picLocks noChangeArrowheads="1"/>
          </p:cNvPicPr>
          <p:nvPr/>
        </p:nvPicPr>
        <p:blipFill>
          <a:blip r:embed="rId7"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Tree>
  </p:cSld>
  <p:clrMap bg1="lt1" tx1="dk1" bg2="lt2" tx2="dk2" accent1="accent1" accent2="accent2" accent3="accent3" accent4="accent4" accent5="accent5" accent6="accent6" hlink="hlink" folHlink="folHlink"/>
  <p:sldLayoutIdLst>
    <p:sldLayoutId id="2147483652" r:id="rId1"/>
    <p:sldLayoutId id="2147483656" r:id="rId2"/>
    <p:sldLayoutId id="2147483671" r:id="rId3"/>
    <p:sldLayoutId id="2147483672" r:id="rId4"/>
  </p:sldLayoutIdLst>
  <p:hf hdr="0" ftr="0" dt="0"/>
  <p:txStyles>
    <p:titleStyle>
      <a:lvl1pPr algn="l" rtl="0" eaLnBrk="1" fontAlgn="base" hangingPunct="1">
        <a:lnSpc>
          <a:spcPct val="90000"/>
        </a:lnSpc>
        <a:spcBef>
          <a:spcPct val="0"/>
        </a:spcBef>
        <a:spcAft>
          <a:spcPct val="0"/>
        </a:spcAft>
        <a:defRPr sz="2800" b="1">
          <a:solidFill>
            <a:srgbClr val="333333"/>
          </a:solidFill>
          <a:latin typeface="Tahoma" pitchFamily="34" charset="0"/>
          <a:ea typeface="+mj-ea"/>
          <a:cs typeface="Tahoma" pitchFamily="34" charset="0"/>
        </a:defRPr>
      </a:lvl1pPr>
      <a:lvl2pPr algn="l" rtl="0" eaLnBrk="1" fontAlgn="base" hangingPunct="1">
        <a:lnSpc>
          <a:spcPct val="90000"/>
        </a:lnSpc>
        <a:spcBef>
          <a:spcPct val="0"/>
        </a:spcBef>
        <a:spcAft>
          <a:spcPct val="0"/>
        </a:spcAft>
        <a:defRPr sz="2800" b="1">
          <a:solidFill>
            <a:srgbClr val="333333"/>
          </a:solidFill>
          <a:latin typeface="Tahoma" pitchFamily="34" charset="0"/>
        </a:defRPr>
      </a:lvl2pPr>
      <a:lvl3pPr algn="l" rtl="0" eaLnBrk="1" fontAlgn="base" hangingPunct="1">
        <a:lnSpc>
          <a:spcPct val="90000"/>
        </a:lnSpc>
        <a:spcBef>
          <a:spcPct val="0"/>
        </a:spcBef>
        <a:spcAft>
          <a:spcPct val="0"/>
        </a:spcAft>
        <a:defRPr sz="2800" b="1">
          <a:solidFill>
            <a:srgbClr val="333333"/>
          </a:solidFill>
          <a:latin typeface="Tahoma" pitchFamily="34" charset="0"/>
        </a:defRPr>
      </a:lvl3pPr>
      <a:lvl4pPr algn="l" rtl="0" eaLnBrk="1" fontAlgn="base" hangingPunct="1">
        <a:lnSpc>
          <a:spcPct val="90000"/>
        </a:lnSpc>
        <a:spcBef>
          <a:spcPct val="0"/>
        </a:spcBef>
        <a:spcAft>
          <a:spcPct val="0"/>
        </a:spcAft>
        <a:defRPr sz="2800" b="1">
          <a:solidFill>
            <a:srgbClr val="333333"/>
          </a:solidFill>
          <a:latin typeface="Tahoma" pitchFamily="34" charset="0"/>
        </a:defRPr>
      </a:lvl4pPr>
      <a:lvl5pPr algn="l" rtl="0" eaLnBrk="1" fontAlgn="base" hangingPunct="1">
        <a:lnSpc>
          <a:spcPct val="90000"/>
        </a:lnSpc>
        <a:spcBef>
          <a:spcPct val="0"/>
        </a:spcBef>
        <a:spcAft>
          <a:spcPct val="0"/>
        </a:spcAft>
        <a:defRPr sz="2800" b="1">
          <a:solidFill>
            <a:srgbClr val="333333"/>
          </a:solidFill>
          <a:latin typeface="Tahoma" pitchFamily="34" charset="0"/>
        </a:defRPr>
      </a:lvl5pPr>
      <a:lvl6pPr marL="457178" algn="l" rtl="0" eaLnBrk="1" fontAlgn="base" hangingPunct="1">
        <a:lnSpc>
          <a:spcPct val="90000"/>
        </a:lnSpc>
        <a:spcBef>
          <a:spcPct val="0"/>
        </a:spcBef>
        <a:spcAft>
          <a:spcPct val="0"/>
        </a:spcAft>
        <a:defRPr sz="2800" b="1">
          <a:solidFill>
            <a:srgbClr val="333333"/>
          </a:solidFill>
          <a:latin typeface="Tahoma" pitchFamily="34" charset="0"/>
        </a:defRPr>
      </a:lvl6pPr>
      <a:lvl7pPr marL="914354" algn="l" rtl="0" eaLnBrk="1" fontAlgn="base" hangingPunct="1">
        <a:lnSpc>
          <a:spcPct val="90000"/>
        </a:lnSpc>
        <a:spcBef>
          <a:spcPct val="0"/>
        </a:spcBef>
        <a:spcAft>
          <a:spcPct val="0"/>
        </a:spcAft>
        <a:defRPr sz="2800" b="1">
          <a:solidFill>
            <a:srgbClr val="333333"/>
          </a:solidFill>
          <a:latin typeface="Tahoma" pitchFamily="34" charset="0"/>
        </a:defRPr>
      </a:lvl7pPr>
      <a:lvl8pPr marL="1371532" algn="l" rtl="0" eaLnBrk="1" fontAlgn="base" hangingPunct="1">
        <a:lnSpc>
          <a:spcPct val="90000"/>
        </a:lnSpc>
        <a:spcBef>
          <a:spcPct val="0"/>
        </a:spcBef>
        <a:spcAft>
          <a:spcPct val="0"/>
        </a:spcAft>
        <a:defRPr sz="2800" b="1">
          <a:solidFill>
            <a:srgbClr val="333333"/>
          </a:solidFill>
          <a:latin typeface="Tahoma" pitchFamily="34" charset="0"/>
        </a:defRPr>
      </a:lvl8pPr>
      <a:lvl9pPr marL="1828709" algn="l" rtl="0" eaLnBrk="1" fontAlgn="base" hangingPunct="1">
        <a:lnSpc>
          <a:spcPct val="90000"/>
        </a:lnSpc>
        <a:spcBef>
          <a:spcPct val="0"/>
        </a:spcBef>
        <a:spcAft>
          <a:spcPct val="0"/>
        </a:spcAft>
        <a:defRPr sz="2800" b="1">
          <a:solidFill>
            <a:srgbClr val="333333"/>
          </a:solidFill>
          <a:latin typeface="Tahoma" pitchFamily="34" charset="0"/>
        </a:defRPr>
      </a:lvl9pPr>
    </p:titleStyle>
    <p:bodyStyle>
      <a:lvl1pPr marL="0" indent="0" algn="l" rtl="0" eaLnBrk="1" fontAlgn="base" hangingPunct="1">
        <a:lnSpc>
          <a:spcPct val="90000"/>
        </a:lnSpc>
        <a:spcBef>
          <a:spcPts val="300"/>
        </a:spcBef>
        <a:spcAft>
          <a:spcPts val="600"/>
        </a:spcAft>
        <a:buFont typeface="Wingdings" pitchFamily="2" charset="2"/>
        <a:tabLst/>
        <a:defRPr sz="2400">
          <a:solidFill>
            <a:schemeClr val="tx1"/>
          </a:solidFill>
          <a:latin typeface="Tahoma" pitchFamily="34" charset="0"/>
          <a:ea typeface="+mn-ea"/>
          <a:cs typeface="Tahoma" pitchFamily="34" charset="0"/>
        </a:defRPr>
      </a:lvl1pPr>
      <a:lvl2pPr marL="269861" indent="-269861" algn="l" rtl="0" eaLnBrk="1" fontAlgn="base" hangingPunct="1">
        <a:lnSpc>
          <a:spcPct val="90000"/>
        </a:lnSpc>
        <a:spcBef>
          <a:spcPct val="0"/>
        </a:spcBef>
        <a:spcAft>
          <a:spcPts val="300"/>
        </a:spcAft>
        <a:buFont typeface="Arial" pitchFamily="34" charset="0"/>
        <a:buChar char="•"/>
        <a:defRPr sz="2400">
          <a:solidFill>
            <a:schemeClr val="tx1"/>
          </a:solidFill>
          <a:latin typeface="+mn-lt"/>
        </a:defRPr>
      </a:lvl2pPr>
      <a:lvl3pPr marL="541312" indent="-271449" algn="l" rtl="0" eaLnBrk="1" fontAlgn="base" hangingPunct="1">
        <a:lnSpc>
          <a:spcPct val="90000"/>
        </a:lnSpc>
        <a:spcBef>
          <a:spcPct val="20000"/>
        </a:spcBef>
        <a:spcAft>
          <a:spcPts val="300"/>
        </a:spcAft>
        <a:buFont typeface="Arial" panose="020B0604020202020204" pitchFamily="34" charset="0"/>
        <a:buChar char="•"/>
        <a:defRPr sz="2000">
          <a:solidFill>
            <a:schemeClr val="tx1"/>
          </a:solidFill>
          <a:latin typeface="+mn-lt"/>
        </a:defRPr>
      </a:lvl3pPr>
      <a:lvl4pPr marL="1600120" indent="-228589" algn="l" rtl="0" eaLnBrk="1" fontAlgn="base" hangingPunct="1">
        <a:spcBef>
          <a:spcPct val="20000"/>
        </a:spcBef>
        <a:spcAft>
          <a:spcPct val="0"/>
        </a:spcAft>
        <a:defRPr sz="1600">
          <a:solidFill>
            <a:schemeClr val="tx1"/>
          </a:solidFill>
          <a:latin typeface="+mn-lt"/>
        </a:defRPr>
      </a:lvl4pPr>
      <a:lvl5pPr marL="2057298" indent="-228589" algn="l" rtl="0" eaLnBrk="1" fontAlgn="base" hangingPunct="1">
        <a:spcBef>
          <a:spcPct val="20000"/>
        </a:spcBef>
        <a:spcAft>
          <a:spcPct val="0"/>
        </a:spcAft>
        <a:buChar char="»"/>
        <a:defRPr sz="1600">
          <a:solidFill>
            <a:schemeClr val="tx1"/>
          </a:solidFill>
          <a:latin typeface="+mn-lt"/>
        </a:defRPr>
      </a:lvl5pPr>
      <a:lvl6pPr marL="2514474" indent="-228589" algn="l" rtl="0" eaLnBrk="1" fontAlgn="base" hangingPunct="1">
        <a:spcBef>
          <a:spcPct val="20000"/>
        </a:spcBef>
        <a:spcAft>
          <a:spcPct val="0"/>
        </a:spcAft>
        <a:buChar char="»"/>
        <a:defRPr sz="1600">
          <a:solidFill>
            <a:schemeClr val="tx1"/>
          </a:solidFill>
          <a:latin typeface="+mn-lt"/>
        </a:defRPr>
      </a:lvl6pPr>
      <a:lvl7pPr marL="2971652" indent="-228589" algn="l" rtl="0" eaLnBrk="1" fontAlgn="base" hangingPunct="1">
        <a:spcBef>
          <a:spcPct val="20000"/>
        </a:spcBef>
        <a:spcAft>
          <a:spcPct val="0"/>
        </a:spcAft>
        <a:buChar char="»"/>
        <a:defRPr sz="1600">
          <a:solidFill>
            <a:schemeClr val="tx1"/>
          </a:solidFill>
          <a:latin typeface="+mn-lt"/>
        </a:defRPr>
      </a:lvl7pPr>
      <a:lvl8pPr marL="3428829" indent="-228589" algn="l" rtl="0" eaLnBrk="1" fontAlgn="base" hangingPunct="1">
        <a:spcBef>
          <a:spcPct val="20000"/>
        </a:spcBef>
        <a:spcAft>
          <a:spcPct val="0"/>
        </a:spcAft>
        <a:buChar char="»"/>
        <a:defRPr sz="1600">
          <a:solidFill>
            <a:schemeClr val="tx1"/>
          </a:solidFill>
          <a:latin typeface="+mn-lt"/>
        </a:defRPr>
      </a:lvl8pPr>
      <a:lvl9pPr marL="3886006" indent="-228589"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8" name="Title Placeholder 7"/>
          <p:cNvSpPr>
            <a:spLocks noGrp="1"/>
          </p:cNvSpPr>
          <p:nvPr>
            <p:ph type="title"/>
          </p:nvPr>
        </p:nvSpPr>
        <p:spPr>
          <a:xfrm>
            <a:off x="432000" y="4320014"/>
            <a:ext cx="10972800" cy="1941811"/>
          </a:xfrm>
          <a:prstGeom prst="rect">
            <a:avLst/>
          </a:prstGeom>
        </p:spPr>
        <p:txBody>
          <a:bodyPr vert="horz" lIns="0" tIns="0" rIns="0" bIns="0" rtlCol="0" anchor="t" anchorCtr="0">
            <a:normAutofit/>
          </a:bodyPr>
          <a:lstStyle/>
          <a:p>
            <a:r>
              <a:rPr lang="en-US" dirty="0"/>
              <a:t>Click to edit Master title style</a:t>
            </a:r>
            <a:endParaRPr lang="en-GB" dirty="0"/>
          </a:p>
        </p:txBody>
      </p:sp>
      <p:pic>
        <p:nvPicPr>
          <p:cNvPr id="7" name="Picture 8"/>
          <p:cNvPicPr>
            <a:picLocks noChangeArrowheads="1"/>
          </p:cNvPicPr>
          <p:nvPr/>
        </p:nvPicPr>
        <p:blipFill>
          <a:blip r:embed="rId5"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
        <p:nvSpPr>
          <p:cNvPr id="6" name="Slide Number Placeholder 4"/>
          <p:cNvSpPr>
            <a:spLocks noGrp="1"/>
          </p:cNvSpPr>
          <p:nvPr>
            <p:ph type="sldNum" sz="quarter" idx="4"/>
          </p:nvPr>
        </p:nvSpPr>
        <p:spPr>
          <a:xfrm>
            <a:off x="9108000" y="6480015"/>
            <a:ext cx="2556000" cy="365125"/>
          </a:xfrm>
          <a:prstGeom prst="rect">
            <a:avLst/>
          </a:prstGeom>
        </p:spPr>
        <p:txBody>
          <a:bodyPr tIns="36000" bIns="36000" anchor="ctr" anchorCtr="0"/>
          <a:lstStyle>
            <a:lvl1pPr algn="r">
              <a:lnSpc>
                <a:spcPct val="100000"/>
              </a:lnSpc>
              <a:defRPr sz="1200">
                <a:solidFill>
                  <a:schemeClr val="bg1"/>
                </a:solidFill>
              </a:defRPr>
            </a:lvl1pPr>
          </a:lstStyle>
          <a:p>
            <a:fld id="{0580567E-5E8F-47A5-90DF-8BFEB1A71525}" type="slidenum">
              <a:rPr lang="en-GB" smtClean="0"/>
              <a:pPr/>
              <a:t>‹nr.›</a:t>
            </a:fld>
            <a:endParaRPr lang="en-GB" dirty="0"/>
          </a:p>
        </p:txBody>
      </p:sp>
    </p:spTree>
  </p:cSld>
  <p:clrMap bg1="lt1" tx1="dk1" bg2="lt2" tx2="dk2" accent1="accent1" accent2="accent2" accent3="accent3" accent4="accent4" accent5="accent5" accent6="accent6" hlink="hlink" folHlink="folHlink"/>
  <p:sldLayoutIdLst>
    <p:sldLayoutId id="2147483668" r:id="rId1"/>
    <p:sldLayoutId id="2147483670" r:id="rId2"/>
  </p:sldLayoutIdLst>
  <p:hf hdr="0" dt="0"/>
  <p:txStyles>
    <p:titleStyle>
      <a:lvl1pPr algn="l" rtl="0" fontAlgn="base">
        <a:lnSpc>
          <a:spcPct val="90000"/>
        </a:lnSpc>
        <a:spcBef>
          <a:spcPct val="0"/>
        </a:spcBef>
        <a:spcAft>
          <a:spcPct val="0"/>
        </a:spcAft>
        <a:defRPr sz="4000" b="1">
          <a:solidFill>
            <a:schemeClr val="bg1"/>
          </a:solidFill>
          <a:latin typeface="Tahoma" pitchFamily="34" charset="0"/>
          <a:ea typeface="+mj-ea"/>
          <a:cs typeface="Tahoma" pitchFamily="34" charset="0"/>
        </a:defRPr>
      </a:lvl1pPr>
      <a:lvl2pPr algn="l" rtl="0" fontAlgn="base">
        <a:lnSpc>
          <a:spcPct val="90000"/>
        </a:lnSpc>
        <a:spcBef>
          <a:spcPct val="0"/>
        </a:spcBef>
        <a:spcAft>
          <a:spcPct val="0"/>
        </a:spcAft>
        <a:defRPr sz="3200">
          <a:solidFill>
            <a:schemeClr val="bg1"/>
          </a:solidFill>
          <a:latin typeface="Tahoma" pitchFamily="34" charset="0"/>
        </a:defRPr>
      </a:lvl2pPr>
      <a:lvl3pPr algn="l" rtl="0" fontAlgn="base">
        <a:lnSpc>
          <a:spcPct val="90000"/>
        </a:lnSpc>
        <a:spcBef>
          <a:spcPct val="0"/>
        </a:spcBef>
        <a:spcAft>
          <a:spcPct val="0"/>
        </a:spcAft>
        <a:defRPr sz="3200">
          <a:solidFill>
            <a:schemeClr val="bg1"/>
          </a:solidFill>
          <a:latin typeface="Tahoma" pitchFamily="34" charset="0"/>
        </a:defRPr>
      </a:lvl3pPr>
      <a:lvl4pPr algn="l" rtl="0" fontAlgn="base">
        <a:lnSpc>
          <a:spcPct val="90000"/>
        </a:lnSpc>
        <a:spcBef>
          <a:spcPct val="0"/>
        </a:spcBef>
        <a:spcAft>
          <a:spcPct val="0"/>
        </a:spcAft>
        <a:defRPr sz="3200">
          <a:solidFill>
            <a:schemeClr val="bg1"/>
          </a:solidFill>
          <a:latin typeface="Tahoma" pitchFamily="34" charset="0"/>
        </a:defRPr>
      </a:lvl4pPr>
      <a:lvl5pPr algn="l" rtl="0" fontAlgn="base">
        <a:lnSpc>
          <a:spcPct val="90000"/>
        </a:lnSpc>
        <a:spcBef>
          <a:spcPct val="0"/>
        </a:spcBef>
        <a:spcAft>
          <a:spcPct val="0"/>
        </a:spcAft>
        <a:defRPr sz="3200">
          <a:solidFill>
            <a:schemeClr val="bg1"/>
          </a:solidFill>
          <a:latin typeface="Tahoma" pitchFamily="34" charset="0"/>
        </a:defRPr>
      </a:lvl5pPr>
      <a:lvl6pPr marL="457178" algn="l" rtl="0" fontAlgn="base">
        <a:lnSpc>
          <a:spcPct val="90000"/>
        </a:lnSpc>
        <a:spcBef>
          <a:spcPct val="0"/>
        </a:spcBef>
        <a:spcAft>
          <a:spcPct val="0"/>
        </a:spcAft>
        <a:defRPr sz="3200">
          <a:solidFill>
            <a:schemeClr val="bg1"/>
          </a:solidFill>
          <a:latin typeface="Tahoma" pitchFamily="34" charset="0"/>
        </a:defRPr>
      </a:lvl6pPr>
      <a:lvl7pPr marL="914354" algn="l" rtl="0" fontAlgn="base">
        <a:lnSpc>
          <a:spcPct val="90000"/>
        </a:lnSpc>
        <a:spcBef>
          <a:spcPct val="0"/>
        </a:spcBef>
        <a:spcAft>
          <a:spcPct val="0"/>
        </a:spcAft>
        <a:defRPr sz="3200">
          <a:solidFill>
            <a:schemeClr val="bg1"/>
          </a:solidFill>
          <a:latin typeface="Tahoma" pitchFamily="34" charset="0"/>
        </a:defRPr>
      </a:lvl7pPr>
      <a:lvl8pPr marL="1371532" algn="l" rtl="0" fontAlgn="base">
        <a:lnSpc>
          <a:spcPct val="90000"/>
        </a:lnSpc>
        <a:spcBef>
          <a:spcPct val="0"/>
        </a:spcBef>
        <a:spcAft>
          <a:spcPct val="0"/>
        </a:spcAft>
        <a:defRPr sz="3200">
          <a:solidFill>
            <a:schemeClr val="bg1"/>
          </a:solidFill>
          <a:latin typeface="Tahoma" pitchFamily="34" charset="0"/>
        </a:defRPr>
      </a:lvl8pPr>
      <a:lvl9pPr marL="1828709" algn="l" rtl="0" fontAlgn="base">
        <a:lnSpc>
          <a:spcPct val="90000"/>
        </a:lnSpc>
        <a:spcBef>
          <a:spcPct val="0"/>
        </a:spcBef>
        <a:spcAft>
          <a:spcPct val="0"/>
        </a:spcAft>
        <a:defRPr sz="3200">
          <a:solidFill>
            <a:schemeClr val="bg1"/>
          </a:solidFill>
          <a:latin typeface="Tahoma" pitchFamily="34" charset="0"/>
        </a:defRPr>
      </a:lvl9pPr>
    </p:titleStyle>
    <p:bodyStyle>
      <a:lvl1pPr algn="l" rtl="0" fontAlgn="base">
        <a:lnSpc>
          <a:spcPct val="90000"/>
        </a:lnSpc>
        <a:spcBef>
          <a:spcPct val="0"/>
        </a:spcBef>
        <a:spcAft>
          <a:spcPct val="0"/>
        </a:spcAft>
        <a:defRPr sz="4000" b="1">
          <a:solidFill>
            <a:schemeClr val="bg1"/>
          </a:solidFill>
          <a:latin typeface="+mn-lt"/>
          <a:ea typeface="+mn-ea"/>
          <a:cs typeface="+mn-cs"/>
        </a:defRPr>
      </a:lvl1pPr>
      <a:lvl2pPr marL="822285" indent="-285737" algn="l" rtl="0" fontAlgn="base">
        <a:spcBef>
          <a:spcPct val="20000"/>
        </a:spcBef>
        <a:spcAft>
          <a:spcPct val="0"/>
        </a:spcAft>
        <a:buChar char="–"/>
        <a:defRPr sz="2800">
          <a:solidFill>
            <a:schemeClr val="tx1"/>
          </a:solidFill>
          <a:latin typeface="Arial" charset="0"/>
        </a:defRPr>
      </a:lvl2pPr>
      <a:lvl3pPr marL="1230252" indent="-228589" algn="l" rtl="0" fontAlgn="base">
        <a:spcBef>
          <a:spcPct val="20000"/>
        </a:spcBef>
        <a:spcAft>
          <a:spcPct val="0"/>
        </a:spcAft>
        <a:buChar char="•"/>
        <a:defRPr sz="2400">
          <a:solidFill>
            <a:schemeClr val="tx1"/>
          </a:solidFill>
          <a:latin typeface="Arial" charset="0"/>
        </a:defRPr>
      </a:lvl3pPr>
      <a:lvl4pPr marL="1638218" indent="-228589" algn="l" rtl="0" fontAlgn="base">
        <a:spcBef>
          <a:spcPct val="20000"/>
        </a:spcBef>
        <a:spcAft>
          <a:spcPct val="0"/>
        </a:spcAft>
        <a:buChar char="–"/>
        <a:defRPr sz="2000">
          <a:solidFill>
            <a:schemeClr val="tx1"/>
          </a:solidFill>
          <a:latin typeface="Arial" charset="0"/>
        </a:defRPr>
      </a:lvl4pPr>
      <a:lvl5pPr marL="2057298" indent="-228589" algn="l" rtl="0" fontAlgn="base">
        <a:spcBef>
          <a:spcPct val="20000"/>
        </a:spcBef>
        <a:spcAft>
          <a:spcPct val="0"/>
        </a:spcAft>
        <a:buChar char="»"/>
        <a:defRPr sz="2000">
          <a:solidFill>
            <a:schemeClr val="tx1"/>
          </a:solidFill>
          <a:latin typeface="Arial" charset="0"/>
        </a:defRPr>
      </a:lvl5pPr>
      <a:lvl6pPr marL="2514474" indent="-228589" algn="l" rtl="0" fontAlgn="base">
        <a:spcBef>
          <a:spcPct val="20000"/>
        </a:spcBef>
        <a:spcAft>
          <a:spcPct val="0"/>
        </a:spcAft>
        <a:buChar char="»"/>
        <a:defRPr sz="2000">
          <a:solidFill>
            <a:schemeClr val="tx1"/>
          </a:solidFill>
          <a:latin typeface="Arial" charset="0"/>
        </a:defRPr>
      </a:lvl6pPr>
      <a:lvl7pPr marL="2971652" indent="-228589" algn="l" rtl="0" fontAlgn="base">
        <a:spcBef>
          <a:spcPct val="20000"/>
        </a:spcBef>
        <a:spcAft>
          <a:spcPct val="0"/>
        </a:spcAft>
        <a:buChar char="»"/>
        <a:defRPr sz="2000">
          <a:solidFill>
            <a:schemeClr val="tx1"/>
          </a:solidFill>
          <a:latin typeface="Arial" charset="0"/>
        </a:defRPr>
      </a:lvl7pPr>
      <a:lvl8pPr marL="3428829" indent="-228589" algn="l" rtl="0" fontAlgn="base">
        <a:spcBef>
          <a:spcPct val="20000"/>
        </a:spcBef>
        <a:spcAft>
          <a:spcPct val="0"/>
        </a:spcAft>
        <a:buChar char="»"/>
        <a:defRPr sz="2000">
          <a:solidFill>
            <a:schemeClr val="tx1"/>
          </a:solidFill>
          <a:latin typeface="Arial" charset="0"/>
        </a:defRPr>
      </a:lvl8pPr>
      <a:lvl9pPr marL="3886006" indent="-228589"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Notes</a:t>
            </a:r>
            <a:r>
              <a:rPr lang="hu-HU" dirty="0"/>
              <a:t> </a:t>
            </a:r>
            <a:r>
              <a:rPr lang="hu-HU" dirty="0" err="1"/>
              <a:t>for</a:t>
            </a:r>
            <a:r>
              <a:rPr lang="hu-HU" dirty="0"/>
              <a:t> </a:t>
            </a:r>
            <a:r>
              <a:rPr lang="hu-HU" dirty="0" err="1"/>
              <a:t>facilitator</a:t>
            </a:r>
            <a:endParaRPr lang="en-GB" dirty="0"/>
          </a:p>
        </p:txBody>
      </p:sp>
      <p:sp>
        <p:nvSpPr>
          <p:cNvPr id="3" name="Content Placeholder 2"/>
          <p:cNvSpPr>
            <a:spLocks noGrp="1"/>
          </p:cNvSpPr>
          <p:nvPr>
            <p:ph idx="1"/>
          </p:nvPr>
        </p:nvSpPr>
        <p:spPr/>
        <p:txBody>
          <a:bodyPr/>
          <a:lstStyle/>
          <a:p>
            <a:pPr>
              <a:lnSpc>
                <a:spcPct val="80000"/>
              </a:lnSpc>
            </a:pPr>
            <a:r>
              <a:rPr lang="en-GB" altLang="en-US" b="1" dirty="0">
                <a:ea typeface="ＭＳ Ｐゴシック" panose="020B0600070205080204" pitchFamily="34" charset="-128"/>
              </a:rPr>
              <a:t>Presentation  1.8</a:t>
            </a:r>
            <a:r>
              <a:rPr lang="hu-HU" altLang="en-US" b="1" dirty="0">
                <a:ea typeface="ＭＳ Ｐゴシック" panose="020B0600070205080204" pitchFamily="34" charset="-128"/>
              </a:rPr>
              <a:t> </a:t>
            </a:r>
            <a:r>
              <a:rPr lang="en-GB" altLang="en-US" b="1" dirty="0">
                <a:ea typeface="ＭＳ Ｐゴシック" panose="020B0600070205080204" pitchFamily="34" charset="-128"/>
              </a:rPr>
              <a:t>- Local </a:t>
            </a:r>
            <a:r>
              <a:rPr lang="hu-HU" altLang="en-US" b="1" dirty="0">
                <a:ea typeface="ＭＳ Ｐゴシック" panose="020B0600070205080204" pitchFamily="34" charset="-128"/>
              </a:rPr>
              <a:t>o</a:t>
            </a:r>
            <a:r>
              <a:rPr lang="en-GB" altLang="en-US" b="1" dirty="0" err="1">
                <a:ea typeface="ＭＳ Ｐゴシック" panose="020B0600070205080204" pitchFamily="34" charset="-128"/>
              </a:rPr>
              <a:t>rganisation</a:t>
            </a:r>
            <a:r>
              <a:rPr lang="en-GB" altLang="en-US" b="1" dirty="0">
                <a:ea typeface="ＭＳ Ｐゴシック" panose="020B0600070205080204" pitchFamily="34" charset="-128"/>
              </a:rPr>
              <a:t> of PPS  </a:t>
            </a:r>
          </a:p>
          <a:p>
            <a:pPr>
              <a:lnSpc>
                <a:spcPct val="80000"/>
              </a:lnSpc>
            </a:pPr>
            <a:endParaRPr lang="en-GB" altLang="en-US" b="1" dirty="0">
              <a:ea typeface="ＭＳ Ｐゴシック" panose="020B0600070205080204" pitchFamily="34" charset="-128"/>
            </a:endParaRPr>
          </a:p>
          <a:p>
            <a:pPr>
              <a:lnSpc>
                <a:spcPct val="80000"/>
              </a:lnSpc>
            </a:pPr>
            <a:r>
              <a:rPr lang="en-GB" altLang="en-US" dirty="0">
                <a:ea typeface="ＭＳ Ｐゴシック" panose="020B0600070205080204" pitchFamily="34" charset="-128"/>
              </a:rPr>
              <a:t>One</a:t>
            </a:r>
            <a:r>
              <a:rPr lang="hu-HU" altLang="en-US" dirty="0">
                <a:ea typeface="ＭＳ Ｐゴシック" panose="020B0600070205080204" pitchFamily="34" charset="-128"/>
              </a:rPr>
              <a:t>-</a:t>
            </a:r>
            <a:r>
              <a:rPr lang="en-GB" altLang="en-US" dirty="0">
                <a:ea typeface="ＭＳ Ｐゴシック" panose="020B0600070205080204" pitchFamily="34" charset="-128"/>
              </a:rPr>
              <a:t>day training course for data collectors</a:t>
            </a:r>
          </a:p>
          <a:p>
            <a:pPr lvl="1">
              <a:lnSpc>
                <a:spcPct val="80000"/>
              </a:lnSpc>
            </a:pPr>
            <a:r>
              <a:rPr lang="en-GB" altLang="en-US" dirty="0">
                <a:ea typeface="ＭＳ Ｐゴシック" panose="020B0600070205080204" pitchFamily="34" charset="-128"/>
              </a:rPr>
              <a:t>Lecture 8</a:t>
            </a:r>
          </a:p>
          <a:p>
            <a:pPr>
              <a:lnSpc>
                <a:spcPct val="80000"/>
              </a:lnSpc>
            </a:pPr>
            <a:endParaRPr lang="en-GB" altLang="en-US" dirty="0">
              <a:ea typeface="ＭＳ Ｐゴシック" panose="020B0600070205080204" pitchFamily="34" charset="-128"/>
            </a:endParaRPr>
          </a:p>
          <a:p>
            <a:pPr>
              <a:lnSpc>
                <a:spcPct val="80000"/>
              </a:lnSpc>
            </a:pPr>
            <a:r>
              <a:rPr lang="en-GB" altLang="en-US" dirty="0">
                <a:ea typeface="ＭＳ Ｐゴシック" panose="020B0600070205080204" pitchFamily="34" charset="-128"/>
              </a:rPr>
              <a:t>30 minutes</a:t>
            </a:r>
          </a:p>
          <a:p>
            <a:pPr>
              <a:lnSpc>
                <a:spcPct val="80000"/>
              </a:lnSpc>
            </a:pPr>
            <a:endParaRPr lang="en-GB" altLang="en-US" dirty="0">
              <a:ea typeface="ＭＳ Ｐゴシック" panose="020B0600070205080204" pitchFamily="34" charset="-128"/>
            </a:endParaRPr>
          </a:p>
          <a:p>
            <a:pPr>
              <a:lnSpc>
                <a:spcPct val="80000"/>
              </a:lnSpc>
            </a:pPr>
            <a:r>
              <a:rPr lang="en-GB" altLang="en-US" dirty="0">
                <a:ea typeface="ＭＳ Ｐゴシック" panose="020B0600070205080204" pitchFamily="34" charset="-128"/>
              </a:rPr>
              <a:t>Suggested time of delivery</a:t>
            </a:r>
            <a:r>
              <a:rPr lang="hu-HU" altLang="en-US" dirty="0">
                <a:ea typeface="ＭＳ Ｐゴシック" panose="020B0600070205080204" pitchFamily="34" charset="-128"/>
              </a:rPr>
              <a:t> </a:t>
            </a:r>
            <a:r>
              <a:rPr lang="en-GB" altLang="en-US" dirty="0">
                <a:ea typeface="ＭＳ Ｐゴシック" panose="020B0600070205080204" pitchFamily="34" charset="-128"/>
              </a:rPr>
              <a:t>– </a:t>
            </a:r>
            <a:r>
              <a:rPr lang="hu-HU" altLang="en-US" dirty="0">
                <a:ea typeface="ＭＳ Ｐゴシック" panose="020B0600070205080204" pitchFamily="34" charset="-128"/>
              </a:rPr>
              <a:t>15:</a:t>
            </a:r>
            <a:r>
              <a:rPr lang="en-GB" altLang="en-US">
                <a:ea typeface="ＭＳ Ｐゴシック" panose="020B0600070205080204" pitchFamily="34" charset="-128"/>
              </a:rPr>
              <a:t>45</a:t>
            </a:r>
            <a:endParaRPr lang="en-GB" altLang="en-US" dirty="0">
              <a:ea typeface="ＭＳ Ｐゴシック" panose="020B0600070205080204" pitchFamily="34" charset="-128"/>
            </a:endParaRPr>
          </a:p>
          <a:p>
            <a:pPr>
              <a:lnSpc>
                <a:spcPct val="80000"/>
              </a:lnSpc>
            </a:pPr>
            <a:endParaRPr lang="en-GB" altLang="en-US" dirty="0">
              <a:ea typeface="ＭＳ Ｐゴシック" panose="020B0600070205080204" pitchFamily="34" charset="-128"/>
            </a:endParaRPr>
          </a:p>
          <a:p>
            <a:pPr>
              <a:lnSpc>
                <a:spcPct val="80000"/>
              </a:lnSpc>
            </a:pPr>
            <a:r>
              <a:rPr lang="en-GB" altLang="en-US" b="1" dirty="0">
                <a:solidFill>
                  <a:srgbClr val="FF0000"/>
                </a:solidFill>
                <a:ea typeface="ＭＳ Ｐゴシック" panose="020B0600070205080204" pitchFamily="34" charset="-128"/>
              </a:rPr>
              <a:t>National/</a:t>
            </a:r>
            <a:r>
              <a:rPr lang="hu-HU" altLang="en-US" b="1" dirty="0">
                <a:solidFill>
                  <a:srgbClr val="FF0000"/>
                </a:solidFill>
                <a:ea typeface="ＭＳ Ｐゴシック" panose="020B0600070205080204" pitchFamily="34" charset="-128"/>
              </a:rPr>
              <a:t>h</a:t>
            </a:r>
            <a:r>
              <a:rPr lang="en-GB" altLang="en-US" b="1" dirty="0" err="1">
                <a:solidFill>
                  <a:srgbClr val="FF0000"/>
                </a:solidFill>
                <a:ea typeface="ＭＳ Ｐゴシック" panose="020B0600070205080204" pitchFamily="34" charset="-128"/>
              </a:rPr>
              <a:t>ospital</a:t>
            </a:r>
            <a:r>
              <a:rPr lang="en-GB" altLang="en-US" b="1" dirty="0">
                <a:solidFill>
                  <a:srgbClr val="FF0000"/>
                </a:solidFill>
                <a:ea typeface="ＭＳ Ｐゴシック" panose="020B0600070205080204" pitchFamily="34" charset="-128"/>
              </a:rPr>
              <a:t> </a:t>
            </a:r>
            <a:r>
              <a:rPr lang="hu-HU" altLang="en-US" b="1" dirty="0">
                <a:solidFill>
                  <a:srgbClr val="FF0000"/>
                </a:solidFill>
                <a:ea typeface="ＭＳ Ｐゴシック" panose="020B0600070205080204" pitchFamily="34" charset="-128"/>
              </a:rPr>
              <a:t>c</a:t>
            </a:r>
            <a:r>
              <a:rPr lang="en-GB" altLang="en-US" b="1" dirty="0" err="1">
                <a:solidFill>
                  <a:srgbClr val="FF0000"/>
                </a:solidFill>
                <a:ea typeface="ＭＳ Ｐゴシック" panose="020B0600070205080204" pitchFamily="34" charset="-128"/>
              </a:rPr>
              <a:t>ontact</a:t>
            </a:r>
            <a:r>
              <a:rPr lang="en-GB" altLang="en-US" b="1" dirty="0">
                <a:solidFill>
                  <a:srgbClr val="FF0000"/>
                </a:solidFill>
                <a:ea typeface="ＭＳ Ｐゴシック" panose="020B0600070205080204" pitchFamily="34" charset="-128"/>
              </a:rPr>
              <a:t> </a:t>
            </a:r>
            <a:r>
              <a:rPr lang="hu-HU" altLang="en-US" b="1" dirty="0">
                <a:solidFill>
                  <a:srgbClr val="FF0000"/>
                </a:solidFill>
                <a:ea typeface="ＭＳ Ｐゴシック" panose="020B0600070205080204" pitchFamily="34" charset="-128"/>
              </a:rPr>
              <a:t>p</a:t>
            </a:r>
            <a:r>
              <a:rPr lang="en-GB" altLang="en-US" b="1" dirty="0" err="1">
                <a:solidFill>
                  <a:srgbClr val="FF0000"/>
                </a:solidFill>
                <a:ea typeface="ＭＳ Ｐゴシック" panose="020B0600070205080204" pitchFamily="34" charset="-128"/>
              </a:rPr>
              <a:t>oints</a:t>
            </a:r>
            <a:r>
              <a:rPr lang="en-GB" altLang="en-US" b="1" dirty="0">
                <a:solidFill>
                  <a:srgbClr val="FF0000"/>
                </a:solidFill>
                <a:ea typeface="ＭＳ Ｐゴシック" panose="020B0600070205080204" pitchFamily="34" charset="-128"/>
              </a:rPr>
              <a:t> may wish to amend this presentation to their local setting</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23865813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3">
            <a:extLst>
              <a:ext uri="{FF2B5EF4-FFF2-40B4-BE49-F238E27FC236}">
                <a16:creationId xmlns:a16="http://schemas.microsoft.com/office/drawing/2014/main" id="{CE70A40A-7C6F-46D0-A39C-020394AA0C1C}"/>
              </a:ext>
            </a:extLst>
          </p:cNvPr>
          <p:cNvSpPr>
            <a:spLocks noGrp="1" noChangeArrowheads="1"/>
          </p:cNvSpPr>
          <p:nvPr>
            <p:ph type="title"/>
          </p:nvPr>
        </p:nvSpPr>
        <p:spPr/>
        <p:txBody>
          <a:bodyPr/>
          <a:lstStyle/>
          <a:p>
            <a:r>
              <a:rPr lang="en-GB" altLang="en-US" dirty="0">
                <a:ea typeface="ＭＳ Ｐゴシック" panose="020B0600070205080204" pitchFamily="34" charset="-128"/>
              </a:rPr>
              <a:t>Protocol feasibility: </a:t>
            </a:r>
            <a:r>
              <a:rPr lang="hu-HU" altLang="en-US" dirty="0">
                <a:ea typeface="ＭＳ Ｐゴシック" panose="020B0600070205080204" pitchFamily="34" charset="-128"/>
              </a:rPr>
              <a:t>p</a:t>
            </a:r>
            <a:r>
              <a:rPr lang="en-GB" altLang="en-US" dirty="0" err="1">
                <a:ea typeface="ＭＳ Ｐゴシック" panose="020B0600070205080204" pitchFamily="34" charset="-128"/>
              </a:rPr>
              <a:t>ersonnel</a:t>
            </a:r>
            <a:r>
              <a:rPr lang="en-GB" altLang="en-US" dirty="0">
                <a:ea typeface="ＭＳ Ｐゴシック" panose="020B0600070205080204" pitchFamily="34" charset="-128"/>
              </a:rPr>
              <a:t> </a:t>
            </a:r>
            <a:r>
              <a:rPr lang="hu-HU" altLang="en-US" dirty="0">
                <a:ea typeface="ＭＳ Ｐゴシック" panose="020B0600070205080204" pitchFamily="34" charset="-128"/>
              </a:rPr>
              <a:t>and</a:t>
            </a:r>
            <a:r>
              <a:rPr lang="en-GB" altLang="en-US" dirty="0">
                <a:ea typeface="ＭＳ Ｐゴシック" panose="020B0600070205080204" pitchFamily="34" charset="-128"/>
              </a:rPr>
              <a:t> </a:t>
            </a:r>
            <a:r>
              <a:rPr lang="hu-HU" altLang="en-US" dirty="0">
                <a:ea typeface="ＭＳ Ｐゴシック" panose="020B0600070205080204" pitchFamily="34" charset="-128"/>
              </a:rPr>
              <a:t>t</a:t>
            </a:r>
            <a:r>
              <a:rPr lang="en-GB" altLang="en-US" dirty="0" err="1">
                <a:ea typeface="ＭＳ Ｐゴシック" panose="020B0600070205080204" pitchFamily="34" charset="-128"/>
              </a:rPr>
              <a:t>ime</a:t>
            </a:r>
            <a:endParaRPr lang="en-GB" altLang="en-US" dirty="0">
              <a:ea typeface="ＭＳ Ｐゴシック" panose="020B0600070205080204" pitchFamily="34" charset="-128"/>
            </a:endParaRPr>
          </a:p>
        </p:txBody>
      </p:sp>
      <p:graphicFrame>
        <p:nvGraphicFramePr>
          <p:cNvPr id="5" name="Chart 4">
            <a:extLst>
              <a:ext uri="{FF2B5EF4-FFF2-40B4-BE49-F238E27FC236}">
                <a16:creationId xmlns:a16="http://schemas.microsoft.com/office/drawing/2014/main" id="{34330983-EE35-47CB-AFCE-31263285B7FA}"/>
              </a:ext>
            </a:extLst>
          </p:cNvPr>
          <p:cNvGraphicFramePr/>
          <p:nvPr/>
        </p:nvGraphicFramePr>
        <p:xfrm>
          <a:off x="1844040" y="796290"/>
          <a:ext cx="8183880" cy="347853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ontent Placeholder 3">
            <a:extLst>
              <a:ext uri="{FF2B5EF4-FFF2-40B4-BE49-F238E27FC236}">
                <a16:creationId xmlns:a16="http://schemas.microsoft.com/office/drawing/2014/main" id="{AA0978EC-F778-4E19-912D-B365E7113CBA}"/>
              </a:ext>
            </a:extLst>
          </p:cNvPr>
          <p:cNvGraphicFramePr>
            <a:graphicFrameLocks/>
          </p:cNvGraphicFramePr>
          <p:nvPr/>
        </p:nvGraphicFramePr>
        <p:xfrm>
          <a:off x="1743076" y="4267201"/>
          <a:ext cx="8513763" cy="1857375"/>
        </p:xfrm>
        <a:graphic>
          <a:graphicData uri="http://schemas.openxmlformats.org/drawingml/2006/table">
            <a:tbl>
              <a:tblPr/>
              <a:tblGrid>
                <a:gridCol w="4431995">
                  <a:extLst>
                    <a:ext uri="{9D8B030D-6E8A-4147-A177-3AD203B41FA5}">
                      <a16:colId xmlns:a16="http://schemas.microsoft.com/office/drawing/2014/main" val="20000"/>
                    </a:ext>
                  </a:extLst>
                </a:gridCol>
                <a:gridCol w="2122519">
                  <a:extLst>
                    <a:ext uri="{9D8B030D-6E8A-4147-A177-3AD203B41FA5}">
                      <a16:colId xmlns:a16="http://schemas.microsoft.com/office/drawing/2014/main" val="20001"/>
                    </a:ext>
                  </a:extLst>
                </a:gridCol>
                <a:gridCol w="1959249">
                  <a:extLst>
                    <a:ext uri="{9D8B030D-6E8A-4147-A177-3AD203B41FA5}">
                      <a16:colId xmlns:a16="http://schemas.microsoft.com/office/drawing/2014/main" val="20002"/>
                    </a:ext>
                  </a:extLst>
                </a:gridCol>
              </a:tblGrid>
              <a:tr h="371475">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2000" b="1" i="0" u="none" strike="noStrike" cap="none" normalizeH="0" baseline="0" dirty="0">
                          <a:ln>
                            <a:noFill/>
                          </a:ln>
                          <a:solidFill>
                            <a:srgbClr val="000000"/>
                          </a:solidFill>
                          <a:effectLst/>
                          <a:latin typeface="Calibri" charset="0"/>
                          <a:ea typeface="ＭＳ Ｐゴシック" charset="-128"/>
                        </a:rPr>
                        <a:t>Person time (</a:t>
                      </a:r>
                      <a:r>
                        <a:rPr kumimoji="0" lang="en-US" sz="2000" b="1" i="0" u="none" strike="noStrike" cap="none" normalizeH="0" baseline="0" dirty="0" err="1">
                          <a:ln>
                            <a:noFill/>
                          </a:ln>
                          <a:solidFill>
                            <a:srgbClr val="000000"/>
                          </a:solidFill>
                          <a:effectLst/>
                          <a:latin typeface="Calibri" charset="0"/>
                          <a:ea typeface="ＭＳ Ｐゴシック" charset="-128"/>
                        </a:rPr>
                        <a:t>hh:mm:ss</a:t>
                      </a:r>
                      <a:r>
                        <a:rPr kumimoji="0" lang="en-US" sz="2000" b="1" i="0" u="none" strike="noStrike" cap="none" normalizeH="0" baseline="0" dirty="0">
                          <a:ln>
                            <a:noFill/>
                          </a:ln>
                          <a:solidFill>
                            <a:srgbClr val="000000"/>
                          </a:solidFill>
                          <a:effectLst/>
                          <a:latin typeface="Calibri" charset="0"/>
                          <a:ea typeface="ＭＳ Ｐゴシック" charset="-128"/>
                        </a:rPr>
                        <a:t>)</a:t>
                      </a:r>
                    </a:p>
                  </a:txBody>
                  <a:tcPr marL="12701" marR="12701" marT="1270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000000"/>
                          </a:solidFill>
                          <a:effectLst/>
                          <a:latin typeface="Calibri" charset="0"/>
                          <a:ea typeface="ＭＳ Ｐゴシック" charset="-128"/>
                        </a:rPr>
                        <a:t>Standard</a:t>
                      </a:r>
                    </a:p>
                  </a:txBody>
                  <a:tcPr marL="12701" marR="12701" marT="1270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000000"/>
                          </a:solidFill>
                          <a:effectLst/>
                          <a:latin typeface="Calibri" charset="0"/>
                          <a:ea typeface="ＭＳ Ｐゴシック" charset="-128"/>
                        </a:rPr>
                        <a:t>Light</a:t>
                      </a:r>
                    </a:p>
                  </a:txBody>
                  <a:tcPr marL="12701" marR="12701" marT="1270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37147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Calibri" charset="0"/>
                          <a:ea typeface="ＭＳ Ｐゴシック" charset="-128"/>
                        </a:rPr>
                        <a:t>Collection time/patient</a:t>
                      </a:r>
                    </a:p>
                  </a:txBody>
                  <a:tcPr marL="12701" marR="12701" marT="1270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rgbClr val="000000"/>
                          </a:solidFill>
                          <a:effectLst/>
                          <a:latin typeface="Calibri" charset="0"/>
                          <a:ea typeface="ＭＳ Ｐゴシック" charset="-128"/>
                        </a:rPr>
                        <a:t>0:30:13</a:t>
                      </a:r>
                    </a:p>
                  </a:txBody>
                  <a:tcPr marL="12701" marR="12701" marT="1270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Calibri" charset="0"/>
                          <a:ea typeface="ＭＳ Ｐゴシック" charset="-128"/>
                        </a:rPr>
                        <a:t>0:19:56</a:t>
                      </a:r>
                    </a:p>
                  </a:txBody>
                  <a:tcPr marL="12701" marR="12701" marT="1270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37147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Calibri" charset="0"/>
                          <a:ea typeface="ＭＳ Ｐゴシック" charset="-128"/>
                        </a:rPr>
                        <a:t>Entry time/patient</a:t>
                      </a:r>
                    </a:p>
                  </a:txBody>
                  <a:tcPr marL="12701" marR="12701" marT="1270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rgbClr val="000000"/>
                          </a:solidFill>
                          <a:effectLst/>
                          <a:latin typeface="Calibri" charset="0"/>
                          <a:ea typeface="ＭＳ Ｐゴシック" charset="-128"/>
                        </a:rPr>
                        <a:t>0:09:31</a:t>
                      </a:r>
                    </a:p>
                  </a:txBody>
                  <a:tcPr marL="12701" marR="12701" marT="1270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Calibri" charset="0"/>
                          <a:ea typeface="ＭＳ Ｐゴシック" charset="-128"/>
                        </a:rPr>
                        <a:t>0:05:44</a:t>
                      </a:r>
                    </a:p>
                  </a:txBody>
                  <a:tcPr marL="12701" marR="12701" marT="1270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2"/>
                  </a:ext>
                </a:extLst>
              </a:tr>
              <a:tr h="37147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000000"/>
                          </a:solidFill>
                          <a:effectLst/>
                          <a:latin typeface="Calibri" charset="0"/>
                          <a:ea typeface="ＭＳ Ｐゴシック" charset="-128"/>
                        </a:rPr>
                        <a:t>Mean  person-time for  25 patients</a:t>
                      </a:r>
                    </a:p>
                  </a:txBody>
                  <a:tcPr marL="12701" marR="12701" marT="1270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1FFC9"/>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000000"/>
                          </a:solidFill>
                          <a:effectLst/>
                          <a:latin typeface="Calibri" charset="0"/>
                          <a:ea typeface="ＭＳ Ｐゴシック" charset="-128"/>
                        </a:rPr>
                        <a:t>16:33:20</a:t>
                      </a:r>
                    </a:p>
                  </a:txBody>
                  <a:tcPr marL="12701" marR="12701" marT="1270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1FFC9"/>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000000"/>
                          </a:solidFill>
                          <a:effectLst/>
                          <a:latin typeface="Calibri" charset="0"/>
                          <a:ea typeface="ＭＳ Ｐゴシック" charset="-128"/>
                        </a:rPr>
                        <a:t>10:41:40</a:t>
                      </a:r>
                    </a:p>
                  </a:txBody>
                  <a:tcPr marL="12701" marR="12701" marT="1270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1FFC9"/>
                    </a:solidFill>
                  </a:tcPr>
                </a:tc>
                <a:extLst>
                  <a:ext uri="{0D108BD9-81ED-4DB2-BD59-A6C34878D82A}">
                    <a16:rowId xmlns:a16="http://schemas.microsoft.com/office/drawing/2014/main" val="10003"/>
                  </a:ext>
                </a:extLst>
              </a:tr>
              <a:tr h="37147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000000"/>
                          </a:solidFill>
                          <a:effectLst/>
                          <a:latin typeface="Calibri" charset="0"/>
                          <a:ea typeface="ＭＳ Ｐゴシック" charset="-128"/>
                        </a:rPr>
                        <a:t>Minimum  person-time for 25 patients</a:t>
                      </a:r>
                    </a:p>
                  </a:txBody>
                  <a:tcPr marL="12701" marR="12701" marT="1270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000000"/>
                          </a:solidFill>
                          <a:effectLst/>
                          <a:latin typeface="Calibri" charset="0"/>
                          <a:ea typeface="ＭＳ Ｐゴシック" charset="-128"/>
                        </a:rPr>
                        <a:t>4:18:20</a:t>
                      </a:r>
                    </a:p>
                  </a:txBody>
                  <a:tcPr marL="12701" marR="12701" marT="1270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000000"/>
                          </a:solidFill>
                          <a:effectLst/>
                          <a:latin typeface="Calibri" charset="0"/>
                          <a:ea typeface="ＭＳ Ｐゴシック" charset="-128"/>
                        </a:rPr>
                        <a:t>3:15:45</a:t>
                      </a:r>
                    </a:p>
                  </a:txBody>
                  <a:tcPr marL="12701" marR="12701" marT="1270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4"/>
                  </a:ext>
                </a:extLst>
              </a:tr>
            </a:tbl>
          </a:graphicData>
        </a:graphic>
      </p:graphicFrame>
      <p:sp>
        <p:nvSpPr>
          <p:cNvPr id="17440" name="TextBox 6">
            <a:extLst>
              <a:ext uri="{FF2B5EF4-FFF2-40B4-BE49-F238E27FC236}">
                <a16:creationId xmlns:a16="http://schemas.microsoft.com/office/drawing/2014/main" id="{271A1A50-93A2-4949-9431-051922769A8F}"/>
              </a:ext>
            </a:extLst>
          </p:cNvPr>
          <p:cNvSpPr txBox="1">
            <a:spLocks noChangeArrowheads="1"/>
          </p:cNvSpPr>
          <p:nvPr/>
        </p:nvSpPr>
        <p:spPr bwMode="auto">
          <a:xfrm>
            <a:off x="4829176" y="1338263"/>
            <a:ext cx="3427413" cy="361950"/>
          </a:xfrm>
          <a:prstGeom prst="rect">
            <a:avLst/>
          </a:prstGeom>
          <a:solidFill>
            <a:schemeClr val="bg1"/>
          </a:solidFill>
          <a:ln w="25400">
            <a:solidFill>
              <a:srgbClr val="AAE600"/>
            </a:solidFill>
            <a:miter lim="800000"/>
            <a:headEnd/>
            <a:tailEnd/>
          </a:ln>
        </p:spPr>
        <p:txBody>
          <a:bodyPr>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a:lnSpc>
                <a:spcPct val="85000"/>
              </a:lnSpc>
              <a:spcAft>
                <a:spcPct val="0"/>
              </a:spcAft>
              <a:buFontTx/>
              <a:buNone/>
            </a:pPr>
            <a:r>
              <a:rPr lang="en-US" altLang="en-US" sz="2000" dirty="0"/>
              <a:t>Mean </a:t>
            </a:r>
            <a:r>
              <a:rPr lang="hu-HU" altLang="en-US" sz="2000" dirty="0"/>
              <a:t>p</a:t>
            </a:r>
            <a:r>
              <a:rPr lang="en-US" altLang="en-US" sz="2000" dirty="0" err="1"/>
              <a:t>ersonnel</a:t>
            </a:r>
            <a:r>
              <a:rPr lang="en-US" altLang="en-US" sz="2000" dirty="0"/>
              <a:t> per ward=3</a:t>
            </a:r>
          </a:p>
        </p:txBody>
      </p:sp>
    </p:spTree>
    <p:extLst>
      <p:ext uri="{BB962C8B-B14F-4D97-AF65-F5344CB8AC3E}">
        <p14:creationId xmlns:p14="http://schemas.microsoft.com/office/powerpoint/2010/main" val="35868860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a:t>
            </a:r>
            <a:r>
              <a:rPr lang="hu-HU" dirty="0" err="1"/>
              <a:t>siderations</a:t>
            </a:r>
            <a:r>
              <a:rPr lang="hu-HU" dirty="0"/>
              <a:t> </a:t>
            </a:r>
            <a:r>
              <a:rPr lang="hu-HU" dirty="0" err="1"/>
              <a:t>for</a:t>
            </a:r>
            <a:r>
              <a:rPr lang="hu-HU" dirty="0"/>
              <a:t> </a:t>
            </a:r>
            <a:r>
              <a:rPr lang="hu-HU" dirty="0" err="1"/>
              <a:t>planning</a:t>
            </a:r>
            <a:endParaRPr lang="en-GB" dirty="0"/>
          </a:p>
        </p:txBody>
      </p:sp>
      <p:sp>
        <p:nvSpPr>
          <p:cNvPr id="3" name="Content Placeholder 2"/>
          <p:cNvSpPr>
            <a:spLocks noGrp="1"/>
          </p:cNvSpPr>
          <p:nvPr>
            <p:ph idx="1"/>
          </p:nvPr>
        </p:nvSpPr>
        <p:spPr/>
        <p:txBody>
          <a:bodyPr/>
          <a:lstStyle/>
          <a:p>
            <a:r>
              <a:rPr lang="hu-HU" dirty="0" err="1"/>
              <a:t>Participating</a:t>
            </a:r>
            <a:r>
              <a:rPr lang="hu-HU" dirty="0"/>
              <a:t> </a:t>
            </a:r>
            <a:r>
              <a:rPr lang="hu-HU" dirty="0" err="1"/>
              <a:t>hospitals</a:t>
            </a:r>
            <a:r>
              <a:rPr lang="hu-HU" dirty="0"/>
              <a:t> </a:t>
            </a:r>
            <a:r>
              <a:rPr lang="hu-HU" dirty="0" err="1"/>
              <a:t>should</a:t>
            </a:r>
            <a:r>
              <a:rPr lang="hu-HU" dirty="0"/>
              <a:t> </a:t>
            </a:r>
            <a:r>
              <a:rPr lang="hu-HU" dirty="0" err="1"/>
              <a:t>review</a:t>
            </a:r>
            <a:r>
              <a:rPr lang="hu-HU" dirty="0"/>
              <a:t> in </a:t>
            </a:r>
            <a:r>
              <a:rPr lang="hu-HU" dirty="0" err="1"/>
              <a:t>due</a:t>
            </a:r>
            <a:r>
              <a:rPr lang="hu-HU" dirty="0"/>
              <a:t> </a:t>
            </a:r>
            <a:r>
              <a:rPr lang="hu-HU" dirty="0" err="1"/>
              <a:t>time</a:t>
            </a:r>
            <a:r>
              <a:rPr lang="hu-HU" dirty="0"/>
              <a:t> </a:t>
            </a:r>
            <a:r>
              <a:rPr lang="hu-HU" dirty="0" err="1"/>
              <a:t>the</a:t>
            </a:r>
            <a:r>
              <a:rPr lang="hu-HU" dirty="0"/>
              <a:t> local </a:t>
            </a:r>
            <a:r>
              <a:rPr lang="hu-HU" dirty="0" err="1"/>
              <a:t>structural</a:t>
            </a:r>
            <a:r>
              <a:rPr lang="hu-HU" dirty="0"/>
              <a:t>, </a:t>
            </a:r>
            <a:r>
              <a:rPr lang="hu-HU" dirty="0" err="1"/>
              <a:t>functional</a:t>
            </a:r>
            <a:r>
              <a:rPr lang="hu-HU" dirty="0"/>
              <a:t> and </a:t>
            </a:r>
            <a:r>
              <a:rPr lang="hu-HU" dirty="0" err="1"/>
              <a:t>organisational</a:t>
            </a:r>
            <a:r>
              <a:rPr lang="hu-HU" dirty="0"/>
              <a:t> </a:t>
            </a:r>
            <a:r>
              <a:rPr lang="hu-HU" dirty="0" err="1"/>
              <a:t>specifities</a:t>
            </a:r>
            <a:r>
              <a:rPr lang="hu-HU" dirty="0"/>
              <a:t> (i.e. </a:t>
            </a:r>
            <a:r>
              <a:rPr lang="hu-HU" dirty="0" err="1"/>
              <a:t>assets</a:t>
            </a:r>
            <a:r>
              <a:rPr lang="hu-HU" dirty="0"/>
              <a:t> and </a:t>
            </a:r>
            <a:r>
              <a:rPr lang="hu-HU" dirty="0" err="1"/>
              <a:t>drawbacks</a:t>
            </a:r>
            <a:r>
              <a:rPr lang="hu-HU" dirty="0"/>
              <a:t> </a:t>
            </a:r>
            <a:r>
              <a:rPr lang="hu-HU" dirty="0" err="1"/>
              <a:t>concerning</a:t>
            </a:r>
            <a:r>
              <a:rPr lang="hu-HU" dirty="0"/>
              <a:t> a </a:t>
            </a:r>
            <a:r>
              <a:rPr lang="hu-HU" dirty="0" err="1"/>
              <a:t>hospital-wide</a:t>
            </a:r>
            <a:r>
              <a:rPr lang="hu-HU" dirty="0"/>
              <a:t> </a:t>
            </a:r>
            <a:r>
              <a:rPr lang="hu-HU" dirty="0" err="1"/>
              <a:t>data</a:t>
            </a:r>
            <a:r>
              <a:rPr lang="hu-HU" dirty="0"/>
              <a:t> </a:t>
            </a:r>
            <a:r>
              <a:rPr lang="hu-HU" dirty="0" err="1"/>
              <a:t>collection</a:t>
            </a:r>
            <a:r>
              <a:rPr lang="hu-HU" dirty="0"/>
              <a:t>) </a:t>
            </a:r>
            <a:r>
              <a:rPr lang="hu-HU" dirty="0" err="1"/>
              <a:t>for</a:t>
            </a:r>
            <a:r>
              <a:rPr lang="hu-HU" dirty="0"/>
              <a:t> a </a:t>
            </a:r>
            <a:r>
              <a:rPr lang="hu-HU" dirty="0" err="1"/>
              <a:t>realistic</a:t>
            </a:r>
            <a:r>
              <a:rPr lang="hu-HU" dirty="0"/>
              <a:t> </a:t>
            </a:r>
            <a:r>
              <a:rPr lang="hu-HU" dirty="0" err="1"/>
              <a:t>planning</a:t>
            </a:r>
            <a:r>
              <a:rPr lang="hu-HU" dirty="0"/>
              <a:t> of </a:t>
            </a:r>
            <a:r>
              <a:rPr lang="hu-HU" dirty="0" err="1"/>
              <a:t>the</a:t>
            </a:r>
            <a:r>
              <a:rPr lang="hu-HU" dirty="0"/>
              <a:t> local PPS and </a:t>
            </a:r>
            <a:r>
              <a:rPr lang="hu-HU" dirty="0" err="1"/>
              <a:t>its</a:t>
            </a:r>
            <a:r>
              <a:rPr lang="hu-HU" dirty="0"/>
              <a:t> </a:t>
            </a:r>
            <a:r>
              <a:rPr lang="hu-HU" dirty="0" err="1"/>
              <a:t>resource</a:t>
            </a:r>
            <a:r>
              <a:rPr lang="hu-HU" dirty="0"/>
              <a:t> </a:t>
            </a:r>
            <a:r>
              <a:rPr lang="hu-HU" dirty="0" err="1"/>
              <a:t>needs</a:t>
            </a:r>
            <a:r>
              <a:rPr lang="hu-HU" dirty="0"/>
              <a:t>.  </a:t>
            </a:r>
          </a:p>
          <a:p>
            <a:pPr>
              <a:spcBef>
                <a:spcPts val="1200"/>
              </a:spcBef>
            </a:pPr>
            <a:r>
              <a:rPr lang="hu-HU" b="1" dirty="0" err="1"/>
              <a:t>Aspects</a:t>
            </a:r>
            <a:r>
              <a:rPr lang="hu-HU" b="1" dirty="0"/>
              <a:t> </a:t>
            </a:r>
            <a:r>
              <a:rPr lang="hu-HU" b="1" dirty="0" err="1"/>
              <a:t>to</a:t>
            </a:r>
            <a:r>
              <a:rPr lang="hu-HU" b="1" dirty="0"/>
              <a:t> </a:t>
            </a:r>
            <a:r>
              <a:rPr lang="hu-HU" b="1" dirty="0" err="1"/>
              <a:t>consider</a:t>
            </a:r>
            <a:r>
              <a:rPr lang="hu-HU" b="1" dirty="0"/>
              <a:t>:</a:t>
            </a:r>
          </a:p>
          <a:p>
            <a:pPr marL="342900" indent="-342900">
              <a:buFont typeface="Arial" panose="020B0604020202020204" pitchFamily="34" charset="0"/>
              <a:buChar char="•"/>
            </a:pPr>
            <a:r>
              <a:rPr lang="hu-HU" dirty="0" err="1"/>
              <a:t>Stakeholder</a:t>
            </a:r>
            <a:r>
              <a:rPr lang="hu-HU" dirty="0"/>
              <a:t> </a:t>
            </a:r>
            <a:r>
              <a:rPr lang="hu-HU" dirty="0" err="1"/>
              <a:t>engagement</a:t>
            </a:r>
            <a:r>
              <a:rPr lang="hu-HU" dirty="0"/>
              <a:t> </a:t>
            </a:r>
          </a:p>
          <a:p>
            <a:pPr marL="720000" indent="-342900">
              <a:buFont typeface="Symbol" panose="05050102010706020507" pitchFamily="18" charset="2"/>
              <a:buChar char="-"/>
            </a:pPr>
            <a:r>
              <a:rPr lang="hu-HU" sz="2000" dirty="0" err="1"/>
              <a:t>Active</a:t>
            </a:r>
            <a:r>
              <a:rPr lang="hu-HU" sz="2000" dirty="0"/>
              <a:t>/</a:t>
            </a:r>
            <a:r>
              <a:rPr lang="hu-HU" sz="2000" dirty="0" err="1"/>
              <a:t>passive</a:t>
            </a:r>
            <a:r>
              <a:rPr lang="hu-HU" sz="2000" dirty="0"/>
              <a:t> </a:t>
            </a:r>
            <a:r>
              <a:rPr lang="hu-HU" sz="2000" dirty="0" err="1"/>
              <a:t>support</a:t>
            </a:r>
            <a:r>
              <a:rPr lang="hu-HU" sz="2000" dirty="0"/>
              <a:t> </a:t>
            </a:r>
            <a:r>
              <a:rPr lang="hu-HU" sz="2000" dirty="0" err="1"/>
              <a:t>from</a:t>
            </a:r>
            <a:r>
              <a:rPr lang="hu-HU" sz="2000" dirty="0"/>
              <a:t> </a:t>
            </a:r>
            <a:r>
              <a:rPr lang="hu-HU" sz="2000" dirty="0" err="1"/>
              <a:t>hospital</a:t>
            </a:r>
            <a:r>
              <a:rPr lang="hu-HU" sz="2000" dirty="0"/>
              <a:t> management and </a:t>
            </a:r>
            <a:r>
              <a:rPr lang="hu-HU" sz="2000" dirty="0" err="1"/>
              <a:t>head</a:t>
            </a:r>
            <a:r>
              <a:rPr lang="hu-HU" sz="2000" dirty="0"/>
              <a:t> of </a:t>
            </a:r>
            <a:r>
              <a:rPr lang="hu-HU" sz="2000" dirty="0" err="1"/>
              <a:t>departments</a:t>
            </a:r>
            <a:endParaRPr lang="hu-HU" sz="2000" dirty="0"/>
          </a:p>
          <a:p>
            <a:pPr marL="342900" indent="-342900">
              <a:buFont typeface="Arial" panose="020B0604020202020204" pitchFamily="34" charset="0"/>
              <a:buChar char="•"/>
            </a:pPr>
            <a:r>
              <a:rPr lang="hu-HU" dirty="0" err="1"/>
              <a:t>Hospital</a:t>
            </a:r>
            <a:r>
              <a:rPr lang="hu-HU" dirty="0"/>
              <a:t> </a:t>
            </a:r>
            <a:r>
              <a:rPr lang="hu-HU" dirty="0" err="1"/>
              <a:t>type</a:t>
            </a:r>
            <a:r>
              <a:rPr lang="hu-HU" dirty="0"/>
              <a:t> (</a:t>
            </a:r>
            <a:r>
              <a:rPr lang="hu-HU" dirty="0" err="1"/>
              <a:t>level</a:t>
            </a:r>
            <a:r>
              <a:rPr lang="hu-HU" dirty="0"/>
              <a:t> of </a:t>
            </a:r>
            <a:r>
              <a:rPr lang="hu-HU" dirty="0" err="1"/>
              <a:t>care</a:t>
            </a:r>
            <a:r>
              <a:rPr lang="hu-HU" dirty="0"/>
              <a:t>)</a:t>
            </a:r>
          </a:p>
          <a:p>
            <a:pPr marL="720000" lvl="1" indent="-342900">
              <a:buFont typeface="Symbol" panose="05050102010706020507" pitchFamily="18" charset="2"/>
              <a:buChar char="-"/>
            </a:pPr>
            <a:r>
              <a:rPr lang="hu-HU" sz="2000" dirty="0" err="1"/>
              <a:t>Primary</a:t>
            </a:r>
            <a:r>
              <a:rPr lang="hu-HU" sz="2000" dirty="0"/>
              <a:t>, </a:t>
            </a:r>
            <a:r>
              <a:rPr lang="hu-HU" sz="2000" dirty="0" err="1"/>
              <a:t>secondary</a:t>
            </a:r>
            <a:r>
              <a:rPr lang="hu-HU" sz="2000" dirty="0"/>
              <a:t>, </a:t>
            </a:r>
            <a:r>
              <a:rPr lang="hu-HU" sz="2000" dirty="0" err="1"/>
              <a:t>tertiary</a:t>
            </a:r>
            <a:r>
              <a:rPr lang="hu-HU" sz="2000" dirty="0"/>
              <a:t>, </a:t>
            </a:r>
            <a:r>
              <a:rPr lang="hu-HU" sz="2000" dirty="0" err="1"/>
              <a:t>specialised</a:t>
            </a:r>
            <a:endParaRPr lang="hu-HU" sz="2000" dirty="0"/>
          </a:p>
          <a:p>
            <a:pPr marL="342900" indent="-342900">
              <a:buFont typeface="Arial" panose="020B0604020202020204" pitchFamily="34" charset="0"/>
              <a:buChar char="•"/>
            </a:pPr>
            <a:r>
              <a:rPr lang="hu-HU" dirty="0" err="1"/>
              <a:t>Hospital</a:t>
            </a:r>
            <a:r>
              <a:rPr lang="hu-HU" dirty="0"/>
              <a:t> </a:t>
            </a:r>
            <a:r>
              <a:rPr lang="hu-HU" dirty="0" err="1"/>
              <a:t>size</a:t>
            </a:r>
            <a:r>
              <a:rPr lang="hu-HU" dirty="0"/>
              <a:t> and </a:t>
            </a:r>
            <a:r>
              <a:rPr lang="hu-HU" dirty="0" err="1"/>
              <a:t>teaching</a:t>
            </a:r>
            <a:r>
              <a:rPr lang="hu-HU" dirty="0"/>
              <a:t> status</a:t>
            </a:r>
          </a:p>
          <a:p>
            <a:pPr marL="720000" indent="-342900">
              <a:buFont typeface="Symbol" panose="05050102010706020507" pitchFamily="18" charset="2"/>
              <a:buChar char="-"/>
            </a:pPr>
            <a:r>
              <a:rPr lang="hu-HU" sz="2000" dirty="0" err="1"/>
              <a:t>Small</a:t>
            </a:r>
            <a:r>
              <a:rPr lang="hu-HU" sz="2000" dirty="0"/>
              <a:t> (</a:t>
            </a:r>
            <a:r>
              <a:rPr lang="hu-HU" sz="2000" dirty="0" err="1"/>
              <a:t>e.g</a:t>
            </a:r>
            <a:r>
              <a:rPr lang="hu-HU" sz="2000" dirty="0"/>
              <a:t>. ≤100 </a:t>
            </a:r>
            <a:r>
              <a:rPr lang="hu-HU" sz="2000" dirty="0" err="1"/>
              <a:t>beds</a:t>
            </a:r>
            <a:r>
              <a:rPr lang="hu-HU" sz="2000" dirty="0"/>
              <a:t>), </a:t>
            </a:r>
            <a:r>
              <a:rPr lang="hu-HU" sz="2000" dirty="0" err="1"/>
              <a:t>medium</a:t>
            </a:r>
            <a:r>
              <a:rPr lang="hu-HU" sz="2000" dirty="0"/>
              <a:t> (</a:t>
            </a:r>
            <a:r>
              <a:rPr lang="hu-HU" sz="2000" dirty="0" err="1"/>
              <a:t>e.g</a:t>
            </a:r>
            <a:r>
              <a:rPr lang="hu-HU" sz="2000" dirty="0"/>
              <a:t>. 100-200 </a:t>
            </a:r>
            <a:r>
              <a:rPr lang="hu-HU" sz="2000" dirty="0" err="1"/>
              <a:t>beds</a:t>
            </a:r>
            <a:r>
              <a:rPr lang="hu-HU" sz="2000" dirty="0"/>
              <a:t>), </a:t>
            </a:r>
            <a:r>
              <a:rPr lang="hu-HU" sz="2000" dirty="0" err="1"/>
              <a:t>large</a:t>
            </a:r>
            <a:r>
              <a:rPr lang="hu-HU" sz="2000" dirty="0"/>
              <a:t> non-</a:t>
            </a:r>
            <a:r>
              <a:rPr lang="hu-HU" sz="2000" dirty="0" err="1"/>
              <a:t>teaching</a:t>
            </a:r>
            <a:r>
              <a:rPr lang="hu-HU" sz="2000" dirty="0"/>
              <a:t> (</a:t>
            </a:r>
            <a:r>
              <a:rPr lang="hu-HU" sz="2000" dirty="0" err="1"/>
              <a:t>e.g</a:t>
            </a:r>
            <a:r>
              <a:rPr lang="hu-HU" sz="2000" dirty="0"/>
              <a:t>. 200-700 </a:t>
            </a:r>
            <a:r>
              <a:rPr lang="hu-HU" sz="2000" dirty="0" err="1"/>
              <a:t>beds</a:t>
            </a:r>
            <a:r>
              <a:rPr lang="hu-HU" sz="2000" dirty="0"/>
              <a:t>), </a:t>
            </a:r>
            <a:r>
              <a:rPr lang="hu-HU" sz="2000" dirty="0" err="1"/>
              <a:t>large</a:t>
            </a:r>
            <a:r>
              <a:rPr lang="hu-HU" sz="2000" dirty="0"/>
              <a:t> </a:t>
            </a:r>
            <a:r>
              <a:rPr lang="hu-HU" sz="2000" dirty="0" err="1"/>
              <a:t>teaching</a:t>
            </a:r>
            <a:r>
              <a:rPr lang="hu-HU" sz="2000" dirty="0"/>
              <a:t> (</a:t>
            </a:r>
            <a:r>
              <a:rPr lang="hu-HU" sz="2000" dirty="0" err="1"/>
              <a:t>e.g</a:t>
            </a:r>
            <a:r>
              <a:rPr lang="hu-HU" sz="2000" dirty="0"/>
              <a:t>. ≥350 </a:t>
            </a:r>
            <a:r>
              <a:rPr lang="hu-HU" sz="2000" dirty="0" err="1"/>
              <a:t>beds</a:t>
            </a:r>
            <a:r>
              <a:rPr lang="hu-HU" sz="2000" dirty="0"/>
              <a:t>)</a:t>
            </a:r>
          </a:p>
          <a:p>
            <a:pPr marL="342900" indent="-342900">
              <a:buFont typeface="Arial" panose="020B0604020202020204" pitchFamily="34" charset="0"/>
              <a:buChar char="•"/>
            </a:pPr>
            <a:r>
              <a:rPr lang="hu-HU" dirty="0" err="1"/>
              <a:t>Hospital</a:t>
            </a:r>
            <a:r>
              <a:rPr lang="hu-HU" dirty="0"/>
              <a:t> </a:t>
            </a:r>
            <a:r>
              <a:rPr lang="hu-HU" dirty="0" err="1"/>
              <a:t>structure</a:t>
            </a:r>
            <a:endParaRPr lang="hu-HU" dirty="0"/>
          </a:p>
          <a:p>
            <a:pPr marL="720000" indent="-342900">
              <a:buFont typeface="Symbol" panose="05050102010706020507" pitchFamily="18" charset="2"/>
              <a:buChar char="-"/>
            </a:pPr>
            <a:r>
              <a:rPr lang="hu-HU" sz="2000" dirty="0" err="1"/>
              <a:t>Single</a:t>
            </a:r>
            <a:r>
              <a:rPr lang="hu-HU" sz="2000" dirty="0"/>
              <a:t> site, </a:t>
            </a:r>
            <a:r>
              <a:rPr lang="hu-HU" sz="2000" dirty="0" err="1"/>
              <a:t>multiple</a:t>
            </a:r>
            <a:r>
              <a:rPr lang="hu-HU" sz="2000" dirty="0"/>
              <a:t> </a:t>
            </a:r>
            <a:r>
              <a:rPr lang="hu-HU" sz="2000" dirty="0" err="1"/>
              <a:t>sites</a:t>
            </a:r>
            <a:r>
              <a:rPr lang="hu-HU" sz="2000" dirty="0"/>
              <a:t> </a:t>
            </a:r>
            <a:r>
              <a:rPr lang="hu-HU" sz="2000" dirty="0" err="1"/>
              <a:t>at</a:t>
            </a:r>
            <a:r>
              <a:rPr lang="hu-HU" sz="2000" dirty="0"/>
              <a:t> </a:t>
            </a:r>
            <a:r>
              <a:rPr lang="hu-HU" sz="2000" dirty="0" err="1"/>
              <a:t>the</a:t>
            </a:r>
            <a:r>
              <a:rPr lang="hu-HU" sz="2000" dirty="0"/>
              <a:t> </a:t>
            </a:r>
            <a:r>
              <a:rPr lang="hu-HU" sz="2000" dirty="0" err="1"/>
              <a:t>same</a:t>
            </a:r>
            <a:r>
              <a:rPr lang="hu-HU" sz="2000" dirty="0"/>
              <a:t> </a:t>
            </a:r>
            <a:r>
              <a:rPr lang="hu-HU" sz="2000" dirty="0" err="1"/>
              <a:t>location</a:t>
            </a:r>
            <a:r>
              <a:rPr lang="hu-HU" sz="2000" dirty="0"/>
              <a:t>, </a:t>
            </a:r>
            <a:r>
              <a:rPr lang="hu-HU" sz="2000" dirty="0" err="1"/>
              <a:t>multiple</a:t>
            </a:r>
            <a:r>
              <a:rPr lang="hu-HU" sz="2000" dirty="0"/>
              <a:t> </a:t>
            </a:r>
            <a:r>
              <a:rPr lang="hu-HU" sz="2000" dirty="0" err="1"/>
              <a:t>sites</a:t>
            </a:r>
            <a:r>
              <a:rPr lang="hu-HU" sz="2000" dirty="0"/>
              <a:t> </a:t>
            </a:r>
            <a:r>
              <a:rPr lang="hu-HU" sz="2000" dirty="0" err="1"/>
              <a:t>at</a:t>
            </a:r>
            <a:r>
              <a:rPr lang="hu-HU" sz="2000" dirty="0"/>
              <a:t> </a:t>
            </a:r>
            <a:r>
              <a:rPr lang="hu-HU" sz="2000" dirty="0" err="1"/>
              <a:t>multiple</a:t>
            </a:r>
            <a:r>
              <a:rPr lang="hu-HU" sz="2000" dirty="0"/>
              <a:t> </a:t>
            </a:r>
            <a:r>
              <a:rPr lang="hu-HU" sz="2000" dirty="0" err="1"/>
              <a:t>locations</a:t>
            </a:r>
            <a:endParaRPr lang="hu-HU" sz="2000"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11</a:t>
            </a:fld>
            <a:endParaRPr lang="en-GB" dirty="0"/>
          </a:p>
        </p:txBody>
      </p:sp>
    </p:spTree>
    <p:extLst>
      <p:ext uri="{BB962C8B-B14F-4D97-AF65-F5344CB8AC3E}">
        <p14:creationId xmlns:p14="http://schemas.microsoft.com/office/powerpoint/2010/main" val="1628672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a:t>
            </a:r>
            <a:r>
              <a:rPr lang="hu-HU" dirty="0" err="1"/>
              <a:t>siderations</a:t>
            </a:r>
            <a:r>
              <a:rPr lang="hu-HU" dirty="0"/>
              <a:t> </a:t>
            </a:r>
            <a:r>
              <a:rPr lang="hu-HU" dirty="0" err="1"/>
              <a:t>for</a:t>
            </a:r>
            <a:r>
              <a:rPr lang="hu-HU" dirty="0"/>
              <a:t> </a:t>
            </a:r>
            <a:r>
              <a:rPr lang="hu-HU" dirty="0" err="1"/>
              <a:t>planning</a:t>
            </a:r>
            <a:endParaRPr lang="en-GB" dirty="0"/>
          </a:p>
        </p:txBody>
      </p:sp>
      <p:sp>
        <p:nvSpPr>
          <p:cNvPr id="3" name="Content Placeholder 2"/>
          <p:cNvSpPr>
            <a:spLocks noGrp="1"/>
          </p:cNvSpPr>
          <p:nvPr>
            <p:ph idx="1"/>
          </p:nvPr>
        </p:nvSpPr>
        <p:spPr>
          <a:xfrm>
            <a:off x="431807" y="1079500"/>
            <a:ext cx="11368617" cy="5162550"/>
          </a:xfrm>
        </p:spPr>
        <p:txBody>
          <a:bodyPr/>
          <a:lstStyle/>
          <a:p>
            <a:r>
              <a:rPr lang="hu-HU" b="1" dirty="0" err="1"/>
              <a:t>Aspects</a:t>
            </a:r>
            <a:r>
              <a:rPr lang="hu-HU" b="1" dirty="0"/>
              <a:t> </a:t>
            </a:r>
            <a:r>
              <a:rPr lang="hu-HU" b="1" dirty="0" err="1"/>
              <a:t>to</a:t>
            </a:r>
            <a:r>
              <a:rPr lang="hu-HU" b="1" dirty="0"/>
              <a:t> </a:t>
            </a:r>
            <a:r>
              <a:rPr lang="hu-HU" b="1" dirty="0" err="1"/>
              <a:t>consider</a:t>
            </a:r>
            <a:r>
              <a:rPr lang="hu-HU" b="1" dirty="0"/>
              <a:t> </a:t>
            </a:r>
            <a:r>
              <a:rPr lang="hu-HU" b="1" dirty="0" err="1"/>
              <a:t>continued</a:t>
            </a:r>
            <a:r>
              <a:rPr lang="hu-HU" b="1" dirty="0"/>
              <a:t>:</a:t>
            </a:r>
          </a:p>
          <a:p>
            <a:pPr marL="342900" indent="-342900">
              <a:buFont typeface="Arial" panose="020B0604020202020204" pitchFamily="34" charset="0"/>
              <a:buChar char="•"/>
            </a:pPr>
            <a:r>
              <a:rPr lang="hu-HU" dirty="0" err="1"/>
              <a:t>Clinical</a:t>
            </a:r>
            <a:r>
              <a:rPr lang="hu-HU" dirty="0"/>
              <a:t> </a:t>
            </a:r>
            <a:r>
              <a:rPr lang="hu-HU" dirty="0" err="1"/>
              <a:t>specialties</a:t>
            </a:r>
            <a:endParaRPr lang="hu-HU" dirty="0"/>
          </a:p>
          <a:p>
            <a:pPr marL="720000" indent="-342900">
              <a:buFont typeface="Symbol" panose="05050102010706020507" pitchFamily="18" charset="2"/>
              <a:buChar char="-"/>
            </a:pPr>
            <a:r>
              <a:rPr lang="hu-HU" sz="2000" dirty="0" err="1"/>
              <a:t>Number</a:t>
            </a:r>
            <a:r>
              <a:rPr lang="hu-HU" sz="2000" dirty="0"/>
              <a:t> and </a:t>
            </a:r>
            <a:r>
              <a:rPr lang="hu-HU" sz="2000" dirty="0" err="1"/>
              <a:t>type</a:t>
            </a:r>
            <a:r>
              <a:rPr lang="hu-HU" sz="2000" dirty="0"/>
              <a:t> of </a:t>
            </a:r>
            <a:r>
              <a:rPr lang="hu-HU" sz="2000" dirty="0" err="1"/>
              <a:t>specialities</a:t>
            </a:r>
            <a:r>
              <a:rPr lang="hu-HU" sz="2000" dirty="0"/>
              <a:t> (</a:t>
            </a:r>
            <a:r>
              <a:rPr lang="hu-HU" sz="2000" dirty="0" err="1"/>
              <a:t>high</a:t>
            </a:r>
            <a:r>
              <a:rPr lang="hu-HU" sz="2000" dirty="0"/>
              <a:t> </a:t>
            </a:r>
            <a:r>
              <a:rPr lang="hu-HU" sz="2000" dirty="0" err="1"/>
              <a:t>vs</a:t>
            </a:r>
            <a:r>
              <a:rPr lang="hu-HU" sz="2000" dirty="0"/>
              <a:t> </a:t>
            </a:r>
            <a:r>
              <a:rPr lang="hu-HU" sz="2000" dirty="0" err="1"/>
              <a:t>low</a:t>
            </a:r>
            <a:r>
              <a:rPr lang="hu-HU" sz="2000" dirty="0"/>
              <a:t> </a:t>
            </a:r>
            <a:r>
              <a:rPr lang="hu-HU" sz="2000" dirty="0" err="1"/>
              <a:t>risk</a:t>
            </a:r>
            <a:r>
              <a:rPr lang="hu-HU" sz="2000" dirty="0"/>
              <a:t>) </a:t>
            </a:r>
          </a:p>
          <a:p>
            <a:pPr marL="342900" indent="-342900">
              <a:buFont typeface="Arial" panose="020B0604020202020204" pitchFamily="34" charset="0"/>
              <a:buChar char="•"/>
            </a:pPr>
            <a:r>
              <a:rPr lang="hu-HU" dirty="0" err="1"/>
              <a:t>High-risk</a:t>
            </a:r>
            <a:r>
              <a:rPr lang="hu-HU" dirty="0"/>
              <a:t> </a:t>
            </a:r>
            <a:r>
              <a:rPr lang="hu-HU" dirty="0" err="1"/>
              <a:t>wards</a:t>
            </a:r>
            <a:r>
              <a:rPr lang="hu-HU" dirty="0"/>
              <a:t> </a:t>
            </a:r>
          </a:p>
          <a:p>
            <a:pPr marL="720000" indent="-342900">
              <a:buFont typeface="Symbol" panose="05050102010706020507" pitchFamily="18" charset="2"/>
              <a:buChar char="-"/>
            </a:pPr>
            <a:r>
              <a:rPr lang="hu-HU" sz="2000" dirty="0"/>
              <a:t>More </a:t>
            </a:r>
            <a:r>
              <a:rPr lang="hu-HU" sz="2000" dirty="0" err="1"/>
              <a:t>labour</a:t>
            </a:r>
            <a:r>
              <a:rPr lang="hu-HU" sz="2000" dirty="0"/>
              <a:t> </a:t>
            </a:r>
            <a:r>
              <a:rPr lang="hu-HU" sz="2000" dirty="0" err="1"/>
              <a:t>intensive</a:t>
            </a:r>
            <a:r>
              <a:rPr lang="hu-HU" sz="2000" dirty="0"/>
              <a:t> </a:t>
            </a:r>
            <a:r>
              <a:rPr lang="hu-HU" sz="2000" dirty="0" err="1"/>
              <a:t>to</a:t>
            </a:r>
            <a:r>
              <a:rPr lang="hu-HU" sz="2000" dirty="0"/>
              <a:t> </a:t>
            </a:r>
            <a:r>
              <a:rPr lang="hu-HU" sz="2000" dirty="0" err="1"/>
              <a:t>collect</a:t>
            </a:r>
            <a:r>
              <a:rPr lang="hu-HU" sz="2000" dirty="0"/>
              <a:t> PPS </a:t>
            </a:r>
            <a:r>
              <a:rPr lang="hu-HU" sz="2000" dirty="0" err="1"/>
              <a:t>data</a:t>
            </a:r>
            <a:endParaRPr lang="hu-HU" sz="2000" dirty="0"/>
          </a:p>
          <a:p>
            <a:pPr marL="720000" indent="-342900">
              <a:buFont typeface="Symbol" panose="05050102010706020507" pitchFamily="18" charset="2"/>
              <a:buChar char="-"/>
            </a:pPr>
            <a:r>
              <a:rPr lang="hu-HU" sz="2000" dirty="0" err="1"/>
              <a:t>E.g</a:t>
            </a:r>
            <a:r>
              <a:rPr lang="hu-HU" sz="2000" dirty="0"/>
              <a:t>. </a:t>
            </a:r>
            <a:r>
              <a:rPr lang="hu-HU" sz="2000" dirty="0" err="1"/>
              <a:t>intensive</a:t>
            </a:r>
            <a:r>
              <a:rPr lang="hu-HU" sz="2000" dirty="0"/>
              <a:t> </a:t>
            </a:r>
            <a:r>
              <a:rPr lang="hu-HU" sz="2000" dirty="0" err="1"/>
              <a:t>care</a:t>
            </a:r>
            <a:r>
              <a:rPr lang="hu-HU" sz="2000" dirty="0"/>
              <a:t> unit, </a:t>
            </a:r>
            <a:r>
              <a:rPr lang="hu-HU" sz="2000" dirty="0" err="1"/>
              <a:t>surgery</a:t>
            </a:r>
            <a:r>
              <a:rPr lang="hu-HU" sz="2000" dirty="0"/>
              <a:t>, </a:t>
            </a:r>
            <a:r>
              <a:rPr lang="hu-HU" sz="2000" dirty="0" err="1"/>
              <a:t>oncology</a:t>
            </a:r>
            <a:r>
              <a:rPr lang="hu-HU" sz="2000" dirty="0"/>
              <a:t>, </a:t>
            </a:r>
            <a:r>
              <a:rPr lang="hu-HU" sz="2000" dirty="0" err="1"/>
              <a:t>traumatology</a:t>
            </a:r>
            <a:r>
              <a:rPr lang="hu-HU" sz="2000" dirty="0"/>
              <a:t>, </a:t>
            </a:r>
            <a:r>
              <a:rPr lang="hu-HU" sz="2000" dirty="0" err="1"/>
              <a:t>transplantation</a:t>
            </a:r>
            <a:r>
              <a:rPr lang="hu-HU" sz="2000" dirty="0"/>
              <a:t> </a:t>
            </a:r>
            <a:r>
              <a:rPr lang="hu-HU" sz="2000" dirty="0" err="1"/>
              <a:t>wards</a:t>
            </a:r>
            <a:endParaRPr lang="hu-HU" sz="2000" dirty="0"/>
          </a:p>
          <a:p>
            <a:pPr marL="720000" indent="-342900">
              <a:buFont typeface="Symbol" panose="05050102010706020507" pitchFamily="18" charset="2"/>
              <a:buChar char="-"/>
            </a:pPr>
            <a:r>
              <a:rPr lang="hu-HU" sz="2000" dirty="0" err="1"/>
              <a:t>Consider</a:t>
            </a:r>
            <a:r>
              <a:rPr lang="hu-HU" sz="2000" dirty="0"/>
              <a:t> </a:t>
            </a:r>
            <a:r>
              <a:rPr lang="hu-HU" sz="2000" dirty="0" err="1"/>
              <a:t>number</a:t>
            </a:r>
            <a:r>
              <a:rPr lang="hu-HU" sz="2000" dirty="0"/>
              <a:t> of </a:t>
            </a:r>
            <a:r>
              <a:rPr lang="hu-HU" sz="2000" dirty="0" err="1"/>
              <a:t>wards</a:t>
            </a:r>
            <a:r>
              <a:rPr lang="hu-HU" sz="2000" dirty="0"/>
              <a:t>, </a:t>
            </a:r>
            <a:r>
              <a:rPr lang="hu-HU" sz="2000" dirty="0" err="1"/>
              <a:t>number</a:t>
            </a:r>
            <a:r>
              <a:rPr lang="hu-HU" sz="2000" dirty="0"/>
              <a:t> of </a:t>
            </a:r>
            <a:r>
              <a:rPr lang="hu-HU" sz="2000" dirty="0" err="1"/>
              <a:t>beds</a:t>
            </a:r>
            <a:endParaRPr lang="hu-HU" sz="2000" dirty="0"/>
          </a:p>
          <a:p>
            <a:pPr marL="342900" indent="-342900">
              <a:buFont typeface="Arial" panose="020B0604020202020204" pitchFamily="34" charset="0"/>
              <a:buChar char="•"/>
            </a:pPr>
            <a:r>
              <a:rPr lang="hu-HU" dirty="0"/>
              <a:t>Low-</a:t>
            </a:r>
            <a:r>
              <a:rPr lang="hu-HU" dirty="0" err="1"/>
              <a:t>risk</a:t>
            </a:r>
            <a:r>
              <a:rPr lang="hu-HU" dirty="0"/>
              <a:t> </a:t>
            </a:r>
            <a:r>
              <a:rPr lang="hu-HU" dirty="0" err="1"/>
              <a:t>wards</a:t>
            </a:r>
            <a:r>
              <a:rPr lang="hu-HU" dirty="0"/>
              <a:t> </a:t>
            </a:r>
          </a:p>
          <a:p>
            <a:pPr marL="720000" lvl="1" indent="-342900">
              <a:buFont typeface="Symbol" panose="05050102010706020507" pitchFamily="18" charset="2"/>
              <a:buChar char="-"/>
            </a:pPr>
            <a:r>
              <a:rPr lang="hu-HU" sz="2000" dirty="0" err="1"/>
              <a:t>E.g</a:t>
            </a:r>
            <a:r>
              <a:rPr lang="hu-HU" sz="2000" dirty="0"/>
              <a:t>. </a:t>
            </a:r>
            <a:r>
              <a:rPr lang="hu-HU" sz="2000" dirty="0" err="1"/>
              <a:t>general</a:t>
            </a:r>
            <a:r>
              <a:rPr lang="hu-HU" sz="2000" dirty="0"/>
              <a:t> </a:t>
            </a:r>
            <a:r>
              <a:rPr lang="hu-HU" sz="2000" dirty="0" err="1"/>
              <a:t>internal</a:t>
            </a:r>
            <a:r>
              <a:rPr lang="hu-HU" sz="2000" dirty="0"/>
              <a:t> </a:t>
            </a:r>
            <a:r>
              <a:rPr lang="hu-HU" sz="2000" dirty="0" err="1"/>
              <a:t>medicine</a:t>
            </a:r>
            <a:r>
              <a:rPr lang="hu-HU" sz="2000" dirty="0"/>
              <a:t>, </a:t>
            </a:r>
            <a:r>
              <a:rPr lang="hu-HU" sz="2000" dirty="0" err="1"/>
              <a:t>rehabilitation</a:t>
            </a:r>
            <a:r>
              <a:rPr lang="hu-HU" sz="2000" dirty="0"/>
              <a:t>, </a:t>
            </a:r>
            <a:r>
              <a:rPr lang="hu-HU" sz="2000" dirty="0" err="1"/>
              <a:t>dermatology</a:t>
            </a:r>
            <a:r>
              <a:rPr lang="hu-HU" sz="2000" dirty="0"/>
              <a:t>, </a:t>
            </a:r>
            <a:r>
              <a:rPr lang="hu-HU" sz="2000" dirty="0" err="1"/>
              <a:t>psychiatry</a:t>
            </a:r>
            <a:r>
              <a:rPr lang="hu-HU" sz="2000" dirty="0"/>
              <a:t> </a:t>
            </a:r>
            <a:r>
              <a:rPr lang="hu-HU" sz="2000" dirty="0" err="1"/>
              <a:t>wards</a:t>
            </a:r>
            <a:endParaRPr lang="hu-HU" sz="2000" dirty="0"/>
          </a:p>
          <a:p>
            <a:pPr marL="720000" lvl="1" indent="-342900">
              <a:buFont typeface="Symbol" panose="05050102010706020507" pitchFamily="18" charset="2"/>
              <a:buChar char="-"/>
            </a:pPr>
            <a:r>
              <a:rPr lang="hu-HU" sz="2000" dirty="0" err="1"/>
              <a:t>Number</a:t>
            </a:r>
            <a:r>
              <a:rPr lang="hu-HU" sz="2000" dirty="0"/>
              <a:t> of </a:t>
            </a:r>
            <a:r>
              <a:rPr lang="hu-HU" sz="2000" dirty="0" err="1"/>
              <a:t>wards</a:t>
            </a:r>
            <a:r>
              <a:rPr lang="hu-HU" sz="2000" dirty="0"/>
              <a:t>, </a:t>
            </a:r>
            <a:r>
              <a:rPr lang="hu-HU" sz="2000" dirty="0" err="1"/>
              <a:t>number</a:t>
            </a:r>
            <a:r>
              <a:rPr lang="hu-HU" sz="2000" dirty="0"/>
              <a:t> of </a:t>
            </a:r>
            <a:r>
              <a:rPr lang="hu-HU" sz="2000" dirty="0" err="1"/>
              <a:t>beds</a:t>
            </a:r>
            <a:r>
              <a:rPr lang="hu-HU" sz="2000" dirty="0"/>
              <a:t>, </a:t>
            </a:r>
            <a:r>
              <a:rPr lang="hu-HU" sz="2000" dirty="0" err="1"/>
              <a:t>proportion</a:t>
            </a:r>
            <a:r>
              <a:rPr lang="hu-HU" sz="2000" dirty="0"/>
              <a:t> of </a:t>
            </a:r>
            <a:r>
              <a:rPr lang="hu-HU" sz="2000" dirty="0" err="1"/>
              <a:t>acute</a:t>
            </a:r>
            <a:r>
              <a:rPr lang="hu-HU" sz="2000" dirty="0"/>
              <a:t> </a:t>
            </a:r>
            <a:r>
              <a:rPr lang="hu-HU" sz="2000" dirty="0" err="1"/>
              <a:t>care</a:t>
            </a:r>
            <a:r>
              <a:rPr lang="hu-HU" sz="2000" dirty="0"/>
              <a:t> </a:t>
            </a:r>
            <a:r>
              <a:rPr lang="hu-HU" sz="2000" dirty="0" err="1"/>
              <a:t>beds</a:t>
            </a:r>
            <a:r>
              <a:rPr lang="hu-HU" sz="2000" dirty="0"/>
              <a:t> </a:t>
            </a:r>
            <a:r>
              <a:rPr lang="hu-HU" sz="2000" dirty="0" err="1"/>
              <a:t>vs</a:t>
            </a:r>
            <a:r>
              <a:rPr lang="hu-HU" sz="2000" dirty="0"/>
              <a:t> </a:t>
            </a:r>
            <a:r>
              <a:rPr lang="hu-HU" sz="2000" dirty="0" err="1"/>
              <a:t>chronic</a:t>
            </a:r>
            <a:r>
              <a:rPr lang="hu-HU" sz="2000" dirty="0"/>
              <a:t> </a:t>
            </a:r>
            <a:r>
              <a:rPr lang="hu-HU" sz="2000" dirty="0" err="1"/>
              <a:t>care</a:t>
            </a:r>
            <a:r>
              <a:rPr lang="hu-HU" sz="2000" dirty="0"/>
              <a:t> </a:t>
            </a:r>
            <a:r>
              <a:rPr lang="hu-HU" sz="2000" dirty="0" err="1"/>
              <a:t>beds</a:t>
            </a:r>
            <a:r>
              <a:rPr lang="hu-HU" sz="2000" dirty="0"/>
              <a:t> (</a:t>
            </a:r>
            <a:r>
              <a:rPr lang="hu-HU" sz="2000" dirty="0" err="1"/>
              <a:t>if</a:t>
            </a:r>
            <a:r>
              <a:rPr lang="hu-HU" sz="2000" dirty="0"/>
              <a:t> </a:t>
            </a:r>
            <a:r>
              <a:rPr lang="hu-HU" sz="2000" dirty="0" err="1"/>
              <a:t>any</a:t>
            </a:r>
            <a:r>
              <a:rPr lang="hu-HU" sz="2000" dirty="0"/>
              <a:t>)  </a:t>
            </a:r>
          </a:p>
          <a:p>
            <a:pPr marL="342900" indent="-342900">
              <a:buFont typeface="Arial" panose="020B0604020202020204" pitchFamily="34" charset="0"/>
              <a:buChar char="•"/>
            </a:pPr>
            <a:r>
              <a:rPr lang="hu-HU" dirty="0"/>
              <a:t>Local </a:t>
            </a:r>
            <a:r>
              <a:rPr lang="hu-HU" dirty="0" err="1"/>
              <a:t>policies</a:t>
            </a:r>
            <a:r>
              <a:rPr lang="hu-HU" dirty="0"/>
              <a:t>/</a:t>
            </a:r>
            <a:r>
              <a:rPr lang="hu-HU" dirty="0" err="1"/>
              <a:t>practices</a:t>
            </a:r>
            <a:r>
              <a:rPr lang="hu-HU" dirty="0"/>
              <a:t> </a:t>
            </a:r>
            <a:r>
              <a:rPr lang="hu-HU" dirty="0" err="1"/>
              <a:t>regarding</a:t>
            </a:r>
            <a:r>
              <a:rPr lang="hu-HU" dirty="0"/>
              <a:t> </a:t>
            </a:r>
            <a:r>
              <a:rPr lang="hu-HU" dirty="0" err="1"/>
              <a:t>device</a:t>
            </a:r>
            <a:r>
              <a:rPr lang="hu-HU" dirty="0"/>
              <a:t> </a:t>
            </a:r>
            <a:r>
              <a:rPr lang="hu-HU" dirty="0" err="1"/>
              <a:t>use</a:t>
            </a:r>
            <a:endParaRPr lang="hu-HU" dirty="0"/>
          </a:p>
          <a:p>
            <a:pPr marL="720000" indent="-342900">
              <a:buFont typeface="Symbol" panose="05050102010706020507" pitchFamily="18" charset="2"/>
              <a:buChar char="-"/>
            </a:pPr>
            <a:r>
              <a:rPr lang="hu-HU" sz="2000" dirty="0" err="1"/>
              <a:t>Frequent</a:t>
            </a:r>
            <a:r>
              <a:rPr lang="hu-HU" sz="2000" dirty="0"/>
              <a:t> </a:t>
            </a:r>
            <a:r>
              <a:rPr lang="hu-HU" sz="2000" dirty="0" err="1"/>
              <a:t>use</a:t>
            </a:r>
            <a:r>
              <a:rPr lang="hu-HU" sz="2000" dirty="0"/>
              <a:t> of </a:t>
            </a:r>
            <a:r>
              <a:rPr lang="hu-HU" sz="2000" dirty="0" err="1"/>
              <a:t>indwelling</a:t>
            </a:r>
            <a:r>
              <a:rPr lang="hu-HU" sz="2000" dirty="0"/>
              <a:t> </a:t>
            </a:r>
            <a:r>
              <a:rPr lang="hu-HU" sz="2000" dirty="0" err="1"/>
              <a:t>devices</a:t>
            </a:r>
            <a:r>
              <a:rPr lang="hu-HU" sz="2000" dirty="0"/>
              <a:t> is </a:t>
            </a:r>
            <a:r>
              <a:rPr lang="hu-HU" sz="2000" dirty="0" err="1"/>
              <a:t>associated</a:t>
            </a:r>
            <a:r>
              <a:rPr lang="hu-HU" sz="2000" dirty="0"/>
              <a:t> </a:t>
            </a:r>
            <a:r>
              <a:rPr lang="hu-HU" sz="2000" dirty="0" err="1"/>
              <a:t>with</a:t>
            </a:r>
            <a:r>
              <a:rPr lang="hu-HU" sz="2000" dirty="0"/>
              <a:t> more </a:t>
            </a:r>
            <a:r>
              <a:rPr lang="hu-HU" sz="2000" dirty="0" err="1"/>
              <a:t>HAIs</a:t>
            </a:r>
            <a:r>
              <a:rPr lang="hu-HU" sz="2000" dirty="0"/>
              <a:t> (more </a:t>
            </a:r>
            <a:r>
              <a:rPr lang="hu-HU" sz="2000" dirty="0" err="1"/>
              <a:t>labour</a:t>
            </a:r>
            <a:r>
              <a:rPr lang="hu-HU" sz="2000" dirty="0"/>
              <a:t> </a:t>
            </a:r>
            <a:r>
              <a:rPr lang="hu-HU" sz="2000" dirty="0" err="1"/>
              <a:t>intensive</a:t>
            </a:r>
            <a:r>
              <a:rPr lang="hu-HU" sz="2000" dirty="0"/>
              <a:t> </a:t>
            </a:r>
            <a:r>
              <a:rPr lang="hu-HU" sz="2000" dirty="0" err="1"/>
              <a:t>to</a:t>
            </a:r>
            <a:r>
              <a:rPr lang="hu-HU" sz="2000" dirty="0"/>
              <a:t> </a:t>
            </a:r>
            <a:r>
              <a:rPr lang="hu-HU" sz="2000" dirty="0" err="1"/>
              <a:t>collect</a:t>
            </a:r>
            <a:r>
              <a:rPr lang="hu-HU" sz="2000" dirty="0"/>
              <a:t> PPS </a:t>
            </a:r>
            <a:r>
              <a:rPr lang="hu-HU" sz="2000" dirty="0" err="1"/>
              <a:t>data</a:t>
            </a:r>
            <a:r>
              <a:rPr lang="hu-HU" sz="2000" dirty="0"/>
              <a:t> </a:t>
            </a:r>
            <a:r>
              <a:rPr lang="hu-HU" sz="2000" dirty="0" err="1"/>
              <a:t>on</a:t>
            </a:r>
            <a:r>
              <a:rPr lang="hu-HU" sz="2000" dirty="0"/>
              <a:t> </a:t>
            </a:r>
            <a:r>
              <a:rPr lang="hu-HU" sz="2000" dirty="0" err="1"/>
              <a:t>device</a:t>
            </a:r>
            <a:r>
              <a:rPr lang="hu-HU" sz="2000" dirty="0"/>
              <a:t> </a:t>
            </a:r>
            <a:r>
              <a:rPr lang="hu-HU" sz="2000" dirty="0" err="1"/>
              <a:t>use</a:t>
            </a:r>
            <a:r>
              <a:rPr lang="hu-HU" sz="2000" dirty="0"/>
              <a:t> and </a:t>
            </a:r>
            <a:r>
              <a:rPr lang="hu-HU" sz="2000" dirty="0" err="1"/>
              <a:t>HAIs</a:t>
            </a:r>
            <a:r>
              <a:rPr lang="hu-HU" sz="2000" dirty="0"/>
              <a:t>)</a:t>
            </a:r>
            <a:endParaRPr lang="hu-HU"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12</a:t>
            </a:fld>
            <a:endParaRPr lang="en-GB" dirty="0"/>
          </a:p>
        </p:txBody>
      </p:sp>
    </p:spTree>
    <p:extLst>
      <p:ext uri="{BB962C8B-B14F-4D97-AF65-F5344CB8AC3E}">
        <p14:creationId xmlns:p14="http://schemas.microsoft.com/office/powerpoint/2010/main" val="30877674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a:t>
            </a:r>
            <a:r>
              <a:rPr lang="hu-HU" dirty="0" err="1"/>
              <a:t>siderations</a:t>
            </a:r>
            <a:r>
              <a:rPr lang="hu-HU" dirty="0"/>
              <a:t> </a:t>
            </a:r>
            <a:r>
              <a:rPr lang="hu-HU" dirty="0" err="1"/>
              <a:t>for</a:t>
            </a:r>
            <a:r>
              <a:rPr lang="hu-HU" dirty="0"/>
              <a:t> </a:t>
            </a:r>
            <a:r>
              <a:rPr lang="hu-HU" dirty="0" err="1"/>
              <a:t>planning</a:t>
            </a:r>
            <a:endParaRPr lang="en-GB" dirty="0"/>
          </a:p>
        </p:txBody>
      </p:sp>
      <p:sp>
        <p:nvSpPr>
          <p:cNvPr id="3" name="Content Placeholder 2"/>
          <p:cNvSpPr>
            <a:spLocks noGrp="1"/>
          </p:cNvSpPr>
          <p:nvPr>
            <p:ph idx="1"/>
          </p:nvPr>
        </p:nvSpPr>
        <p:spPr>
          <a:xfrm>
            <a:off x="431807" y="1079500"/>
            <a:ext cx="11368617" cy="5162550"/>
          </a:xfrm>
        </p:spPr>
        <p:txBody>
          <a:bodyPr/>
          <a:lstStyle/>
          <a:p>
            <a:r>
              <a:rPr lang="hu-HU" b="1" dirty="0" err="1"/>
              <a:t>Aspects</a:t>
            </a:r>
            <a:r>
              <a:rPr lang="hu-HU" b="1" dirty="0"/>
              <a:t> </a:t>
            </a:r>
            <a:r>
              <a:rPr lang="hu-HU" b="1" dirty="0" err="1"/>
              <a:t>to</a:t>
            </a:r>
            <a:r>
              <a:rPr lang="hu-HU" b="1" dirty="0"/>
              <a:t> </a:t>
            </a:r>
            <a:r>
              <a:rPr lang="hu-HU" b="1" dirty="0" err="1"/>
              <a:t>consider</a:t>
            </a:r>
            <a:r>
              <a:rPr lang="hu-HU" b="1" dirty="0"/>
              <a:t> </a:t>
            </a:r>
            <a:r>
              <a:rPr lang="hu-HU" b="1" dirty="0" err="1"/>
              <a:t>continued</a:t>
            </a:r>
            <a:r>
              <a:rPr lang="hu-HU" b="1" dirty="0"/>
              <a:t>:</a:t>
            </a:r>
          </a:p>
          <a:p>
            <a:pPr marL="342900" indent="-342900">
              <a:buFont typeface="Arial" panose="020B0604020202020204" pitchFamily="34" charset="0"/>
              <a:buChar char="•"/>
            </a:pPr>
            <a:r>
              <a:rPr lang="hu-HU" dirty="0" err="1"/>
              <a:t>Medical</a:t>
            </a:r>
            <a:r>
              <a:rPr lang="hu-HU" dirty="0"/>
              <a:t> </a:t>
            </a:r>
            <a:r>
              <a:rPr lang="hu-HU" dirty="0" err="1"/>
              <a:t>documentation</a:t>
            </a:r>
            <a:r>
              <a:rPr lang="hu-HU" dirty="0"/>
              <a:t> </a:t>
            </a:r>
            <a:r>
              <a:rPr lang="hu-HU" dirty="0" err="1"/>
              <a:t>tools</a:t>
            </a:r>
            <a:r>
              <a:rPr lang="hu-HU" dirty="0"/>
              <a:t> </a:t>
            </a:r>
          </a:p>
          <a:p>
            <a:pPr marL="720000" indent="-342900">
              <a:buFont typeface="Symbol" panose="05050102010706020507" pitchFamily="18" charset="2"/>
              <a:buChar char="-"/>
            </a:pPr>
            <a:r>
              <a:rPr lang="hu-HU" sz="2000" dirty="0" err="1"/>
              <a:t>Electronic</a:t>
            </a:r>
            <a:r>
              <a:rPr lang="hu-HU" sz="2000" dirty="0"/>
              <a:t> </a:t>
            </a:r>
            <a:r>
              <a:rPr lang="hu-HU" sz="2000" dirty="0" err="1"/>
              <a:t>records</a:t>
            </a:r>
            <a:r>
              <a:rPr lang="hu-HU" sz="2000" dirty="0"/>
              <a:t>, </a:t>
            </a:r>
            <a:r>
              <a:rPr lang="hu-HU" sz="2000" dirty="0" err="1"/>
              <a:t>paper-based</a:t>
            </a:r>
            <a:r>
              <a:rPr lang="hu-HU" sz="2000" dirty="0"/>
              <a:t>, mixed </a:t>
            </a:r>
          </a:p>
          <a:p>
            <a:pPr marL="342900" indent="-342900">
              <a:buFont typeface="Arial" panose="020B0604020202020204" pitchFamily="34" charset="0"/>
              <a:buChar char="•"/>
            </a:pPr>
            <a:r>
              <a:rPr lang="hu-HU" dirty="0"/>
              <a:t>Human </a:t>
            </a:r>
            <a:r>
              <a:rPr lang="hu-HU" dirty="0" err="1"/>
              <a:t>resources</a:t>
            </a:r>
            <a:r>
              <a:rPr lang="hu-HU" dirty="0"/>
              <a:t> </a:t>
            </a:r>
            <a:r>
              <a:rPr lang="hu-HU" dirty="0" err="1"/>
              <a:t>for</a:t>
            </a:r>
            <a:r>
              <a:rPr lang="hu-HU" dirty="0"/>
              <a:t> </a:t>
            </a:r>
            <a:r>
              <a:rPr lang="hu-HU" dirty="0" err="1"/>
              <a:t>data</a:t>
            </a:r>
            <a:r>
              <a:rPr lang="hu-HU" dirty="0"/>
              <a:t> </a:t>
            </a:r>
            <a:r>
              <a:rPr lang="hu-HU" dirty="0" err="1"/>
              <a:t>collection</a:t>
            </a:r>
            <a:r>
              <a:rPr lang="hu-HU" dirty="0"/>
              <a:t> and </a:t>
            </a:r>
            <a:r>
              <a:rPr lang="hu-HU" dirty="0" err="1"/>
              <a:t>data</a:t>
            </a:r>
            <a:r>
              <a:rPr lang="hu-HU" dirty="0"/>
              <a:t> </a:t>
            </a:r>
            <a:r>
              <a:rPr lang="hu-HU" dirty="0" err="1"/>
              <a:t>entry</a:t>
            </a:r>
            <a:r>
              <a:rPr lang="hu-HU" dirty="0"/>
              <a:t> </a:t>
            </a:r>
          </a:p>
          <a:p>
            <a:pPr marL="720000" indent="-342900">
              <a:buFont typeface="Symbol" panose="05050102010706020507" pitchFamily="18" charset="2"/>
              <a:buChar char="-"/>
            </a:pPr>
            <a:r>
              <a:rPr lang="hu-HU" sz="2000" dirty="0" err="1"/>
              <a:t>Number</a:t>
            </a:r>
            <a:r>
              <a:rPr lang="hu-HU" sz="2000" dirty="0"/>
              <a:t> of </a:t>
            </a:r>
            <a:r>
              <a:rPr lang="hu-HU" sz="2000" dirty="0" err="1"/>
              <a:t>infection</a:t>
            </a:r>
            <a:r>
              <a:rPr lang="hu-HU" sz="2000" dirty="0"/>
              <a:t> </a:t>
            </a:r>
            <a:r>
              <a:rPr lang="hu-HU" sz="2000" dirty="0" err="1"/>
              <a:t>control</a:t>
            </a:r>
            <a:r>
              <a:rPr lang="hu-HU" sz="2000" dirty="0"/>
              <a:t> </a:t>
            </a:r>
            <a:r>
              <a:rPr lang="hu-HU" sz="2000" dirty="0" err="1"/>
              <a:t>doctors</a:t>
            </a:r>
            <a:r>
              <a:rPr lang="hu-HU" sz="2000" dirty="0"/>
              <a:t> and </a:t>
            </a:r>
            <a:r>
              <a:rPr lang="hu-HU" sz="2000" dirty="0" err="1"/>
              <a:t>nurses</a:t>
            </a:r>
            <a:r>
              <a:rPr lang="hu-HU" sz="2000" dirty="0"/>
              <a:t> </a:t>
            </a:r>
          </a:p>
          <a:p>
            <a:pPr marL="720000" indent="-342900">
              <a:buFont typeface="Symbol" panose="05050102010706020507" pitchFamily="18" charset="2"/>
              <a:buChar char="-"/>
            </a:pPr>
            <a:r>
              <a:rPr lang="hu-HU" sz="2000" dirty="0" err="1"/>
              <a:t>Involvement</a:t>
            </a:r>
            <a:r>
              <a:rPr lang="hu-HU" sz="2000" dirty="0"/>
              <a:t> of </a:t>
            </a:r>
            <a:r>
              <a:rPr lang="hu-HU" sz="2000" dirty="0" err="1"/>
              <a:t>clinical</a:t>
            </a:r>
            <a:r>
              <a:rPr lang="hu-HU" sz="2000" dirty="0"/>
              <a:t> </a:t>
            </a:r>
            <a:r>
              <a:rPr lang="hu-HU" sz="2000" dirty="0" err="1"/>
              <a:t>staff</a:t>
            </a:r>
            <a:r>
              <a:rPr lang="hu-HU" sz="2000" dirty="0"/>
              <a:t>/</a:t>
            </a:r>
            <a:r>
              <a:rPr lang="hu-HU" sz="2000" dirty="0" err="1"/>
              <a:t>ward</a:t>
            </a:r>
            <a:r>
              <a:rPr lang="hu-HU" sz="2000" dirty="0"/>
              <a:t> </a:t>
            </a:r>
            <a:r>
              <a:rPr lang="hu-HU" sz="2000" dirty="0" err="1"/>
              <a:t>personnel</a:t>
            </a:r>
            <a:r>
              <a:rPr lang="hu-HU" sz="2000" dirty="0"/>
              <a:t> in </a:t>
            </a:r>
            <a:r>
              <a:rPr lang="hu-HU" sz="2000" dirty="0" err="1"/>
              <a:t>data</a:t>
            </a:r>
            <a:r>
              <a:rPr lang="hu-HU" sz="2000" dirty="0"/>
              <a:t> </a:t>
            </a:r>
            <a:r>
              <a:rPr lang="hu-HU" sz="2000" dirty="0" err="1"/>
              <a:t>collection</a:t>
            </a:r>
            <a:r>
              <a:rPr lang="hu-HU" sz="2000" dirty="0"/>
              <a:t> (</a:t>
            </a:r>
            <a:r>
              <a:rPr lang="hu-HU" sz="2000" dirty="0" err="1"/>
              <a:t>e.g</a:t>
            </a:r>
            <a:r>
              <a:rPr lang="hu-HU" sz="2000" dirty="0"/>
              <a:t>. </a:t>
            </a:r>
            <a:r>
              <a:rPr lang="hu-HU" sz="2000" dirty="0" err="1"/>
              <a:t>on</a:t>
            </a:r>
            <a:r>
              <a:rPr lang="hu-HU" sz="2000" dirty="0"/>
              <a:t> </a:t>
            </a:r>
            <a:r>
              <a:rPr lang="hu-HU" sz="2000" dirty="0" err="1"/>
              <a:t>indwelling</a:t>
            </a:r>
            <a:r>
              <a:rPr lang="hu-HU" sz="2000" dirty="0"/>
              <a:t> </a:t>
            </a:r>
            <a:r>
              <a:rPr lang="hu-HU" sz="2000" dirty="0" err="1"/>
              <a:t>device</a:t>
            </a:r>
            <a:r>
              <a:rPr lang="hu-HU" sz="2000" dirty="0"/>
              <a:t>) </a:t>
            </a:r>
            <a:r>
              <a:rPr lang="hu-HU" sz="2000" dirty="0" err="1"/>
              <a:t>can</a:t>
            </a:r>
            <a:r>
              <a:rPr lang="hu-HU" sz="2000" dirty="0"/>
              <a:t> be </a:t>
            </a:r>
            <a:r>
              <a:rPr lang="hu-HU" sz="2000" dirty="0" err="1"/>
              <a:t>particularly</a:t>
            </a:r>
            <a:r>
              <a:rPr lang="hu-HU" sz="2000" dirty="0"/>
              <a:t> </a:t>
            </a:r>
            <a:r>
              <a:rPr lang="hu-HU" sz="2000" dirty="0" err="1"/>
              <a:t>useful</a:t>
            </a:r>
            <a:r>
              <a:rPr lang="hu-HU" sz="2000" dirty="0"/>
              <a:t> in </a:t>
            </a:r>
            <a:r>
              <a:rPr lang="hu-HU" sz="2000" dirty="0" err="1"/>
              <a:t>large</a:t>
            </a:r>
            <a:r>
              <a:rPr lang="hu-HU" sz="2000" dirty="0"/>
              <a:t> </a:t>
            </a:r>
            <a:r>
              <a:rPr lang="hu-HU" sz="2000" dirty="0" err="1"/>
              <a:t>hospitals</a:t>
            </a:r>
            <a:r>
              <a:rPr lang="hu-HU" sz="2000" dirty="0"/>
              <a:t> (</a:t>
            </a:r>
            <a:r>
              <a:rPr lang="hu-HU" sz="2000" dirty="0" err="1"/>
              <a:t>some</a:t>
            </a:r>
            <a:r>
              <a:rPr lang="hu-HU" sz="2000" dirty="0"/>
              <a:t> </a:t>
            </a:r>
            <a:r>
              <a:rPr lang="hu-HU" sz="2000" dirty="0" err="1"/>
              <a:t>form</a:t>
            </a:r>
            <a:r>
              <a:rPr lang="hu-HU" sz="2000" dirty="0"/>
              <a:t> of prior </a:t>
            </a:r>
            <a:r>
              <a:rPr lang="hu-HU" sz="2000" dirty="0" err="1"/>
              <a:t>training</a:t>
            </a:r>
            <a:r>
              <a:rPr lang="hu-HU" sz="2000" dirty="0"/>
              <a:t> is </a:t>
            </a:r>
            <a:r>
              <a:rPr lang="hu-HU" sz="2000" dirty="0" err="1"/>
              <a:t>necessary</a:t>
            </a:r>
            <a:r>
              <a:rPr lang="hu-HU" sz="2000" dirty="0"/>
              <a:t>)</a:t>
            </a:r>
          </a:p>
          <a:p>
            <a:pPr marL="342900" indent="-342900">
              <a:buFont typeface="Arial" panose="020B0604020202020204" pitchFamily="34" charset="0"/>
              <a:buChar char="•"/>
            </a:pPr>
            <a:r>
              <a:rPr lang="hu-HU" dirty="0"/>
              <a:t>Prior </a:t>
            </a:r>
            <a:r>
              <a:rPr lang="hu-HU" dirty="0" err="1"/>
              <a:t>experience</a:t>
            </a:r>
            <a:r>
              <a:rPr lang="hu-HU" dirty="0"/>
              <a:t> </a:t>
            </a:r>
            <a:r>
              <a:rPr lang="hu-HU" dirty="0" err="1"/>
              <a:t>with</a:t>
            </a:r>
            <a:r>
              <a:rPr lang="hu-HU" dirty="0"/>
              <a:t> </a:t>
            </a:r>
            <a:r>
              <a:rPr lang="hu-HU" dirty="0" err="1"/>
              <a:t>the</a:t>
            </a:r>
            <a:r>
              <a:rPr lang="hu-HU" dirty="0"/>
              <a:t> PPS </a:t>
            </a:r>
            <a:r>
              <a:rPr lang="hu-HU" dirty="0" err="1"/>
              <a:t>methodology</a:t>
            </a:r>
            <a:r>
              <a:rPr lang="hu-HU" dirty="0"/>
              <a:t> </a:t>
            </a:r>
            <a:r>
              <a:rPr lang="hu-HU" dirty="0" err="1"/>
              <a:t>locally</a:t>
            </a:r>
            <a:endParaRPr lang="hu-HU" dirty="0"/>
          </a:p>
          <a:p>
            <a:pPr marL="720000" indent="-342900">
              <a:buFont typeface="Symbol" panose="05050102010706020507" pitchFamily="18" charset="2"/>
              <a:buChar char="-"/>
            </a:pPr>
            <a:r>
              <a:rPr lang="hu-HU" sz="2000" dirty="0" err="1"/>
              <a:t>Participation</a:t>
            </a:r>
            <a:r>
              <a:rPr lang="hu-HU" sz="2000" dirty="0"/>
              <a:t> in </a:t>
            </a:r>
            <a:r>
              <a:rPr lang="hu-HU" sz="2000" dirty="0" err="1"/>
              <a:t>periodic</a:t>
            </a:r>
            <a:r>
              <a:rPr lang="hu-HU" sz="2000" dirty="0"/>
              <a:t> </a:t>
            </a:r>
            <a:r>
              <a:rPr lang="hu-HU" sz="2000" dirty="0" err="1"/>
              <a:t>national</a:t>
            </a:r>
            <a:r>
              <a:rPr lang="hu-HU" sz="2000" dirty="0"/>
              <a:t> </a:t>
            </a:r>
            <a:r>
              <a:rPr lang="hu-HU" sz="2000" dirty="0" err="1"/>
              <a:t>point</a:t>
            </a:r>
            <a:r>
              <a:rPr lang="hu-HU" sz="2000" dirty="0"/>
              <a:t> </a:t>
            </a:r>
            <a:r>
              <a:rPr lang="hu-HU" sz="2000" dirty="0" err="1"/>
              <a:t>prevalence</a:t>
            </a:r>
            <a:r>
              <a:rPr lang="hu-HU" sz="2000" dirty="0"/>
              <a:t> </a:t>
            </a:r>
            <a:r>
              <a:rPr lang="hu-HU" sz="2000" dirty="0" err="1"/>
              <a:t>surveys</a:t>
            </a:r>
            <a:r>
              <a:rPr lang="hu-HU" sz="2000" dirty="0"/>
              <a:t> and/</a:t>
            </a:r>
            <a:r>
              <a:rPr lang="hu-HU" sz="2000" dirty="0" err="1"/>
              <a:t>or</a:t>
            </a:r>
            <a:r>
              <a:rPr lang="hu-HU" sz="2000" dirty="0"/>
              <a:t> in </a:t>
            </a:r>
            <a:r>
              <a:rPr lang="hu-HU" sz="2000" dirty="0" err="1"/>
              <a:t>previous</a:t>
            </a:r>
            <a:r>
              <a:rPr lang="hu-HU" sz="2000" dirty="0"/>
              <a:t> ECDC PPS (pilot </a:t>
            </a:r>
            <a:r>
              <a:rPr lang="hu-HU" sz="2000" dirty="0" err="1"/>
              <a:t>studies</a:t>
            </a:r>
            <a:r>
              <a:rPr lang="hu-HU" sz="2000" dirty="0"/>
              <a:t>, ECDC PPS 2011-2012, </a:t>
            </a:r>
            <a:r>
              <a:rPr lang="hu-HU" sz="2000" dirty="0" err="1"/>
              <a:t>validation</a:t>
            </a:r>
            <a:r>
              <a:rPr lang="hu-HU" sz="2000" dirty="0"/>
              <a:t> </a:t>
            </a:r>
            <a:r>
              <a:rPr lang="hu-HU" sz="2000" dirty="0" err="1"/>
              <a:t>studies</a:t>
            </a:r>
            <a:r>
              <a:rPr lang="hu-HU" sz="2000" dirty="0"/>
              <a:t>)</a:t>
            </a:r>
          </a:p>
          <a:p>
            <a:pPr marL="720000" indent="-342900">
              <a:buFont typeface="Symbol" panose="05050102010706020507" pitchFamily="18" charset="2"/>
              <a:buChar char="-"/>
            </a:pPr>
            <a:r>
              <a:rPr lang="hu-HU" sz="2000" dirty="0"/>
              <a:t>No prior </a:t>
            </a:r>
            <a:r>
              <a:rPr lang="hu-HU" sz="2000" dirty="0" err="1"/>
              <a:t>experience</a:t>
            </a:r>
            <a:r>
              <a:rPr lang="hu-HU" sz="2000" dirty="0"/>
              <a:t> </a:t>
            </a:r>
            <a:r>
              <a:rPr lang="hu-HU" sz="2000" dirty="0" err="1"/>
              <a:t>at</a:t>
            </a:r>
            <a:r>
              <a:rPr lang="hu-HU" sz="2000" dirty="0"/>
              <a:t> </a:t>
            </a:r>
            <a:r>
              <a:rPr lang="hu-HU" sz="2000" dirty="0" err="1"/>
              <a:t>all</a:t>
            </a:r>
            <a:endParaRPr lang="hu-HU" sz="2000" dirty="0"/>
          </a:p>
          <a:p>
            <a:pPr marL="342900" indent="-342900">
              <a:buFont typeface="Arial" panose="020B0604020202020204" pitchFamily="34" charset="0"/>
              <a:buChar char="•"/>
            </a:pPr>
            <a:r>
              <a:rPr lang="hu-HU" dirty="0" err="1"/>
              <a:t>Consideration</a:t>
            </a:r>
            <a:r>
              <a:rPr lang="hu-HU" dirty="0"/>
              <a:t> of </a:t>
            </a:r>
            <a:r>
              <a:rPr lang="hu-HU" dirty="0" err="1"/>
              <a:t>necessary</a:t>
            </a:r>
            <a:r>
              <a:rPr lang="hu-HU" dirty="0"/>
              <a:t> </a:t>
            </a:r>
            <a:r>
              <a:rPr lang="hu-HU" dirty="0" err="1"/>
              <a:t>costs</a:t>
            </a:r>
            <a:endParaRPr lang="hu-HU" dirty="0"/>
          </a:p>
          <a:p>
            <a:pPr marL="720000" lvl="1" indent="-342900">
              <a:buFont typeface="Symbol" panose="05050102010706020507" pitchFamily="18" charset="2"/>
              <a:buChar char="-"/>
            </a:pPr>
            <a:r>
              <a:rPr lang="hu-HU" sz="2000" dirty="0" err="1">
                <a:ea typeface="+mn-ea"/>
              </a:rPr>
              <a:t>E.g</a:t>
            </a:r>
            <a:r>
              <a:rPr lang="hu-HU" sz="2000" dirty="0">
                <a:ea typeface="+mn-ea"/>
              </a:rPr>
              <a:t>. printing </a:t>
            </a:r>
            <a:r>
              <a:rPr lang="hu-HU" sz="2000" dirty="0" err="1">
                <a:ea typeface="+mn-ea"/>
              </a:rPr>
              <a:t>costs</a:t>
            </a:r>
            <a:r>
              <a:rPr lang="hu-HU" sz="2000" dirty="0">
                <a:ea typeface="+mn-ea"/>
              </a:rPr>
              <a:t> </a:t>
            </a:r>
            <a:r>
              <a:rPr lang="hu-HU" sz="2000" dirty="0" err="1">
                <a:ea typeface="+mn-ea"/>
              </a:rPr>
              <a:t>if</a:t>
            </a:r>
            <a:r>
              <a:rPr lang="hu-HU" sz="2000" dirty="0">
                <a:ea typeface="+mn-ea"/>
              </a:rPr>
              <a:t> PPS </a:t>
            </a:r>
            <a:r>
              <a:rPr lang="hu-HU" sz="2000" dirty="0" err="1">
                <a:ea typeface="+mn-ea"/>
              </a:rPr>
              <a:t>data</a:t>
            </a:r>
            <a:r>
              <a:rPr lang="hu-HU" sz="2000" dirty="0">
                <a:ea typeface="+mn-ea"/>
              </a:rPr>
              <a:t> </a:t>
            </a:r>
            <a:r>
              <a:rPr lang="hu-HU" sz="2000" dirty="0" err="1">
                <a:ea typeface="+mn-ea"/>
              </a:rPr>
              <a:t>collection</a:t>
            </a:r>
            <a:r>
              <a:rPr lang="hu-HU" sz="2000" dirty="0">
                <a:ea typeface="+mn-ea"/>
              </a:rPr>
              <a:t> is </a:t>
            </a:r>
            <a:r>
              <a:rPr lang="hu-HU" sz="2000" dirty="0" err="1">
                <a:ea typeface="+mn-ea"/>
              </a:rPr>
              <a:t>paper-based</a:t>
            </a:r>
            <a:endParaRPr lang="hu-HU" sz="2000" dirty="0">
              <a:ea typeface="+mn-ea"/>
            </a:endParaRPr>
          </a:p>
        </p:txBody>
      </p:sp>
      <p:sp>
        <p:nvSpPr>
          <p:cNvPr id="4" name="Slide Number Placeholder 3"/>
          <p:cNvSpPr>
            <a:spLocks noGrp="1"/>
          </p:cNvSpPr>
          <p:nvPr>
            <p:ph type="sldNum" sz="quarter" idx="10"/>
          </p:nvPr>
        </p:nvSpPr>
        <p:spPr/>
        <p:txBody>
          <a:bodyPr/>
          <a:lstStyle/>
          <a:p>
            <a:fld id="{0580567E-5E8F-47A5-90DF-8BFEB1A71525}" type="slidenum">
              <a:rPr lang="en-GB" smtClean="0"/>
              <a:pPr/>
              <a:t>13</a:t>
            </a:fld>
            <a:endParaRPr lang="en-GB" dirty="0"/>
          </a:p>
        </p:txBody>
      </p:sp>
    </p:spTree>
    <p:extLst>
      <p:ext uri="{BB962C8B-B14F-4D97-AF65-F5344CB8AC3E}">
        <p14:creationId xmlns:p14="http://schemas.microsoft.com/office/powerpoint/2010/main" val="28035945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a:t>
            </a:r>
            <a:r>
              <a:rPr lang="hu-HU" dirty="0" err="1"/>
              <a:t>siderations</a:t>
            </a:r>
            <a:r>
              <a:rPr lang="hu-HU" dirty="0"/>
              <a:t> </a:t>
            </a:r>
            <a:r>
              <a:rPr lang="hu-HU" dirty="0" err="1"/>
              <a:t>for</a:t>
            </a:r>
            <a:r>
              <a:rPr lang="hu-HU" dirty="0"/>
              <a:t> </a:t>
            </a:r>
            <a:r>
              <a:rPr lang="hu-HU" dirty="0" err="1"/>
              <a:t>planning</a:t>
            </a:r>
            <a:endParaRPr lang="en-GB" dirty="0"/>
          </a:p>
        </p:txBody>
      </p:sp>
      <p:sp>
        <p:nvSpPr>
          <p:cNvPr id="3" name="Content Placeholder 2"/>
          <p:cNvSpPr>
            <a:spLocks noGrp="1"/>
          </p:cNvSpPr>
          <p:nvPr>
            <p:ph idx="1"/>
          </p:nvPr>
        </p:nvSpPr>
        <p:spPr/>
        <p:txBody>
          <a:bodyPr/>
          <a:lstStyle/>
          <a:p>
            <a:r>
              <a:rPr lang="en-GB" altLang="en-US" dirty="0">
                <a:ea typeface="ＭＳ Ｐゴシック" panose="020B0600070205080204" pitchFamily="34" charset="-128"/>
              </a:rPr>
              <a:t>Complete each ward within one day</a:t>
            </a:r>
            <a:r>
              <a:rPr lang="hu-HU" altLang="en-US" dirty="0">
                <a:ea typeface="ＭＳ Ｐゴシック" panose="020B0600070205080204" pitchFamily="34" charset="-128"/>
              </a:rPr>
              <a:t>.</a:t>
            </a: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Complete the hospital within 2-3 weeks</a:t>
            </a:r>
            <a:r>
              <a:rPr lang="hu-HU" altLang="en-US" dirty="0">
                <a:ea typeface="ＭＳ Ｐゴシック" panose="020B0600070205080204" pitchFamily="34" charset="-128"/>
              </a:rPr>
              <a:t>.</a:t>
            </a: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All patients present on the ward at 8</a:t>
            </a:r>
            <a:r>
              <a:rPr lang="hu-HU" altLang="en-US" dirty="0">
                <a:ea typeface="ＭＳ Ｐゴシック" panose="020B0600070205080204" pitchFamily="34" charset="-128"/>
              </a:rPr>
              <a:t>:00 AM</a:t>
            </a:r>
            <a:r>
              <a:rPr lang="en-GB" altLang="en-US" dirty="0">
                <a:ea typeface="ＭＳ Ｐゴシック" panose="020B0600070205080204" pitchFamily="34" charset="-128"/>
              </a:rPr>
              <a:t> on day of survey and that have not been discharged should be included</a:t>
            </a:r>
            <a:r>
              <a:rPr lang="hu-HU" altLang="en-US" dirty="0">
                <a:ea typeface="ＭＳ Ｐゴシック" panose="020B0600070205080204" pitchFamily="34" charset="-128"/>
              </a:rPr>
              <a:t>.</a:t>
            </a:r>
            <a:endParaRPr lang="en-GB" altLang="en-US" dirty="0">
              <a:ea typeface="ＭＳ Ｐゴシック" panose="020B0600070205080204" pitchFamily="34" charset="-128"/>
            </a:endParaRP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Units where patients are admitted for elective procedures on a Monday should preferably be surveyed Tuesday to Thursday</a:t>
            </a:r>
            <a:r>
              <a:rPr lang="hu-HU" altLang="en-US" dirty="0">
                <a:ea typeface="ＭＳ Ｐゴシック" panose="020B0600070205080204" pitchFamily="34" charset="-128"/>
              </a:rPr>
              <a:t>.</a:t>
            </a:r>
            <a:endParaRPr lang="en-GB" altLang="en-US" dirty="0">
              <a:ea typeface="ＭＳ Ｐゴシック" panose="020B0600070205080204" pitchFamily="34" charset="-128"/>
            </a:endParaRPr>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14</a:t>
            </a:fld>
            <a:endParaRPr lang="en-GB" dirty="0"/>
          </a:p>
        </p:txBody>
      </p:sp>
    </p:spTree>
    <p:extLst>
      <p:ext uri="{BB962C8B-B14F-4D97-AF65-F5344CB8AC3E}">
        <p14:creationId xmlns:p14="http://schemas.microsoft.com/office/powerpoint/2010/main" val="14805607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a:t>
            </a:r>
            <a:r>
              <a:rPr lang="hu-HU" dirty="0" err="1"/>
              <a:t>siderations</a:t>
            </a:r>
            <a:r>
              <a:rPr lang="hu-HU" dirty="0"/>
              <a:t> </a:t>
            </a:r>
            <a:r>
              <a:rPr lang="hu-HU" dirty="0" err="1"/>
              <a:t>for</a:t>
            </a:r>
            <a:r>
              <a:rPr lang="hu-HU" dirty="0"/>
              <a:t> </a:t>
            </a:r>
            <a:r>
              <a:rPr lang="hu-HU" dirty="0" err="1"/>
              <a:t>planning</a:t>
            </a:r>
            <a:endParaRPr lang="en-GB" dirty="0"/>
          </a:p>
        </p:txBody>
      </p:sp>
      <p:sp>
        <p:nvSpPr>
          <p:cNvPr id="3" name="Content Placeholder 2"/>
          <p:cNvSpPr>
            <a:spLocks noGrp="1"/>
          </p:cNvSpPr>
          <p:nvPr>
            <p:ph idx="1"/>
          </p:nvPr>
        </p:nvSpPr>
        <p:spPr/>
        <p:txBody>
          <a:bodyPr/>
          <a:lstStyle/>
          <a:p>
            <a:r>
              <a:rPr lang="en-GB" altLang="en-US" dirty="0">
                <a:ea typeface="ＭＳ Ｐゴシック" panose="020B0600070205080204" pitchFamily="34" charset="-128"/>
              </a:rPr>
              <a:t>Busy dynamic ward and may be difficult to </a:t>
            </a:r>
          </a:p>
          <a:p>
            <a:pPr lvl="1"/>
            <a:r>
              <a:rPr lang="en-GB" altLang="en-US" dirty="0">
                <a:ea typeface="ＭＳ Ｐゴシック" panose="020B0600070205080204" pitchFamily="34" charset="-128"/>
              </a:rPr>
              <a:t>Get access to medical notes, drug charts and other data sources</a:t>
            </a:r>
          </a:p>
          <a:p>
            <a:pPr lvl="1"/>
            <a:r>
              <a:rPr lang="en-GB" altLang="en-US" dirty="0">
                <a:ea typeface="ＭＳ Ｐゴシック" panose="020B0600070205080204" pitchFamily="34" charset="-128"/>
              </a:rPr>
              <a:t>Find space to work</a:t>
            </a:r>
          </a:p>
          <a:p>
            <a:pPr lvl="1"/>
            <a:r>
              <a:rPr lang="en-GB" altLang="en-US" dirty="0">
                <a:ea typeface="ＭＳ Ｐゴシック" panose="020B0600070205080204" pitchFamily="34" charset="-128"/>
              </a:rPr>
              <a:t>Discuss cases with ward staff</a:t>
            </a:r>
          </a:p>
          <a:p>
            <a:pPr lvl="1"/>
            <a:endParaRPr lang="en-GB" altLang="en-US" dirty="0">
              <a:ea typeface="ＭＳ Ｐゴシック" panose="020B0600070205080204" pitchFamily="34" charset="-128"/>
            </a:endParaRPr>
          </a:p>
          <a:p>
            <a:r>
              <a:rPr lang="en-GB" altLang="en-US" dirty="0">
                <a:ea typeface="ＭＳ Ｐゴシック" panose="020B0600070205080204" pitchFamily="34" charset="-128"/>
              </a:rPr>
              <a:t>Good communication with the wards is essential</a:t>
            </a:r>
            <a:r>
              <a:rPr lang="hu-HU" altLang="en-US" dirty="0">
                <a:ea typeface="ＭＳ Ｐゴシック" panose="020B0600070205080204" pitchFamily="34" charset="-128"/>
              </a:rPr>
              <a:t>.</a:t>
            </a:r>
            <a:endParaRPr lang="en-GB" altLang="en-US" dirty="0">
              <a:ea typeface="ＭＳ Ｐゴシック" panose="020B0600070205080204" pitchFamily="34" charset="-128"/>
            </a:endParaRPr>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15</a:t>
            </a:fld>
            <a:endParaRPr lang="en-GB" dirty="0"/>
          </a:p>
        </p:txBody>
      </p:sp>
    </p:spTree>
    <p:extLst>
      <p:ext uri="{BB962C8B-B14F-4D97-AF65-F5344CB8AC3E}">
        <p14:creationId xmlns:p14="http://schemas.microsoft.com/office/powerpoint/2010/main" val="17116634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Planning</a:t>
            </a:r>
            <a:endParaRPr lang="en-GB" dirty="0"/>
          </a:p>
        </p:txBody>
      </p:sp>
      <p:sp>
        <p:nvSpPr>
          <p:cNvPr id="3" name="Content Placeholder 2"/>
          <p:cNvSpPr>
            <a:spLocks noGrp="1"/>
          </p:cNvSpPr>
          <p:nvPr>
            <p:ph idx="1"/>
          </p:nvPr>
        </p:nvSpPr>
        <p:spPr/>
        <p:txBody>
          <a:bodyPr/>
          <a:lstStyle/>
          <a:p>
            <a:r>
              <a:rPr lang="en-GB" altLang="en-US" dirty="0">
                <a:ea typeface="ＭＳ Ｐゴシック" panose="020B0600070205080204" pitchFamily="34" charset="-128"/>
              </a:rPr>
              <a:t>Create list of wards in the hospital</a:t>
            </a:r>
            <a:r>
              <a:rPr lang="hu-HU" altLang="en-US" dirty="0">
                <a:ea typeface="ＭＳ Ｐゴシック" panose="020B0600070205080204" pitchFamily="34" charset="-128"/>
              </a:rPr>
              <a:t>.</a:t>
            </a: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Identify wards that will be included in the survey</a:t>
            </a:r>
            <a:r>
              <a:rPr lang="hu-HU" altLang="en-US" dirty="0">
                <a:ea typeface="ＭＳ Ｐゴシック" panose="020B0600070205080204" pitchFamily="34" charset="-128"/>
              </a:rPr>
              <a:t>.</a:t>
            </a: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Contact included wards to arrange ward survey and provide information about the PPS</a:t>
            </a:r>
            <a:r>
              <a:rPr lang="hu-HU" altLang="en-US" dirty="0">
                <a:ea typeface="ＭＳ Ｐゴシック" panose="020B0600070205080204" pitchFamily="34" charset="-128"/>
              </a:rPr>
              <a:t>.</a:t>
            </a:r>
          </a:p>
          <a:p>
            <a:endParaRPr lang="en-GB" altLang="en-US" dirty="0">
              <a:solidFill>
                <a:srgbClr val="FF3300"/>
              </a:solidFill>
              <a:ea typeface="ＭＳ Ｐゴシック" panose="020B0600070205080204" pitchFamily="34" charset="-128"/>
            </a:endParaRPr>
          </a:p>
          <a:p>
            <a:r>
              <a:rPr lang="en-GB" altLang="en-US" dirty="0">
                <a:ea typeface="ＭＳ Ｐゴシック" panose="020B0600070205080204" pitchFamily="34" charset="-128"/>
              </a:rPr>
              <a:t>Arrange dates for survey</a:t>
            </a:r>
            <a:r>
              <a:rPr lang="hu-HU" altLang="en-US" dirty="0">
                <a:ea typeface="ＭＳ Ｐゴシック" panose="020B0600070205080204" pitchFamily="34" charset="-128"/>
              </a:rPr>
              <a:t>.</a:t>
            </a: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Engage </a:t>
            </a:r>
            <a:r>
              <a:rPr lang="hu-HU" altLang="en-US" dirty="0">
                <a:ea typeface="ＭＳ Ｐゴシック" panose="020B0600070205080204" pitchFamily="34" charset="-128"/>
              </a:rPr>
              <a:t>i</a:t>
            </a:r>
            <a:r>
              <a:rPr lang="en-GB" altLang="en-US" dirty="0" err="1">
                <a:ea typeface="ＭＳ Ｐゴシック" panose="020B0600070205080204" pitchFamily="34" charset="-128"/>
              </a:rPr>
              <a:t>nfection</a:t>
            </a:r>
            <a:r>
              <a:rPr lang="en-GB" altLang="en-US" dirty="0">
                <a:ea typeface="ＭＳ Ｐゴシック" panose="020B0600070205080204" pitchFamily="34" charset="-128"/>
              </a:rPr>
              <a:t> </a:t>
            </a:r>
            <a:r>
              <a:rPr lang="hu-HU" altLang="en-US" dirty="0">
                <a:ea typeface="ＭＳ Ｐゴシック" panose="020B0600070205080204" pitchFamily="34" charset="-128"/>
              </a:rPr>
              <a:t>c</a:t>
            </a:r>
            <a:r>
              <a:rPr lang="en-GB" altLang="en-US" dirty="0" err="1">
                <a:ea typeface="ＭＳ Ｐゴシック" panose="020B0600070205080204" pitchFamily="34" charset="-128"/>
              </a:rPr>
              <a:t>ontrol</a:t>
            </a:r>
            <a:r>
              <a:rPr lang="en-GB" altLang="en-US" dirty="0">
                <a:ea typeface="ＭＳ Ｐゴシック" panose="020B0600070205080204" pitchFamily="34" charset="-128"/>
              </a:rPr>
              <a:t> and </a:t>
            </a:r>
            <a:r>
              <a:rPr lang="hu-HU" altLang="en-US" dirty="0">
                <a:ea typeface="ＭＳ Ｐゴシック" panose="020B0600070205080204" pitchFamily="34" charset="-128"/>
              </a:rPr>
              <a:t>p</a:t>
            </a:r>
            <a:r>
              <a:rPr lang="en-GB" altLang="en-US" dirty="0" err="1">
                <a:ea typeface="ＭＳ Ｐゴシック" panose="020B0600070205080204" pitchFamily="34" charset="-128"/>
              </a:rPr>
              <a:t>revention</a:t>
            </a:r>
            <a:r>
              <a:rPr lang="en-GB" altLang="en-US" dirty="0">
                <a:ea typeface="ＭＳ Ｐゴシック" panose="020B0600070205080204" pitchFamily="34" charset="-128"/>
              </a:rPr>
              <a:t> </a:t>
            </a:r>
            <a:r>
              <a:rPr lang="hu-HU" altLang="en-US" dirty="0">
                <a:ea typeface="ＭＳ Ｐゴシック" panose="020B0600070205080204" pitchFamily="34" charset="-128"/>
              </a:rPr>
              <a:t>t</a:t>
            </a:r>
            <a:r>
              <a:rPr lang="en-GB" altLang="en-US" dirty="0" err="1">
                <a:ea typeface="ＭＳ Ｐゴシック" panose="020B0600070205080204" pitchFamily="34" charset="-128"/>
              </a:rPr>
              <a:t>eams</a:t>
            </a:r>
            <a:r>
              <a:rPr lang="en-GB" altLang="en-US" dirty="0">
                <a:ea typeface="ＭＳ Ｐゴシック" panose="020B0600070205080204" pitchFamily="34" charset="-128"/>
              </a:rPr>
              <a:t> and </a:t>
            </a:r>
            <a:r>
              <a:rPr lang="hu-HU" altLang="en-US" dirty="0">
                <a:ea typeface="ＭＳ Ｐゴシック" panose="020B0600070205080204" pitchFamily="34" charset="-128"/>
              </a:rPr>
              <a:t>p</a:t>
            </a:r>
            <a:r>
              <a:rPr lang="en-GB" altLang="en-US" dirty="0" err="1">
                <a:ea typeface="ＭＳ Ｐゴシック" panose="020B0600070205080204" pitchFamily="34" charset="-128"/>
              </a:rPr>
              <a:t>harmacists</a:t>
            </a:r>
            <a:r>
              <a:rPr lang="hu-HU" altLang="en-US" dirty="0">
                <a:ea typeface="ＭＳ Ｐゴシック" panose="020B0600070205080204" pitchFamily="34" charset="-128"/>
              </a:rPr>
              <a:t>.</a:t>
            </a:r>
            <a:endParaRPr lang="en-GB" altLang="en-US" dirty="0">
              <a:ea typeface="ＭＳ Ｐゴシック" panose="020B0600070205080204" pitchFamily="34" charset="-128"/>
            </a:endParaRPr>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16</a:t>
            </a:fld>
            <a:endParaRPr lang="en-GB" dirty="0"/>
          </a:p>
        </p:txBody>
      </p:sp>
    </p:spTree>
    <p:extLst>
      <p:ext uri="{BB962C8B-B14F-4D97-AF65-F5344CB8AC3E}">
        <p14:creationId xmlns:p14="http://schemas.microsoft.com/office/powerpoint/2010/main" val="30688585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EEB35C32-0D0B-4411-9F48-053B08CF1381}"/>
              </a:ext>
            </a:extLst>
          </p:cNvPr>
          <p:cNvSpPr>
            <a:spLocks noGrp="1"/>
          </p:cNvSpPr>
          <p:nvPr>
            <p:ph type="title"/>
          </p:nvPr>
        </p:nvSpPr>
        <p:spPr/>
        <p:txBody>
          <a:bodyPr/>
          <a:lstStyle/>
          <a:p>
            <a:r>
              <a:rPr lang="hu-HU" dirty="0"/>
              <a:t>During </a:t>
            </a:r>
            <a:r>
              <a:rPr lang="hu-HU" dirty="0" err="1"/>
              <a:t>the</a:t>
            </a:r>
            <a:r>
              <a:rPr lang="hu-HU" dirty="0"/>
              <a:t> </a:t>
            </a:r>
            <a:r>
              <a:rPr lang="hu-HU" dirty="0" err="1"/>
              <a:t>survey</a:t>
            </a:r>
            <a:endParaRPr lang="nl-NL" dirty="0"/>
          </a:p>
        </p:txBody>
      </p:sp>
      <p:sp>
        <p:nvSpPr>
          <p:cNvPr id="3" name="Slide Number Placeholder 2"/>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32051448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a:t>During </a:t>
            </a:r>
            <a:r>
              <a:rPr lang="hu-HU" dirty="0" err="1"/>
              <a:t>the</a:t>
            </a:r>
            <a:r>
              <a:rPr lang="hu-HU" dirty="0"/>
              <a:t> </a:t>
            </a:r>
            <a:r>
              <a:rPr lang="hu-HU" dirty="0" err="1"/>
              <a:t>survey</a:t>
            </a:r>
            <a:endParaRPr lang="en-GB" dirty="0"/>
          </a:p>
        </p:txBody>
      </p:sp>
      <p:sp>
        <p:nvSpPr>
          <p:cNvPr id="3" name="Content Placeholder 2"/>
          <p:cNvSpPr>
            <a:spLocks noGrp="1"/>
          </p:cNvSpPr>
          <p:nvPr>
            <p:ph idx="1"/>
          </p:nvPr>
        </p:nvSpPr>
        <p:spPr/>
        <p:txBody>
          <a:bodyPr/>
          <a:lstStyle/>
          <a:p>
            <a:r>
              <a:rPr lang="en-GB" altLang="en-US" dirty="0">
                <a:ea typeface="ＭＳ Ｐゴシック" panose="020B0600070205080204" pitchFamily="34" charset="-128"/>
              </a:rPr>
              <a:t>Collect hospital level data</a:t>
            </a:r>
            <a:r>
              <a:rPr lang="hu-HU" altLang="en-US" dirty="0">
                <a:ea typeface="ＭＳ Ｐゴシック" panose="020B0600070205080204" pitchFamily="34" charset="-128"/>
              </a:rPr>
              <a:t>.</a:t>
            </a:r>
            <a:endParaRPr lang="en-GB" altLang="en-US" dirty="0">
              <a:ea typeface="ＭＳ Ｐゴシック" panose="020B0600070205080204" pitchFamily="34" charset="-128"/>
            </a:endParaRP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Collect patient level data by following the ward data collection work plan</a:t>
            </a:r>
            <a:r>
              <a:rPr lang="hu-HU" altLang="en-US" dirty="0">
                <a:ea typeface="ＭＳ Ｐゴシック" panose="020B0600070205080204" pitchFamily="34" charset="-128"/>
              </a:rPr>
              <a:t>.</a:t>
            </a:r>
            <a:endParaRPr lang="en-GB" altLang="en-US" dirty="0">
              <a:ea typeface="ＭＳ Ｐゴシック" panose="020B0600070205080204" pitchFamily="34" charset="-128"/>
            </a:endParaRP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34653771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ea typeface="ＭＳ Ｐゴシック" panose="020B0600070205080204" pitchFamily="34" charset="-128"/>
              </a:rPr>
              <a:t>Ward </a:t>
            </a:r>
            <a:r>
              <a:rPr lang="hu-HU" altLang="en-US" dirty="0">
                <a:ea typeface="ＭＳ Ｐゴシック" panose="020B0600070205080204" pitchFamily="34" charset="-128"/>
              </a:rPr>
              <a:t>d</a:t>
            </a:r>
            <a:r>
              <a:rPr lang="en-GB" altLang="en-US" dirty="0" err="1">
                <a:ea typeface="ＭＳ Ｐゴシック" panose="020B0600070205080204" pitchFamily="34" charset="-128"/>
              </a:rPr>
              <a:t>ata</a:t>
            </a:r>
            <a:r>
              <a:rPr lang="en-GB" altLang="en-US" dirty="0">
                <a:ea typeface="ＭＳ Ｐゴシック" panose="020B0600070205080204" pitchFamily="34" charset="-128"/>
              </a:rPr>
              <a:t> </a:t>
            </a:r>
            <a:r>
              <a:rPr lang="hu-HU" altLang="en-US" dirty="0">
                <a:ea typeface="ＭＳ Ｐゴシック" panose="020B0600070205080204" pitchFamily="34" charset="-128"/>
              </a:rPr>
              <a:t>c</a:t>
            </a:r>
            <a:r>
              <a:rPr lang="en-GB" altLang="en-US" dirty="0" err="1">
                <a:ea typeface="ＭＳ Ｐゴシック" panose="020B0600070205080204" pitchFamily="34" charset="-128"/>
              </a:rPr>
              <a:t>ollection</a:t>
            </a:r>
            <a:r>
              <a:rPr lang="en-GB" altLang="en-US" dirty="0">
                <a:ea typeface="ＭＳ Ｐゴシック" panose="020B0600070205080204" pitchFamily="34" charset="-128"/>
              </a:rPr>
              <a:t> </a:t>
            </a:r>
            <a:r>
              <a:rPr lang="hu-HU" altLang="en-US" dirty="0">
                <a:ea typeface="ＭＳ Ｐゴシック" panose="020B0600070205080204" pitchFamily="34" charset="-128"/>
              </a:rPr>
              <a:t>w</a:t>
            </a:r>
            <a:r>
              <a:rPr lang="en-GB" altLang="en-US" dirty="0" err="1">
                <a:ea typeface="ＭＳ Ｐゴシック" panose="020B0600070205080204" pitchFamily="34" charset="-128"/>
              </a:rPr>
              <a:t>ork</a:t>
            </a:r>
            <a:r>
              <a:rPr lang="en-GB" altLang="en-US" dirty="0">
                <a:ea typeface="ＭＳ Ｐゴシック" panose="020B0600070205080204" pitchFamily="34" charset="-128"/>
              </a:rPr>
              <a:t> </a:t>
            </a:r>
            <a:r>
              <a:rPr lang="hu-HU" altLang="en-US" dirty="0">
                <a:ea typeface="ＭＳ Ｐゴシック" panose="020B0600070205080204" pitchFamily="34" charset="-128"/>
              </a:rPr>
              <a:t>p</a:t>
            </a:r>
            <a:r>
              <a:rPr lang="en-GB" altLang="en-US" dirty="0" err="1">
                <a:ea typeface="ＭＳ Ｐゴシック" panose="020B0600070205080204" pitchFamily="34" charset="-128"/>
              </a:rPr>
              <a:t>lan</a:t>
            </a:r>
            <a:r>
              <a:rPr lang="en-GB" altLang="en-US" dirty="0">
                <a:ea typeface="ＭＳ Ｐゴシック" panose="020B0600070205080204" pitchFamily="34" charset="-128"/>
              </a:rPr>
              <a:t> </a:t>
            </a:r>
            <a:endParaRPr lang="en-GB" dirty="0"/>
          </a:p>
        </p:txBody>
      </p:sp>
      <p:sp>
        <p:nvSpPr>
          <p:cNvPr id="3" name="Content Placeholder 2"/>
          <p:cNvSpPr>
            <a:spLocks noGrp="1"/>
          </p:cNvSpPr>
          <p:nvPr>
            <p:ph idx="1"/>
          </p:nvPr>
        </p:nvSpPr>
        <p:spPr/>
        <p:txBody>
          <a:bodyPr/>
          <a:lstStyle/>
          <a:p>
            <a:r>
              <a:rPr lang="en-GB" altLang="en-US" dirty="0">
                <a:ea typeface="ＭＳ Ｐゴシック" panose="020B0600070205080204" pitchFamily="34" charset="-128"/>
              </a:rPr>
              <a:t>Arrive at ward and advise ward staff of the survey</a:t>
            </a:r>
            <a:r>
              <a:rPr lang="hu-HU" altLang="en-US" dirty="0">
                <a:ea typeface="ＭＳ Ｐゴシック" panose="020B0600070205080204" pitchFamily="34" charset="-128"/>
              </a:rPr>
              <a:t>.</a:t>
            </a: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Make list of patients present on ward at 8</a:t>
            </a:r>
            <a:r>
              <a:rPr lang="hu-HU" altLang="en-US" dirty="0">
                <a:ea typeface="ＭＳ Ｐゴシック" panose="020B0600070205080204" pitchFamily="34" charset="-128"/>
              </a:rPr>
              <a:t>:00 AM.</a:t>
            </a: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Collect aggregated denominator data (if using the light option)</a:t>
            </a:r>
            <a:r>
              <a:rPr lang="hu-HU" altLang="en-US" dirty="0">
                <a:ea typeface="ＭＳ Ｐゴシック" panose="020B0600070205080204" pitchFamily="34" charset="-128"/>
              </a:rPr>
              <a:t>.</a:t>
            </a: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Review each patient</a:t>
            </a:r>
            <a:r>
              <a:rPr lang="hu-HU" altLang="en-US" dirty="0">
                <a:ea typeface="ＭＳ Ｐゴシック" panose="020B0600070205080204" pitchFamily="34" charset="-128"/>
              </a:rPr>
              <a:t>:</a:t>
            </a:r>
            <a:endParaRPr lang="en-GB" altLang="en-US" dirty="0">
              <a:ea typeface="ＭＳ Ｐゴシック" panose="020B0600070205080204" pitchFamily="34" charset="-128"/>
            </a:endParaRPr>
          </a:p>
          <a:p>
            <a:pPr lvl="1"/>
            <a:r>
              <a:rPr lang="en-GB" altLang="en-US" dirty="0">
                <a:ea typeface="ＭＳ Ｐゴシック" panose="020B0600070205080204" pitchFamily="34" charset="-128"/>
              </a:rPr>
              <a:t>collect patient level denominator (if using patient level denominator option) using either the patient level form or the patient register form</a:t>
            </a:r>
          </a:p>
          <a:p>
            <a:pPr lvl="1"/>
            <a:r>
              <a:rPr lang="en-GB" altLang="en-US" dirty="0">
                <a:ea typeface="ＭＳ Ｐゴシック" panose="020B0600070205080204" pitchFamily="34" charset="-128"/>
              </a:rPr>
              <a:t>collect numerator data using the case ascertainment algorithm</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470861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44057" y="4585041"/>
            <a:ext cx="10869432" cy="1146523"/>
          </a:xfrm>
        </p:spPr>
        <p:txBody>
          <a:bodyPr/>
          <a:lstStyle/>
          <a:p>
            <a:r>
              <a:rPr lang="en-GB" altLang="en-US" sz="4000" b="1" dirty="0">
                <a:ea typeface="ＭＳ Ｐゴシック" panose="020B0600070205080204" pitchFamily="34" charset="-128"/>
              </a:rPr>
              <a:t>Local </a:t>
            </a:r>
            <a:r>
              <a:rPr lang="hu-HU" altLang="en-US" sz="4000" b="1" dirty="0">
                <a:ea typeface="ＭＳ Ｐゴシック" panose="020B0600070205080204" pitchFamily="34" charset="-128"/>
              </a:rPr>
              <a:t>o</a:t>
            </a:r>
            <a:r>
              <a:rPr lang="en-GB" altLang="en-US" sz="4000" b="1" dirty="0" err="1">
                <a:ea typeface="ＭＳ Ｐゴシック" panose="020B0600070205080204" pitchFamily="34" charset="-128"/>
              </a:rPr>
              <a:t>rganisation</a:t>
            </a:r>
            <a:r>
              <a:rPr lang="en-GB" altLang="en-US" sz="4000" b="1" dirty="0">
                <a:ea typeface="ＭＳ Ｐゴシック" panose="020B0600070205080204" pitchFamily="34" charset="-128"/>
              </a:rPr>
              <a:t> of </a:t>
            </a:r>
            <a:r>
              <a:rPr lang="hu-HU" altLang="en-US" sz="4000" b="1" dirty="0" err="1">
                <a:ea typeface="ＭＳ Ｐゴシック" panose="020B0600070205080204" pitchFamily="34" charset="-128"/>
              </a:rPr>
              <a:t>the</a:t>
            </a:r>
            <a:r>
              <a:rPr lang="hu-HU" altLang="en-US" sz="4000" b="1" dirty="0">
                <a:ea typeface="ＭＳ Ｐゴシック" panose="020B0600070205080204" pitchFamily="34" charset="-128"/>
              </a:rPr>
              <a:t> ECDC </a:t>
            </a:r>
            <a:r>
              <a:rPr lang="en-GB" altLang="en-US" sz="4000" b="1" dirty="0">
                <a:ea typeface="ＭＳ Ｐゴシック" panose="020B0600070205080204" pitchFamily="34" charset="-128"/>
              </a:rPr>
              <a:t>PPS</a:t>
            </a:r>
            <a:endParaRPr lang="en-GB" sz="4000" b="1" dirty="0"/>
          </a:p>
        </p:txBody>
      </p:sp>
      <p:sp>
        <p:nvSpPr>
          <p:cNvPr id="3" name="Subtitle 2"/>
          <p:cNvSpPr>
            <a:spLocks noGrp="1"/>
          </p:cNvSpPr>
          <p:nvPr>
            <p:ph type="subTitle" idx="1"/>
          </p:nvPr>
        </p:nvSpPr>
        <p:spPr>
          <a:xfrm>
            <a:off x="644057" y="3600010"/>
            <a:ext cx="10869432" cy="462721"/>
          </a:xfrm>
        </p:spPr>
        <p:txBody>
          <a:bodyPr/>
          <a:lstStyle/>
          <a:p>
            <a:r>
              <a:rPr lang="en-GB" sz="2800" b="0" dirty="0"/>
              <a:t>Epidemiological methods for point prevalence surveys of healthcare-associated infections and antimicrobial use in acute care hospitals</a:t>
            </a:r>
          </a:p>
          <a:p>
            <a:r>
              <a:rPr lang="en-US" sz="2800" b="0" dirty="0"/>
              <a:t> </a:t>
            </a:r>
            <a:endParaRPr lang="en-GB" sz="2800" b="0" dirty="0"/>
          </a:p>
        </p:txBody>
      </p:sp>
      <p:sp>
        <p:nvSpPr>
          <p:cNvPr id="4" name="Text Box 4"/>
          <p:cNvSpPr txBox="1">
            <a:spLocks noChangeArrowheads="1"/>
          </p:cNvSpPr>
          <p:nvPr/>
        </p:nvSpPr>
        <p:spPr bwMode="auto">
          <a:xfrm>
            <a:off x="644057" y="5652001"/>
            <a:ext cx="10869432" cy="998539"/>
          </a:xfrm>
          <a:prstGeom prst="rect">
            <a:avLst/>
          </a:prstGeom>
          <a:noFill/>
          <a:ln w="38100">
            <a:noFill/>
            <a:miter lim="800000"/>
            <a:headEnd/>
            <a:tailEnd/>
          </a:ln>
          <a:effectLst/>
        </p:spPr>
        <p:txBody>
          <a:bodyPr lIns="0" tIns="0" rIns="0" bIns="0"/>
          <a:lstStyle/>
          <a:p>
            <a:pPr eaLnBrk="0" hangingPunct="0">
              <a:spcAft>
                <a:spcPct val="30000"/>
              </a:spcAft>
            </a:pPr>
            <a:endParaRPr lang="en-GB" sz="2000" dirty="0">
              <a:solidFill>
                <a:schemeClr val="bg1"/>
              </a:solidFill>
            </a:endParaRPr>
          </a:p>
          <a:p>
            <a:pPr eaLnBrk="0" hangingPunct="0">
              <a:spcAft>
                <a:spcPct val="30000"/>
              </a:spcAft>
            </a:pPr>
            <a:r>
              <a:rPr lang="en-GB" sz="2000" dirty="0">
                <a:solidFill>
                  <a:schemeClr val="bg1"/>
                </a:solidFill>
              </a:rPr>
              <a:t>Version 2017</a:t>
            </a:r>
          </a:p>
          <a:p>
            <a:pPr eaLnBrk="0" hangingPunct="0">
              <a:spcAft>
                <a:spcPct val="30000"/>
              </a:spcAft>
            </a:pPr>
            <a:r>
              <a:rPr lang="nl-NL" sz="2000" dirty="0">
                <a:solidFill>
                  <a:schemeClr val="bg1"/>
                </a:solidFill>
              </a:rPr>
              <a:t>R</a:t>
            </a:r>
            <a:r>
              <a:rPr lang="en-GB" sz="2000" dirty="0" err="1">
                <a:solidFill>
                  <a:schemeClr val="bg1"/>
                </a:solidFill>
              </a:rPr>
              <a:t>evision</a:t>
            </a:r>
            <a:r>
              <a:rPr lang="en-GB" sz="2000" dirty="0">
                <a:solidFill>
                  <a:schemeClr val="bg1"/>
                </a:solidFill>
              </a:rPr>
              <a:t>: 2018</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ltLang="en-US" dirty="0" err="1">
                <a:ea typeface="ＭＳ Ｐゴシック" panose="020B0600070205080204" pitchFamily="34" charset="-128"/>
              </a:rPr>
              <a:t>Validation</a:t>
            </a:r>
            <a:r>
              <a:rPr lang="hu-HU" altLang="en-US" dirty="0">
                <a:ea typeface="ＭＳ Ｐゴシック" panose="020B0600070205080204" pitchFamily="34" charset="-128"/>
              </a:rPr>
              <a:t> of </a:t>
            </a:r>
            <a:r>
              <a:rPr lang="hu-HU" altLang="en-US" dirty="0" err="1">
                <a:ea typeface="ＭＳ Ｐゴシック" panose="020B0600070205080204" pitchFamily="34" charset="-128"/>
              </a:rPr>
              <a:t>data</a:t>
            </a:r>
            <a:endParaRPr lang="en-GB" dirty="0"/>
          </a:p>
        </p:txBody>
      </p:sp>
      <p:sp>
        <p:nvSpPr>
          <p:cNvPr id="3" name="Content Placeholder 2"/>
          <p:cNvSpPr>
            <a:spLocks noGrp="1"/>
          </p:cNvSpPr>
          <p:nvPr>
            <p:ph idx="1"/>
          </p:nvPr>
        </p:nvSpPr>
        <p:spPr/>
        <p:txBody>
          <a:bodyPr/>
          <a:lstStyle/>
          <a:p>
            <a:r>
              <a:rPr lang="en-GB" altLang="en-US" dirty="0">
                <a:ea typeface="ＭＳ Ｐゴシック" panose="020B0600070205080204" pitchFamily="34" charset="-128"/>
              </a:rPr>
              <a:t>All Member States are expected to perform a validation study of their national or regional PPS</a:t>
            </a:r>
            <a:r>
              <a:rPr lang="hu-HU" altLang="en-US" dirty="0">
                <a:ea typeface="ＭＳ Ｐゴシック" panose="020B0600070205080204" pitchFamily="34" charset="-128"/>
              </a:rPr>
              <a:t>:</a:t>
            </a:r>
            <a:endParaRPr lang="en-GB" altLang="en-US" dirty="0">
              <a:ea typeface="ＭＳ Ｐゴシック" panose="020B0600070205080204" pitchFamily="34" charset="-128"/>
            </a:endParaRPr>
          </a:p>
          <a:p>
            <a:pPr lvl="1"/>
            <a:r>
              <a:rPr lang="en-GB" altLang="en-US" dirty="0">
                <a:ea typeface="ＭＳ Ｐゴシック" panose="020B0600070205080204" pitchFamily="34" charset="-128"/>
              </a:rPr>
              <a:t>at the same time as a national or regional PPS</a:t>
            </a:r>
          </a:p>
          <a:p>
            <a:pPr lvl="1"/>
            <a:r>
              <a:rPr lang="en-GB" altLang="en-US" dirty="0">
                <a:ea typeface="ＭＳ Ｐゴシック" panose="020B0600070205080204" pitchFamily="34" charset="-128"/>
              </a:rPr>
              <a:t>by a national/regional PPS validation team</a:t>
            </a:r>
            <a:endParaRPr lang="en-GB" altLang="en-US" sz="2800" dirty="0">
              <a:ea typeface="ＭＳ Ｐゴシック" panose="020B0600070205080204" pitchFamily="34" charset="-128"/>
            </a:endParaRPr>
          </a:p>
          <a:p>
            <a:pPr lvl="1"/>
            <a:r>
              <a:rPr lang="en-GB" altLang="en-US" dirty="0">
                <a:ea typeface="ＭＳ Ｐゴシック" panose="020B0600070205080204" pitchFamily="34" charset="-128"/>
              </a:rPr>
              <a:t>a minimum sample of 5 hospitals and 250 patients </a:t>
            </a:r>
          </a:p>
          <a:p>
            <a:pPr lvl="1"/>
            <a:r>
              <a:rPr lang="en-GB" altLang="en-US" dirty="0">
                <a:ea typeface="ＭＳ Ｐゴシック" panose="020B0600070205080204" pitchFamily="34" charset="-128"/>
              </a:rPr>
              <a:t>a recommended sample of 25 hospitals and 750 patients</a:t>
            </a:r>
          </a:p>
          <a:p>
            <a:pPr lvl="1"/>
            <a:endParaRPr lang="en-GB" altLang="en-US" sz="2800" dirty="0">
              <a:ea typeface="ＭＳ Ｐゴシック" panose="020B0600070205080204" pitchFamily="34" charset="-128"/>
            </a:endParaRPr>
          </a:p>
          <a:p>
            <a:r>
              <a:rPr lang="fi-FI" altLang="en-US" sz="2800" b="1" dirty="0">
                <a:solidFill>
                  <a:srgbClr val="FF0000"/>
                </a:solidFill>
                <a:ea typeface="ＭＳ Ｐゴシック" panose="020B0600070205080204" pitchFamily="34" charset="-128"/>
              </a:rPr>
              <a:t>National PPS coordinating centre will select and further inform the selected hospitals</a:t>
            </a:r>
            <a:endParaRPr lang="en-GB" altLang="en-US" sz="2800" b="1" dirty="0">
              <a:solidFill>
                <a:srgbClr val="FF0000"/>
              </a:solidFill>
              <a:ea typeface="ＭＳ Ｐゴシック" panose="020B0600070205080204" pitchFamily="34" charset="-128"/>
            </a:endParaRP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20</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16408978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EEB35C32-0D0B-4411-9F48-053B08CF1381}"/>
              </a:ext>
            </a:extLst>
          </p:cNvPr>
          <p:cNvSpPr>
            <a:spLocks noGrp="1"/>
          </p:cNvSpPr>
          <p:nvPr>
            <p:ph type="title"/>
          </p:nvPr>
        </p:nvSpPr>
        <p:spPr/>
        <p:txBody>
          <a:bodyPr/>
          <a:lstStyle/>
          <a:p>
            <a:r>
              <a:rPr lang="hu-HU" dirty="0" err="1"/>
              <a:t>After</a:t>
            </a:r>
            <a:r>
              <a:rPr lang="hu-HU" dirty="0"/>
              <a:t> </a:t>
            </a:r>
            <a:r>
              <a:rPr lang="hu-HU" dirty="0" err="1"/>
              <a:t>the</a:t>
            </a:r>
            <a:r>
              <a:rPr lang="hu-HU" dirty="0"/>
              <a:t> </a:t>
            </a:r>
            <a:r>
              <a:rPr lang="hu-HU" dirty="0" err="1"/>
              <a:t>survey</a:t>
            </a:r>
            <a:endParaRPr lang="nl-NL" dirty="0"/>
          </a:p>
        </p:txBody>
      </p:sp>
      <p:sp>
        <p:nvSpPr>
          <p:cNvPr id="3" name="Slide Number Placeholder 2"/>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21117470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ltLang="en-US" dirty="0" err="1">
                <a:ea typeface="ＭＳ Ｐゴシック" panose="020B0600070205080204" pitchFamily="34" charset="-128"/>
              </a:rPr>
              <a:t>Sending</a:t>
            </a:r>
            <a:r>
              <a:rPr lang="hu-HU" altLang="en-US" dirty="0">
                <a:ea typeface="ＭＳ Ｐゴシック" panose="020B0600070205080204" pitchFamily="34" charset="-128"/>
              </a:rPr>
              <a:t> </a:t>
            </a:r>
            <a:r>
              <a:rPr lang="hu-HU" altLang="en-US" dirty="0" err="1">
                <a:ea typeface="ＭＳ Ｐゴシック" panose="020B0600070205080204" pitchFamily="34" charset="-128"/>
              </a:rPr>
              <a:t>data</a:t>
            </a:r>
            <a:r>
              <a:rPr lang="hu-HU" altLang="en-US" dirty="0">
                <a:ea typeface="ＭＳ Ｐゴシック" panose="020B0600070205080204" pitchFamily="34" charset="-128"/>
              </a:rPr>
              <a:t> </a:t>
            </a:r>
            <a:r>
              <a:rPr lang="hu-HU" altLang="en-US" dirty="0" err="1">
                <a:ea typeface="ＭＳ Ｐゴシック" panose="020B0600070205080204" pitchFamily="34" charset="-128"/>
              </a:rPr>
              <a:t>to</a:t>
            </a:r>
            <a:r>
              <a:rPr lang="hu-HU" altLang="en-US" dirty="0">
                <a:ea typeface="ＭＳ Ｐゴシック" panose="020B0600070205080204" pitchFamily="34" charset="-128"/>
              </a:rPr>
              <a:t> </a:t>
            </a:r>
            <a:r>
              <a:rPr lang="hu-HU" altLang="en-US" dirty="0" err="1">
                <a:ea typeface="ＭＳ Ｐゴシック" panose="020B0600070205080204" pitchFamily="34" charset="-128"/>
              </a:rPr>
              <a:t>national</a:t>
            </a:r>
            <a:r>
              <a:rPr lang="hu-HU" altLang="en-US" dirty="0">
                <a:ea typeface="ＭＳ Ｐゴシック" panose="020B0600070205080204" pitchFamily="34" charset="-128"/>
              </a:rPr>
              <a:t> </a:t>
            </a:r>
            <a:r>
              <a:rPr lang="hu-HU" altLang="en-US" dirty="0" err="1">
                <a:ea typeface="ＭＳ Ｐゴシック" panose="020B0600070205080204" pitchFamily="34" charset="-128"/>
              </a:rPr>
              <a:t>coordinator</a:t>
            </a:r>
            <a:endParaRPr lang="en-GB" dirty="0"/>
          </a:p>
        </p:txBody>
      </p:sp>
      <p:sp>
        <p:nvSpPr>
          <p:cNvPr id="3" name="Content Placeholder 2"/>
          <p:cNvSpPr>
            <a:spLocks noGrp="1"/>
          </p:cNvSpPr>
          <p:nvPr>
            <p:ph idx="1"/>
          </p:nvPr>
        </p:nvSpPr>
        <p:spPr/>
        <p:txBody>
          <a:bodyPr/>
          <a:lstStyle/>
          <a:p>
            <a:r>
              <a:rPr lang="en-GB" altLang="en-US" b="1" dirty="0">
                <a:solidFill>
                  <a:srgbClr val="FF0000"/>
                </a:solidFill>
                <a:ea typeface="ＭＳ Ｐゴシック" panose="020B0600070205080204" pitchFamily="34" charset="-128"/>
              </a:rPr>
              <a:t>Needs confirmation of process for sending data to national coordinator in each country</a:t>
            </a:r>
            <a:r>
              <a:rPr lang="hu-HU" altLang="en-US" b="1" dirty="0">
                <a:solidFill>
                  <a:srgbClr val="FF0000"/>
                </a:solidFill>
                <a:ea typeface="ＭＳ Ｐゴシック" panose="020B0600070205080204" pitchFamily="34" charset="-128"/>
              </a:rPr>
              <a:t>.</a:t>
            </a:r>
            <a:endParaRPr lang="en-GB" altLang="en-US" b="1" dirty="0">
              <a:solidFill>
                <a:srgbClr val="FF0000"/>
              </a:solidFill>
              <a:ea typeface="ＭＳ Ｐゴシック" panose="020B0600070205080204" pitchFamily="34" charset="-128"/>
            </a:endParaRPr>
          </a:p>
          <a:p>
            <a:endParaRPr lang="en-GB" altLang="en-US" dirty="0">
              <a:solidFill>
                <a:srgbClr val="FF3300"/>
              </a:solidFill>
              <a:ea typeface="ＭＳ Ｐゴシック" panose="020B0600070205080204" pitchFamily="34" charset="-128"/>
            </a:endParaRPr>
          </a:p>
          <a:p>
            <a:r>
              <a:rPr lang="en-GB" altLang="en-US" dirty="0">
                <a:ea typeface="ＭＳ Ｐゴシック" panose="020B0600070205080204" pitchFamily="34" charset="-128"/>
              </a:rPr>
              <a:t>Export the data from </a:t>
            </a:r>
            <a:r>
              <a:rPr lang="en-GB" altLang="en-US" dirty="0" err="1">
                <a:ea typeface="ＭＳ Ｐゴシック" panose="020B0600070205080204" pitchFamily="34" charset="-128"/>
              </a:rPr>
              <a:t>HelicsWin.Net</a:t>
            </a:r>
            <a:endParaRPr lang="hu-HU" altLang="en-US" dirty="0">
              <a:ea typeface="ＭＳ Ｐゴシック" panose="020B0600070205080204" pitchFamily="34" charset="-128"/>
            </a:endParaRP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Transfer the data to the national coordinator</a:t>
            </a:r>
          </a:p>
          <a:p>
            <a:pPr lvl="1"/>
            <a:r>
              <a:rPr lang="en-GB" altLang="en-US" dirty="0">
                <a:ea typeface="ＭＳ Ｐゴシック" panose="020B0600070205080204" pitchFamily="34" charset="-128"/>
              </a:rPr>
              <a:t>Security</a:t>
            </a:r>
          </a:p>
          <a:p>
            <a:pPr lvl="1"/>
            <a:r>
              <a:rPr lang="en-GB" altLang="en-US" dirty="0">
                <a:ea typeface="ＭＳ Ｐゴシック" panose="020B0600070205080204" pitchFamily="34" charset="-128"/>
              </a:rPr>
              <a:t>Size of file</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11609898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ltLang="en-US" dirty="0" err="1">
                <a:ea typeface="ＭＳ Ｐゴシック" panose="020B0600070205080204" pitchFamily="34" charset="-128"/>
              </a:rPr>
              <a:t>Generating</a:t>
            </a:r>
            <a:r>
              <a:rPr lang="hu-HU" altLang="en-US" dirty="0">
                <a:ea typeface="ＭＳ Ｐゴシック" panose="020B0600070205080204" pitchFamily="34" charset="-128"/>
              </a:rPr>
              <a:t> </a:t>
            </a:r>
            <a:r>
              <a:rPr lang="hu-HU" altLang="en-US" dirty="0" err="1">
                <a:ea typeface="ＭＳ Ｐゴシック" panose="020B0600070205080204" pitchFamily="34" charset="-128"/>
              </a:rPr>
              <a:t>the</a:t>
            </a:r>
            <a:r>
              <a:rPr lang="hu-HU" altLang="en-US" dirty="0">
                <a:ea typeface="ＭＳ Ｐゴシック" panose="020B0600070205080204" pitchFamily="34" charset="-128"/>
              </a:rPr>
              <a:t> local </a:t>
            </a:r>
            <a:r>
              <a:rPr lang="hu-HU" altLang="en-US" dirty="0" err="1">
                <a:ea typeface="ＭＳ Ｐゴシック" panose="020B0600070205080204" pitchFamily="34" charset="-128"/>
              </a:rPr>
              <a:t>report</a:t>
            </a:r>
            <a:endParaRPr lang="en-GB" dirty="0"/>
          </a:p>
        </p:txBody>
      </p:sp>
      <p:sp>
        <p:nvSpPr>
          <p:cNvPr id="3" name="Content Placeholder 2"/>
          <p:cNvSpPr>
            <a:spLocks noGrp="1"/>
          </p:cNvSpPr>
          <p:nvPr>
            <p:ph idx="1"/>
          </p:nvPr>
        </p:nvSpPr>
        <p:spPr/>
        <p:txBody>
          <a:bodyPr/>
          <a:lstStyle/>
          <a:p>
            <a:r>
              <a:rPr lang="en-GB" altLang="en-US" dirty="0">
                <a:ea typeface="ＭＳ Ｐゴシック" panose="020B0600070205080204" pitchFamily="34" charset="-128"/>
              </a:rPr>
              <a:t>The local PPS report should be produced as soon as possible after completion of the survey</a:t>
            </a:r>
            <a:r>
              <a:rPr lang="hu-HU" altLang="en-US" dirty="0">
                <a:ea typeface="ＭＳ Ｐゴシック" panose="020B0600070205080204" pitchFamily="34" charset="-128"/>
              </a:rPr>
              <a:t>.</a:t>
            </a:r>
            <a:endParaRPr lang="en-GB" altLang="en-US" dirty="0">
              <a:ea typeface="ＭＳ Ｐゴシック" panose="020B0600070205080204" pitchFamily="34" charset="-128"/>
            </a:endParaRP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This report should be disseminated to </a:t>
            </a:r>
            <a:r>
              <a:rPr lang="hu-HU" altLang="en-US" dirty="0" err="1">
                <a:ea typeface="ＭＳ Ｐゴシック" panose="020B0600070205080204" pitchFamily="34" charset="-128"/>
              </a:rPr>
              <a:t>hospital</a:t>
            </a:r>
            <a:r>
              <a:rPr lang="hu-HU" altLang="en-US" dirty="0">
                <a:ea typeface="ＭＳ Ｐゴシック" panose="020B0600070205080204" pitchFamily="34" charset="-128"/>
              </a:rPr>
              <a:t> </a:t>
            </a:r>
            <a:r>
              <a:rPr lang="hu-HU" altLang="en-US" dirty="0" err="1">
                <a:ea typeface="ＭＳ Ｐゴシック" panose="020B0600070205080204" pitchFamily="34" charset="-128"/>
              </a:rPr>
              <a:t>managers</a:t>
            </a:r>
            <a:r>
              <a:rPr lang="hu-HU" altLang="en-US" dirty="0">
                <a:ea typeface="ＭＳ Ｐゴシック" panose="020B0600070205080204" pitchFamily="34" charset="-128"/>
              </a:rPr>
              <a:t>, </a:t>
            </a:r>
            <a:r>
              <a:rPr lang="en-GB" altLang="en-US" dirty="0">
                <a:ea typeface="ＭＳ Ｐゴシック" panose="020B0600070205080204" pitchFamily="34" charset="-128"/>
              </a:rPr>
              <a:t>ward managers, </a:t>
            </a:r>
            <a:r>
              <a:rPr lang="hu-HU" altLang="en-US" dirty="0">
                <a:ea typeface="ＭＳ Ｐゴシック" panose="020B0600070205080204" pitchFamily="34" charset="-128"/>
              </a:rPr>
              <a:t>i</a:t>
            </a:r>
            <a:r>
              <a:rPr lang="en-GB" altLang="en-US" dirty="0" err="1">
                <a:ea typeface="ＭＳ Ｐゴシック" panose="020B0600070205080204" pitchFamily="34" charset="-128"/>
              </a:rPr>
              <a:t>nfection</a:t>
            </a:r>
            <a:r>
              <a:rPr lang="en-GB" altLang="en-US" dirty="0">
                <a:ea typeface="ＭＳ Ｐゴシック" panose="020B0600070205080204" pitchFamily="34" charset="-128"/>
              </a:rPr>
              <a:t> </a:t>
            </a:r>
            <a:r>
              <a:rPr lang="hu-HU" altLang="en-US" dirty="0">
                <a:ea typeface="ＭＳ Ｐゴシック" panose="020B0600070205080204" pitchFamily="34" charset="-128"/>
              </a:rPr>
              <a:t>p</a:t>
            </a:r>
            <a:r>
              <a:rPr lang="en-GB" altLang="en-US" dirty="0" err="1">
                <a:ea typeface="ＭＳ Ｐゴシック" panose="020B0600070205080204" pitchFamily="34" charset="-128"/>
              </a:rPr>
              <a:t>revention</a:t>
            </a:r>
            <a:r>
              <a:rPr lang="en-GB" altLang="en-US" dirty="0">
                <a:ea typeface="ＭＳ Ｐゴシック" panose="020B0600070205080204" pitchFamily="34" charset="-128"/>
              </a:rPr>
              <a:t> and </a:t>
            </a:r>
            <a:r>
              <a:rPr lang="hu-HU" altLang="en-US" dirty="0">
                <a:ea typeface="ＭＳ Ｐゴシック" panose="020B0600070205080204" pitchFamily="34" charset="-128"/>
              </a:rPr>
              <a:t>c</a:t>
            </a:r>
            <a:r>
              <a:rPr lang="en-GB" altLang="en-US" dirty="0" err="1">
                <a:ea typeface="ＭＳ Ｐゴシック" panose="020B0600070205080204" pitchFamily="34" charset="-128"/>
              </a:rPr>
              <a:t>ontrol</a:t>
            </a:r>
            <a:r>
              <a:rPr lang="en-GB" altLang="en-US" dirty="0">
                <a:ea typeface="ＭＳ Ｐゴシック" panose="020B0600070205080204" pitchFamily="34" charset="-128"/>
              </a:rPr>
              <a:t> teams, pharmacists and other relevant stakeholders</a:t>
            </a:r>
            <a:r>
              <a:rPr lang="hu-HU" altLang="en-US" dirty="0">
                <a:ea typeface="ＭＳ Ｐゴシック" panose="020B0600070205080204" pitchFamily="34" charset="-128"/>
              </a:rPr>
              <a:t>.</a:t>
            </a:r>
            <a:endParaRPr lang="en-GB" altLang="en-US" dirty="0">
              <a:ea typeface="ＭＳ Ｐゴシック" panose="020B0600070205080204" pitchFamily="34" charset="-128"/>
            </a:endParaRPr>
          </a:p>
          <a:p>
            <a:endParaRPr lang="en-GB" altLang="en-US" dirty="0">
              <a:ea typeface="ＭＳ Ｐゴシック" panose="020B0600070205080204" pitchFamily="34" charset="-128"/>
            </a:endParaRPr>
          </a:p>
          <a:p>
            <a:r>
              <a:rPr lang="en-GB" altLang="en-US" b="1" dirty="0">
                <a:solidFill>
                  <a:srgbClr val="FF0000"/>
                </a:solidFill>
                <a:ea typeface="ＭＳ Ｐゴシック" panose="020B0600070205080204" pitchFamily="34" charset="-128"/>
              </a:rPr>
              <a:t>Each country to enter how they will disseminate their reports and the timeline here</a:t>
            </a:r>
            <a:r>
              <a:rPr lang="hu-HU" altLang="en-US" b="1" dirty="0">
                <a:solidFill>
                  <a:srgbClr val="FF0000"/>
                </a:solidFill>
                <a:ea typeface="ＭＳ Ｐゴシック" panose="020B0600070205080204" pitchFamily="34" charset="-128"/>
              </a:rPr>
              <a:t>.</a:t>
            </a:r>
            <a:endParaRPr lang="en-GB" altLang="en-US" b="1" dirty="0">
              <a:solidFill>
                <a:srgbClr val="FF0000"/>
              </a:solidFill>
              <a:ea typeface="ＭＳ Ｐゴシック" panose="020B0600070205080204" pitchFamily="34" charset="-128"/>
            </a:endParaRP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23</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5468154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 summary</a:t>
            </a:r>
          </a:p>
        </p:txBody>
      </p:sp>
      <p:sp>
        <p:nvSpPr>
          <p:cNvPr id="3" name="Content Placeholder 2"/>
          <p:cNvSpPr>
            <a:spLocks noGrp="1"/>
          </p:cNvSpPr>
          <p:nvPr>
            <p:ph idx="1"/>
          </p:nvPr>
        </p:nvSpPr>
        <p:spPr/>
        <p:txBody>
          <a:bodyPr/>
          <a:lstStyle/>
          <a:p>
            <a:r>
              <a:rPr lang="en-GB" dirty="0"/>
              <a:t>List of learning points in this session:</a:t>
            </a:r>
          </a:p>
          <a:p>
            <a:endParaRPr lang="en-GB" dirty="0"/>
          </a:p>
          <a:p>
            <a:r>
              <a:rPr lang="en-GB" altLang="en-US" dirty="0">
                <a:ea typeface="ＭＳ Ｐゴシック" panose="020B0600070205080204" pitchFamily="34" charset="-128"/>
              </a:rPr>
              <a:t>The methods for implementation of a local PPS are important to ensure</a:t>
            </a:r>
            <a:r>
              <a:rPr lang="hu-HU" altLang="en-US" dirty="0">
                <a:ea typeface="ＭＳ Ｐゴシック" panose="020B0600070205080204" pitchFamily="34" charset="-128"/>
              </a:rPr>
              <a:t>:</a:t>
            </a:r>
            <a:endParaRPr lang="en-GB" altLang="en-US" dirty="0">
              <a:ea typeface="ＭＳ Ｐゴシック" panose="020B0600070205080204" pitchFamily="34" charset="-128"/>
            </a:endParaRPr>
          </a:p>
          <a:p>
            <a:pPr lvl="1"/>
            <a:r>
              <a:rPr lang="hu-HU" altLang="en-US" dirty="0" err="1">
                <a:ea typeface="ＭＳ Ｐゴシック" panose="020B0600070205080204" pitchFamily="34" charset="-128"/>
              </a:rPr>
              <a:t>Timely</a:t>
            </a:r>
            <a:r>
              <a:rPr lang="hu-HU" altLang="en-US" dirty="0">
                <a:ea typeface="ＭＳ Ｐゴシック" panose="020B0600070205080204" pitchFamily="34" charset="-128"/>
              </a:rPr>
              <a:t> and </a:t>
            </a:r>
            <a:r>
              <a:rPr lang="hu-HU" altLang="en-US" dirty="0" err="1">
                <a:ea typeface="ＭＳ Ｐゴシック" panose="020B0600070205080204" pitchFamily="34" charset="-128"/>
              </a:rPr>
              <a:t>locally</a:t>
            </a:r>
            <a:r>
              <a:rPr lang="hu-HU" altLang="en-US" dirty="0">
                <a:ea typeface="ＭＳ Ｐゴシック" panose="020B0600070205080204" pitchFamily="34" charset="-128"/>
              </a:rPr>
              <a:t> </a:t>
            </a:r>
            <a:r>
              <a:rPr lang="hu-HU" altLang="en-US" dirty="0" err="1">
                <a:ea typeface="ＭＳ Ｐゴシック" panose="020B0600070205080204" pitchFamily="34" charset="-128"/>
              </a:rPr>
              <a:t>tailored</a:t>
            </a:r>
            <a:r>
              <a:rPr lang="hu-HU" altLang="en-US" dirty="0">
                <a:ea typeface="ＭＳ Ｐゴシック" panose="020B0600070205080204" pitchFamily="34" charset="-128"/>
              </a:rPr>
              <a:t> </a:t>
            </a:r>
            <a:r>
              <a:rPr lang="hu-HU" altLang="en-US" dirty="0" err="1">
                <a:ea typeface="ＭＳ Ｐゴシック" panose="020B0600070205080204" pitchFamily="34" charset="-128"/>
              </a:rPr>
              <a:t>planning</a:t>
            </a:r>
            <a:r>
              <a:rPr lang="hu-HU" altLang="en-US" dirty="0">
                <a:ea typeface="ＭＳ Ｐゴシック" panose="020B0600070205080204" pitchFamily="34" charset="-128"/>
              </a:rPr>
              <a:t> </a:t>
            </a:r>
            <a:r>
              <a:rPr lang="hu-HU" altLang="en-US" dirty="0" err="1">
                <a:ea typeface="ＭＳ Ｐゴシック" panose="020B0600070205080204" pitchFamily="34" charset="-128"/>
              </a:rPr>
              <a:t>for</a:t>
            </a:r>
            <a:r>
              <a:rPr lang="hu-HU" altLang="en-US" dirty="0">
                <a:ea typeface="ＭＳ Ｐゴシック" panose="020B0600070205080204" pitchFamily="34" charset="-128"/>
              </a:rPr>
              <a:t> </a:t>
            </a:r>
            <a:r>
              <a:rPr lang="hu-HU" altLang="en-US" dirty="0" err="1">
                <a:ea typeface="ＭＳ Ｐゴシック" panose="020B0600070205080204" pitchFamily="34" charset="-128"/>
              </a:rPr>
              <a:t>the</a:t>
            </a:r>
            <a:r>
              <a:rPr lang="hu-HU" altLang="en-US" dirty="0">
                <a:ea typeface="ＭＳ Ｐゴシック" panose="020B0600070205080204" pitchFamily="34" charset="-128"/>
              </a:rPr>
              <a:t> </a:t>
            </a:r>
            <a:r>
              <a:rPr lang="hu-HU" altLang="en-US" dirty="0" err="1">
                <a:ea typeface="ＭＳ Ｐゴシック" panose="020B0600070205080204" pitchFamily="34" charset="-128"/>
              </a:rPr>
              <a:t>survey</a:t>
            </a:r>
            <a:endParaRPr lang="hu-HU" altLang="en-US" dirty="0">
              <a:ea typeface="ＭＳ Ｐゴシック" panose="020B0600070205080204" pitchFamily="34" charset="-128"/>
            </a:endParaRPr>
          </a:p>
          <a:p>
            <a:pPr lvl="1"/>
            <a:r>
              <a:rPr lang="hu-HU" altLang="en-US" dirty="0">
                <a:ea typeface="ＭＳ Ｐゴシック" panose="020B0600070205080204" pitchFamily="34" charset="-128"/>
              </a:rPr>
              <a:t>A</a:t>
            </a:r>
            <a:r>
              <a:rPr lang="en-GB" altLang="en-US" dirty="0" err="1">
                <a:ea typeface="ＭＳ Ｐゴシック" panose="020B0600070205080204" pitchFamily="34" charset="-128"/>
              </a:rPr>
              <a:t>ll</a:t>
            </a:r>
            <a:r>
              <a:rPr lang="en-GB" altLang="en-US" dirty="0">
                <a:ea typeface="ＭＳ Ｐゴシック" panose="020B0600070205080204" pitchFamily="34" charset="-128"/>
              </a:rPr>
              <a:t> eligible patients and wards are included in the ECDC PPS</a:t>
            </a:r>
          </a:p>
          <a:p>
            <a:pPr lvl="1"/>
            <a:r>
              <a:rPr lang="hu-HU" altLang="en-US" dirty="0">
                <a:ea typeface="ＭＳ Ｐゴシック" panose="020B0600070205080204" pitchFamily="34" charset="-128"/>
              </a:rPr>
              <a:t>T</a:t>
            </a:r>
            <a:r>
              <a:rPr lang="en-GB" altLang="en-US" dirty="0">
                <a:ea typeface="ＭＳ Ｐゴシック" panose="020B0600070205080204" pitchFamily="34" charset="-128"/>
              </a:rPr>
              <a:t>he survey runs well with minimal disruption to the ward</a:t>
            </a:r>
          </a:p>
          <a:p>
            <a:pPr lvl="1"/>
            <a:r>
              <a:rPr lang="hu-HU" altLang="en-US" dirty="0">
                <a:ea typeface="ＭＳ Ｐゴシック" panose="020B0600070205080204" pitchFamily="34" charset="-128"/>
              </a:rPr>
              <a:t>W</a:t>
            </a:r>
            <a:r>
              <a:rPr lang="en-GB" altLang="en-US" dirty="0" err="1">
                <a:ea typeface="ＭＳ Ｐゴシック" panose="020B0600070205080204" pitchFamily="34" charset="-128"/>
              </a:rPr>
              <a:t>ard</a:t>
            </a:r>
            <a:r>
              <a:rPr lang="en-GB" altLang="en-US" dirty="0">
                <a:ea typeface="ＭＳ Ｐゴシック" panose="020B0600070205080204" pitchFamily="34" charset="-128"/>
              </a:rPr>
              <a:t> staff are aware and prepared for the survey</a:t>
            </a:r>
          </a:p>
          <a:p>
            <a:pPr lvl="1"/>
            <a:endParaRPr lang="en-GB" altLang="en-US" dirty="0">
              <a:ea typeface="ＭＳ Ｐゴシック" panose="020B0600070205080204" pitchFamily="34" charset="-128"/>
            </a:endParaRPr>
          </a:p>
          <a:p>
            <a:r>
              <a:rPr lang="en-GB" altLang="en-US" dirty="0">
                <a:ea typeface="ＭＳ Ｐゴシック" panose="020B0600070205080204" pitchFamily="34" charset="-128"/>
              </a:rPr>
              <a:t>Good communication with ward staff will minimise disruption to the ward and maximise the engagement of ward staff</a:t>
            </a:r>
            <a:r>
              <a:rPr lang="hu-HU" altLang="en-US" dirty="0">
                <a:ea typeface="ＭＳ Ｐゴシック" panose="020B0600070205080204" pitchFamily="34" charset="-128"/>
              </a:rPr>
              <a:t>.</a:t>
            </a:r>
            <a:endParaRPr lang="en-GB" altLang="en-US" dirty="0">
              <a:ea typeface="ＭＳ Ｐゴシック" panose="020B0600070205080204" pitchFamily="34" charset="-128"/>
            </a:endParaRPr>
          </a:p>
        </p:txBody>
      </p:sp>
      <p:sp>
        <p:nvSpPr>
          <p:cNvPr id="4" name="Slide Number Placeholder 3"/>
          <p:cNvSpPr>
            <a:spLocks noGrp="1"/>
          </p:cNvSpPr>
          <p:nvPr>
            <p:ph type="sldNum" sz="quarter" idx="10"/>
          </p:nvPr>
        </p:nvSpPr>
        <p:spPr/>
        <p:txBody>
          <a:bodyPr/>
          <a:lstStyle/>
          <a:p>
            <a:fld id="{0580567E-5E8F-47A5-90DF-8BFEB1A71525}" type="slidenum">
              <a:rPr lang="en-GB" smtClean="0"/>
              <a:pPr/>
              <a:t>24</a:t>
            </a:fld>
            <a:endParaRPr lang="en-GB" dirty="0"/>
          </a:p>
        </p:txBody>
      </p:sp>
    </p:spTree>
    <p:extLst>
      <p:ext uri="{BB962C8B-B14F-4D97-AF65-F5344CB8AC3E}">
        <p14:creationId xmlns:p14="http://schemas.microsoft.com/office/powerpoint/2010/main" val="10882643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Acknowledgements</a:t>
            </a:r>
            <a:br>
              <a:rPr lang="en-GB" dirty="0"/>
            </a:br>
            <a:r>
              <a:rPr lang="en-GB" sz="1100" dirty="0"/>
              <a:t>The creation of this training material was commissioned in 2010 by ECDC to  Health Protection Agency (UK) with the direct involvement of  Dr. S. Hopkins, Prof. J. Reilly, S. Cairns, Dr. E. Sheridan, Dr. G. Hughes, Prof. B. Cookson, Dr. A. </a:t>
            </a:r>
            <a:r>
              <a:rPr lang="en-GB" sz="1100" dirty="0" err="1"/>
              <a:t>Charlett</a:t>
            </a:r>
            <a:r>
              <a:rPr lang="en-GB" sz="1100" dirty="0"/>
              <a:t>, G. </a:t>
            </a:r>
            <a:r>
              <a:rPr lang="en-GB" sz="1100" dirty="0" err="1"/>
              <a:t>Kafatos</a:t>
            </a:r>
            <a:r>
              <a:rPr lang="en-GB" sz="1100" dirty="0"/>
              <a:t>, B. Muller </a:t>
            </a:r>
            <a:r>
              <a:rPr lang="en-GB" sz="1100" dirty="0" err="1"/>
              <a:t>Pebody</a:t>
            </a:r>
            <a:r>
              <a:rPr lang="en-GB" sz="1100" dirty="0"/>
              <a:t>, F. Cowan, and Y. </a:t>
            </a:r>
            <a:r>
              <a:rPr lang="en-GB" sz="1100" dirty="0" err="1"/>
              <a:t>Sueiro</a:t>
            </a:r>
            <a:r>
              <a:rPr lang="en-GB" sz="1100" dirty="0"/>
              <a:t>. </a:t>
            </a:r>
            <a:br>
              <a:rPr lang="en-GB" sz="1100" dirty="0"/>
            </a:br>
            <a:br>
              <a:rPr lang="en-GB" sz="1100" dirty="0"/>
            </a:br>
            <a:r>
              <a:rPr lang="en-GB" sz="1100" dirty="0"/>
              <a:t>The revision and update of this training material was commissioned in 2017 by ECDC to Transmissible (NL) with the direct involvement of </a:t>
            </a:r>
            <a:r>
              <a:rPr lang="hu-HU" sz="1100" dirty="0"/>
              <a:t>Dr. Arnold Bosman and Dr. Ágnes Hajdu </a:t>
            </a:r>
            <a:endParaRPr lang="en-GB" sz="1100" dirty="0"/>
          </a:p>
        </p:txBody>
      </p:sp>
      <p:sp>
        <p:nvSpPr>
          <p:cNvPr id="3" name="Slide Number Placeholder 2"/>
          <p:cNvSpPr>
            <a:spLocks noGrp="1"/>
          </p:cNvSpPr>
          <p:nvPr>
            <p:ph type="sldNum" sz="quarter" idx="10"/>
          </p:nvPr>
        </p:nvSpPr>
        <p:spPr/>
        <p:txBody>
          <a:bodyPr/>
          <a:lstStyle/>
          <a:p>
            <a:fld id="{0580567E-5E8F-47A5-90DF-8BFEB1A71525}" type="slidenum">
              <a:rPr lang="en-GB" smtClean="0"/>
              <a:pPr/>
              <a:t>25</a:t>
            </a:fld>
            <a:endParaRPr lang="en-GB" dirty="0"/>
          </a:p>
        </p:txBody>
      </p:sp>
    </p:spTree>
    <p:extLst>
      <p:ext uri="{BB962C8B-B14F-4D97-AF65-F5344CB8AC3E}">
        <p14:creationId xmlns:p14="http://schemas.microsoft.com/office/powerpoint/2010/main" val="3792062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Objectives</a:t>
            </a:r>
          </a:p>
        </p:txBody>
      </p:sp>
      <p:sp>
        <p:nvSpPr>
          <p:cNvPr id="3" name="Content Placeholder 2"/>
          <p:cNvSpPr>
            <a:spLocks noGrp="1"/>
          </p:cNvSpPr>
          <p:nvPr>
            <p:ph idx="1"/>
          </p:nvPr>
        </p:nvSpPr>
        <p:spPr/>
        <p:txBody>
          <a:bodyPr/>
          <a:lstStyle/>
          <a:p>
            <a:r>
              <a:rPr lang="en-GB" dirty="0"/>
              <a:t>Specific objectives of this session:</a:t>
            </a:r>
          </a:p>
          <a:p>
            <a:pPr marL="457200" indent="-457200">
              <a:buFont typeface="Wingdings" pitchFamily="2" charset="2"/>
              <a:buAutoNum type="arabicPeriod"/>
            </a:pPr>
            <a:r>
              <a:rPr lang="en-GB" dirty="0"/>
              <a:t>Learn about </a:t>
            </a:r>
            <a:r>
              <a:rPr lang="hu-HU" dirty="0" err="1"/>
              <a:t>the</a:t>
            </a:r>
            <a:r>
              <a:rPr lang="hu-HU" dirty="0"/>
              <a:t> i</a:t>
            </a:r>
            <a:r>
              <a:rPr lang="en-GB" altLang="en-US" dirty="0" err="1">
                <a:ea typeface="ＭＳ Ｐゴシック" panose="020B0600070205080204" pitchFamily="34" charset="-128"/>
              </a:rPr>
              <a:t>mplement</a:t>
            </a:r>
            <a:r>
              <a:rPr lang="hu-HU" altLang="en-US" dirty="0" err="1">
                <a:ea typeface="ＭＳ Ｐゴシック" panose="020B0600070205080204" pitchFamily="34" charset="-128"/>
              </a:rPr>
              <a:t>ation</a:t>
            </a:r>
            <a:r>
              <a:rPr lang="hu-HU" altLang="en-US" dirty="0">
                <a:ea typeface="ＭＳ Ｐゴシック" panose="020B0600070205080204" pitchFamily="34" charset="-128"/>
              </a:rPr>
              <a:t> of</a:t>
            </a:r>
            <a:r>
              <a:rPr lang="en-GB" altLang="en-US" dirty="0">
                <a:ea typeface="ＭＳ Ｐゴシック" panose="020B0600070205080204" pitchFamily="34" charset="-128"/>
              </a:rPr>
              <a:t> a local PPS in your hospital </a:t>
            </a:r>
            <a:endParaRPr lang="hu-HU" altLang="en-US" dirty="0">
              <a:ea typeface="ＭＳ Ｐゴシック" panose="020B0600070205080204" pitchFamily="34" charset="-128"/>
            </a:endParaRPr>
          </a:p>
          <a:p>
            <a:pPr marL="457200" indent="-457200">
              <a:buFont typeface="Wingdings" pitchFamily="2" charset="2"/>
              <a:buAutoNum type="arabicPeriod"/>
            </a:pPr>
            <a:r>
              <a:rPr lang="hu-HU" altLang="en-US" dirty="0" err="1">
                <a:ea typeface="ＭＳ Ｐゴシック" panose="020B0600070205080204" pitchFamily="34" charset="-128"/>
              </a:rPr>
              <a:t>Learn</a:t>
            </a:r>
            <a:r>
              <a:rPr lang="hu-HU" altLang="en-US" dirty="0">
                <a:ea typeface="ＭＳ Ｐゴシック" panose="020B0600070205080204" pitchFamily="34" charset="-128"/>
              </a:rPr>
              <a:t> </a:t>
            </a:r>
            <a:r>
              <a:rPr lang="hu-HU" altLang="en-US" dirty="0" err="1">
                <a:ea typeface="ＭＳ Ｐゴシック" panose="020B0600070205080204" pitchFamily="34" charset="-128"/>
              </a:rPr>
              <a:t>about</a:t>
            </a:r>
            <a:r>
              <a:rPr lang="hu-HU" altLang="en-US" dirty="0">
                <a:ea typeface="ＭＳ Ｐゴシック" panose="020B0600070205080204" pitchFamily="34" charset="-128"/>
              </a:rPr>
              <a:t> </a:t>
            </a:r>
            <a:r>
              <a:rPr lang="en-GB" altLang="en-US" dirty="0" err="1">
                <a:ea typeface="ＭＳ Ｐゴシック" panose="020B0600070205080204" pitchFamily="34" charset="-128"/>
              </a:rPr>
              <a:t>suppl</a:t>
            </a:r>
            <a:r>
              <a:rPr lang="hu-HU" altLang="en-US" dirty="0" err="1">
                <a:ea typeface="ＭＳ Ｐゴシック" panose="020B0600070205080204" pitchFamily="34" charset="-128"/>
              </a:rPr>
              <a:t>ying</a:t>
            </a:r>
            <a:r>
              <a:rPr lang="en-GB" altLang="en-US" dirty="0">
                <a:ea typeface="ＭＳ Ｐゴシック" panose="020B0600070205080204" pitchFamily="34" charset="-128"/>
              </a:rPr>
              <a:t> PPS data to the national coordinator</a:t>
            </a:r>
          </a:p>
          <a:p>
            <a:endParaRPr lang="en-GB" dirty="0"/>
          </a:p>
          <a:p>
            <a:r>
              <a:rPr lang="en-GB" dirty="0"/>
              <a:t>Related to the course objectives:</a:t>
            </a:r>
          </a:p>
          <a:p>
            <a:pPr marL="457200" indent="-457200">
              <a:buAutoNum type="alphaUcPeriod"/>
            </a:pPr>
            <a:r>
              <a:rPr lang="en-GB" dirty="0"/>
              <a:t>Implement a local PPS in their hospital </a:t>
            </a:r>
            <a:endParaRPr lang="hu-HU" dirty="0"/>
          </a:p>
          <a:p>
            <a:pPr marL="457200" indent="-457200">
              <a:buAutoNum type="alphaUcPeriod"/>
            </a:pPr>
            <a:r>
              <a:rPr lang="hu-HU" dirty="0"/>
              <a:t>S</a:t>
            </a:r>
            <a:r>
              <a:rPr lang="en-GB" dirty="0" err="1"/>
              <a:t>upply</a:t>
            </a:r>
            <a:r>
              <a:rPr lang="en-GB" dirty="0"/>
              <a:t> PPS data to the national coordinator</a:t>
            </a:r>
            <a:endParaRPr lang="hu-HU" dirty="0"/>
          </a:p>
          <a:p>
            <a:endParaRPr lang="en-GB" dirty="0"/>
          </a:p>
          <a:p>
            <a:endParaRPr lang="en-GB" dirty="0"/>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3494967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Outline</a:t>
            </a:r>
          </a:p>
        </p:txBody>
      </p:sp>
      <p:sp>
        <p:nvSpPr>
          <p:cNvPr id="3" name="Content Placeholder 2"/>
          <p:cNvSpPr>
            <a:spLocks noGrp="1"/>
          </p:cNvSpPr>
          <p:nvPr>
            <p:ph idx="1"/>
          </p:nvPr>
        </p:nvSpPr>
        <p:spPr/>
        <p:txBody>
          <a:bodyPr/>
          <a:lstStyle/>
          <a:p>
            <a:r>
              <a:rPr lang="en-GB" dirty="0"/>
              <a:t>This session consists of the following elements</a:t>
            </a:r>
          </a:p>
          <a:p>
            <a:endParaRPr lang="hu-HU" dirty="0"/>
          </a:p>
          <a:p>
            <a:pPr marL="457200" indent="-457200">
              <a:buFont typeface="+mj-lt"/>
              <a:buAutoNum type="arabicPeriod"/>
            </a:pPr>
            <a:r>
              <a:rPr lang="en-GB" altLang="en-US" dirty="0">
                <a:ea typeface="ＭＳ Ｐゴシック" panose="020B0600070205080204" pitchFamily="34" charset="-128"/>
              </a:rPr>
              <a:t>General process for ECDC PPS</a:t>
            </a:r>
          </a:p>
          <a:p>
            <a:pPr marL="457200" indent="-457200">
              <a:buFont typeface="+mj-lt"/>
              <a:buAutoNum type="arabicPeriod"/>
            </a:pPr>
            <a:r>
              <a:rPr lang="en-GB" altLang="en-US" dirty="0">
                <a:ea typeface="ＭＳ Ｐゴシック" panose="020B0600070205080204" pitchFamily="34" charset="-128"/>
              </a:rPr>
              <a:t>Planning the survey</a:t>
            </a:r>
          </a:p>
          <a:p>
            <a:pPr marL="720000" lvl="2"/>
            <a:r>
              <a:rPr lang="en-GB" altLang="en-US" sz="2000" dirty="0">
                <a:ea typeface="ＭＳ Ｐゴシック" panose="020B0600070205080204" pitchFamily="34" charset="-128"/>
              </a:rPr>
              <a:t>Resources and time required</a:t>
            </a:r>
          </a:p>
          <a:p>
            <a:pPr marL="720000" lvl="2"/>
            <a:r>
              <a:rPr lang="en-GB" altLang="en-US" sz="2000" dirty="0">
                <a:ea typeface="ＭＳ Ｐゴシック" panose="020B0600070205080204" pitchFamily="34" charset="-128"/>
              </a:rPr>
              <a:t>Considerations for planning</a:t>
            </a:r>
          </a:p>
          <a:p>
            <a:pPr marL="457200" indent="-457200">
              <a:buFont typeface="+mj-lt"/>
              <a:buAutoNum type="arabicPeriod"/>
            </a:pPr>
            <a:r>
              <a:rPr lang="en-GB" altLang="en-US" dirty="0">
                <a:ea typeface="ＭＳ Ｐゴシック" panose="020B0600070205080204" pitchFamily="34" charset="-128"/>
              </a:rPr>
              <a:t>During the survey</a:t>
            </a:r>
          </a:p>
          <a:p>
            <a:pPr marL="720000" lvl="2"/>
            <a:r>
              <a:rPr lang="en-GB" altLang="en-US" sz="2000" dirty="0">
                <a:ea typeface="ＭＳ Ｐゴシック" panose="020B0600070205080204" pitchFamily="34" charset="-128"/>
              </a:rPr>
              <a:t>Ward data collection work plan</a:t>
            </a:r>
          </a:p>
          <a:p>
            <a:pPr marL="720000" lvl="2"/>
            <a:r>
              <a:rPr lang="en-GB" altLang="en-US" sz="2000" dirty="0">
                <a:ea typeface="ＭＳ Ｐゴシック" panose="020B0600070205080204" pitchFamily="34" charset="-128"/>
              </a:rPr>
              <a:t>Validation</a:t>
            </a:r>
          </a:p>
          <a:p>
            <a:pPr marL="457200" indent="-457200">
              <a:buFont typeface="+mj-lt"/>
              <a:buAutoNum type="arabicPeriod"/>
            </a:pPr>
            <a:r>
              <a:rPr lang="en-GB" altLang="en-US" dirty="0">
                <a:ea typeface="ＭＳ Ｐゴシック" panose="020B0600070205080204" pitchFamily="34" charset="-128"/>
              </a:rPr>
              <a:t>After the survey</a:t>
            </a:r>
          </a:p>
          <a:p>
            <a:pPr marL="720000" lvl="2"/>
            <a:r>
              <a:rPr lang="en-GB" altLang="en-US" sz="2000" dirty="0">
                <a:ea typeface="ＭＳ Ｐゴシック" panose="020B0600070205080204" pitchFamily="34" charset="-128"/>
              </a:rPr>
              <a:t>Sending data to the national coordinator</a:t>
            </a:r>
          </a:p>
          <a:p>
            <a:pPr marL="720000" lvl="2"/>
            <a:r>
              <a:rPr lang="en-GB" altLang="en-US" sz="2000" dirty="0">
                <a:ea typeface="ＭＳ Ｐゴシック" panose="020B0600070205080204" pitchFamily="34" charset="-128"/>
              </a:rPr>
              <a:t>Producing the local report</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13999446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ea typeface="ＭＳ Ｐゴシック" panose="020B0600070205080204" pitchFamily="34" charset="-128"/>
              </a:rPr>
              <a:t>General </a:t>
            </a:r>
            <a:r>
              <a:rPr lang="hu-HU" altLang="en-US" dirty="0">
                <a:ea typeface="ＭＳ Ｐゴシック" panose="020B0600070205080204" pitchFamily="34" charset="-128"/>
              </a:rPr>
              <a:t>p</a:t>
            </a:r>
            <a:r>
              <a:rPr lang="en-GB" altLang="en-US" dirty="0" err="1">
                <a:ea typeface="ＭＳ Ｐゴシック" panose="020B0600070205080204" pitchFamily="34" charset="-128"/>
              </a:rPr>
              <a:t>rocess</a:t>
            </a:r>
            <a:r>
              <a:rPr lang="en-GB" altLang="en-US" dirty="0">
                <a:ea typeface="ＭＳ Ｐゴシック" panose="020B0600070205080204" pitchFamily="34" charset="-128"/>
              </a:rPr>
              <a:t> for ECDC PPS</a:t>
            </a:r>
            <a:r>
              <a:rPr lang="hu-HU" altLang="en-US" dirty="0">
                <a:ea typeface="ＭＳ Ｐゴシック" panose="020B0600070205080204" pitchFamily="34" charset="-128"/>
              </a:rPr>
              <a:t> </a:t>
            </a:r>
            <a:endParaRPr lang="en-GB" dirty="0"/>
          </a:p>
        </p:txBody>
      </p:sp>
      <p:sp>
        <p:nvSpPr>
          <p:cNvPr id="3" name="Content Placeholder 2"/>
          <p:cNvSpPr>
            <a:spLocks noGrp="1"/>
          </p:cNvSpPr>
          <p:nvPr>
            <p:ph idx="1"/>
          </p:nvPr>
        </p:nvSpPr>
        <p:spPr/>
        <p:txBody>
          <a:bodyPr/>
          <a:lstStyle/>
          <a:p>
            <a:pPr marL="457200" indent="-457200">
              <a:lnSpc>
                <a:spcPct val="80000"/>
              </a:lnSpc>
              <a:buFont typeface="Wingdings" panose="05000000000000000000" pitchFamily="2" charset="2"/>
              <a:buAutoNum type="arabicPeriod"/>
            </a:pPr>
            <a:r>
              <a:rPr lang="en-GB" altLang="en-US" dirty="0">
                <a:ea typeface="ＭＳ Ｐゴシック" panose="020B0600070205080204" pitchFamily="34" charset="-128"/>
              </a:rPr>
              <a:t>National </a:t>
            </a:r>
            <a:r>
              <a:rPr lang="hu-HU" altLang="en-US" dirty="0">
                <a:ea typeface="ＭＳ Ｐゴシック" panose="020B0600070205080204" pitchFamily="34" charset="-128"/>
              </a:rPr>
              <a:t>c</a:t>
            </a:r>
            <a:r>
              <a:rPr lang="en-GB" altLang="en-US" dirty="0" err="1">
                <a:ea typeface="ＭＳ Ｐゴシック" panose="020B0600070205080204" pitchFamily="34" charset="-128"/>
              </a:rPr>
              <a:t>oordinator</a:t>
            </a:r>
            <a:r>
              <a:rPr lang="en-GB" altLang="en-US" dirty="0">
                <a:ea typeface="ＭＳ Ｐゴシック" panose="020B0600070205080204" pitchFamily="34" charset="-128"/>
              </a:rPr>
              <a:t> is trained by ECDC</a:t>
            </a:r>
          </a:p>
          <a:p>
            <a:pPr marL="457200" indent="-457200">
              <a:lnSpc>
                <a:spcPct val="80000"/>
              </a:lnSpc>
              <a:buFont typeface="Wingdings" panose="05000000000000000000" pitchFamily="2" charset="2"/>
              <a:buAutoNum type="arabicPeriod"/>
            </a:pPr>
            <a:endParaRPr lang="en-GB" altLang="en-US" sz="900" dirty="0">
              <a:ea typeface="ＭＳ Ｐゴシック" panose="020B0600070205080204" pitchFamily="34" charset="-128"/>
            </a:endParaRPr>
          </a:p>
          <a:p>
            <a:pPr marL="457200" indent="-457200">
              <a:lnSpc>
                <a:spcPct val="80000"/>
              </a:lnSpc>
              <a:buFont typeface="Wingdings" panose="05000000000000000000" pitchFamily="2" charset="2"/>
              <a:buAutoNum type="arabicPeriod"/>
            </a:pPr>
            <a:r>
              <a:rPr lang="en-GB" altLang="en-US" dirty="0">
                <a:ea typeface="ＭＳ Ｐゴシック" panose="020B0600070205080204" pitchFamily="34" charset="-128"/>
              </a:rPr>
              <a:t>Hospital is selected for inclusion in the ECDC PPS by </a:t>
            </a:r>
            <a:r>
              <a:rPr lang="hu-HU" altLang="en-US" dirty="0">
                <a:ea typeface="ＭＳ Ｐゴシック" panose="020B0600070205080204" pitchFamily="34" charset="-128"/>
              </a:rPr>
              <a:t>n</a:t>
            </a:r>
            <a:r>
              <a:rPr lang="en-GB" altLang="en-US" dirty="0" err="1">
                <a:ea typeface="ＭＳ Ｐゴシック" panose="020B0600070205080204" pitchFamily="34" charset="-128"/>
              </a:rPr>
              <a:t>ational</a:t>
            </a:r>
            <a:r>
              <a:rPr lang="en-GB" altLang="en-US" dirty="0">
                <a:ea typeface="ＭＳ Ｐゴシック" panose="020B0600070205080204" pitchFamily="34" charset="-128"/>
              </a:rPr>
              <a:t> </a:t>
            </a:r>
            <a:r>
              <a:rPr lang="hu-HU" altLang="en-US" dirty="0">
                <a:ea typeface="ＭＳ Ｐゴシック" panose="020B0600070205080204" pitchFamily="34" charset="-128"/>
              </a:rPr>
              <a:t>c</a:t>
            </a:r>
            <a:r>
              <a:rPr lang="en-GB" altLang="en-US" dirty="0" err="1">
                <a:ea typeface="ＭＳ Ｐゴシック" panose="020B0600070205080204" pitchFamily="34" charset="-128"/>
              </a:rPr>
              <a:t>oordinator</a:t>
            </a:r>
            <a:r>
              <a:rPr lang="en-GB" altLang="en-US" dirty="0">
                <a:ea typeface="ＭＳ Ｐゴシック" panose="020B0600070205080204" pitchFamily="34" charset="-128"/>
              </a:rPr>
              <a:t> using ECDC sampling strategy</a:t>
            </a:r>
          </a:p>
          <a:p>
            <a:pPr marL="457200" indent="-457200">
              <a:lnSpc>
                <a:spcPct val="80000"/>
              </a:lnSpc>
              <a:buFont typeface="Wingdings" panose="05000000000000000000" pitchFamily="2" charset="2"/>
              <a:buAutoNum type="arabicPeriod"/>
            </a:pPr>
            <a:endParaRPr lang="en-GB" altLang="en-US" sz="900" dirty="0">
              <a:ea typeface="ＭＳ Ｐゴシック" panose="020B0600070205080204" pitchFamily="34" charset="-128"/>
            </a:endParaRPr>
          </a:p>
          <a:p>
            <a:pPr marL="457200" indent="-457200">
              <a:lnSpc>
                <a:spcPct val="80000"/>
              </a:lnSpc>
              <a:buFont typeface="Wingdings" panose="05000000000000000000" pitchFamily="2" charset="2"/>
              <a:buAutoNum type="arabicPeriod"/>
            </a:pPr>
            <a:r>
              <a:rPr lang="en-GB" altLang="en-US" dirty="0">
                <a:ea typeface="ＭＳ Ｐゴシック" panose="020B0600070205080204" pitchFamily="34" charset="-128"/>
              </a:rPr>
              <a:t>National </a:t>
            </a:r>
            <a:r>
              <a:rPr lang="hu-HU" altLang="en-US" dirty="0">
                <a:ea typeface="ＭＳ Ｐゴシック" panose="020B0600070205080204" pitchFamily="34" charset="-128"/>
              </a:rPr>
              <a:t>c</a:t>
            </a:r>
            <a:r>
              <a:rPr lang="en-GB" altLang="en-US" dirty="0" err="1">
                <a:ea typeface="ＭＳ Ｐゴシック" panose="020B0600070205080204" pitchFamily="34" charset="-128"/>
              </a:rPr>
              <a:t>oordinator</a:t>
            </a:r>
            <a:r>
              <a:rPr lang="en-GB" altLang="en-US" dirty="0">
                <a:ea typeface="ＭＳ Ｐゴシック" panose="020B0600070205080204" pitchFamily="34" charset="-128"/>
              </a:rPr>
              <a:t> trains </a:t>
            </a:r>
            <a:r>
              <a:rPr lang="hu-HU" altLang="en-US" dirty="0">
                <a:ea typeface="ＭＳ Ｐゴシック" panose="020B0600070205080204" pitchFamily="34" charset="-128"/>
              </a:rPr>
              <a:t>l</a:t>
            </a:r>
            <a:r>
              <a:rPr lang="en-GB" altLang="en-US" dirty="0" err="1">
                <a:ea typeface="ＭＳ Ｐゴシック" panose="020B0600070205080204" pitchFamily="34" charset="-128"/>
              </a:rPr>
              <a:t>ocal</a:t>
            </a:r>
            <a:r>
              <a:rPr lang="en-GB" altLang="en-US" dirty="0">
                <a:ea typeface="ＭＳ Ｐゴシック" panose="020B0600070205080204" pitchFamily="34" charset="-128"/>
              </a:rPr>
              <a:t> </a:t>
            </a:r>
            <a:r>
              <a:rPr lang="hu-HU" altLang="en-US" dirty="0">
                <a:ea typeface="ＭＳ Ｐゴシック" panose="020B0600070205080204" pitchFamily="34" charset="-128"/>
              </a:rPr>
              <a:t>(</a:t>
            </a:r>
            <a:r>
              <a:rPr lang="hu-HU" altLang="en-US" dirty="0" err="1">
                <a:ea typeface="ＭＳ Ｐゴシック" panose="020B0600070205080204" pitchFamily="34" charset="-128"/>
              </a:rPr>
              <a:t>hospital</a:t>
            </a:r>
            <a:r>
              <a:rPr lang="hu-HU" altLang="en-US" dirty="0">
                <a:ea typeface="ＭＳ Ｐゴシック" panose="020B0600070205080204" pitchFamily="34" charset="-128"/>
              </a:rPr>
              <a:t>) c</a:t>
            </a:r>
            <a:r>
              <a:rPr lang="en-GB" altLang="en-US" dirty="0" err="1">
                <a:ea typeface="ＭＳ Ｐゴシック" panose="020B0600070205080204" pitchFamily="34" charset="-128"/>
              </a:rPr>
              <a:t>oordinators</a:t>
            </a:r>
            <a:endParaRPr lang="en-GB" altLang="en-US" dirty="0">
              <a:ea typeface="ＭＳ Ｐゴシック" panose="020B0600070205080204" pitchFamily="34" charset="-128"/>
            </a:endParaRPr>
          </a:p>
          <a:p>
            <a:pPr marL="457200" indent="-457200">
              <a:lnSpc>
                <a:spcPct val="80000"/>
              </a:lnSpc>
              <a:buFont typeface="Wingdings" panose="05000000000000000000" pitchFamily="2" charset="2"/>
              <a:buAutoNum type="arabicPeriod"/>
            </a:pPr>
            <a:endParaRPr lang="en-GB" altLang="en-US" sz="900" dirty="0">
              <a:ea typeface="ＭＳ Ｐゴシック" panose="020B0600070205080204" pitchFamily="34" charset="-128"/>
            </a:endParaRPr>
          </a:p>
          <a:p>
            <a:pPr marL="457200" indent="-457200">
              <a:lnSpc>
                <a:spcPct val="80000"/>
              </a:lnSpc>
              <a:buFont typeface="Wingdings" panose="05000000000000000000" pitchFamily="2" charset="2"/>
              <a:buAutoNum type="arabicPeriod"/>
            </a:pPr>
            <a:r>
              <a:rPr lang="en-GB" altLang="en-US" dirty="0">
                <a:ea typeface="ＭＳ Ｐゴシック" panose="020B0600070205080204" pitchFamily="34" charset="-128"/>
              </a:rPr>
              <a:t>Local</a:t>
            </a:r>
            <a:r>
              <a:rPr lang="hu-HU" altLang="en-US" dirty="0">
                <a:ea typeface="ＭＳ Ｐゴシック" panose="020B0600070205080204" pitchFamily="34" charset="-128"/>
              </a:rPr>
              <a:t> (</a:t>
            </a:r>
            <a:r>
              <a:rPr lang="hu-HU" altLang="en-US" dirty="0" err="1">
                <a:ea typeface="ＭＳ Ｐゴシック" panose="020B0600070205080204" pitchFamily="34" charset="-128"/>
              </a:rPr>
              <a:t>hospital</a:t>
            </a:r>
            <a:r>
              <a:rPr lang="hu-HU" altLang="en-US" dirty="0">
                <a:ea typeface="ＭＳ Ｐゴシック" panose="020B0600070205080204" pitchFamily="34" charset="-128"/>
              </a:rPr>
              <a:t>)</a:t>
            </a:r>
            <a:r>
              <a:rPr lang="en-GB" altLang="en-US" dirty="0">
                <a:ea typeface="ＭＳ Ｐゴシック" panose="020B0600070205080204" pitchFamily="34" charset="-128"/>
              </a:rPr>
              <a:t> </a:t>
            </a:r>
            <a:r>
              <a:rPr lang="hu-HU" altLang="en-US" dirty="0">
                <a:ea typeface="ＭＳ Ｐゴシック" panose="020B0600070205080204" pitchFamily="34" charset="-128"/>
              </a:rPr>
              <a:t>c</a:t>
            </a:r>
            <a:r>
              <a:rPr lang="en-GB" altLang="en-US" dirty="0" err="1">
                <a:ea typeface="ＭＳ Ｐゴシック" panose="020B0600070205080204" pitchFamily="34" charset="-128"/>
              </a:rPr>
              <a:t>oordinator</a:t>
            </a:r>
            <a:r>
              <a:rPr lang="en-GB" altLang="en-US" dirty="0">
                <a:ea typeface="ＭＳ Ｐゴシック" panose="020B0600070205080204" pitchFamily="34" charset="-128"/>
              </a:rPr>
              <a:t> trains data collectors</a:t>
            </a:r>
          </a:p>
          <a:p>
            <a:pPr marL="457200" indent="-457200">
              <a:lnSpc>
                <a:spcPct val="80000"/>
              </a:lnSpc>
              <a:buFont typeface="Wingdings" panose="05000000000000000000" pitchFamily="2" charset="2"/>
              <a:buAutoNum type="arabicPeriod"/>
            </a:pPr>
            <a:endParaRPr lang="en-GB" altLang="en-US" sz="900" dirty="0">
              <a:ea typeface="ＭＳ Ｐゴシック" panose="020B0600070205080204" pitchFamily="34" charset="-128"/>
            </a:endParaRPr>
          </a:p>
          <a:p>
            <a:pPr marL="457200" indent="-457200">
              <a:lnSpc>
                <a:spcPct val="80000"/>
              </a:lnSpc>
              <a:buFont typeface="Wingdings" panose="05000000000000000000" pitchFamily="2" charset="2"/>
              <a:buAutoNum type="arabicPeriod"/>
            </a:pPr>
            <a:r>
              <a:rPr lang="en-GB" altLang="en-US" dirty="0">
                <a:ea typeface="ＭＳ Ｐゴシック" panose="020B0600070205080204" pitchFamily="34" charset="-128"/>
              </a:rPr>
              <a:t>Local </a:t>
            </a:r>
            <a:r>
              <a:rPr lang="hu-HU" altLang="en-US" dirty="0">
                <a:ea typeface="ＭＳ Ｐゴシック" panose="020B0600070205080204" pitchFamily="34" charset="-128"/>
              </a:rPr>
              <a:t>(</a:t>
            </a:r>
            <a:r>
              <a:rPr lang="hu-HU" altLang="en-US" dirty="0" err="1">
                <a:ea typeface="ＭＳ Ｐゴシック" panose="020B0600070205080204" pitchFamily="34" charset="-128"/>
              </a:rPr>
              <a:t>hospital</a:t>
            </a:r>
            <a:r>
              <a:rPr lang="hu-HU" altLang="en-US" dirty="0">
                <a:ea typeface="ＭＳ Ｐゴシック" panose="020B0600070205080204" pitchFamily="34" charset="-128"/>
              </a:rPr>
              <a:t>) c</a:t>
            </a:r>
            <a:r>
              <a:rPr lang="en-GB" altLang="en-US" dirty="0" err="1">
                <a:ea typeface="ＭＳ Ｐゴシック" panose="020B0600070205080204" pitchFamily="34" charset="-128"/>
              </a:rPr>
              <a:t>oordinator</a:t>
            </a:r>
            <a:r>
              <a:rPr lang="en-GB" altLang="en-US" dirty="0">
                <a:ea typeface="ＭＳ Ｐゴシック" panose="020B0600070205080204" pitchFamily="34" charset="-128"/>
              </a:rPr>
              <a:t> engages </a:t>
            </a:r>
            <a:r>
              <a:rPr lang="hu-HU" altLang="en-US" dirty="0" err="1">
                <a:ea typeface="ＭＳ Ｐゴシック" panose="020B0600070205080204" pitchFamily="34" charset="-128"/>
              </a:rPr>
              <a:t>infection</a:t>
            </a:r>
            <a:r>
              <a:rPr lang="hu-HU" altLang="en-US" dirty="0">
                <a:ea typeface="ＭＳ Ｐゴシック" panose="020B0600070205080204" pitchFamily="34" charset="-128"/>
              </a:rPr>
              <a:t> </a:t>
            </a:r>
            <a:r>
              <a:rPr lang="hu-HU" altLang="en-US" dirty="0" err="1">
                <a:ea typeface="ＭＳ Ｐゴシック" panose="020B0600070205080204" pitchFamily="34" charset="-128"/>
              </a:rPr>
              <a:t>control</a:t>
            </a:r>
            <a:r>
              <a:rPr lang="hu-HU" altLang="en-US" dirty="0">
                <a:ea typeface="ＭＳ Ｐゴシック" panose="020B0600070205080204" pitchFamily="34" charset="-128"/>
              </a:rPr>
              <a:t> </a:t>
            </a:r>
            <a:r>
              <a:rPr lang="hu-HU" altLang="en-US" dirty="0" err="1">
                <a:ea typeface="ＭＳ Ｐゴシック" panose="020B0600070205080204" pitchFamily="34" charset="-128"/>
              </a:rPr>
              <a:t>teams</a:t>
            </a:r>
            <a:r>
              <a:rPr lang="en-GB" altLang="en-US" dirty="0">
                <a:ea typeface="ＭＳ Ｐゴシック" panose="020B0600070205080204" pitchFamily="34" charset="-128"/>
              </a:rPr>
              <a:t> and pharmacists </a:t>
            </a:r>
            <a:r>
              <a:rPr lang="hu-HU" altLang="en-US" dirty="0">
                <a:ea typeface="ＭＳ Ｐゴシック" panose="020B0600070205080204" pitchFamily="34" charset="-128"/>
              </a:rPr>
              <a:t>                    </a:t>
            </a:r>
            <a:r>
              <a:rPr lang="en-GB" altLang="en-US" dirty="0">
                <a:ea typeface="ＭＳ Ｐゴシック" panose="020B0600070205080204" pitchFamily="34" charset="-128"/>
              </a:rPr>
              <a:t>(if not already involved)</a:t>
            </a:r>
          </a:p>
          <a:p>
            <a:pPr marL="457200" indent="-457200">
              <a:lnSpc>
                <a:spcPct val="80000"/>
              </a:lnSpc>
              <a:buFont typeface="Wingdings" panose="05000000000000000000" pitchFamily="2" charset="2"/>
              <a:buAutoNum type="arabicPeriod"/>
            </a:pPr>
            <a:endParaRPr lang="en-GB" altLang="en-US" sz="900" dirty="0">
              <a:ea typeface="ＭＳ Ｐゴシック" panose="020B0600070205080204" pitchFamily="34" charset="-128"/>
            </a:endParaRPr>
          </a:p>
          <a:p>
            <a:pPr marL="457200" indent="-457200">
              <a:lnSpc>
                <a:spcPct val="80000"/>
              </a:lnSpc>
              <a:buFont typeface="Wingdings" panose="05000000000000000000" pitchFamily="2" charset="2"/>
              <a:buAutoNum type="arabicPeriod"/>
            </a:pPr>
            <a:r>
              <a:rPr lang="en-GB" altLang="en-US" dirty="0">
                <a:ea typeface="ＭＳ Ｐゴシック" panose="020B0600070205080204" pitchFamily="34" charset="-128"/>
              </a:rPr>
              <a:t>List of included wards collated</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2771745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ea typeface="ＭＳ Ｐゴシック" panose="020B0600070205080204" pitchFamily="34" charset="-128"/>
              </a:rPr>
              <a:t>General </a:t>
            </a:r>
            <a:r>
              <a:rPr lang="hu-HU" altLang="en-US" dirty="0">
                <a:ea typeface="ＭＳ Ｐゴシック" panose="020B0600070205080204" pitchFamily="34" charset="-128"/>
              </a:rPr>
              <a:t>p</a:t>
            </a:r>
            <a:r>
              <a:rPr lang="en-GB" altLang="en-US" dirty="0" err="1">
                <a:ea typeface="ＭＳ Ｐゴシック" panose="020B0600070205080204" pitchFamily="34" charset="-128"/>
              </a:rPr>
              <a:t>rocess</a:t>
            </a:r>
            <a:r>
              <a:rPr lang="en-GB" altLang="en-US" dirty="0">
                <a:ea typeface="ＭＳ Ｐゴシック" panose="020B0600070205080204" pitchFamily="34" charset="-128"/>
              </a:rPr>
              <a:t> for ECDC PPS</a:t>
            </a:r>
            <a:endParaRPr lang="en-GB" dirty="0"/>
          </a:p>
        </p:txBody>
      </p:sp>
      <p:sp>
        <p:nvSpPr>
          <p:cNvPr id="3" name="Content Placeholder 2"/>
          <p:cNvSpPr>
            <a:spLocks noGrp="1"/>
          </p:cNvSpPr>
          <p:nvPr>
            <p:ph idx="1"/>
          </p:nvPr>
        </p:nvSpPr>
        <p:spPr/>
        <p:txBody>
          <a:bodyPr/>
          <a:lstStyle/>
          <a:p>
            <a:pPr marL="381000" indent="-381000">
              <a:buFont typeface="Wingdings" panose="05000000000000000000" pitchFamily="2" charset="2"/>
              <a:buAutoNum type="arabicPeriod" startAt="7"/>
            </a:pPr>
            <a:r>
              <a:rPr lang="en-GB" altLang="en-US" dirty="0">
                <a:ea typeface="ＭＳ Ｐゴシック" panose="020B0600070205080204" pitchFamily="34" charset="-128"/>
              </a:rPr>
              <a:t>Advise wards of attendance and requirements</a:t>
            </a:r>
          </a:p>
          <a:p>
            <a:pPr marL="381000" indent="-381000">
              <a:buFont typeface="Wingdings" panose="05000000000000000000" pitchFamily="2" charset="2"/>
              <a:buAutoNum type="arabicPeriod" startAt="7"/>
            </a:pPr>
            <a:endParaRPr lang="en-GB" altLang="en-US" sz="900" dirty="0">
              <a:ea typeface="ＭＳ Ｐゴシック" panose="020B0600070205080204" pitchFamily="34" charset="-128"/>
            </a:endParaRPr>
          </a:p>
          <a:p>
            <a:pPr marL="381000" indent="-381000">
              <a:buFont typeface="Wingdings" panose="05000000000000000000" pitchFamily="2" charset="2"/>
              <a:buAutoNum type="arabicPeriod" startAt="7"/>
            </a:pPr>
            <a:r>
              <a:rPr lang="en-GB" altLang="en-US" dirty="0">
                <a:ea typeface="ＭＳ Ｐゴシック" panose="020B0600070205080204" pitchFamily="34" charset="-128"/>
              </a:rPr>
              <a:t>Collect numerator and denominator data on the ward</a:t>
            </a:r>
          </a:p>
          <a:p>
            <a:pPr marL="381000" indent="-381000">
              <a:buFont typeface="Wingdings" panose="05000000000000000000" pitchFamily="2" charset="2"/>
              <a:buAutoNum type="arabicPeriod" startAt="7"/>
            </a:pPr>
            <a:endParaRPr lang="en-GB" altLang="en-US" sz="900" dirty="0">
              <a:ea typeface="ＭＳ Ｐゴシック" panose="020B0600070205080204" pitchFamily="34" charset="-128"/>
            </a:endParaRPr>
          </a:p>
          <a:p>
            <a:pPr marL="381000" indent="-381000">
              <a:buFont typeface="Wingdings" panose="05000000000000000000" pitchFamily="2" charset="2"/>
              <a:buAutoNum type="arabicPeriod" startAt="7"/>
            </a:pPr>
            <a:r>
              <a:rPr lang="en-GB" altLang="en-US" dirty="0">
                <a:ea typeface="ＭＳ Ｐゴシック" panose="020B0600070205080204" pitchFamily="34" charset="-128"/>
              </a:rPr>
              <a:t>Data validation during data collection</a:t>
            </a:r>
          </a:p>
          <a:p>
            <a:pPr marL="381000" indent="-381000">
              <a:buFont typeface="Wingdings" panose="05000000000000000000" pitchFamily="2" charset="2"/>
              <a:buAutoNum type="arabicPeriod" startAt="7"/>
            </a:pPr>
            <a:endParaRPr lang="en-GB" altLang="en-US" sz="900" dirty="0">
              <a:ea typeface="ＭＳ Ｐゴシック" panose="020B0600070205080204" pitchFamily="34" charset="-128"/>
            </a:endParaRPr>
          </a:p>
          <a:p>
            <a:pPr marL="381000" indent="-381000">
              <a:buFont typeface="Wingdings" panose="05000000000000000000" pitchFamily="2" charset="2"/>
              <a:buAutoNum type="arabicPeriod" startAt="7"/>
            </a:pPr>
            <a:r>
              <a:rPr lang="en-GB" altLang="en-US" dirty="0">
                <a:ea typeface="ＭＳ Ｐゴシック" panose="020B0600070205080204" pitchFamily="34" charset="-128"/>
              </a:rPr>
              <a:t>Data entered into </a:t>
            </a:r>
            <a:r>
              <a:rPr lang="en-GB" altLang="en-US" dirty="0" err="1">
                <a:ea typeface="ＭＳ Ｐゴシック" panose="020B0600070205080204" pitchFamily="34" charset="-128"/>
              </a:rPr>
              <a:t>HelicsWin.Net</a:t>
            </a:r>
            <a:endParaRPr lang="en-GB" altLang="en-US" dirty="0">
              <a:ea typeface="ＭＳ Ｐゴシック" panose="020B0600070205080204" pitchFamily="34" charset="-128"/>
            </a:endParaRPr>
          </a:p>
          <a:p>
            <a:pPr marL="381000" indent="-381000">
              <a:buFont typeface="Wingdings" panose="05000000000000000000" pitchFamily="2" charset="2"/>
              <a:buAutoNum type="arabicPeriod" startAt="7"/>
            </a:pPr>
            <a:endParaRPr lang="en-GB" altLang="en-US" sz="900" dirty="0">
              <a:ea typeface="ＭＳ Ｐゴシック" panose="020B0600070205080204" pitchFamily="34" charset="-128"/>
            </a:endParaRPr>
          </a:p>
          <a:p>
            <a:pPr marL="381000" indent="-381000">
              <a:buFont typeface="Wingdings" panose="05000000000000000000" pitchFamily="2" charset="2"/>
              <a:buAutoNum type="arabicPeriod" startAt="7"/>
            </a:pPr>
            <a:r>
              <a:rPr lang="en-GB" altLang="en-US" dirty="0">
                <a:ea typeface="ＭＳ Ｐゴシック" panose="020B0600070205080204" pitchFamily="34" charset="-128"/>
              </a:rPr>
              <a:t>Data transferred to </a:t>
            </a:r>
            <a:r>
              <a:rPr lang="hu-HU" altLang="en-US" dirty="0">
                <a:ea typeface="ＭＳ Ｐゴシック" panose="020B0600070205080204" pitchFamily="34" charset="-128"/>
              </a:rPr>
              <a:t>n</a:t>
            </a:r>
            <a:r>
              <a:rPr lang="en-GB" altLang="en-US" dirty="0" err="1">
                <a:ea typeface="ＭＳ Ｐゴシック" panose="020B0600070205080204" pitchFamily="34" charset="-128"/>
              </a:rPr>
              <a:t>ational</a:t>
            </a:r>
            <a:r>
              <a:rPr lang="en-GB" altLang="en-US" dirty="0">
                <a:ea typeface="ＭＳ Ｐゴシック" panose="020B0600070205080204" pitchFamily="34" charset="-128"/>
              </a:rPr>
              <a:t> </a:t>
            </a:r>
            <a:r>
              <a:rPr lang="hu-HU" altLang="en-US" dirty="0">
                <a:ea typeface="ＭＳ Ｐゴシック" panose="020B0600070205080204" pitchFamily="34" charset="-128"/>
              </a:rPr>
              <a:t>c</a:t>
            </a:r>
            <a:r>
              <a:rPr lang="en-GB" altLang="en-US" dirty="0" err="1">
                <a:ea typeface="ＭＳ Ｐゴシック" panose="020B0600070205080204" pitchFamily="34" charset="-128"/>
              </a:rPr>
              <a:t>oordinator</a:t>
            </a:r>
            <a:endParaRPr lang="en-GB" altLang="en-US" dirty="0">
              <a:ea typeface="ＭＳ Ｐゴシック" panose="020B0600070205080204" pitchFamily="34" charset="-128"/>
            </a:endParaRPr>
          </a:p>
          <a:p>
            <a:pPr marL="381000" indent="-381000">
              <a:buFont typeface="Wingdings" panose="05000000000000000000" pitchFamily="2" charset="2"/>
              <a:buAutoNum type="arabicPeriod" startAt="7"/>
            </a:pPr>
            <a:endParaRPr lang="en-GB" altLang="en-US" sz="900" dirty="0">
              <a:ea typeface="ＭＳ Ｐゴシック" panose="020B0600070205080204" pitchFamily="34" charset="-128"/>
            </a:endParaRPr>
          </a:p>
          <a:p>
            <a:pPr marL="381000" indent="-381000">
              <a:buFont typeface="Wingdings" panose="05000000000000000000" pitchFamily="2" charset="2"/>
              <a:buAutoNum type="arabicPeriod" startAt="7"/>
            </a:pPr>
            <a:r>
              <a:rPr lang="en-GB" altLang="en-US" dirty="0">
                <a:ea typeface="ＭＳ Ｐゴシック" panose="020B0600070205080204" pitchFamily="34" charset="-128"/>
              </a:rPr>
              <a:t>Local report produced and disseminated</a:t>
            </a:r>
          </a:p>
          <a:p>
            <a:pPr marL="381000" indent="-381000">
              <a:buFont typeface="Wingdings" panose="05000000000000000000" pitchFamily="2" charset="2"/>
              <a:buAutoNum type="arabicPeriod" startAt="7"/>
            </a:pPr>
            <a:endParaRPr lang="en-GB" altLang="en-US" sz="900" dirty="0">
              <a:ea typeface="ＭＳ Ｐゴシック" panose="020B0600070205080204" pitchFamily="34" charset="-128"/>
            </a:endParaRPr>
          </a:p>
          <a:p>
            <a:pPr marL="381000" indent="-381000">
              <a:buFont typeface="Wingdings" panose="05000000000000000000" pitchFamily="2" charset="2"/>
              <a:buAutoNum type="arabicPeriod" startAt="7"/>
            </a:pPr>
            <a:r>
              <a:rPr lang="en-GB" altLang="en-US" dirty="0">
                <a:ea typeface="ＭＳ Ｐゴシック" panose="020B0600070205080204" pitchFamily="34" charset="-128"/>
              </a:rPr>
              <a:t>Data transferred to ECDC for inclusion in ECDC PPS 2016-2017 Repo</a:t>
            </a:r>
            <a:r>
              <a:rPr lang="hu-HU" altLang="en-US" dirty="0" err="1">
                <a:ea typeface="ＭＳ Ｐゴシック" panose="020B0600070205080204" pitchFamily="34" charset="-128"/>
              </a:rPr>
              <a:t>rt</a:t>
            </a: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743607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EEB35C32-0D0B-4411-9F48-053B08CF1381}"/>
              </a:ext>
            </a:extLst>
          </p:cNvPr>
          <p:cNvSpPr>
            <a:spLocks noGrp="1"/>
          </p:cNvSpPr>
          <p:nvPr>
            <p:ph type="title"/>
          </p:nvPr>
        </p:nvSpPr>
        <p:spPr/>
        <p:txBody>
          <a:bodyPr/>
          <a:lstStyle/>
          <a:p>
            <a:r>
              <a:rPr lang="hu-HU" dirty="0" err="1"/>
              <a:t>Planning</a:t>
            </a:r>
            <a:r>
              <a:rPr lang="hu-HU" dirty="0"/>
              <a:t> </a:t>
            </a:r>
            <a:r>
              <a:rPr lang="hu-HU" dirty="0" err="1"/>
              <a:t>the</a:t>
            </a:r>
            <a:r>
              <a:rPr lang="hu-HU" dirty="0"/>
              <a:t> </a:t>
            </a:r>
            <a:r>
              <a:rPr lang="hu-HU" dirty="0" err="1"/>
              <a:t>survey</a:t>
            </a:r>
            <a:endParaRPr lang="nl-NL" dirty="0"/>
          </a:p>
        </p:txBody>
      </p:sp>
      <p:sp>
        <p:nvSpPr>
          <p:cNvPr id="3" name="Slide Number Placeholder 2"/>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3804915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Resources</a:t>
            </a:r>
            <a:r>
              <a:rPr lang="hu-HU" dirty="0"/>
              <a:t> and </a:t>
            </a:r>
            <a:r>
              <a:rPr lang="hu-HU" dirty="0" err="1"/>
              <a:t>time</a:t>
            </a:r>
            <a:r>
              <a:rPr lang="hu-HU" dirty="0"/>
              <a:t> </a:t>
            </a:r>
            <a:r>
              <a:rPr lang="hu-HU" dirty="0" err="1"/>
              <a:t>required</a:t>
            </a:r>
            <a:endParaRPr lang="en-GB" dirty="0"/>
          </a:p>
        </p:txBody>
      </p:sp>
      <p:sp>
        <p:nvSpPr>
          <p:cNvPr id="3" name="Content Placeholder 2"/>
          <p:cNvSpPr>
            <a:spLocks noGrp="1"/>
          </p:cNvSpPr>
          <p:nvPr>
            <p:ph idx="1"/>
          </p:nvPr>
        </p:nvSpPr>
        <p:spPr/>
        <p:txBody>
          <a:bodyPr/>
          <a:lstStyle/>
          <a:p>
            <a:r>
              <a:rPr lang="en-GB" altLang="en-US" dirty="0">
                <a:ea typeface="ＭＳ Ｐゴシック" panose="020B0600070205080204" pitchFamily="34" charset="-128"/>
              </a:rPr>
              <a:t>Results from pilot survey required</a:t>
            </a:r>
            <a:r>
              <a:rPr lang="hu-HU" altLang="en-US" dirty="0">
                <a:ea typeface="ＭＳ Ｐゴシック" panose="020B0600070205080204" pitchFamily="34" charset="-128"/>
              </a:rPr>
              <a:t>:</a:t>
            </a:r>
          </a:p>
          <a:p>
            <a:endParaRPr lang="en-GB" altLang="en-US" dirty="0">
              <a:ea typeface="ＭＳ Ｐゴシック" panose="020B0600070205080204" pitchFamily="34" charset="-128"/>
            </a:endParaRPr>
          </a:p>
          <a:p>
            <a:pPr lvl="1"/>
            <a:r>
              <a:rPr lang="hu-HU" altLang="en-US" dirty="0">
                <a:ea typeface="ＭＳ Ｐゴシック" panose="020B0600070205080204" pitchFamily="34" charset="-128"/>
              </a:rPr>
              <a:t>T</a:t>
            </a:r>
            <a:r>
              <a:rPr lang="en-GB" altLang="en-US" dirty="0" err="1">
                <a:ea typeface="ＭＳ Ｐゴシック" panose="020B0600070205080204" pitchFamily="34" charset="-128"/>
              </a:rPr>
              <a:t>ime</a:t>
            </a:r>
            <a:r>
              <a:rPr lang="en-GB" altLang="en-US" dirty="0">
                <a:ea typeface="ＭＳ Ｐゴシック" panose="020B0600070205080204" pitchFamily="34" charset="-128"/>
              </a:rPr>
              <a:t> taken to complete ward and </a:t>
            </a:r>
            <a:r>
              <a:rPr lang="en-GB" altLang="en-US" dirty="0" err="1">
                <a:ea typeface="ＭＳ Ｐゴシック" panose="020B0600070205080204" pitchFamily="34" charset="-128"/>
              </a:rPr>
              <a:t>hospita</a:t>
            </a:r>
            <a:r>
              <a:rPr lang="hu-HU" altLang="en-US" dirty="0">
                <a:ea typeface="ＭＳ Ｐゴシック" panose="020B0600070205080204" pitchFamily="34" charset="-128"/>
              </a:rPr>
              <a:t>l</a:t>
            </a:r>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8</a:t>
            </a:fld>
            <a:endParaRPr lang="en-GB" dirty="0"/>
          </a:p>
        </p:txBody>
      </p:sp>
    </p:spTree>
    <p:extLst>
      <p:ext uri="{BB962C8B-B14F-4D97-AF65-F5344CB8AC3E}">
        <p14:creationId xmlns:p14="http://schemas.microsoft.com/office/powerpoint/2010/main" val="2351896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837137F2-9AC2-4A29-9689-BB9B11289197}"/>
              </a:ext>
            </a:extLst>
          </p:cNvPr>
          <p:cNvSpPr>
            <a:spLocks noGrp="1" noChangeArrowheads="1"/>
          </p:cNvSpPr>
          <p:nvPr>
            <p:ph type="title"/>
          </p:nvPr>
        </p:nvSpPr>
        <p:spPr/>
        <p:txBody>
          <a:bodyPr/>
          <a:lstStyle/>
          <a:p>
            <a:r>
              <a:rPr lang="en-GB" altLang="en-US" dirty="0">
                <a:ea typeface="ＭＳ Ｐゴシック" panose="020B0600070205080204" pitchFamily="34" charset="-128"/>
              </a:rPr>
              <a:t>Who performed </a:t>
            </a:r>
            <a:r>
              <a:rPr lang="hu-HU" altLang="en-US" dirty="0">
                <a:ea typeface="ＭＳ Ｐゴシック" panose="020B0600070205080204" pitchFamily="34" charset="-128"/>
              </a:rPr>
              <a:t>a</a:t>
            </a:r>
            <a:r>
              <a:rPr lang="en-GB" altLang="en-US" dirty="0">
                <a:ea typeface="ＭＳ Ｐゴシック" panose="020B0600070205080204" pitchFamily="34" charset="-128"/>
              </a:rPr>
              <a:t> pilot for </a:t>
            </a:r>
            <a:r>
              <a:rPr lang="hu-HU" altLang="en-US" dirty="0" err="1">
                <a:ea typeface="ＭＳ Ｐゴシック" panose="020B0600070205080204" pitchFamily="34" charset="-128"/>
              </a:rPr>
              <a:t>the</a:t>
            </a:r>
            <a:r>
              <a:rPr lang="hu-HU" altLang="en-US" dirty="0">
                <a:ea typeface="ＭＳ Ｐゴシック" panose="020B0600070205080204" pitchFamily="34" charset="-128"/>
              </a:rPr>
              <a:t> ECDC </a:t>
            </a:r>
            <a:r>
              <a:rPr lang="en-GB" altLang="en-US" dirty="0">
                <a:ea typeface="ＭＳ Ｐゴシック" panose="020B0600070205080204" pitchFamily="34" charset="-128"/>
              </a:rPr>
              <a:t>PPS</a:t>
            </a:r>
            <a:r>
              <a:rPr lang="hu-HU" altLang="en-US" dirty="0">
                <a:ea typeface="ＭＳ Ｐゴシック" panose="020B0600070205080204" pitchFamily="34" charset="-128"/>
              </a:rPr>
              <a:t> </a:t>
            </a:r>
            <a:r>
              <a:rPr lang="en-GB" altLang="en-US" dirty="0">
                <a:ea typeface="ＭＳ Ｐゴシック" panose="020B0600070205080204" pitchFamily="34" charset="-128"/>
              </a:rPr>
              <a:t>2011-2012?</a:t>
            </a:r>
          </a:p>
        </p:txBody>
      </p:sp>
      <p:sp>
        <p:nvSpPr>
          <p:cNvPr id="16387" name="Content Placeholder 2">
            <a:extLst>
              <a:ext uri="{FF2B5EF4-FFF2-40B4-BE49-F238E27FC236}">
                <a16:creationId xmlns:a16="http://schemas.microsoft.com/office/drawing/2014/main" id="{B1058824-9A8E-40CE-80EA-519C7E76367A}"/>
              </a:ext>
            </a:extLst>
          </p:cNvPr>
          <p:cNvSpPr>
            <a:spLocks noGrp="1" noChangeArrowheads="1"/>
          </p:cNvSpPr>
          <p:nvPr>
            <p:ph idx="1"/>
          </p:nvPr>
        </p:nvSpPr>
        <p:spPr>
          <a:xfrm>
            <a:off x="1339435" y="965215"/>
            <a:ext cx="3848100" cy="5162550"/>
          </a:xfrm>
        </p:spPr>
        <p:txBody>
          <a:bodyPr/>
          <a:lstStyle/>
          <a:p>
            <a:r>
              <a:rPr lang="en-GB" altLang="en-US" b="1" dirty="0">
                <a:ea typeface="ＭＳ Ｐゴシック" panose="020B0600070205080204" pitchFamily="34" charset="-128"/>
              </a:rPr>
              <a:t>15 countries</a:t>
            </a:r>
          </a:p>
          <a:p>
            <a:pPr lvl="1"/>
            <a:r>
              <a:rPr lang="en-GB" altLang="en-US" sz="2000" dirty="0">
                <a:ea typeface="ＭＳ Ｐゴシック" panose="020B0600070205080204" pitchFamily="34" charset="-128"/>
              </a:rPr>
              <a:t>2 hospitals/country</a:t>
            </a:r>
          </a:p>
          <a:p>
            <a:pPr marL="0" lvl="1" indent="0">
              <a:buNone/>
            </a:pPr>
            <a:r>
              <a:rPr lang="hu-HU" altLang="en-US" sz="2000" dirty="0">
                <a:ea typeface="ＭＳ Ｐゴシック" panose="020B0600070205080204" pitchFamily="34" charset="-128"/>
              </a:rPr>
              <a:t>	</a:t>
            </a:r>
            <a:r>
              <a:rPr lang="en-GB" altLang="en-US" sz="2000" dirty="0">
                <a:ea typeface="ＭＳ Ｐゴシック" panose="020B0600070205080204" pitchFamily="34" charset="-128"/>
              </a:rPr>
              <a:t>(1-7 hospitals/country)</a:t>
            </a:r>
          </a:p>
          <a:p>
            <a:pPr lvl="1">
              <a:buFontTx/>
              <a:buNone/>
            </a:pPr>
            <a:endParaRPr lang="en-GB" altLang="en-US" sz="2000" dirty="0">
              <a:ea typeface="ＭＳ Ｐゴシック" panose="020B0600070205080204" pitchFamily="34" charset="-128"/>
            </a:endParaRPr>
          </a:p>
          <a:p>
            <a:r>
              <a:rPr lang="en-GB" altLang="en-US" b="1" dirty="0">
                <a:ea typeface="ＭＳ Ｐゴシック" panose="020B0600070205080204" pitchFamily="34" charset="-128"/>
              </a:rPr>
              <a:t>32 hospitals</a:t>
            </a:r>
          </a:p>
          <a:p>
            <a:pPr lvl="1"/>
            <a:r>
              <a:rPr lang="en-GB" altLang="en-US" sz="2000" dirty="0">
                <a:ea typeface="ＭＳ Ｐゴシック" panose="020B0600070205080204" pitchFamily="34" charset="-128"/>
              </a:rPr>
              <a:t>300 patients/hospital</a:t>
            </a:r>
          </a:p>
          <a:p>
            <a:pPr marL="0" lvl="1" indent="0">
              <a:buNone/>
            </a:pPr>
            <a:r>
              <a:rPr lang="hu-HU" altLang="en-US" sz="2000" dirty="0">
                <a:ea typeface="ＭＳ Ｐゴシック" panose="020B0600070205080204" pitchFamily="34" charset="-128"/>
              </a:rPr>
              <a:t>	</a:t>
            </a:r>
            <a:r>
              <a:rPr lang="en-GB" altLang="en-US" sz="2000" dirty="0">
                <a:ea typeface="ＭＳ Ｐゴシック" panose="020B0600070205080204" pitchFamily="34" charset="-128"/>
              </a:rPr>
              <a:t>(69-619 patients/hospital)</a:t>
            </a:r>
          </a:p>
          <a:p>
            <a:pPr lvl="1">
              <a:buFontTx/>
              <a:buNone/>
            </a:pPr>
            <a:endParaRPr lang="en-GB" altLang="en-US" sz="2000" dirty="0">
              <a:ea typeface="ＭＳ Ｐゴシック" panose="020B0600070205080204" pitchFamily="34" charset="-128"/>
            </a:endParaRPr>
          </a:p>
          <a:p>
            <a:r>
              <a:rPr lang="en-GB" altLang="en-US" b="1" dirty="0">
                <a:ea typeface="ＭＳ Ｐゴシック" panose="020B0600070205080204" pitchFamily="34" charset="-128"/>
              </a:rPr>
              <a:t>551 wards</a:t>
            </a:r>
          </a:p>
          <a:p>
            <a:pPr lvl="1"/>
            <a:r>
              <a:rPr lang="en-GB" altLang="en-US" sz="2000" dirty="0">
                <a:ea typeface="ＭＳ Ｐゴシック" panose="020B0600070205080204" pitchFamily="34" charset="-128"/>
              </a:rPr>
              <a:t>17 patients/ward</a:t>
            </a:r>
          </a:p>
          <a:p>
            <a:pPr marL="0" lvl="1" indent="0">
              <a:buNone/>
            </a:pPr>
            <a:r>
              <a:rPr lang="hu-HU" altLang="en-US" sz="2000" dirty="0">
                <a:ea typeface="ＭＳ Ｐゴシック" panose="020B0600070205080204" pitchFamily="34" charset="-128"/>
              </a:rPr>
              <a:t>	</a:t>
            </a:r>
            <a:r>
              <a:rPr lang="en-GB" altLang="en-US" sz="2000" dirty="0">
                <a:ea typeface="ＭＳ Ｐゴシック" panose="020B0600070205080204" pitchFamily="34" charset="-128"/>
              </a:rPr>
              <a:t>(1-24 wards/hospital)</a:t>
            </a:r>
          </a:p>
          <a:p>
            <a:pPr lvl="1">
              <a:buFontTx/>
              <a:buNone/>
            </a:pPr>
            <a:endParaRPr lang="en-GB" altLang="en-US" sz="2000" dirty="0">
              <a:ea typeface="ＭＳ Ｐゴシック" panose="020B0600070205080204" pitchFamily="34" charset="-128"/>
            </a:endParaRPr>
          </a:p>
          <a:p>
            <a:r>
              <a:rPr lang="en-GB" altLang="en-US" b="1" dirty="0">
                <a:ea typeface="ＭＳ Ｐゴシック" panose="020B0600070205080204" pitchFamily="34" charset="-128"/>
              </a:rPr>
              <a:t>9600 patients</a:t>
            </a:r>
          </a:p>
          <a:p>
            <a:endParaRPr lang="en-GB" altLang="en-US" dirty="0">
              <a:ea typeface="ＭＳ Ｐゴシック" panose="020B0600070205080204" pitchFamily="34" charset="-128"/>
            </a:endParaRPr>
          </a:p>
        </p:txBody>
      </p:sp>
      <p:pic>
        <p:nvPicPr>
          <p:cNvPr id="16388" name="Picture 2">
            <a:extLst>
              <a:ext uri="{FF2B5EF4-FFF2-40B4-BE49-F238E27FC236}">
                <a16:creationId xmlns:a16="http://schemas.microsoft.com/office/drawing/2014/main" id="{D9965C44-6F0E-4D0A-BF10-31C52C1ABE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7535" y="1349376"/>
            <a:ext cx="4616450" cy="385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pic>
    </p:spTree>
    <p:extLst>
      <p:ext uri="{BB962C8B-B14F-4D97-AF65-F5344CB8AC3E}">
        <p14:creationId xmlns:p14="http://schemas.microsoft.com/office/powerpoint/2010/main" val="3745427094"/>
      </p:ext>
    </p:extLst>
  </p:cSld>
  <p:clrMapOvr>
    <a:masterClrMapping/>
  </p:clrMapOvr>
</p:sld>
</file>

<file path=ppt/theme/theme1.xml><?xml version="1.0" encoding="utf-8"?>
<a:theme xmlns:a="http://schemas.openxmlformats.org/drawingml/2006/main" name="ECDC_PowerPoint_Template_2018-Training">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ECDC_PowerPoint_Template_2009_rev_1_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CDC_PowerPoint_Template_2009_rev_1_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CDC_PowerPoint_Template_2009_rev_1_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CDC_PowerPoint_Template_2009_rev_1_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CDC_PowerPoint_Template_2009_rev_1_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CDC_PowerPoint_Template_2009_rev_1_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CDC_PowerPoint_Template_2009_rev_1_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CDC_PowerPoint_Template_2009_rev_1_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CDC_PowerPoint_Template_2009_rev_1_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CDC_PowerPoint_Template_2009_rev_1_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CDC_PowerPoint_Template_2009_rev_1_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CDC_PowerPoint_Template_2009_rev_1_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e2" id="{6C0354FD-0621-4C7B-AB03-C803EF4AC2BB}" vid="{B2AD77C4-1894-4974-954E-AEA6AD072D25}"/>
    </a:ext>
  </a:extLst>
</a:theme>
</file>

<file path=ppt/theme/theme2.xml><?xml version="1.0" encoding="utf-8"?>
<a:theme xmlns:a="http://schemas.openxmlformats.org/drawingml/2006/main" name="ECDC_PowerPoint_Template_2017-2">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Custom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e2" id="{6C0354FD-0621-4C7B-AB03-C803EF4AC2BB}" vid="{8C49C7B8-4CE6-420F-AD30-715851A5BCFC}"/>
    </a:ext>
  </a:extLst>
</a:theme>
</file>

<file path=ppt/theme/theme3.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ECDC_PowerPoint_Templates_2009_rev_1_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ECDC_PowerPoint_Templates_2009_rev_1_1">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ECDC_PowerPoint_Template_2018-Training</Template>
  <TotalTime>166</TotalTime>
  <Words>1371</Words>
  <Application>Microsoft Office PowerPoint</Application>
  <PresentationFormat>Breedbeeld</PresentationFormat>
  <Paragraphs>254</Paragraphs>
  <Slides>25</Slides>
  <Notes>20</Notes>
  <HiddenSlides>1</HiddenSlides>
  <MMClips>0</MMClips>
  <ScaleCrop>false</ScaleCrop>
  <HeadingPairs>
    <vt:vector size="6" baseType="variant">
      <vt:variant>
        <vt:lpstr>Gebruikte lettertypen</vt:lpstr>
      </vt:variant>
      <vt:variant>
        <vt:i4>7</vt:i4>
      </vt:variant>
      <vt:variant>
        <vt:lpstr>Thema</vt:lpstr>
      </vt:variant>
      <vt:variant>
        <vt:i4>2</vt:i4>
      </vt:variant>
      <vt:variant>
        <vt:lpstr>Diatitels</vt:lpstr>
      </vt:variant>
      <vt:variant>
        <vt:i4>25</vt:i4>
      </vt:variant>
    </vt:vector>
  </HeadingPairs>
  <TitlesOfParts>
    <vt:vector size="34" baseType="lpstr">
      <vt:lpstr>ＭＳ Ｐゴシック</vt:lpstr>
      <vt:lpstr>Arial</vt:lpstr>
      <vt:lpstr>Calibri</vt:lpstr>
      <vt:lpstr>Symbol</vt:lpstr>
      <vt:lpstr>Tahoma</vt:lpstr>
      <vt:lpstr>Times</vt:lpstr>
      <vt:lpstr>Wingdings</vt:lpstr>
      <vt:lpstr>ECDC_PowerPoint_Template_2018-Training</vt:lpstr>
      <vt:lpstr>ECDC_PowerPoint_Template_2017-2</vt:lpstr>
      <vt:lpstr>Notes for facilitator</vt:lpstr>
      <vt:lpstr>Local organisation of the ECDC PPS</vt:lpstr>
      <vt:lpstr>Objectives</vt:lpstr>
      <vt:lpstr>Outline</vt:lpstr>
      <vt:lpstr>General process for ECDC PPS </vt:lpstr>
      <vt:lpstr>General process for ECDC PPS</vt:lpstr>
      <vt:lpstr>Planning the survey</vt:lpstr>
      <vt:lpstr>Resources and time required</vt:lpstr>
      <vt:lpstr>Who performed a pilot for the ECDC PPS 2011-2012?</vt:lpstr>
      <vt:lpstr>Protocol feasibility: personnel and time</vt:lpstr>
      <vt:lpstr>Considerations for planning</vt:lpstr>
      <vt:lpstr>Considerations for planning</vt:lpstr>
      <vt:lpstr>Considerations for planning</vt:lpstr>
      <vt:lpstr>Considerations for planning</vt:lpstr>
      <vt:lpstr>Considerations for planning</vt:lpstr>
      <vt:lpstr>Planning</vt:lpstr>
      <vt:lpstr>During the survey</vt:lpstr>
      <vt:lpstr>During the survey</vt:lpstr>
      <vt:lpstr>Ward data collection work plan </vt:lpstr>
      <vt:lpstr>Validation of data</vt:lpstr>
      <vt:lpstr>After the survey</vt:lpstr>
      <vt:lpstr>Sending data to national coordinator</vt:lpstr>
      <vt:lpstr>Generating the local report</vt:lpstr>
      <vt:lpstr>In summary</vt:lpstr>
      <vt:lpstr>Acknowledgements The creation of this training material was commissioned in 2010 by ECDC to  Health Protection Agency (UK) with the direct involvement of  Dr. S. Hopkins, Prof. J. Reilly, S. Cairns, Dr. E. Sheridan, Dr. G. Hughes, Prof. B. Cookson, Dr. A. Charlett, G. Kafatos, B. Muller Pebody, F. Cowan, and Y. Sueiro.   The revision and update of this training material was commissioned in 2017 by ECDC to Transmissible (NL) with the direct involvement of Dr. Arnold Bosman and Dr. Ágnes Hajdu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the lecture/session</dc:title>
  <dc:creator>Kórházhigiénés osztály</dc:creator>
  <cp:keywords>Template, PowerPoint</cp:keywords>
  <cp:lastModifiedBy>arnold bosman</cp:lastModifiedBy>
  <cp:revision>54</cp:revision>
  <cp:lastPrinted>2018-01-12T14:15:37Z</cp:lastPrinted>
  <dcterms:created xsi:type="dcterms:W3CDTF">2018-04-13T13:45:20Z</dcterms:created>
  <dcterms:modified xsi:type="dcterms:W3CDTF">2018-05-03T10:02:35Z</dcterms:modified>
</cp:coreProperties>
</file>