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6"/>
    <p:sldMasterId id="2147483653" r:id="rId7"/>
    <p:sldMasterId id="2147483671" r:id="rId8"/>
  </p:sldMasterIdLst>
  <p:notesMasterIdLst>
    <p:notesMasterId r:id="rId30"/>
  </p:notesMasterIdLst>
  <p:handoutMasterIdLst>
    <p:handoutMasterId r:id="rId31"/>
  </p:handoutMasterIdLst>
  <p:sldIdLst>
    <p:sldId id="256" r:id="rId9"/>
    <p:sldId id="265" r:id="rId10"/>
    <p:sldId id="257" r:id="rId11"/>
    <p:sldId id="296" r:id="rId12"/>
    <p:sldId id="509" r:id="rId13"/>
    <p:sldId id="410" r:id="rId14"/>
    <p:sldId id="411" r:id="rId15"/>
    <p:sldId id="416" r:id="rId16"/>
    <p:sldId id="527" r:id="rId17"/>
    <p:sldId id="419" r:id="rId18"/>
    <p:sldId id="369" r:id="rId19"/>
    <p:sldId id="382" r:id="rId20"/>
    <p:sldId id="378" r:id="rId21"/>
    <p:sldId id="613" r:id="rId22"/>
    <p:sldId id="1051" r:id="rId23"/>
    <p:sldId id="529" r:id="rId24"/>
    <p:sldId id="1050" r:id="rId25"/>
    <p:sldId id="502" r:id="rId26"/>
    <p:sldId id="525" r:id="rId27"/>
    <p:sldId id="264" r:id="rId28"/>
    <p:sldId id="260" r:id="rId29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Kramer, Rolf" initials="K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3B2AC-CC04-9197-0498-6A4B6ABD6551}" v="78" dt="2023-12-19T15:18:26.532"/>
    <p1510:client id="{63E56C69-F253-4FFB-BC9B-3DECD5F2873C}" v="4" dt="2024-01-10T15:16:36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73931" autoAdjust="0"/>
  </p:normalViewPr>
  <p:slideViewPr>
    <p:cSldViewPr snapToGrid="0">
      <p:cViewPr varScale="1">
        <p:scale>
          <a:sx n="70" d="100"/>
          <a:sy n="70" d="100"/>
        </p:scale>
        <p:origin x="221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FG37_11.2_Uebermittlung\PAE-Projekte-NosoAusbr&#252;che\Gyde%20NICU%20Ausbr&#252;che%202012-2017\Manuskript\112_outline_V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u-SinM\Desktop\Into%20The%20Cube%20-%20ARS-Erregerstatist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2650003931358773E-2"/>
                  <c:y val="-0.128750479223804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E-4885-9F48-6B87EA50E86E}"/>
                </c:ext>
              </c:extLst>
            </c:dLbl>
            <c:dLbl>
              <c:idx val="1"/>
              <c:layout>
                <c:manualLayout>
                  <c:x val="-0.1339717501629136"/>
                  <c:y val="3.55347115811667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E-4885-9F48-6B87EA50E86E}"/>
                </c:ext>
              </c:extLst>
            </c:dLbl>
            <c:dLbl>
              <c:idx val="2"/>
              <c:layout>
                <c:manualLayout>
                  <c:x val="-0.13735387945222155"/>
                  <c:y val="0.237106216615827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E-4885-9F48-6B87EA50E86E}"/>
                </c:ext>
              </c:extLst>
            </c:dLbl>
            <c:dLbl>
              <c:idx val="3"/>
              <c:layout>
                <c:manualLayout>
                  <c:x val="-0.11195138629095727"/>
                  <c:y val="0.190206865317757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CE-4885-9F48-6B87EA50E86E}"/>
                </c:ext>
              </c:extLst>
            </c:dLbl>
            <c:dLbl>
              <c:idx val="4"/>
              <c:layout>
                <c:manualLayout>
                  <c:x val="-0.19956527157783902"/>
                  <c:y val="0.171499573748218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E-4885-9F48-6B87EA50E86E}"/>
                </c:ext>
              </c:extLst>
            </c:dLbl>
            <c:dLbl>
              <c:idx val="5"/>
              <c:layout>
                <c:manualLayout>
                  <c:x val="-0.25497390960891586"/>
                  <c:y val="0.127482260465051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E-4885-9F48-6B87EA50E86E}"/>
                </c:ext>
              </c:extLst>
            </c:dLbl>
            <c:dLbl>
              <c:idx val="6"/>
              <c:layout>
                <c:manualLayout>
                  <c:x val="-0.28938330677747481"/>
                  <c:y val="1.7918454613878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E-4885-9F48-6B87EA50E86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'Tabelle zu Abb 5.2.1'!$A$3:$A$9</c:f>
              <c:strCache>
                <c:ptCount val="7"/>
                <c:pt idx="0">
                  <c:v>norovirus</c:v>
                </c:pt>
                <c:pt idx="1">
                  <c:v>influenza</c:v>
                </c:pt>
                <c:pt idx="2">
                  <c:v>rotavirus</c:v>
                </c:pt>
                <c:pt idx="3">
                  <c:v>other virus</c:v>
                </c:pt>
                <c:pt idx="4">
                  <c:v>bacteria</c:v>
                </c:pt>
                <c:pt idx="5">
                  <c:v>parasites</c:v>
                </c:pt>
                <c:pt idx="6">
                  <c:v>pathogen unknown</c:v>
                </c:pt>
              </c:strCache>
            </c:strRef>
          </c:cat>
          <c:val>
            <c:numRef>
              <c:f>'Tabelle zu Abb 5.2.1'!$B$3:$B$9</c:f>
              <c:numCache>
                <c:formatCode>General</c:formatCode>
                <c:ptCount val="7"/>
                <c:pt idx="0">
                  <c:v>1074</c:v>
                </c:pt>
                <c:pt idx="1">
                  <c:v>365</c:v>
                </c:pt>
                <c:pt idx="2">
                  <c:v>60</c:v>
                </c:pt>
                <c:pt idx="3" formatCode="#,##0">
                  <c:v>35</c:v>
                </c:pt>
                <c:pt idx="4" formatCode="#,##0">
                  <c:v>99</c:v>
                </c:pt>
                <c:pt idx="5">
                  <c:v>27</c:v>
                </c:pt>
                <c:pt idx="6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CE-4885-9F48-6B87EA50E86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seasonality!$B$64</c:f>
              <c:strCache>
                <c:ptCount val="1"/>
                <c:pt idx="0">
                  <c:v>bak</c:v>
                </c:pt>
              </c:strCache>
            </c:strRef>
          </c:tx>
          <c:marker>
            <c:symbol val="none"/>
          </c:marker>
          <c:val>
            <c:numRef>
              <c:f>seasonality!$B$66:$B$118</c:f>
              <c:numCache>
                <c:formatCode>General</c:formatCode>
                <c:ptCount val="53"/>
                <c:pt idx="0">
                  <c:v>11</c:v>
                </c:pt>
                <c:pt idx="1">
                  <c:v>18</c:v>
                </c:pt>
                <c:pt idx="2">
                  <c:v>19</c:v>
                </c:pt>
                <c:pt idx="3">
                  <c:v>13</c:v>
                </c:pt>
                <c:pt idx="4">
                  <c:v>13</c:v>
                </c:pt>
                <c:pt idx="5">
                  <c:v>21</c:v>
                </c:pt>
                <c:pt idx="6">
                  <c:v>20</c:v>
                </c:pt>
                <c:pt idx="7">
                  <c:v>22</c:v>
                </c:pt>
                <c:pt idx="8">
                  <c:v>15</c:v>
                </c:pt>
                <c:pt idx="9">
                  <c:v>21</c:v>
                </c:pt>
                <c:pt idx="10">
                  <c:v>12</c:v>
                </c:pt>
                <c:pt idx="11">
                  <c:v>13</c:v>
                </c:pt>
                <c:pt idx="12">
                  <c:v>8</c:v>
                </c:pt>
                <c:pt idx="13">
                  <c:v>9</c:v>
                </c:pt>
                <c:pt idx="14">
                  <c:v>18</c:v>
                </c:pt>
                <c:pt idx="15">
                  <c:v>20</c:v>
                </c:pt>
                <c:pt idx="16">
                  <c:v>8</c:v>
                </c:pt>
                <c:pt idx="17">
                  <c:v>13</c:v>
                </c:pt>
                <c:pt idx="18">
                  <c:v>14</c:v>
                </c:pt>
                <c:pt idx="19">
                  <c:v>17</c:v>
                </c:pt>
                <c:pt idx="20">
                  <c:v>9</c:v>
                </c:pt>
                <c:pt idx="21">
                  <c:v>28</c:v>
                </c:pt>
                <c:pt idx="22">
                  <c:v>13</c:v>
                </c:pt>
                <c:pt idx="23">
                  <c:v>14</c:v>
                </c:pt>
                <c:pt idx="24">
                  <c:v>27</c:v>
                </c:pt>
                <c:pt idx="25">
                  <c:v>11</c:v>
                </c:pt>
                <c:pt idx="26">
                  <c:v>9</c:v>
                </c:pt>
                <c:pt idx="27">
                  <c:v>15</c:v>
                </c:pt>
                <c:pt idx="28">
                  <c:v>19</c:v>
                </c:pt>
                <c:pt idx="29">
                  <c:v>16</c:v>
                </c:pt>
                <c:pt idx="30">
                  <c:v>10</c:v>
                </c:pt>
                <c:pt idx="31">
                  <c:v>16</c:v>
                </c:pt>
                <c:pt idx="32">
                  <c:v>12</c:v>
                </c:pt>
                <c:pt idx="33">
                  <c:v>13</c:v>
                </c:pt>
                <c:pt idx="34">
                  <c:v>17</c:v>
                </c:pt>
                <c:pt idx="35">
                  <c:v>10</c:v>
                </c:pt>
                <c:pt idx="36">
                  <c:v>15</c:v>
                </c:pt>
                <c:pt idx="37">
                  <c:v>18</c:v>
                </c:pt>
                <c:pt idx="38">
                  <c:v>14</c:v>
                </c:pt>
                <c:pt idx="39">
                  <c:v>13</c:v>
                </c:pt>
                <c:pt idx="40">
                  <c:v>20</c:v>
                </c:pt>
                <c:pt idx="41">
                  <c:v>16</c:v>
                </c:pt>
                <c:pt idx="42">
                  <c:v>17</c:v>
                </c:pt>
                <c:pt idx="43">
                  <c:v>17</c:v>
                </c:pt>
                <c:pt idx="44">
                  <c:v>20</c:v>
                </c:pt>
                <c:pt idx="45">
                  <c:v>21</c:v>
                </c:pt>
                <c:pt idx="46">
                  <c:v>15</c:v>
                </c:pt>
                <c:pt idx="47">
                  <c:v>12</c:v>
                </c:pt>
                <c:pt idx="48">
                  <c:v>26</c:v>
                </c:pt>
                <c:pt idx="49">
                  <c:v>16</c:v>
                </c:pt>
                <c:pt idx="50">
                  <c:v>13</c:v>
                </c:pt>
                <c:pt idx="51">
                  <c:v>5</c:v>
                </c:pt>
                <c:pt idx="52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7C-4450-85DC-0C6277D5C07D}"/>
            </c:ext>
          </c:extLst>
        </c:ser>
        <c:ser>
          <c:idx val="1"/>
          <c:order val="1"/>
          <c:tx>
            <c:strRef>
              <c:f>seasonality!$C$64</c:f>
              <c:strCache>
                <c:ptCount val="1"/>
                <c:pt idx="0">
                  <c:v>vir</c:v>
                </c:pt>
              </c:strCache>
            </c:strRef>
          </c:tx>
          <c:marker>
            <c:symbol val="none"/>
          </c:marker>
          <c:val>
            <c:numRef>
              <c:f>seasonality!$C$66:$C$118</c:f>
              <c:numCache>
                <c:formatCode>General</c:formatCode>
                <c:ptCount val="53"/>
                <c:pt idx="0">
                  <c:v>182</c:v>
                </c:pt>
                <c:pt idx="1">
                  <c:v>209</c:v>
                </c:pt>
                <c:pt idx="2">
                  <c:v>196</c:v>
                </c:pt>
                <c:pt idx="3">
                  <c:v>196</c:v>
                </c:pt>
                <c:pt idx="4">
                  <c:v>244</c:v>
                </c:pt>
                <c:pt idx="5">
                  <c:v>252</c:v>
                </c:pt>
                <c:pt idx="6">
                  <c:v>224</c:v>
                </c:pt>
                <c:pt idx="7">
                  <c:v>200</c:v>
                </c:pt>
                <c:pt idx="8">
                  <c:v>188</c:v>
                </c:pt>
                <c:pt idx="9">
                  <c:v>190</c:v>
                </c:pt>
                <c:pt idx="10">
                  <c:v>164</c:v>
                </c:pt>
                <c:pt idx="11">
                  <c:v>169</c:v>
                </c:pt>
                <c:pt idx="12">
                  <c:v>143</c:v>
                </c:pt>
                <c:pt idx="13">
                  <c:v>128</c:v>
                </c:pt>
                <c:pt idx="14">
                  <c:v>125</c:v>
                </c:pt>
                <c:pt idx="15">
                  <c:v>100</c:v>
                </c:pt>
                <c:pt idx="16">
                  <c:v>111</c:v>
                </c:pt>
                <c:pt idx="17">
                  <c:v>95</c:v>
                </c:pt>
                <c:pt idx="18">
                  <c:v>75</c:v>
                </c:pt>
                <c:pt idx="19">
                  <c:v>58</c:v>
                </c:pt>
                <c:pt idx="20">
                  <c:v>47</c:v>
                </c:pt>
                <c:pt idx="21">
                  <c:v>36</c:v>
                </c:pt>
                <c:pt idx="22">
                  <c:v>25</c:v>
                </c:pt>
                <c:pt idx="23">
                  <c:v>23</c:v>
                </c:pt>
                <c:pt idx="24">
                  <c:v>17</c:v>
                </c:pt>
                <c:pt idx="25">
                  <c:v>25</c:v>
                </c:pt>
                <c:pt idx="26">
                  <c:v>13</c:v>
                </c:pt>
                <c:pt idx="27">
                  <c:v>8</c:v>
                </c:pt>
                <c:pt idx="28">
                  <c:v>12</c:v>
                </c:pt>
                <c:pt idx="29">
                  <c:v>11</c:v>
                </c:pt>
                <c:pt idx="30">
                  <c:v>6</c:v>
                </c:pt>
                <c:pt idx="31">
                  <c:v>10</c:v>
                </c:pt>
                <c:pt idx="32">
                  <c:v>8</c:v>
                </c:pt>
                <c:pt idx="33">
                  <c:v>5</c:v>
                </c:pt>
                <c:pt idx="34">
                  <c:v>9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15</c:v>
                </c:pt>
                <c:pt idx="39">
                  <c:v>20</c:v>
                </c:pt>
                <c:pt idx="40">
                  <c:v>20</c:v>
                </c:pt>
                <c:pt idx="41">
                  <c:v>34</c:v>
                </c:pt>
                <c:pt idx="42">
                  <c:v>40</c:v>
                </c:pt>
                <c:pt idx="43">
                  <c:v>31</c:v>
                </c:pt>
                <c:pt idx="44">
                  <c:v>50</c:v>
                </c:pt>
                <c:pt idx="45">
                  <c:v>65</c:v>
                </c:pt>
                <c:pt idx="46">
                  <c:v>75</c:v>
                </c:pt>
                <c:pt idx="47">
                  <c:v>91</c:v>
                </c:pt>
                <c:pt idx="48">
                  <c:v>124</c:v>
                </c:pt>
                <c:pt idx="49">
                  <c:v>194</c:v>
                </c:pt>
                <c:pt idx="50">
                  <c:v>182</c:v>
                </c:pt>
                <c:pt idx="51">
                  <c:v>121</c:v>
                </c:pt>
                <c:pt idx="5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7C-4450-85DC-0C6277D5C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73472"/>
        <c:axId val="18075008"/>
      </c:lineChart>
      <c:catAx>
        <c:axId val="1807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075008"/>
        <c:crosses val="autoZero"/>
        <c:auto val="1"/>
        <c:lblAlgn val="ctr"/>
        <c:lblOffset val="100"/>
        <c:noMultiLvlLbl val="0"/>
      </c:catAx>
      <c:valAx>
        <c:axId val="18075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07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289538788604477"/>
          <c:y val="0.91885240776382837"/>
          <c:w val="0.24443639315083324"/>
          <c:h val="8.11475540574308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'manuscript '!$D$66</c:f>
              <c:strCache>
                <c:ptCount val="1"/>
                <c:pt idx="0">
                  <c:v>non-AMR %</c:v>
                </c:pt>
              </c:strCache>
            </c:strRef>
          </c:tx>
          <c:invertIfNegative val="0"/>
          <c:cat>
            <c:strRef>
              <c:f>'manuscript '!$A$67:$A$74</c:f>
              <c:strCache>
                <c:ptCount val="8"/>
                <c:pt idx="0">
                  <c:v>Escherichia coli</c:v>
                </c:pt>
                <c:pt idx="1">
                  <c:v>Enterobacter spp.</c:v>
                </c:pt>
                <c:pt idx="2">
                  <c:v>Pseudomonas aeruginosa</c:v>
                </c:pt>
                <c:pt idx="3">
                  <c:v>Acinetobacter baumanii</c:v>
                </c:pt>
                <c:pt idx="4">
                  <c:v>Klebsiella pneumoniae</c:v>
                </c:pt>
                <c:pt idx="5">
                  <c:v>Enterococcus spp.</c:v>
                </c:pt>
                <c:pt idx="6">
                  <c:v>Staphylococcus aureus</c:v>
                </c:pt>
                <c:pt idx="7">
                  <c:v>others</c:v>
                </c:pt>
              </c:strCache>
            </c:strRef>
          </c:cat>
          <c:val>
            <c:numRef>
              <c:f>'manuscript '!$D$67:$D$74</c:f>
              <c:numCache>
                <c:formatCode>0.00</c:formatCode>
                <c:ptCount val="8"/>
                <c:pt idx="0">
                  <c:v>0.97333333333333305</c:v>
                </c:pt>
                <c:pt idx="1">
                  <c:v>1.2981818181818181</c:v>
                </c:pt>
                <c:pt idx="2">
                  <c:v>0.64959999999999996</c:v>
                </c:pt>
                <c:pt idx="3">
                  <c:v>5.8435714285714289</c:v>
                </c:pt>
                <c:pt idx="4">
                  <c:v>3.2451612903225806</c:v>
                </c:pt>
                <c:pt idx="5">
                  <c:v>0.64944444444444438</c:v>
                </c:pt>
                <c:pt idx="6">
                  <c:v>1.9479310344827585</c:v>
                </c:pt>
                <c:pt idx="7">
                  <c:v>33.771636363636361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1-4F34-8F04-8D4EA731F85D}"/>
            </c:ext>
          </c:extLst>
        </c:ser>
        <c:ser>
          <c:idx val="1"/>
          <c:order val="1"/>
          <c:tx>
            <c:strRef>
              <c:f>'manuscript '!$G$66</c:f>
              <c:strCache>
                <c:ptCount val="1"/>
                <c:pt idx="0">
                  <c:v>AMR%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'manuscript '!$A$67:$A$74</c:f>
              <c:strCache>
                <c:ptCount val="8"/>
                <c:pt idx="0">
                  <c:v>Escherichia coli</c:v>
                </c:pt>
                <c:pt idx="1">
                  <c:v>Enterobacter spp.</c:v>
                </c:pt>
                <c:pt idx="2">
                  <c:v>Pseudomonas aeruginosa</c:v>
                </c:pt>
                <c:pt idx="3">
                  <c:v>Acinetobacter baumanii</c:v>
                </c:pt>
                <c:pt idx="4">
                  <c:v>Klebsiella pneumoniae</c:v>
                </c:pt>
                <c:pt idx="5">
                  <c:v>Enterococcus spp.</c:v>
                </c:pt>
                <c:pt idx="6">
                  <c:v>Staphylococcus aureus</c:v>
                </c:pt>
                <c:pt idx="7">
                  <c:v>others</c:v>
                </c:pt>
              </c:strCache>
            </c:strRef>
          </c:cat>
          <c:val>
            <c:numRef>
              <c:f>'manuscript '!$G$67:$G$74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1-4F34-8F04-8D4EA731F85D}"/>
            </c:ext>
          </c:extLst>
        </c:ser>
        <c:ser>
          <c:idx val="2"/>
          <c:order val="2"/>
          <c:tx>
            <c:v>AMR %</c:v>
          </c:tx>
          <c:invertIfNegative val="0"/>
          <c:cat>
            <c:strRef>
              <c:f>'manuscript '!$A$67:$A$74</c:f>
              <c:strCache>
                <c:ptCount val="8"/>
                <c:pt idx="0">
                  <c:v>Escherichia coli</c:v>
                </c:pt>
                <c:pt idx="1">
                  <c:v>Enterobacter spp.</c:v>
                </c:pt>
                <c:pt idx="2">
                  <c:v>Pseudomonas aeruginosa</c:v>
                </c:pt>
                <c:pt idx="3">
                  <c:v>Acinetobacter baumanii</c:v>
                </c:pt>
                <c:pt idx="4">
                  <c:v>Klebsiella pneumoniae</c:v>
                </c:pt>
                <c:pt idx="5">
                  <c:v>Enterococcus spp.</c:v>
                </c:pt>
                <c:pt idx="6">
                  <c:v>Staphylococcus aureus</c:v>
                </c:pt>
                <c:pt idx="7">
                  <c:v>others</c:v>
                </c:pt>
              </c:strCache>
            </c:strRef>
          </c:cat>
          <c:val>
            <c:numRef>
              <c:f>'manuscript '!$J$67:$J$74</c:f>
              <c:numCache>
                <c:formatCode>0.00</c:formatCode>
                <c:ptCount val="8"/>
                <c:pt idx="0">
                  <c:v>1.9466666666666661</c:v>
                </c:pt>
                <c:pt idx="1">
                  <c:v>2.2718181818181815</c:v>
                </c:pt>
                <c:pt idx="2">
                  <c:v>7.4703999999999997</c:v>
                </c:pt>
                <c:pt idx="3">
                  <c:v>3.2464285714285714</c:v>
                </c:pt>
                <c:pt idx="4">
                  <c:v>6.814838709677419</c:v>
                </c:pt>
                <c:pt idx="5">
                  <c:v>11.040555555555555</c:v>
                </c:pt>
                <c:pt idx="6">
                  <c:v>16.882068965517242</c:v>
                </c:pt>
                <c:pt idx="7">
                  <c:v>1.9483636363636363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1-4F34-8F04-8D4EA731F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155328"/>
        <c:axId val="53156864"/>
      </c:barChart>
      <c:catAx>
        <c:axId val="53155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3156864"/>
        <c:crosses val="autoZero"/>
        <c:auto val="1"/>
        <c:lblAlgn val="ctr"/>
        <c:lblOffset val="100"/>
        <c:noMultiLvlLbl val="0"/>
      </c:catAx>
      <c:valAx>
        <c:axId val="53156864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84074997569748222"/>
              <c:y val="0.863532910012742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3155328"/>
        <c:crosses val="autoZero"/>
        <c:crossBetween val="between"/>
      </c:valAx>
    </c:plotArea>
    <c:legend>
      <c:legendPos val="r"/>
      <c:legendEntry>
        <c:idx val="1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infection</c:v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4B-4BA3-9353-D8F68D446C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380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64B-4BA3-9353-D8F68D446C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64B-4BA3-9353-D8F68D446C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377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64B-4BA3-9353-D8F68D446C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64B-4BA3-9353-D8F68D446C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64B-4BA3-9353-D8F68D446C9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'manuscript '!$A$211:$A$216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'manuscript '!$D$211:$D$216</c:f>
              <c:numCache>
                <c:formatCode>0.00%</c:formatCode>
                <c:ptCount val="6"/>
                <c:pt idx="0">
                  <c:v>0.88624338624338628</c:v>
                </c:pt>
                <c:pt idx="1">
                  <c:v>0.69216757741347901</c:v>
                </c:pt>
                <c:pt idx="2">
                  <c:v>0.49315068493150682</c:v>
                </c:pt>
                <c:pt idx="3">
                  <c:v>0.62314049586776854</c:v>
                </c:pt>
                <c:pt idx="4">
                  <c:v>0.42969984202211692</c:v>
                </c:pt>
                <c:pt idx="5">
                  <c:v>0.33471074380165289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B-4BA3-9353-D8F68D446C9A}"/>
            </c:ext>
          </c:extLst>
        </c:ser>
        <c:ser>
          <c:idx val="1"/>
          <c:order val="1"/>
          <c:tx>
            <c:v>colonisation</c:v>
          </c:tx>
          <c:spPr>
            <a:solidFill>
              <a:srgbClr val="4F81BD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64B-4BA3-9353-D8F68D446C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64B-4BA3-9353-D8F68D446C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64B-4BA3-9353-D8F68D446C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228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64B-4BA3-9353-D8F68D446C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64B-4BA3-9353-D8F68D446C9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322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64B-4BA3-9353-D8F68D446C9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'manuscript '!$A$211:$A$216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'manuscript '!$F$211:$F$216</c:f>
              <c:numCache>
                <c:formatCode>0.00%</c:formatCode>
                <c:ptCount val="6"/>
                <c:pt idx="0">
                  <c:v>0.11375661375661375</c:v>
                </c:pt>
                <c:pt idx="1">
                  <c:v>0.30783242258652094</c:v>
                </c:pt>
                <c:pt idx="2">
                  <c:v>0.50684931506849318</c:v>
                </c:pt>
                <c:pt idx="3">
                  <c:v>0.3768595041322314</c:v>
                </c:pt>
                <c:pt idx="4">
                  <c:v>0.57030015797788314</c:v>
                </c:pt>
                <c:pt idx="5">
                  <c:v>0.66528925619834711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64B-4BA3-9353-D8F68D446C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885760"/>
        <c:axId val="53161984"/>
      </c:barChart>
      <c:catAx>
        <c:axId val="5288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161984"/>
        <c:crosses val="autoZero"/>
        <c:auto val="1"/>
        <c:lblAlgn val="ctr"/>
        <c:lblOffset val="100"/>
        <c:noMultiLvlLbl val="0"/>
      </c:catAx>
      <c:valAx>
        <c:axId val="531619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52885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[Into The Cube - ARS-Erregerstatistik.xlsx]Pathogentest!PivotTable9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Pathogentest!$B$12</c:f>
              <c:strCache>
                <c:ptCount val="1"/>
                <c:pt idx="0">
                  <c:v>Ergebnis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Pathogentest!$A$13:$A$19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Pathogentest!$B$13:$B$19</c:f>
              <c:numCache>
                <c:formatCode>#,##0_);\(#,##0\)</c:formatCode>
                <c:ptCount val="6"/>
                <c:pt idx="0">
                  <c:v>2593294</c:v>
                </c:pt>
                <c:pt idx="1">
                  <c:v>3721958</c:v>
                </c:pt>
                <c:pt idx="2">
                  <c:v>3555228</c:v>
                </c:pt>
                <c:pt idx="3">
                  <c:v>3753948</c:v>
                </c:pt>
                <c:pt idx="4">
                  <c:v>4614003</c:v>
                </c:pt>
                <c:pt idx="5">
                  <c:v>6465338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5-4072-8373-664C18B44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9391576"/>
        <c:axId val="759387640"/>
      </c:barChart>
      <c:catAx>
        <c:axId val="75939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387640"/>
        <c:crosses val="autoZero"/>
        <c:auto val="1"/>
        <c:lblAlgn val="ctr"/>
        <c:lblOffset val="100"/>
        <c:noMultiLvlLbl val="0"/>
      </c:catAx>
      <c:valAx>
        <c:axId val="75938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391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2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7891E-2487-474F-A99C-AB7ABD221411}" type="slidenum">
              <a:rPr lang="de-DE"/>
              <a:pPr/>
              <a:t>6</a:t>
            </a:fld>
            <a:endParaRPr lang="de-DE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</a:t>
            </a:r>
            <a:r>
              <a:rPr lang="de-DE" baseline="0" dirty="0"/>
              <a:t> </a:t>
            </a:r>
            <a:r>
              <a:rPr lang="de-DE" baseline="0" dirty="0" err="1"/>
              <a:t>slide</a:t>
            </a:r>
            <a:r>
              <a:rPr lang="de-DE" baseline="0" dirty="0"/>
              <a:t> </a:t>
            </a:r>
            <a:r>
              <a:rPr lang="de-DE" baseline="0" dirty="0" err="1"/>
              <a:t>ilustrates</a:t>
            </a:r>
            <a:r>
              <a:rPr lang="de-DE" baseline="0" dirty="0"/>
              <a:t> </a:t>
            </a:r>
            <a:r>
              <a:rPr lang="de-DE" baseline="0" dirty="0" err="1"/>
              <a:t>notification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transmission</a:t>
            </a:r>
            <a:r>
              <a:rPr lang="de-DE" baseline="0" dirty="0"/>
              <a:t>: 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hospital</a:t>
            </a:r>
            <a:r>
              <a:rPr lang="de-DE" baseline="0" dirty="0"/>
              <a:t>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occures</a:t>
            </a:r>
            <a:r>
              <a:rPr lang="de-DE" baseline="0" dirty="0"/>
              <a:t> a </a:t>
            </a:r>
            <a:r>
              <a:rPr lang="de-DE" baseline="0" dirty="0" err="1"/>
              <a:t>case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an HAI-</a:t>
            </a:r>
            <a:r>
              <a:rPr lang="de-DE" baseline="0" dirty="0" err="1"/>
              <a:t>infecition</a:t>
            </a:r>
            <a:r>
              <a:rPr lang="de-DE" baseline="0" dirty="0"/>
              <a:t>, a </a:t>
            </a:r>
            <a:r>
              <a:rPr lang="de-DE" baseline="0" dirty="0" err="1"/>
              <a:t>second</a:t>
            </a:r>
            <a:r>
              <a:rPr lang="de-DE" baseline="0" dirty="0"/>
              <a:t> </a:t>
            </a:r>
            <a:r>
              <a:rPr lang="de-DE" baseline="0" dirty="0" err="1"/>
              <a:t>case</a:t>
            </a:r>
            <a:r>
              <a:rPr lang="de-DE" baseline="0" dirty="0"/>
              <a:t> </a:t>
            </a:r>
            <a:r>
              <a:rPr lang="de-DE" baseline="0" dirty="0" err="1"/>
              <a:t>colonized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same pathogen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an </a:t>
            </a:r>
            <a:r>
              <a:rPr lang="de-DE" baseline="0" dirty="0" err="1"/>
              <a:t>epidemiological</a:t>
            </a:r>
            <a:r>
              <a:rPr lang="de-DE" baseline="0" dirty="0"/>
              <a:t> </a:t>
            </a:r>
            <a:r>
              <a:rPr lang="de-DE" baseline="0" dirty="0" err="1"/>
              <a:t>linc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detected</a:t>
            </a:r>
            <a:r>
              <a:rPr lang="de-DE" baseline="0" dirty="0"/>
              <a:t>. The </a:t>
            </a:r>
            <a:r>
              <a:rPr lang="de-DE" baseline="0" dirty="0" err="1"/>
              <a:t>hospital</a:t>
            </a:r>
            <a:r>
              <a:rPr lang="de-DE" baseline="0" dirty="0"/>
              <a:t> </a:t>
            </a:r>
            <a:r>
              <a:rPr lang="de-DE" baseline="0" dirty="0" err="1"/>
              <a:t>starts</a:t>
            </a:r>
            <a:r>
              <a:rPr lang="de-DE" baseline="0" dirty="0"/>
              <a:t> </a:t>
            </a:r>
            <a:r>
              <a:rPr lang="de-DE" baseline="0" dirty="0" err="1"/>
              <a:t>screening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implements</a:t>
            </a:r>
            <a:r>
              <a:rPr lang="de-DE" baseline="0" dirty="0"/>
              <a:t> </a:t>
            </a:r>
            <a:r>
              <a:rPr lang="de-DE" baseline="0" dirty="0" err="1"/>
              <a:t>measures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outbreak</a:t>
            </a:r>
            <a:r>
              <a:rPr lang="de-DE" baseline="0" dirty="0"/>
              <a:t> </a:t>
            </a:r>
            <a:r>
              <a:rPr lang="de-DE" baseline="0" dirty="0" err="1"/>
              <a:t>control</a:t>
            </a:r>
            <a:r>
              <a:rPr lang="de-DE" baseline="0" dirty="0"/>
              <a:t>. </a:t>
            </a:r>
            <a:r>
              <a:rPr lang="de-DE" baseline="0" dirty="0" err="1"/>
              <a:t>Nontheless</a:t>
            </a:r>
            <a:r>
              <a:rPr lang="de-DE" baseline="0" dirty="0"/>
              <a:t> a </a:t>
            </a:r>
            <a:r>
              <a:rPr lang="de-DE" baseline="0" dirty="0" err="1"/>
              <a:t>third</a:t>
            </a:r>
            <a:r>
              <a:rPr lang="de-DE" baseline="0" dirty="0"/>
              <a:t> </a:t>
            </a:r>
            <a:r>
              <a:rPr lang="de-DE" baseline="0" dirty="0" err="1"/>
              <a:t>case</a:t>
            </a:r>
            <a:r>
              <a:rPr lang="de-DE" baseline="0" dirty="0"/>
              <a:t> </a:t>
            </a:r>
            <a:r>
              <a:rPr lang="de-DE" baseline="0" dirty="0" err="1"/>
              <a:t>occures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hospital</a:t>
            </a:r>
            <a:r>
              <a:rPr lang="de-DE" baseline="0" dirty="0"/>
              <a:t> </a:t>
            </a:r>
            <a:r>
              <a:rPr lang="de-DE" baseline="0" dirty="0" err="1"/>
              <a:t>notifies</a:t>
            </a:r>
            <a:r>
              <a:rPr lang="de-DE" baseline="0" dirty="0"/>
              <a:t> an </a:t>
            </a:r>
            <a:r>
              <a:rPr lang="de-DE" baseline="0" dirty="0" err="1"/>
              <a:t>outbreak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local</a:t>
            </a:r>
            <a:r>
              <a:rPr lang="de-DE" baseline="0" dirty="0"/>
              <a:t> </a:t>
            </a:r>
            <a:r>
              <a:rPr lang="de-DE" baseline="0" dirty="0" err="1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health</a:t>
            </a:r>
            <a:r>
              <a:rPr lang="de-DE" baseline="0" dirty="0"/>
              <a:t> </a:t>
            </a:r>
            <a:r>
              <a:rPr lang="de-DE" baseline="0" dirty="0" err="1"/>
              <a:t>authority</a:t>
            </a:r>
            <a:r>
              <a:rPr lang="de-DE" baseline="0" dirty="0"/>
              <a:t>.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outbreak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tranmitted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public</a:t>
            </a:r>
            <a:r>
              <a:rPr lang="de-DE" baseline="0" dirty="0"/>
              <a:t> </a:t>
            </a:r>
            <a:r>
              <a:rPr lang="de-DE" baseline="0" dirty="0" err="1"/>
              <a:t>health</a:t>
            </a:r>
            <a:r>
              <a:rPr lang="de-DE" baseline="0" dirty="0"/>
              <a:t> </a:t>
            </a:r>
            <a:r>
              <a:rPr lang="de-DE" baseline="0" dirty="0" err="1"/>
              <a:t>institut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federal</a:t>
            </a:r>
            <a:r>
              <a:rPr lang="de-DE" baseline="0" dirty="0"/>
              <a:t> </a:t>
            </a:r>
            <a:r>
              <a:rPr lang="de-DE" baseline="0" dirty="0" err="1"/>
              <a:t>state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there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RKI.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importance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also </a:t>
            </a:r>
            <a:r>
              <a:rPr lang="de-DE" baseline="0" dirty="0" err="1"/>
              <a:t>direct</a:t>
            </a:r>
            <a:r>
              <a:rPr lang="de-DE" baseline="0" dirty="0"/>
              <a:t> </a:t>
            </a:r>
            <a:r>
              <a:rPr lang="de-DE" baseline="0" dirty="0" err="1"/>
              <a:t>communication</a:t>
            </a:r>
            <a:r>
              <a:rPr lang="de-DE" baseline="0" dirty="0"/>
              <a:t> </a:t>
            </a:r>
            <a:r>
              <a:rPr lang="de-DE" baseline="0" dirty="0" err="1"/>
              <a:t>between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institutions</a:t>
            </a:r>
            <a:r>
              <a:rPr lang="de-DE" baseline="0" dirty="0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defTabSz="9509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fld id="{D8EFEF23-E163-4AC0-8FA0-0EAED5541623}" type="slidenum">
              <a:rPr lang="de-DE" altLang="de-DE" smtClean="0"/>
              <a:pPr eaLnBrk="1" hangingPunct="1"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783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:</a:t>
            </a:r>
          </a:p>
          <a:p>
            <a:r>
              <a:rPr lang="de-DE" dirty="0" err="1"/>
              <a:t>laboratory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– </a:t>
            </a:r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voluntary</a:t>
            </a:r>
            <a:endParaRPr lang="de-DE" dirty="0"/>
          </a:p>
          <a:p>
            <a:r>
              <a:rPr lang="de-DE" dirty="0" err="1"/>
              <a:t>continuous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submission</a:t>
            </a:r>
            <a:endParaRPr lang="de-DE" dirty="0"/>
          </a:p>
          <a:p>
            <a:r>
              <a:rPr lang="de-DE" dirty="0" err="1"/>
              <a:t>feedback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laboratories</a:t>
            </a:r>
            <a:endParaRPr lang="de-DE" dirty="0"/>
          </a:p>
          <a:p>
            <a:endParaRPr lang="de-DE" dirty="0"/>
          </a:p>
          <a:p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provide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reference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data</a:t>
            </a:r>
            <a:r>
              <a:rPr lang="de-DE" altLang="de-DE" sz="2400" dirty="0"/>
              <a:t> on </a:t>
            </a:r>
            <a:r>
              <a:rPr lang="de-DE" altLang="de-DE" sz="2400" dirty="0" err="1"/>
              <a:t>antimicrobial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resistance</a:t>
            </a:r>
            <a:r>
              <a:rPr lang="de-DE" altLang="de-DE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de-DE" altLang="de-DE" sz="2400" dirty="0"/>
              <a:t>in </a:t>
            </a:r>
            <a:r>
              <a:rPr lang="de-DE" altLang="de-DE" sz="2400" dirty="0" err="1"/>
              <a:t>hospital</a:t>
            </a:r>
            <a:r>
              <a:rPr lang="de-DE" altLang="de-DE" sz="2400" dirty="0"/>
              <a:t> care </a:t>
            </a:r>
            <a:r>
              <a:rPr lang="de-DE" altLang="de-DE" sz="2400" dirty="0" err="1"/>
              <a:t>settings</a:t>
            </a:r>
            <a:endParaRPr lang="de-DE" altLang="de-DE" sz="2400" dirty="0"/>
          </a:p>
          <a:p>
            <a:pPr marL="342900" indent="-342900">
              <a:buFontTx/>
              <a:buChar char="-"/>
            </a:pPr>
            <a:r>
              <a:rPr lang="de-DE" altLang="de-DE" sz="2400" dirty="0"/>
              <a:t>in </a:t>
            </a:r>
            <a:r>
              <a:rPr lang="de-DE" altLang="de-DE" sz="2400" dirty="0" err="1"/>
              <a:t>outpatient</a:t>
            </a:r>
            <a:r>
              <a:rPr lang="de-DE" altLang="de-DE" sz="2400" dirty="0"/>
              <a:t> care </a:t>
            </a:r>
            <a:r>
              <a:rPr lang="de-DE" altLang="de-DE" sz="2400" dirty="0" err="1"/>
              <a:t>settings</a:t>
            </a:r>
            <a:endParaRPr lang="de-DE" altLang="de-DE" sz="2400" dirty="0"/>
          </a:p>
          <a:p>
            <a:pPr>
              <a:spcBef>
                <a:spcPts val="1200"/>
              </a:spcBef>
            </a:pPr>
            <a:r>
              <a:rPr lang="en-US" altLang="de-DE" sz="2400" dirty="0"/>
              <a:t>Scope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DE" altLang="de-DE" sz="2400" dirty="0"/>
              <a:t>all </a:t>
            </a:r>
            <a:r>
              <a:rPr lang="de-DE" altLang="de-DE" sz="2400" dirty="0" err="1"/>
              <a:t>clinically</a:t>
            </a:r>
            <a:r>
              <a:rPr lang="de-DE" altLang="de-DE" sz="2400" dirty="0"/>
              <a:t> relevant </a:t>
            </a:r>
            <a:r>
              <a:rPr lang="de-DE" altLang="de-DE" sz="2400" dirty="0" err="1"/>
              <a:t>bacterial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pathogens</a:t>
            </a:r>
            <a:r>
              <a:rPr lang="de-DE" altLang="de-DE" sz="2400" dirty="0"/>
              <a:t> &amp; </a:t>
            </a:r>
            <a:r>
              <a:rPr lang="de-DE" altLang="de-DE" sz="2400" dirty="0" err="1"/>
              <a:t>fungi</a:t>
            </a:r>
            <a:endParaRPr lang="de-DE" altLang="de-DE" sz="2400" dirty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DE" altLang="de-DE" sz="2400" dirty="0" err="1"/>
              <a:t>from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any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kind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specimen</a:t>
            </a:r>
            <a:endParaRPr lang="en-US" altLang="de-DE" sz="2400" dirty="0"/>
          </a:p>
          <a:p>
            <a:pPr>
              <a:spcBef>
                <a:spcPts val="1200"/>
              </a:spcBef>
            </a:pPr>
            <a:r>
              <a:rPr lang="en-US" altLang="de-DE" sz="2400" dirty="0"/>
              <a:t>representativeness (goal, not yet achieved)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DE" altLang="de-DE" sz="2400" dirty="0" err="1"/>
              <a:t>Geographically</a:t>
            </a:r>
            <a:endParaRPr lang="de-DE" altLang="de-DE" sz="2400" dirty="0"/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de-DE" altLang="de-DE" sz="2400" dirty="0" err="1"/>
              <a:t>by</a:t>
            </a:r>
            <a:r>
              <a:rPr lang="de-DE" altLang="de-DE" sz="2400" dirty="0"/>
              <a:t> institutional </a:t>
            </a:r>
            <a:r>
              <a:rPr lang="de-DE" altLang="de-DE" sz="2400" dirty="0" err="1"/>
              <a:t>characteristics</a:t>
            </a:r>
            <a:r>
              <a:rPr lang="de-DE" altLang="de-DE" sz="2400" dirty="0"/>
              <a:t> (e.g. </a:t>
            </a:r>
            <a:r>
              <a:rPr lang="de-DE" altLang="de-DE" sz="2400" dirty="0" err="1"/>
              <a:t>hospital</a:t>
            </a:r>
            <a:r>
              <a:rPr lang="de-DE" altLang="de-DE" sz="2400" dirty="0"/>
              <a:t> type)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developed</a:t>
            </a:r>
            <a:r>
              <a:rPr lang="de-DE" dirty="0"/>
              <a:t> and </a:t>
            </a:r>
            <a:r>
              <a:rPr lang="de-DE" dirty="0" err="1"/>
              <a:t>managed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Robert Koch Institute</a:t>
            </a:r>
          </a:p>
          <a:p>
            <a:r>
              <a:rPr lang="de-DE" dirty="0" err="1"/>
              <a:t>funded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MoH</a:t>
            </a:r>
            <a:r>
              <a:rPr lang="de-DE" dirty="0"/>
              <a:t> 01.01.2007 – 30.06.2010</a:t>
            </a:r>
          </a:p>
          <a:p>
            <a:r>
              <a:rPr lang="de-DE" dirty="0" err="1"/>
              <a:t>now</a:t>
            </a:r>
            <a:r>
              <a:rPr lang="de-DE" dirty="0"/>
              <a:t>: permanent </a:t>
            </a:r>
            <a:r>
              <a:rPr lang="de-DE" dirty="0" err="1"/>
              <a:t>task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RKI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22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63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3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75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943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141923" y="1155699"/>
            <a:ext cx="525780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606459" y="1155699"/>
            <a:ext cx="525780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609600" y="692697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999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C159B-517C-466D-9A14-2A7EB6EA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E90DFD-D801-412E-A334-4BB6732C1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434AB3-DC68-41EB-975B-C9356F16A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40742E-D880-4DDB-B5FE-582FBD65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7DD7EA-5831-46D4-A77B-C7CBE385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D6B7AC-413A-4913-BC4E-B93D1E2D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19F0-92F6-4D4E-B6B5-A5E93C929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43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0B55FA-D626-4CE1-9F23-C26D32E5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516249-D84D-4743-A982-913C79F3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F9C943-D362-445C-A88B-463D1D98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19F0-92F6-4D4E-B6B5-A5E93C929F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DB41A-B60F-FF0C-E788-E37D0A0622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6350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DEB-B906-202D-4014-070A1EA871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6350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BD2AA-037C-07AD-A3EB-EE6A20D752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6350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80" r:id="rId7"/>
    <p:sldLayoutId id="214748368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z-hygiene.de/surveillance/kis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9567010700014X?via%3Dihub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ecdc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urosurveillance.org/content/10.2807/1560-7917.ES.2022.27.50.220092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dc.europa.eu/en/publications-data/point-prevalence-survey-healthcare-associated-infections-and-antimicrobial-use-2016-2017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062731"/>
            <a:ext cx="11226365" cy="2290523"/>
          </a:xfrm>
        </p:spPr>
        <p:txBody>
          <a:bodyPr/>
          <a:lstStyle/>
          <a:p>
            <a:br>
              <a:rPr lang="en-GB" sz="4000" b="1" dirty="0"/>
            </a:br>
            <a:r>
              <a:rPr lang="en-GB" sz="3600" b="1" dirty="0"/>
              <a:t>The role of manual/automated surveillance in identifying HAI outbreaks    </a:t>
            </a:r>
            <a:br>
              <a:rPr lang="en-GB" sz="4000" b="1" dirty="0"/>
            </a:br>
            <a:br>
              <a:rPr lang="en-GB" sz="2400" b="1" dirty="0"/>
            </a:br>
            <a:r>
              <a:rPr lang="en-GB" sz="2400" b="1" dirty="0"/>
              <a:t>Sebastian Haller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 dirty="0"/>
              <a:t>Investigation and control of outbreaks of healthcare-associated infections</a:t>
            </a:r>
            <a:r>
              <a:rPr lang="en-US" sz="2800" b="0" dirty="0"/>
              <a:t> </a:t>
            </a:r>
            <a:endParaRPr lang="en-GB" sz="2800" b="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6425967"/>
            <a:ext cx="10739804" cy="232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25 October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Proportion of </a:t>
            </a:r>
            <a:r>
              <a:rPr lang="en-US" sz="2400" b="1" dirty="0" err="1"/>
              <a:t>colonised</a:t>
            </a:r>
            <a:r>
              <a:rPr lang="en-US" sz="2400" b="1" dirty="0"/>
              <a:t> and infected cases by year, </a:t>
            </a:r>
            <a:br>
              <a:rPr lang="en-US" sz="2400" b="1" dirty="0"/>
            </a:br>
            <a:r>
              <a:rPr lang="en-US" sz="2400" b="1" dirty="0"/>
              <a:t>2012-2017, n(cases)=3,233</a:t>
            </a:r>
            <a:endParaRPr lang="de-DE" sz="24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31800" y="1474788"/>
          <a:ext cx="11352213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342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32000" y="318206"/>
            <a:ext cx="10354188" cy="951722"/>
          </a:xfrm>
        </p:spPr>
        <p:txBody>
          <a:bodyPr>
            <a:normAutofit/>
          </a:bodyPr>
          <a:lstStyle/>
          <a:p>
            <a:r>
              <a:rPr lang="de-DE" altLang="de-DE" sz="2200" dirty="0"/>
              <a:t>Surveillance of </a:t>
            </a:r>
            <a:r>
              <a:rPr lang="de-DE" altLang="de-DE" sz="2200" dirty="0" err="1"/>
              <a:t>healthcare-associated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infections</a:t>
            </a:r>
            <a:r>
              <a:rPr lang="de-DE" altLang="de-DE" sz="2200" dirty="0"/>
              <a:t> </a:t>
            </a:r>
            <a:br>
              <a:rPr lang="de-DE" altLang="de-DE" sz="2200" dirty="0"/>
            </a:br>
            <a:r>
              <a:rPr lang="de-DE" altLang="de-DE" sz="2200" dirty="0"/>
              <a:t>(</a:t>
            </a:r>
            <a:r>
              <a:rPr lang="de-DE" altLang="de-DE" sz="1800" dirty="0"/>
              <a:t>National Reference Center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Surveillance of </a:t>
            </a:r>
            <a:r>
              <a:rPr lang="de-DE" altLang="de-DE" sz="1800" dirty="0" err="1"/>
              <a:t>Nosocomial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Infections</a:t>
            </a:r>
            <a:r>
              <a:rPr lang="de-DE" altLang="de-DE" sz="1800" dirty="0"/>
              <a:t>, Institute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Hygiene and Environmental Medicine at Charité)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432000" y="1700481"/>
            <a:ext cx="11352563" cy="47027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dirty="0" err="1"/>
              <a:t>Voluntary</a:t>
            </a:r>
            <a:r>
              <a:rPr lang="de-DE" altLang="de-DE" dirty="0"/>
              <a:t> </a:t>
            </a:r>
            <a:r>
              <a:rPr lang="de-DE" altLang="de-DE" dirty="0" err="1"/>
              <a:t>participation</a:t>
            </a:r>
            <a:r>
              <a:rPr lang="de-DE" altLang="de-DE" dirty="0"/>
              <a:t> (&gt;800 </a:t>
            </a:r>
            <a:r>
              <a:rPr lang="de-DE" altLang="de-DE" dirty="0" err="1"/>
              <a:t>hospitals</a:t>
            </a:r>
            <a:r>
              <a:rPr lang="de-DE" altLang="de-DE" dirty="0"/>
              <a:t>)</a:t>
            </a:r>
            <a:br>
              <a:rPr lang="de-DE" altLang="de-DE" dirty="0"/>
            </a:br>
            <a:endParaRPr lang="de-DE" alt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dirty="0"/>
              <a:t>Different </a:t>
            </a:r>
            <a:r>
              <a:rPr lang="de-DE" altLang="de-DE" dirty="0" err="1"/>
              <a:t>moduls</a:t>
            </a:r>
            <a:r>
              <a:rPr lang="de-DE" altLang="de-DE" dirty="0"/>
              <a:t> (e. g. ICUs, </a:t>
            </a:r>
            <a:r>
              <a:rPr lang="de-DE" altLang="de-DE" dirty="0" err="1"/>
              <a:t>neonatal</a:t>
            </a:r>
            <a:r>
              <a:rPr lang="de-DE" altLang="de-DE" dirty="0"/>
              <a:t> </a:t>
            </a:r>
            <a:r>
              <a:rPr lang="de-DE" altLang="de-DE" dirty="0" err="1"/>
              <a:t>departments</a:t>
            </a:r>
            <a:r>
              <a:rPr lang="de-DE" altLang="de-DE" dirty="0"/>
              <a:t>/ICUs, </a:t>
            </a:r>
            <a:r>
              <a:rPr lang="de-DE" altLang="de-DE" dirty="0" err="1"/>
              <a:t>hematology</a:t>
            </a:r>
            <a:r>
              <a:rPr lang="de-DE" altLang="de-DE" dirty="0"/>
              <a:t>/</a:t>
            </a:r>
            <a:r>
              <a:rPr lang="de-DE" altLang="de-DE" dirty="0" err="1"/>
              <a:t>oncology</a:t>
            </a:r>
            <a:r>
              <a:rPr lang="de-DE" altLang="de-DE" dirty="0"/>
              <a:t> </a:t>
            </a:r>
            <a:r>
              <a:rPr lang="de-DE" altLang="de-DE" dirty="0" err="1"/>
              <a:t>wards</a:t>
            </a:r>
            <a:r>
              <a:rPr lang="de-DE" altLang="de-DE" dirty="0"/>
              <a:t>, CDI)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dirty="0" err="1"/>
              <a:t>Nosocomial</a:t>
            </a:r>
            <a:r>
              <a:rPr lang="de-DE" altLang="de-DE" dirty="0"/>
              <a:t> </a:t>
            </a:r>
            <a:r>
              <a:rPr lang="de-DE" altLang="de-DE" dirty="0" err="1"/>
              <a:t>indicator</a:t>
            </a:r>
            <a:r>
              <a:rPr lang="de-DE" altLang="de-DE" dirty="0"/>
              <a:t> </a:t>
            </a:r>
            <a:r>
              <a:rPr lang="de-DE" altLang="de-DE" dirty="0" err="1"/>
              <a:t>infection</a:t>
            </a:r>
            <a:endParaRPr lang="de-DE" alt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dirty="0"/>
              <a:t>Device-</a:t>
            </a:r>
            <a:r>
              <a:rPr lang="de-DE" altLang="de-DE" dirty="0" err="1"/>
              <a:t>associated</a:t>
            </a:r>
            <a:r>
              <a:rPr lang="de-DE" altLang="de-DE" dirty="0"/>
              <a:t> </a:t>
            </a:r>
            <a:r>
              <a:rPr lang="de-DE" altLang="de-DE" dirty="0" err="1"/>
              <a:t>infection</a:t>
            </a:r>
            <a:endParaRPr lang="de-DE" alt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altLang="de-DE" dirty="0" err="1"/>
              <a:t>Pathogens</a:t>
            </a:r>
            <a:br>
              <a:rPr lang="de-DE" altLang="de-DE" dirty="0"/>
            </a:br>
            <a:endParaRPr lang="de-DE" alt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dirty="0"/>
              <a:t>Reports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information</a:t>
            </a:r>
            <a:r>
              <a:rPr lang="de-DE" altLang="de-DE" dirty="0"/>
              <a:t> at:</a:t>
            </a:r>
          </a:p>
          <a:p>
            <a:r>
              <a:rPr lang="de-DE" altLang="de-DE" dirty="0"/>
              <a:t>	</a:t>
            </a:r>
            <a:r>
              <a:rPr lang="de-DE" altLang="de-DE" dirty="0">
                <a:hlinkClick r:id="rId3"/>
              </a:rPr>
              <a:t>http://www.nrz-hygiene.de/surveillance/kiss/</a:t>
            </a:r>
            <a:r>
              <a:rPr lang="de-DE" altLang="de-DE" dirty="0"/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193E68-9D70-451A-A4F8-99217996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654" y="3179927"/>
            <a:ext cx="3665909" cy="22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Surveillance-</a:t>
            </a:r>
            <a:r>
              <a:rPr lang="de-DE" dirty="0" err="1"/>
              <a:t>effect</a:t>
            </a:r>
            <a:r>
              <a:rPr lang="de-DE" dirty="0"/>
              <a:t> on </a:t>
            </a:r>
            <a:r>
              <a:rPr lang="de-DE" dirty="0" err="1"/>
              <a:t>hospital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84" y="1470324"/>
            <a:ext cx="6345407" cy="47021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9183" y="6318078"/>
            <a:ext cx="10740554" cy="8125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000" dirty="0">
                <a:latin typeface="Tahoma"/>
                <a:ea typeface="Tahoma"/>
                <a:cs typeface="Tahoma"/>
              </a:rPr>
              <a:t>Schwab F, </a:t>
            </a:r>
            <a:r>
              <a:rPr lang="de-DE" sz="1000" err="1">
                <a:latin typeface="Tahoma"/>
                <a:ea typeface="Tahoma"/>
                <a:cs typeface="Tahoma"/>
              </a:rPr>
              <a:t>Geffers</a:t>
            </a:r>
            <a:r>
              <a:rPr lang="de-DE" sz="1000" dirty="0">
                <a:latin typeface="Tahoma"/>
                <a:ea typeface="Tahoma"/>
                <a:cs typeface="Tahoma"/>
              </a:rPr>
              <a:t> C, Bärwolff S, Rüden H, Gastmeier P. , J Hosp </a:t>
            </a:r>
            <a:r>
              <a:rPr lang="de-DE" sz="1000" err="1">
                <a:latin typeface="Tahoma"/>
                <a:ea typeface="Tahoma"/>
                <a:cs typeface="Tahoma"/>
              </a:rPr>
              <a:t>Infect</a:t>
            </a:r>
            <a:r>
              <a:rPr lang="de-DE" sz="1000" dirty="0">
                <a:latin typeface="Tahoma"/>
                <a:ea typeface="Tahoma"/>
                <a:cs typeface="Tahoma"/>
              </a:rPr>
              <a:t>. 2007 Apr;65(4):319-25.; </a:t>
            </a:r>
            <a:endParaRPr lang="de-DE" sz="1000" dirty="0">
              <a:ea typeface="Tahoma" pitchFamily="34" charset="0"/>
              <a:cs typeface="Tahoma" pitchFamily="34" charset="0"/>
            </a:endParaRPr>
          </a:p>
          <a:p>
            <a:r>
              <a:rPr lang="de-DE" sz="1000" dirty="0">
                <a:latin typeface="Tahoma"/>
                <a:ea typeface="Tahoma"/>
                <a:cs typeface="Tahoma"/>
                <a:hlinkClick r:id="rId3"/>
              </a:rPr>
              <a:t>https://www.sciencedirect.com/science/article/pii/S019567010700014X?via%3Dihub</a:t>
            </a:r>
            <a:r>
              <a:rPr lang="de-DE" sz="1000" dirty="0">
                <a:latin typeface="Tahoma"/>
                <a:ea typeface="Tahoma"/>
                <a:cs typeface="Tahoma"/>
              </a:rPr>
              <a:t> </a:t>
            </a:r>
            <a:endParaRPr lang="de-DE" sz="1000">
              <a:ea typeface="Tahoma"/>
              <a:cs typeface="Tahoma"/>
            </a:endParaRPr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" y="1092640"/>
            <a:ext cx="4583186" cy="348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3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C6790A9-5EA3-46D4-A34E-092ECA42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Antimicrobial</a:t>
            </a:r>
            <a:r>
              <a:rPr lang="de-DE" dirty="0"/>
              <a:t> Resistance Surveillance (ARS)</a:t>
            </a:r>
            <a:br>
              <a:rPr lang="de-DE" dirty="0"/>
            </a:b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860442" y="6328646"/>
            <a:ext cx="19926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dirty="0"/>
              <a:t>https://ars.rki.de/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E243BA-8C0A-4EA8-8297-A987D025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1067341"/>
            <a:ext cx="7157324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0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758113-CB56-4284-BCF6-EAE0D617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400" dirty="0">
                <a:solidFill>
                  <a:srgbClr val="045AA6"/>
                </a:solidFill>
              </a:rPr>
              <a:t>ARS – </a:t>
            </a:r>
            <a:r>
              <a:rPr lang="de-DE" sz="2400" dirty="0" err="1">
                <a:solidFill>
                  <a:srgbClr val="045AA6"/>
                </a:solidFill>
              </a:rPr>
              <a:t>routine</a:t>
            </a:r>
            <a:r>
              <a:rPr lang="de-DE" sz="2400" dirty="0">
                <a:solidFill>
                  <a:srgbClr val="045AA6"/>
                </a:solidFill>
              </a:rPr>
              <a:t> </a:t>
            </a:r>
            <a:r>
              <a:rPr lang="de-DE" sz="2400" dirty="0" err="1">
                <a:solidFill>
                  <a:srgbClr val="045AA6"/>
                </a:solidFill>
              </a:rPr>
              <a:t>laboratory</a:t>
            </a:r>
            <a:r>
              <a:rPr lang="de-DE" sz="2400" dirty="0">
                <a:solidFill>
                  <a:srgbClr val="045AA6"/>
                </a:solidFill>
              </a:rPr>
              <a:t> </a:t>
            </a:r>
            <a:r>
              <a:rPr lang="de-DE" sz="2400" dirty="0" err="1">
                <a:solidFill>
                  <a:srgbClr val="045AA6"/>
                </a:solidFill>
              </a:rPr>
              <a:t>surveillance</a:t>
            </a:r>
            <a:r>
              <a:rPr lang="de-DE" sz="2400" dirty="0">
                <a:solidFill>
                  <a:srgbClr val="045AA6"/>
                </a:solidFill>
              </a:rPr>
              <a:t> </a:t>
            </a:r>
            <a:br>
              <a:rPr lang="de-DE" sz="2400" dirty="0">
                <a:solidFill>
                  <a:srgbClr val="045AA6"/>
                </a:solidFill>
              </a:rPr>
            </a:br>
            <a:r>
              <a:rPr lang="de-DE" sz="2400" dirty="0">
                <a:solidFill>
                  <a:srgbClr val="045AA6"/>
                </a:solidFill>
              </a:rPr>
              <a:t>~ 1/3 all </a:t>
            </a:r>
            <a:r>
              <a:rPr lang="de-DE" sz="2400" dirty="0" err="1">
                <a:solidFill>
                  <a:srgbClr val="045AA6"/>
                </a:solidFill>
              </a:rPr>
              <a:t>isolates</a:t>
            </a:r>
            <a:r>
              <a:rPr lang="de-DE" sz="2400" dirty="0">
                <a:solidFill>
                  <a:srgbClr val="045AA6"/>
                </a:solidFill>
              </a:rPr>
              <a:t> in Germany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F510FE4-BA52-440E-84A5-9C2D98CCD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2794" y="1544281"/>
            <a:ext cx="3484533" cy="493126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0E615C-A35F-4AD8-804F-9A8C1A36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F188F8-21E6-4EE1-9414-D6C96660E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5" y="1474788"/>
            <a:ext cx="3550923" cy="50241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3D665A-F781-4633-9C94-40B774221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05" y="272309"/>
            <a:ext cx="1078302" cy="73316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A7BED6E-2045-435B-A607-1DE3040AE5EA}"/>
              </a:ext>
            </a:extLst>
          </p:cNvPr>
          <p:cNvSpPr txBox="1"/>
          <p:nvPr/>
        </p:nvSpPr>
        <p:spPr>
          <a:xfrm>
            <a:off x="7919207" y="1770077"/>
            <a:ext cx="421859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Pathogen </a:t>
            </a:r>
            <a:r>
              <a:rPr lang="de-DE" sz="2400" b="1" dirty="0" err="1"/>
              <a:t>statistics</a:t>
            </a:r>
            <a:r>
              <a:rPr lang="de-DE" sz="2400" b="1" dirty="0"/>
              <a:t>:</a:t>
            </a:r>
          </a:p>
          <a:p>
            <a:r>
              <a:rPr lang="de-DE" sz="2400" dirty="0" err="1"/>
              <a:t>about</a:t>
            </a:r>
            <a:r>
              <a:rPr lang="de-DE" sz="2400" dirty="0"/>
              <a:t> 6 </a:t>
            </a:r>
            <a:r>
              <a:rPr lang="de-DE" sz="2400" dirty="0" err="1"/>
              <a:t>mio</a:t>
            </a:r>
            <a:r>
              <a:rPr lang="de-DE" sz="2400" dirty="0"/>
              <a:t> </a:t>
            </a:r>
            <a:r>
              <a:rPr lang="de-DE" sz="2400" dirty="0" err="1"/>
              <a:t>pathogens</a:t>
            </a:r>
            <a:r>
              <a:rPr lang="de-DE" sz="2400" dirty="0"/>
              <a:t> / </a:t>
            </a:r>
            <a:r>
              <a:rPr lang="de-DE" sz="2400" dirty="0" err="1"/>
              <a:t>year</a:t>
            </a:r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11" name="Inhaltsplatzhalter 8">
            <a:extLst>
              <a:ext uri="{FF2B5EF4-FFF2-40B4-BE49-F238E27FC236}">
                <a16:creationId xmlns:a16="http://schemas.microsoft.com/office/drawing/2014/main" id="{7F234911-B743-48DD-A554-578929A3C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66669"/>
              </p:ext>
            </p:extLst>
          </p:nvPr>
        </p:nvGraphicFramePr>
        <p:xfrm>
          <a:off x="7710985" y="2628131"/>
          <a:ext cx="4481015" cy="3728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296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2D865-B307-435A-8B4C-07AB0AFE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99352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outbreak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in German </a:t>
            </a:r>
            <a:r>
              <a:rPr lang="de-DE" dirty="0" err="1"/>
              <a:t>notification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A9D5393-B2CE-4DC4-925B-607E99121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030" y="1875935"/>
            <a:ext cx="12319858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6FA198E-B8CD-4FEB-B149-BCD24CE5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Signal </a:t>
            </a:r>
            <a:r>
              <a:rPr lang="de-DE" dirty="0" err="1"/>
              <a:t>detection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E10F8F0-D83E-4FAB-B123-8BAC017E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18" y="1453991"/>
            <a:ext cx="11352563" cy="4702726"/>
          </a:xfrm>
        </p:spPr>
        <p:txBody>
          <a:bodyPr>
            <a:normAutofit/>
          </a:bodyPr>
          <a:lstStyle/>
          <a:p>
            <a:r>
              <a:rPr lang="en-GB" sz="2400" dirty="0"/>
              <a:t>Increase of </a:t>
            </a:r>
            <a:r>
              <a:rPr lang="en-GB" sz="2400" dirty="0" err="1"/>
              <a:t>carbapenemase</a:t>
            </a:r>
            <a:r>
              <a:rPr lang="en-GB" sz="2400" dirty="0"/>
              <a:t> NDM-1-producing </a:t>
            </a:r>
            <a:r>
              <a:rPr lang="en-GB" sz="2400" i="1" dirty="0"/>
              <a:t>Klebsiella pneumoniae </a:t>
            </a:r>
            <a:r>
              <a:rPr lang="en-GB" sz="2400" dirty="0"/>
              <a:t>detected in 2022</a:t>
            </a:r>
          </a:p>
          <a:p>
            <a:r>
              <a:rPr lang="en-GB" sz="2400" dirty="0"/>
              <a:t>Large proportion of cases with origin or recent presence in Ukraine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0B4254-9F00-459A-848C-9607CEBD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88"/>
          <a:stretch/>
        </p:blipFill>
        <p:spPr>
          <a:xfrm>
            <a:off x="754381" y="3291904"/>
            <a:ext cx="8835248" cy="35593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67F660-E4EB-455D-8769-CF3F95926B2F}"/>
              </a:ext>
            </a:extLst>
          </p:cNvPr>
          <p:cNvSpPr txBox="1"/>
          <p:nvPr/>
        </p:nvSpPr>
        <p:spPr>
          <a:xfrm>
            <a:off x="609600" y="2951084"/>
            <a:ext cx="6756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6EC7"/>
                </a:solidFill>
              </a:rPr>
              <a:t>Notifiable diseases surveillance</a:t>
            </a:r>
            <a:endParaRPr lang="de-DE" sz="1800" dirty="0">
              <a:solidFill>
                <a:srgbClr val="006EC7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70A39A-2A2E-46D4-8070-5CA3866FC202}"/>
              </a:ext>
            </a:extLst>
          </p:cNvPr>
          <p:cNvSpPr txBox="1"/>
          <p:nvPr/>
        </p:nvSpPr>
        <p:spPr>
          <a:xfrm>
            <a:off x="5829300" y="2976484"/>
            <a:ext cx="6756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6EC7"/>
                </a:solidFill>
              </a:rPr>
              <a:t>NRC- isolate surveillance</a:t>
            </a:r>
            <a:endParaRPr lang="de-DE" sz="1800" dirty="0">
              <a:solidFill>
                <a:srgbClr val="006EC7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18F4F8-86F3-4D45-8849-43E8D9690DB3}"/>
              </a:ext>
            </a:extLst>
          </p:cNvPr>
          <p:cNvSpPr/>
          <p:nvPr/>
        </p:nvSpPr>
        <p:spPr>
          <a:xfrm>
            <a:off x="3746500" y="4631438"/>
            <a:ext cx="1066800" cy="1679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267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430213-AAA0-8CBA-555A-8190214F41FD}"/>
              </a:ext>
            </a:extLst>
          </p:cNvPr>
          <p:cNvSpPr txBox="1"/>
          <p:nvPr/>
        </p:nvSpPr>
        <p:spPr>
          <a:xfrm rot="5400000">
            <a:off x="9819033" y="4044902"/>
            <a:ext cx="395246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ahoma"/>
                <a:ea typeface="Tahoma"/>
                <a:cs typeface="Tahoma"/>
              </a:rPr>
              <a:t>Sandfort et al,  </a:t>
            </a:r>
            <a:r>
              <a:rPr lang="en-US" sz="1000" dirty="0">
                <a:latin typeface="Tahoma"/>
                <a:ea typeface="Tahoma"/>
                <a:cs typeface="Tahoma"/>
                <a:hlinkClick r:id="rId3"/>
              </a:rPr>
              <a:t>Euro Surveill.</a:t>
            </a:r>
            <a:r>
              <a:rPr lang="en-US" sz="1000" dirty="0">
                <a:latin typeface="Tahoma"/>
                <a:ea typeface="Tahoma"/>
                <a:cs typeface="Tahoma"/>
              </a:rPr>
              <a:t> 2022;27(50):</a:t>
            </a:r>
            <a:r>
              <a:rPr lang="en-US" sz="1000" dirty="0" err="1">
                <a:latin typeface="Tahoma"/>
                <a:ea typeface="Tahoma"/>
                <a:cs typeface="Tahoma"/>
              </a:rPr>
              <a:t>pii</a:t>
            </a:r>
            <a:r>
              <a:rPr lang="en-US" sz="1000" dirty="0">
                <a:latin typeface="Tahoma"/>
                <a:ea typeface="Tahoma"/>
                <a:cs typeface="Tahoma"/>
              </a:rPr>
              <a:t>=2200926. ; </a:t>
            </a:r>
            <a:r>
              <a:rPr lang="en-US" sz="1000" dirty="0">
                <a:latin typeface="Tahoma"/>
                <a:ea typeface="Tahoma"/>
                <a:cs typeface="Tahoma"/>
                <a:hlinkClick r:id="rId4"/>
              </a:rPr>
              <a:t>https://www.eurosurveillance.org/content/10.2807/1560-7917.ES.2022.27.50.2200926</a:t>
            </a:r>
            <a:r>
              <a:rPr lang="en-US" sz="1000" dirty="0">
                <a:latin typeface="Tahoma"/>
                <a:ea typeface="Tahoma"/>
                <a:cs typeface="Tahoma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3EE5D55-C099-48BA-A426-C64BD7A0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YouTube – </a:t>
            </a:r>
            <a:r>
              <a:rPr lang="en-US" sz="2400" dirty="0"/>
              <a:t>Genomic Surveillance of antimicrobial-resistant pathogens in Germany</a:t>
            </a:r>
            <a:endParaRPr lang="de-DE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A5D2DD4-097A-4E1B-BD82-491F4CF3E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100" dirty="0">
              <a:hlinkClick r:id="" action="ppaction://noaction"/>
            </a:endParaRPr>
          </a:p>
          <a:p>
            <a:r>
              <a:rPr lang="en-US" sz="2100" dirty="0">
                <a:hlinkClick r:id="" action="ppaction://noaction"/>
              </a:rPr>
              <a:t>https://www.youtube.com/watch?v=PaX9lexozUY&amp;t</a:t>
            </a:r>
            <a:r>
              <a:rPr lang="en-US" sz="2100" dirty="0"/>
              <a:t>  </a:t>
            </a:r>
          </a:p>
          <a:p>
            <a:pPr marL="0" indent="0">
              <a:buNone/>
            </a:pPr>
            <a:endParaRPr lang="de-DE" sz="21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F631F6C-C8BA-4132-B1C2-7CF5C6BDB34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237413" y="4071938"/>
            <a:ext cx="4954587" cy="2786062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71EFC9-4012-4DA2-AB0A-3CD33804D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32" y="4074976"/>
            <a:ext cx="4956033" cy="27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981200" y="692696"/>
            <a:ext cx="8092592" cy="861774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European prevalence of healthcare associated </a:t>
            </a:r>
            <a:r>
              <a:rPr lang="en-US" sz="2800" err="1">
                <a:latin typeface="+mn-lt"/>
                <a:ea typeface="+mn-ea"/>
                <a:cs typeface="+mn-cs"/>
              </a:rPr>
              <a:t>infectiotns</a:t>
            </a:r>
            <a:r>
              <a:rPr lang="en-US" sz="2800" dirty="0">
                <a:latin typeface="+mn-lt"/>
                <a:ea typeface="+mn-ea"/>
                <a:cs typeface="+mn-cs"/>
              </a:rPr>
              <a:t> – in hospital versus in the population</a:t>
            </a:r>
            <a:br>
              <a:rPr lang="en-US" sz="2800" dirty="0">
                <a:latin typeface="+mn-lt"/>
                <a:ea typeface="+mn-ea"/>
                <a:cs typeface="+mn-cs"/>
              </a:rPr>
            </a:br>
            <a:endParaRPr lang="de-DE" sz="2800" dirty="0">
              <a:solidFill>
                <a:srgbClr val="006EC7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10631"/>
              </p:ext>
            </p:extLst>
          </p:nvPr>
        </p:nvGraphicFramePr>
        <p:xfrm>
          <a:off x="791852" y="1960775"/>
          <a:ext cx="9502216" cy="44400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9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0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76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24476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 dirty="0">
                          <a:effectLst/>
                        </a:rPr>
                        <a:t>Population per Country (2016)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Mean N of occupied beds per day per 100000 pop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Number of discharges per 100 pop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effectLst/>
                        </a:rPr>
                        <a:t>LOS (LA)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effectLst/>
                        </a:rPr>
                        <a:t>Pts with HAI %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N of pts with HAI per 1000000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u="none" strike="noStrike">
                          <a:effectLst/>
                        </a:rPr>
                        <a:t>Pts with Antibiotic %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N of pts with Antibiotic per 1000000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Finland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5.487.308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167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4,3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7,4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40,5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68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France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66.759.950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250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5,8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4,9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12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21,4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53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Germany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82.175.684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426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6,2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5,0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23,9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102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Italy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60.665.551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224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6,2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6,3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44,0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99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</a:rPr>
                        <a:t>Netherlands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16.979.120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147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5,2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7,4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11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31,8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effectLst/>
                        </a:rPr>
                        <a:t>47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41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</a:rPr>
                        <a:t>Europe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510.284.430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280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5,7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5,7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16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32,7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91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2217F35-1400-D146-33F5-10FCF9723AE1}"/>
              </a:ext>
            </a:extLst>
          </p:cNvPr>
          <p:cNvSpPr txBox="1"/>
          <p:nvPr/>
        </p:nvSpPr>
        <p:spPr>
          <a:xfrm>
            <a:off x="66260" y="6435587"/>
            <a:ext cx="9162221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Tahoma"/>
                <a:ea typeface="Tahoma"/>
                <a:cs typeface="Tahoma"/>
                <a:hlinkClick r:id="rId2"/>
              </a:rPr>
              <a:t>https://www.ecdc.europa.eu/en/publications-data/point-prevalence-survey-healthcare-associated-infections-and-antimicrobial-use-2016-2017</a:t>
            </a:r>
            <a:r>
              <a:rPr lang="en-US" sz="1000" dirty="0">
                <a:latin typeface="Tahoma"/>
                <a:ea typeface="Tahoma"/>
                <a:cs typeface="Tahoma"/>
              </a:rPr>
              <a:t> </a:t>
            </a:r>
            <a:endParaRPr lang="en-US" sz="10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563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dirty="0" err="1">
                <a:solidFill>
                  <a:srgbClr val="0070C0"/>
                </a:solidFill>
              </a:rPr>
              <a:t>Number</a:t>
            </a:r>
            <a:r>
              <a:rPr lang="de-DE" altLang="de-DE" dirty="0">
                <a:solidFill>
                  <a:srgbClr val="0070C0"/>
                </a:solidFill>
              </a:rPr>
              <a:t> of </a:t>
            </a:r>
            <a:r>
              <a:rPr lang="de-DE" altLang="de-DE" dirty="0" err="1">
                <a:solidFill>
                  <a:srgbClr val="0070C0"/>
                </a:solidFill>
              </a:rPr>
              <a:t>Infections</a:t>
            </a:r>
            <a:r>
              <a:rPr lang="de-DE" altLang="de-DE" dirty="0">
                <a:solidFill>
                  <a:srgbClr val="0070C0"/>
                </a:solidFill>
              </a:rPr>
              <a:t> per </a:t>
            </a:r>
            <a:r>
              <a:rPr lang="de-DE" altLang="de-DE" dirty="0" err="1">
                <a:solidFill>
                  <a:srgbClr val="0070C0"/>
                </a:solidFill>
              </a:rPr>
              <a:t>month</a:t>
            </a:r>
            <a:endParaRPr lang="de-DE" altLang="de-DE" dirty="0">
              <a:solidFill>
                <a:srgbClr val="0070C0"/>
              </a:solidFill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b="1" dirty="0"/>
              <a:t>Ward A, 10 </a:t>
            </a:r>
            <a:r>
              <a:rPr lang="de-DE" altLang="de-DE" b="1" dirty="0" err="1"/>
              <a:t>beds</a:t>
            </a:r>
            <a:endParaRPr lang="de-DE" altLang="de-DE" b="1" dirty="0"/>
          </a:p>
          <a:p>
            <a:pPr eaLnBrk="1" hangingPunct="1"/>
            <a:r>
              <a:rPr lang="de-DE" altLang="de-DE" b="1" dirty="0"/>
              <a:t>10 </a:t>
            </a:r>
            <a:r>
              <a:rPr lang="de-DE" altLang="de-DE" b="1" dirty="0" err="1"/>
              <a:t>Infected</a:t>
            </a:r>
            <a:endParaRPr lang="de-DE" altLang="de-DE" b="1" dirty="0"/>
          </a:p>
          <a:p>
            <a:pPr eaLnBrk="1" hangingPunct="1"/>
            <a:r>
              <a:rPr lang="de-DE" altLang="de-DE" sz="2400" b="1" dirty="0">
                <a:solidFill>
                  <a:srgbClr val="00FF00"/>
                </a:solidFill>
              </a:rPr>
              <a:t>1 </a:t>
            </a:r>
            <a:r>
              <a:rPr lang="de-DE" altLang="de-DE" sz="2400" b="1" dirty="0" err="1">
                <a:solidFill>
                  <a:srgbClr val="00FF00"/>
                </a:solidFill>
              </a:rPr>
              <a:t>Infection</a:t>
            </a:r>
            <a:r>
              <a:rPr lang="de-DE" altLang="de-DE" sz="2400" b="1" dirty="0">
                <a:solidFill>
                  <a:srgbClr val="00FF00"/>
                </a:solidFill>
              </a:rPr>
              <a:t>/ </a:t>
            </a:r>
            <a:r>
              <a:rPr lang="de-DE" altLang="de-DE" sz="2400" b="1" dirty="0" err="1">
                <a:solidFill>
                  <a:srgbClr val="00FF00"/>
                </a:solidFill>
              </a:rPr>
              <a:t>bed</a:t>
            </a:r>
            <a:endParaRPr lang="de-DE" altLang="de-DE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de-DE" altLang="de-DE" sz="2400" b="1" dirty="0"/>
              <a:t>100 </a:t>
            </a:r>
            <a:r>
              <a:rPr lang="de-DE" altLang="de-DE" sz="2400" b="1" dirty="0" err="1"/>
              <a:t>patients</a:t>
            </a:r>
            <a:r>
              <a:rPr lang="de-DE" altLang="de-DE" sz="2400" b="1" dirty="0"/>
              <a:t>/</a:t>
            </a:r>
            <a:r>
              <a:rPr lang="de-DE" altLang="de-DE" sz="2400" b="1" dirty="0" err="1"/>
              <a:t>month</a:t>
            </a:r>
            <a:endParaRPr lang="de-DE" altLang="de-DE" sz="2400" b="1" dirty="0"/>
          </a:p>
          <a:p>
            <a:pPr eaLnBrk="1" hangingPunct="1"/>
            <a:r>
              <a:rPr lang="de-DE" altLang="de-DE" sz="2400" b="1" dirty="0">
                <a:solidFill>
                  <a:srgbClr val="CC0099"/>
                </a:solidFill>
              </a:rPr>
              <a:t>10 </a:t>
            </a:r>
            <a:r>
              <a:rPr lang="de-DE" altLang="de-DE" sz="2400" b="1" dirty="0" err="1">
                <a:solidFill>
                  <a:srgbClr val="CC0099"/>
                </a:solidFill>
              </a:rPr>
              <a:t>Infections</a:t>
            </a:r>
            <a:r>
              <a:rPr lang="de-DE" altLang="de-DE" sz="2400" b="1" dirty="0">
                <a:solidFill>
                  <a:srgbClr val="CC0099"/>
                </a:solidFill>
              </a:rPr>
              <a:t>/ 100 </a:t>
            </a:r>
            <a:br>
              <a:rPr lang="de-DE" altLang="de-DE" sz="2400" b="1" dirty="0">
                <a:solidFill>
                  <a:srgbClr val="CC0099"/>
                </a:solidFill>
              </a:rPr>
            </a:br>
            <a:r>
              <a:rPr lang="de-DE" altLang="de-DE" sz="2400" b="1" dirty="0" err="1">
                <a:solidFill>
                  <a:srgbClr val="CC0099"/>
                </a:solidFill>
              </a:rPr>
              <a:t>patients</a:t>
            </a:r>
            <a:endParaRPr lang="de-DE" altLang="de-DE" sz="2400" b="1" dirty="0">
              <a:solidFill>
                <a:srgbClr val="CC0099"/>
              </a:solidFill>
            </a:endParaRPr>
          </a:p>
          <a:p>
            <a:pPr eaLnBrk="1" hangingPunct="1"/>
            <a:r>
              <a:rPr lang="de-DE" altLang="de-DE" sz="2400" b="1" dirty="0"/>
              <a:t>300 </a:t>
            </a:r>
            <a:r>
              <a:rPr lang="de-DE" altLang="de-DE" sz="2400" b="1" dirty="0" err="1"/>
              <a:t>patient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days</a:t>
            </a:r>
            <a:r>
              <a:rPr lang="de-DE" altLang="de-DE" sz="2400" b="1" dirty="0"/>
              <a:t> (PT)</a:t>
            </a:r>
          </a:p>
          <a:p>
            <a:pPr eaLnBrk="1" hangingPunct="1"/>
            <a:r>
              <a:rPr lang="de-DE" altLang="de-DE" sz="2400" b="1" dirty="0">
                <a:solidFill>
                  <a:srgbClr val="FF0000"/>
                </a:solidFill>
              </a:rPr>
              <a:t>33,3 Infekt./ 1000PT</a:t>
            </a:r>
          </a:p>
          <a:p>
            <a:pPr eaLnBrk="1" hangingPunct="1"/>
            <a:endParaRPr lang="de-DE" altLang="de-DE" sz="2400" b="1" dirty="0"/>
          </a:p>
          <a:p>
            <a:pPr eaLnBrk="1" hangingPunct="1"/>
            <a:r>
              <a:rPr lang="de-DE" altLang="de-DE" b="1" dirty="0" err="1"/>
              <a:t>Length</a:t>
            </a:r>
            <a:r>
              <a:rPr lang="de-DE" altLang="de-DE" b="1" dirty="0"/>
              <a:t> of </a:t>
            </a:r>
            <a:r>
              <a:rPr lang="de-DE" altLang="de-DE" b="1" dirty="0" err="1"/>
              <a:t>stay</a:t>
            </a:r>
            <a:r>
              <a:rPr lang="de-DE" altLang="de-DE" b="1" dirty="0"/>
              <a:t>: 3 </a:t>
            </a:r>
            <a:r>
              <a:rPr lang="de-DE" altLang="de-DE" b="1" dirty="0" err="1"/>
              <a:t>days</a:t>
            </a:r>
            <a:endParaRPr lang="de-DE" altLang="de-DE" b="1" dirty="0"/>
          </a:p>
          <a:p>
            <a:pPr eaLnBrk="1" hangingPunct="1"/>
            <a:endParaRPr lang="de-DE" altLang="de-DE" sz="2400" b="1" dirty="0"/>
          </a:p>
          <a:p>
            <a:pPr eaLnBrk="1" hangingPunct="1"/>
            <a:endParaRPr lang="de-DE" altLang="de-DE" sz="2400" b="1" dirty="0"/>
          </a:p>
          <a:p>
            <a:pPr eaLnBrk="1" hangingPunct="1"/>
            <a:endParaRPr lang="de-DE" altLang="de-DE" sz="2400" b="1" dirty="0"/>
          </a:p>
          <a:p>
            <a:pPr eaLnBrk="1" hangingPunct="1"/>
            <a:endParaRPr lang="de-DE" altLang="de-DE" sz="2400" b="1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23188" y="1352335"/>
            <a:ext cx="4468812" cy="507841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b="1" dirty="0"/>
              <a:t>Ward B, </a:t>
            </a:r>
            <a:r>
              <a:rPr lang="de-DE" altLang="de-DE" sz="3000" b="1" dirty="0"/>
              <a:t>25</a:t>
            </a:r>
            <a:r>
              <a:rPr lang="de-DE" altLang="de-DE" b="1" dirty="0"/>
              <a:t> </a:t>
            </a:r>
            <a:r>
              <a:rPr lang="de-DE" altLang="de-DE" b="1" dirty="0" err="1"/>
              <a:t>beds</a:t>
            </a:r>
            <a:endParaRPr lang="de-DE" altLang="de-DE" b="1" dirty="0"/>
          </a:p>
          <a:p>
            <a:pPr eaLnBrk="1" hangingPunct="1"/>
            <a:r>
              <a:rPr lang="de-DE" altLang="de-DE" b="1" dirty="0"/>
              <a:t>20 </a:t>
            </a:r>
            <a:r>
              <a:rPr lang="de-DE" altLang="de-DE" b="1" dirty="0" err="1"/>
              <a:t>Infected</a:t>
            </a:r>
            <a:endParaRPr lang="de-DE" altLang="de-DE" b="1" dirty="0"/>
          </a:p>
          <a:p>
            <a:pPr eaLnBrk="1" hangingPunct="1"/>
            <a:r>
              <a:rPr lang="de-DE" altLang="de-DE" sz="2400" b="1" dirty="0">
                <a:solidFill>
                  <a:srgbClr val="00FF00"/>
                </a:solidFill>
              </a:rPr>
              <a:t>0,8 </a:t>
            </a:r>
            <a:r>
              <a:rPr lang="de-DE" altLang="de-DE" sz="2400" b="1" dirty="0" err="1">
                <a:solidFill>
                  <a:srgbClr val="00FF00"/>
                </a:solidFill>
              </a:rPr>
              <a:t>Infection</a:t>
            </a:r>
            <a:r>
              <a:rPr lang="de-DE" altLang="de-DE" sz="2400" b="1" dirty="0">
                <a:solidFill>
                  <a:srgbClr val="00FF00"/>
                </a:solidFill>
              </a:rPr>
              <a:t>/ </a:t>
            </a:r>
            <a:r>
              <a:rPr lang="de-DE" altLang="de-DE" sz="2400" b="1" dirty="0" err="1">
                <a:solidFill>
                  <a:srgbClr val="00FF00"/>
                </a:solidFill>
              </a:rPr>
              <a:t>bed</a:t>
            </a:r>
            <a:endParaRPr lang="de-DE" altLang="de-DE" sz="2400" b="1" dirty="0">
              <a:solidFill>
                <a:srgbClr val="00FF00"/>
              </a:solidFill>
            </a:endParaRPr>
          </a:p>
          <a:p>
            <a:pPr eaLnBrk="1" hangingPunct="1"/>
            <a:r>
              <a:rPr lang="de-DE" altLang="de-DE" sz="2400" b="1" dirty="0"/>
              <a:t>150 </a:t>
            </a:r>
            <a:r>
              <a:rPr lang="de-DE" altLang="de-DE" sz="2400" b="1" dirty="0" err="1"/>
              <a:t>patients</a:t>
            </a:r>
            <a:r>
              <a:rPr lang="de-DE" altLang="de-DE" sz="2400" b="1" dirty="0"/>
              <a:t>/</a:t>
            </a:r>
            <a:r>
              <a:rPr lang="de-DE" altLang="de-DE" sz="2400" b="1" dirty="0" err="1"/>
              <a:t>month</a:t>
            </a:r>
            <a:endParaRPr lang="de-DE" altLang="de-DE" sz="2400" b="1" dirty="0"/>
          </a:p>
          <a:p>
            <a:r>
              <a:rPr lang="de-DE" altLang="de-DE" sz="2400" b="1" dirty="0">
                <a:solidFill>
                  <a:srgbClr val="CC0099"/>
                </a:solidFill>
              </a:rPr>
              <a:t>13,3 </a:t>
            </a:r>
            <a:r>
              <a:rPr lang="de-DE" altLang="de-DE" sz="2400" b="1" dirty="0" err="1">
                <a:solidFill>
                  <a:srgbClr val="CC0099"/>
                </a:solidFill>
              </a:rPr>
              <a:t>Infections</a:t>
            </a:r>
            <a:r>
              <a:rPr lang="de-DE" altLang="de-DE" sz="2400" b="1" dirty="0">
                <a:solidFill>
                  <a:srgbClr val="CC0099"/>
                </a:solidFill>
              </a:rPr>
              <a:t>/ 100 </a:t>
            </a:r>
            <a:r>
              <a:rPr lang="de-DE" altLang="de-DE" sz="2400" b="1" dirty="0" err="1">
                <a:solidFill>
                  <a:srgbClr val="CC0099"/>
                </a:solidFill>
              </a:rPr>
              <a:t>patients</a:t>
            </a:r>
            <a:endParaRPr lang="de-DE" altLang="de-DE" sz="2400" b="1" dirty="0">
              <a:solidFill>
                <a:srgbClr val="CC0099"/>
              </a:solidFill>
            </a:endParaRPr>
          </a:p>
          <a:p>
            <a:pPr eaLnBrk="1" hangingPunct="1"/>
            <a:r>
              <a:rPr lang="de-DE" altLang="de-DE" sz="2400" b="1" dirty="0"/>
              <a:t>750 </a:t>
            </a:r>
            <a:r>
              <a:rPr lang="de-DE" altLang="de-DE" sz="2400" b="1" dirty="0" err="1"/>
              <a:t>patient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days</a:t>
            </a:r>
            <a:endParaRPr lang="de-DE" altLang="de-DE" sz="2400" b="1" dirty="0"/>
          </a:p>
          <a:p>
            <a:pPr eaLnBrk="1" hangingPunct="1"/>
            <a:r>
              <a:rPr lang="de-DE" altLang="de-DE" sz="2400" b="1" dirty="0">
                <a:solidFill>
                  <a:srgbClr val="FF0000"/>
                </a:solidFill>
              </a:rPr>
              <a:t>26,7 Infekt./ 1000PT</a:t>
            </a:r>
          </a:p>
          <a:p>
            <a:pPr eaLnBrk="1" hangingPunct="1"/>
            <a:endParaRPr lang="de-DE" altLang="de-DE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de-DE" altLang="de-DE" b="1" dirty="0" err="1"/>
              <a:t>Length</a:t>
            </a:r>
            <a:r>
              <a:rPr lang="de-DE" altLang="de-DE" b="1" dirty="0"/>
              <a:t> of </a:t>
            </a:r>
            <a:r>
              <a:rPr lang="de-DE" altLang="de-DE" b="1" dirty="0" err="1"/>
              <a:t>stay</a:t>
            </a:r>
            <a:r>
              <a:rPr lang="de-DE" altLang="de-DE" b="1" dirty="0"/>
              <a:t>: 5 </a:t>
            </a:r>
            <a:r>
              <a:rPr lang="de-DE" altLang="de-DE" b="1" dirty="0" err="1"/>
              <a:t>days</a:t>
            </a:r>
            <a:endParaRPr lang="de-DE" altLang="de-DE" b="1" dirty="0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5309484" y="1768200"/>
            <a:ext cx="3384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DE" altLang="de-DE" b="1" dirty="0"/>
          </a:p>
          <a:p>
            <a:pPr eaLnBrk="1" hangingPunct="1">
              <a:buFontTx/>
              <a:buNone/>
            </a:pPr>
            <a:endParaRPr lang="de-DE" altLang="de-DE" sz="2400" b="1" dirty="0">
              <a:solidFill>
                <a:srgbClr val="00FF00"/>
              </a:solidFill>
            </a:endParaRPr>
          </a:p>
          <a:p>
            <a:pPr eaLnBrk="1" hangingPunct="1">
              <a:buFontTx/>
              <a:buNone/>
            </a:pPr>
            <a:endParaRPr lang="de-DE" altLang="de-DE" sz="2400" b="1" dirty="0"/>
          </a:p>
          <a:p>
            <a:pPr eaLnBrk="1" hangingPunct="1">
              <a:buFontTx/>
              <a:buNone/>
            </a:pPr>
            <a:endParaRPr lang="de-DE" altLang="de-DE" sz="2400" b="1" dirty="0">
              <a:solidFill>
                <a:srgbClr val="CC0099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400" b="1" dirty="0" err="1">
                <a:solidFill>
                  <a:srgbClr val="CC0099"/>
                </a:solidFill>
              </a:rPr>
              <a:t>Icidence</a:t>
            </a:r>
            <a:endParaRPr lang="de-DE" altLang="de-DE" sz="2400" b="1" dirty="0">
              <a:solidFill>
                <a:srgbClr val="CC0099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400" b="1" dirty="0">
                <a:solidFill>
                  <a:srgbClr val="CC0099"/>
                </a:solidFill>
              </a:rPr>
              <a:t> 		</a:t>
            </a:r>
            <a:endParaRPr lang="de-DE" altLang="de-DE" sz="2400" b="1" dirty="0"/>
          </a:p>
          <a:p>
            <a:pPr eaLnBrk="1" hangingPunct="1">
              <a:buFontTx/>
              <a:buNone/>
            </a:pPr>
            <a:endParaRPr lang="de-DE" altLang="de-DE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de-DE" altLang="de-DE" sz="2400" b="1" dirty="0" err="1">
                <a:solidFill>
                  <a:srgbClr val="FF0000"/>
                </a:solidFill>
              </a:rPr>
              <a:t>Incidence</a:t>
            </a:r>
            <a:br>
              <a:rPr lang="de-DE" altLang="de-DE" sz="2400" b="1" dirty="0">
                <a:solidFill>
                  <a:srgbClr val="FF0000"/>
                </a:solidFill>
              </a:rPr>
            </a:br>
            <a:r>
              <a:rPr lang="de-DE" altLang="de-DE" sz="2400" b="1" dirty="0">
                <a:solidFill>
                  <a:srgbClr val="FF0000"/>
                </a:solidFill>
              </a:rPr>
              <a:t> rate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 bwMode="auto">
          <a:xfrm>
            <a:off x="9928051" y="6248400"/>
            <a:ext cx="5018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E826C9-8111-4FF3-9B62-D0C11021D4A0}" type="slidenum">
              <a:rPr lang="de-DE" altLang="de-DE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0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0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04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0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68" grpId="0" build="p"/>
      <p:bldP spid="1904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Specific objectives of this session:</a:t>
            </a: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Learn about different layers where surveillance may be conducted and different surveillance targets</a:t>
            </a:r>
          </a:p>
          <a:p>
            <a:pPr marL="457200" indent="-457200">
              <a:buAutoNum type="arabicPeriod"/>
            </a:pPr>
            <a:r>
              <a:rPr lang="en-GB" dirty="0"/>
              <a:t>Learn about event-based outbreak surveillance</a:t>
            </a:r>
          </a:p>
          <a:p>
            <a:pPr marL="457200" indent="-457200">
              <a:buAutoNum type="arabicPeriod"/>
            </a:pPr>
            <a:r>
              <a:rPr lang="en-GB" dirty="0"/>
              <a:t>Learn about examples for laboratory based and HAI surveillance</a:t>
            </a:r>
          </a:p>
          <a:p>
            <a:pPr marL="457200" indent="-457200"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418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HAI </a:t>
            </a:r>
            <a:r>
              <a:rPr lang="en-GB" dirty="0" err="1"/>
              <a:t>outbrek</a:t>
            </a:r>
            <a:r>
              <a:rPr lang="en-GB" dirty="0"/>
              <a:t> detection through </a:t>
            </a:r>
            <a:r>
              <a:rPr lang="en-GB" dirty="0" err="1"/>
              <a:t>eventbased</a:t>
            </a:r>
            <a:r>
              <a:rPr lang="en-GB" dirty="0"/>
              <a:t> and indicator based </a:t>
            </a:r>
            <a:r>
              <a:rPr lang="en-GB" dirty="0" err="1"/>
              <a:t>survaillance</a:t>
            </a:r>
            <a:r>
              <a:rPr lang="en-GB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Survaillance</a:t>
            </a:r>
            <a:r>
              <a:rPr lang="en-GB" dirty="0"/>
              <a:t> for HAI outbreak detection on all layers in health/public health system necessary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Targets can be: (HAI) infections, laboratory results (pathogens and resistance), reference centre data, suspected outbreaks,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Regular communication and discussion about signals </a:t>
            </a:r>
            <a:r>
              <a:rPr lang="en-GB" dirty="0" err="1"/>
              <a:t>neccessary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64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Acknowledgements</a:t>
            </a:r>
            <a:br>
              <a:rPr lang="en-GB" dirty="0"/>
            </a:br>
            <a:br>
              <a:rPr lang="en-GB" dirty="0"/>
            </a:br>
            <a:r>
              <a:rPr lang="en-GB" sz="1100" dirty="0"/>
              <a:t>The creation of this training material was commissioned by ECDC to Agnes Hajdu </a:t>
            </a:r>
            <a:r>
              <a:rPr lang="en-GB" sz="1100"/>
              <a:t>and Sebastian Haller</a:t>
            </a:r>
            <a:br>
              <a:rPr lang="en-GB" sz="1100" dirty="0"/>
            </a:br>
            <a:br>
              <a:rPr lang="en-GB" sz="1100" dirty="0"/>
            </a:br>
            <a:br>
              <a:rPr lang="en-GB" sz="1100" dirty="0"/>
            </a:b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session consists of the following elements</a:t>
            </a: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Introduction surveillance for identifying outbreaks</a:t>
            </a:r>
          </a:p>
          <a:p>
            <a:pPr marL="457200" indent="-457200">
              <a:buAutoNum type="arabicPeriod"/>
            </a:pPr>
            <a:r>
              <a:rPr lang="en-GB" dirty="0"/>
              <a:t>HAI-outbreak surveillance</a:t>
            </a:r>
          </a:p>
          <a:p>
            <a:pPr marL="457200" indent="-457200">
              <a:buAutoNum type="arabicPeriod"/>
            </a:pPr>
            <a:r>
              <a:rPr lang="en-GB" dirty="0"/>
              <a:t>HAI-surveillance</a:t>
            </a:r>
          </a:p>
          <a:p>
            <a:pPr marL="457200" indent="-457200">
              <a:buAutoNum type="arabicPeriod"/>
            </a:pPr>
            <a:r>
              <a:rPr lang="en-GB" dirty="0"/>
              <a:t>Laboratory surveillance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err="1"/>
              <a:t>Layers</a:t>
            </a:r>
            <a:r>
              <a:rPr lang="de-DE" dirty="0"/>
              <a:t> of AMR and HAI Surveillance in Germany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116874"/>
              </p:ext>
            </p:extLst>
          </p:nvPr>
        </p:nvGraphicFramePr>
        <p:xfrm>
          <a:off x="1772239" y="1937707"/>
          <a:ext cx="7403511" cy="4598004"/>
        </p:xfrm>
        <a:graphic>
          <a:graphicData uri="http://schemas.openxmlformats.org/drawingml/2006/table">
            <a:tbl>
              <a:tblPr/>
              <a:tblGrid>
                <a:gridCol w="207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lokal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§ 23 IfSG (internal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surveillance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regional / national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Mandatory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notification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8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RKI: ARS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Voluntary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mainly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87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368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Nationale </a:t>
                      </a:r>
                      <a:b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Reference </a:t>
                      </a:r>
                      <a:r>
                        <a:rPr lang="de-DE" sz="2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Centres</a:t>
                      </a:r>
                      <a:endParaRPr lang="de-DE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Typing</a:t>
                      </a:r>
                      <a: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/</a:t>
                      </a:r>
                      <a:b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de-DE" sz="2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phenotype</a:t>
                      </a:r>
                      <a: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de-DE" sz="2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genotype</a:t>
                      </a:r>
                      <a:r>
                        <a:rPr lang="de-DE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diagnostics</a:t>
                      </a:r>
                      <a:endParaRPr lang="de-DE" sz="2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54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66A9127F-D2D5-4C76-B389-DD3B3536F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Surveillance Targets in Germany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1775520" y="1628800"/>
            <a:ext cx="8712968" cy="4608512"/>
            <a:chOff x="251520" y="1981166"/>
            <a:chExt cx="8712968" cy="4184138"/>
          </a:xfrm>
        </p:grpSpPr>
        <p:sp>
          <p:nvSpPr>
            <p:cNvPr id="7" name="Rechteck 6"/>
            <p:cNvSpPr/>
            <p:nvPr/>
          </p:nvSpPr>
          <p:spPr>
            <a:xfrm>
              <a:off x="251520" y="1988840"/>
              <a:ext cx="2664296" cy="4176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457200"/>
              <a:r>
                <a:rPr lang="de-DE" sz="2400" b="1" dirty="0">
                  <a:solidFill>
                    <a:prstClr val="white"/>
                  </a:solidFill>
                  <a:latin typeface="Calibri"/>
                </a:rPr>
                <a:t>HAI-</a:t>
              </a:r>
              <a:r>
                <a:rPr lang="de-DE" sz="2400" b="1" dirty="0" err="1">
                  <a:solidFill>
                    <a:prstClr val="white"/>
                  </a:solidFill>
                  <a:latin typeface="Calibri"/>
                </a:rPr>
                <a:t>infections</a:t>
              </a:r>
              <a:r>
                <a:rPr lang="de-DE" sz="2400" b="1" dirty="0">
                  <a:solidFill>
                    <a:prstClr val="white"/>
                  </a:solidFill>
                  <a:latin typeface="Calibri"/>
                </a:rPr>
                <a:t> and -</a:t>
              </a:r>
              <a:r>
                <a:rPr lang="de-DE" sz="2400" b="1" dirty="0" err="1">
                  <a:solidFill>
                    <a:prstClr val="white"/>
                  </a:solidFill>
                  <a:latin typeface="Calibri"/>
                </a:rPr>
                <a:t>outbreaks</a:t>
              </a:r>
              <a:endParaRPr lang="de-DE" sz="2400" b="1" dirty="0">
                <a:solidFill>
                  <a:prstClr val="white"/>
                </a:solidFill>
                <a:latin typeface="Calibri"/>
              </a:endParaRP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IfSG § 23, § 6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KISS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Surveillance HAI </a:t>
              </a:r>
              <a:r>
                <a:rPr lang="de-DE" sz="2400" dirty="0" err="1">
                  <a:solidFill>
                    <a:prstClr val="white"/>
                  </a:solidFill>
                  <a:latin typeface="Calibri"/>
                </a:rPr>
                <a:t>outbreaks</a:t>
              </a:r>
              <a:endParaRPr lang="de-DE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3275856" y="1981166"/>
              <a:ext cx="2664296" cy="4176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457200"/>
              <a:r>
                <a:rPr lang="de-DE" sz="2400" b="1" dirty="0">
                  <a:solidFill>
                    <a:prstClr val="white"/>
                  </a:solidFill>
                  <a:latin typeface="Calibri"/>
                </a:rPr>
                <a:t>Pathogens and </a:t>
              </a:r>
              <a:r>
                <a:rPr lang="de-DE" sz="2400" b="1" dirty="0" err="1">
                  <a:solidFill>
                    <a:prstClr val="white"/>
                  </a:solidFill>
                  <a:latin typeface="Calibri"/>
                </a:rPr>
                <a:t>resistnaces</a:t>
              </a:r>
              <a:r>
                <a:rPr lang="de-DE" sz="2400" b="1" dirty="0">
                  <a:solidFill>
                    <a:prstClr val="white"/>
                  </a:solidFill>
                  <a:latin typeface="Calibri"/>
                </a:rPr>
                <a:t>	</a:t>
              </a: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IfSG § 23, § 7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ARS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KISS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Regional </a:t>
              </a:r>
              <a:r>
                <a:rPr lang="de-DE" sz="2400" dirty="0" err="1">
                  <a:solidFill>
                    <a:prstClr val="white"/>
                  </a:solidFill>
                  <a:latin typeface="Calibri"/>
                </a:rPr>
                <a:t>systems</a:t>
              </a:r>
              <a:endParaRPr lang="de-DE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6300192" y="1981166"/>
              <a:ext cx="2664296" cy="4176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 defTabSz="457200"/>
              <a:r>
                <a:rPr lang="de-DE" sz="2400" b="1" dirty="0" err="1">
                  <a:solidFill>
                    <a:prstClr val="white"/>
                  </a:solidFill>
                  <a:latin typeface="Calibri"/>
                </a:rPr>
                <a:t>Antimicrobial</a:t>
              </a:r>
              <a:r>
                <a:rPr lang="de-DE" sz="2400" b="1" dirty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de-DE" sz="2400" b="1" dirty="0" err="1">
                  <a:solidFill>
                    <a:prstClr val="white"/>
                  </a:solidFill>
                  <a:latin typeface="Calibri"/>
                </a:rPr>
                <a:t>consumption</a:t>
              </a:r>
              <a:endParaRPr lang="de-DE" sz="2400" b="1" dirty="0">
                <a:solidFill>
                  <a:prstClr val="white"/>
                </a:solidFill>
                <a:latin typeface="Calibri"/>
              </a:endParaRP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algn="ctr" defTabSz="457200"/>
              <a:endParaRPr lang="de-DE" b="1" dirty="0">
                <a:solidFill>
                  <a:prstClr val="white"/>
                </a:solidFill>
                <a:latin typeface="Calibri"/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IfSG § 23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AVS</a:t>
              </a: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ADKA/</a:t>
              </a:r>
              <a:r>
                <a:rPr lang="de-DE" sz="2400" dirty="0" err="1">
                  <a:solidFill>
                    <a:prstClr val="white"/>
                  </a:solidFill>
                  <a:latin typeface="Calibri"/>
                </a:rPr>
                <a:t>if</a:t>
              </a:r>
              <a:endParaRPr lang="de-DE" sz="2400" dirty="0">
                <a:solidFill>
                  <a:prstClr val="white"/>
                </a:solidFill>
                <a:latin typeface="Calibri"/>
              </a:endParaRPr>
            </a:p>
            <a:p>
              <a:pPr marL="285750" indent="-285750" defTabSz="457200">
                <a:buFont typeface="Arial" panose="020B0604020202020204" pitchFamily="34" charset="0"/>
                <a:buChar char="•"/>
              </a:pPr>
              <a:r>
                <a:rPr lang="de-DE" sz="2400" dirty="0">
                  <a:solidFill>
                    <a:prstClr val="white"/>
                  </a:solidFill>
                  <a:latin typeface="Calibri"/>
                </a:rPr>
                <a:t>SAMBA (amb.)</a:t>
              </a:r>
            </a:p>
            <a:p>
              <a:pPr defTabSz="457200"/>
              <a:endParaRPr lang="de-DE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Rechteck 2"/>
          <p:cNvSpPr/>
          <p:nvPr/>
        </p:nvSpPr>
        <p:spPr>
          <a:xfrm>
            <a:off x="8112224" y="188640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240016" y="5229200"/>
            <a:ext cx="2664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457200"/>
            <a:r>
              <a:rPr lang="de-DE" sz="2400" dirty="0">
                <a:solidFill>
                  <a:prstClr val="white"/>
                </a:solidFill>
                <a:latin typeface="Calibri"/>
              </a:rPr>
              <a:t>ARVIA</a:t>
            </a:r>
          </a:p>
        </p:txBody>
      </p:sp>
    </p:spTree>
    <p:extLst>
      <p:ext uri="{BB962C8B-B14F-4D97-AF65-F5344CB8AC3E}">
        <p14:creationId xmlns:p14="http://schemas.microsoft.com/office/powerpoint/2010/main" val="16554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8FC5EC8-9805-4B59-A937-5F8FD318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91" y="382318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US" dirty="0"/>
              <a:t>Outbreak-notification </a:t>
            </a:r>
            <a:br>
              <a:rPr lang="en-US" dirty="0"/>
            </a:br>
            <a:r>
              <a:rPr lang="en-US" dirty="0"/>
              <a:t>Flow from hospital to RKI</a:t>
            </a:r>
            <a:br>
              <a:rPr lang="en-US" dirty="0"/>
            </a:br>
            <a:endParaRPr lang="de-DE" dirty="0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8328248" y="3789040"/>
            <a:ext cx="864096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495" name="Group 103"/>
          <p:cNvGrpSpPr>
            <a:grpSpLocks/>
          </p:cNvGrpSpPr>
          <p:nvPr/>
        </p:nvGrpSpPr>
        <p:grpSpPr bwMode="auto">
          <a:xfrm>
            <a:off x="1774827" y="4727577"/>
            <a:ext cx="2609851" cy="1316038"/>
            <a:chOff x="4005" y="3186"/>
            <a:chExt cx="1644" cy="829"/>
          </a:xfrm>
        </p:grpSpPr>
        <p:sp>
          <p:nvSpPr>
            <p:cNvPr id="59487" name="Rectangle 95"/>
            <p:cNvSpPr>
              <a:spLocks noChangeArrowheads="1"/>
            </p:cNvSpPr>
            <p:nvPr/>
          </p:nvSpPr>
          <p:spPr bwMode="auto">
            <a:xfrm>
              <a:off x="4005" y="3186"/>
              <a:ext cx="167" cy="15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59488" name="Rectangle 96"/>
            <p:cNvSpPr>
              <a:spLocks noChangeArrowheads="1"/>
            </p:cNvSpPr>
            <p:nvPr/>
          </p:nvSpPr>
          <p:spPr bwMode="auto">
            <a:xfrm>
              <a:off x="4307" y="3226"/>
              <a:ext cx="134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1200" b="1" dirty="0"/>
                <a:t>Case </a:t>
              </a:r>
              <a:r>
                <a:rPr lang="de-DE" sz="1200" b="1" dirty="0" err="1"/>
                <a:t>with</a:t>
              </a:r>
              <a:r>
                <a:rPr lang="de-DE" sz="1200" b="1" dirty="0"/>
                <a:t> HAI-</a:t>
              </a:r>
              <a:r>
                <a:rPr lang="de-DE" sz="1200" b="1" dirty="0" err="1"/>
                <a:t>infection</a:t>
              </a:r>
              <a:endParaRPr lang="de-DE" sz="1200" b="1" dirty="0"/>
            </a:p>
          </p:txBody>
        </p:sp>
        <p:sp>
          <p:nvSpPr>
            <p:cNvPr id="59489" name="Rectangle 97"/>
            <p:cNvSpPr>
              <a:spLocks noChangeArrowheads="1"/>
            </p:cNvSpPr>
            <p:nvPr/>
          </p:nvSpPr>
          <p:spPr bwMode="auto">
            <a:xfrm>
              <a:off x="4005" y="3502"/>
              <a:ext cx="167" cy="15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</a:t>
              </a:r>
            </a:p>
          </p:txBody>
        </p:sp>
        <p:sp>
          <p:nvSpPr>
            <p:cNvPr id="59490" name="Rectangle 98"/>
            <p:cNvSpPr>
              <a:spLocks noChangeArrowheads="1"/>
            </p:cNvSpPr>
            <p:nvPr/>
          </p:nvSpPr>
          <p:spPr bwMode="auto">
            <a:xfrm>
              <a:off x="4005" y="3857"/>
              <a:ext cx="167" cy="15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</p:grpSp>
      <p:sp>
        <p:nvSpPr>
          <p:cNvPr id="59395" name="Rectangle 3"/>
          <p:cNvSpPr>
            <a:spLocks noChangeArrowheads="1"/>
          </p:cNvSpPr>
          <p:nvPr/>
        </p:nvSpPr>
        <p:spPr bwMode="auto">
          <a:xfrm rot="16200000">
            <a:off x="1858915" y="2924150"/>
            <a:ext cx="1357560" cy="1380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de-DE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 rot="5400000">
            <a:off x="4632066" y="2986174"/>
            <a:ext cx="1186681" cy="1427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 rot="16200000">
            <a:off x="6954009" y="3134880"/>
            <a:ext cx="1368151" cy="12363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 rot="16200000">
            <a:off x="9094328" y="3343139"/>
            <a:ext cx="1380307" cy="9759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3287714" y="3736330"/>
            <a:ext cx="1152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5951985" y="3789040"/>
            <a:ext cx="1037009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719736" y="3269605"/>
            <a:ext cx="265112" cy="2524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4144889" y="3278433"/>
            <a:ext cx="265113" cy="250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287688" y="3269605"/>
            <a:ext cx="265112" cy="2524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1951460" y="3586410"/>
            <a:ext cx="1192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b="1" dirty="0"/>
              <a:t>Hospital</a:t>
            </a: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4553101" y="3318084"/>
            <a:ext cx="1385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b="1" dirty="0" err="1"/>
              <a:t>Local</a:t>
            </a:r>
            <a:r>
              <a:rPr lang="de-DE" sz="1200" b="1" dirty="0"/>
              <a:t> </a:t>
            </a:r>
            <a:r>
              <a:rPr lang="de-DE" sz="1200" b="1" dirty="0" err="1"/>
              <a:t>public</a:t>
            </a:r>
            <a:endParaRPr lang="de-DE" sz="1200" b="1" dirty="0"/>
          </a:p>
          <a:p>
            <a:r>
              <a:rPr lang="de-DE" sz="1200" b="1" dirty="0" err="1"/>
              <a:t>health</a:t>
            </a:r>
            <a:r>
              <a:rPr lang="de-DE" sz="1200" b="1" dirty="0"/>
              <a:t> </a:t>
            </a:r>
          </a:p>
          <a:p>
            <a:r>
              <a:rPr lang="de-DE" sz="1200" b="1" dirty="0" err="1"/>
              <a:t>authority</a:t>
            </a:r>
            <a:endParaRPr lang="de-DE" sz="1200" b="1" dirty="0"/>
          </a:p>
          <a:p>
            <a:endParaRPr lang="de-DE" sz="1200" b="1" dirty="0"/>
          </a:p>
        </p:txBody>
      </p:sp>
      <p:sp>
        <p:nvSpPr>
          <p:cNvPr id="59422" name="Rectangle 30"/>
          <p:cNvSpPr>
            <a:spLocks noChangeArrowheads="1"/>
          </p:cNvSpPr>
          <p:nvPr/>
        </p:nvSpPr>
        <p:spPr bwMode="auto">
          <a:xfrm>
            <a:off x="7064375" y="3358734"/>
            <a:ext cx="1191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b="1" dirty="0"/>
              <a:t>Public </a:t>
            </a:r>
            <a:r>
              <a:rPr lang="de-DE" sz="1200" b="1" dirty="0" err="1"/>
              <a:t>health</a:t>
            </a:r>
            <a:r>
              <a:rPr lang="de-DE" sz="1200" b="1" dirty="0"/>
              <a:t> </a:t>
            </a:r>
            <a:r>
              <a:rPr lang="de-DE" sz="1200" b="1" dirty="0" err="1"/>
              <a:t>institute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  <a:r>
              <a:rPr lang="de-DE" sz="1200" b="1" dirty="0" err="1"/>
              <a:t>federal</a:t>
            </a:r>
            <a:r>
              <a:rPr lang="de-DE" sz="1200" b="1" dirty="0"/>
              <a:t> </a:t>
            </a:r>
            <a:r>
              <a:rPr lang="de-DE" sz="1200" b="1" dirty="0" err="1"/>
              <a:t>state</a:t>
            </a:r>
            <a:endParaRPr lang="de-DE" sz="1200" b="1" dirty="0"/>
          </a:p>
        </p:txBody>
      </p: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9296498" y="3356993"/>
            <a:ext cx="1047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b="1" dirty="0"/>
              <a:t>Robert Koch-Institut </a:t>
            </a:r>
          </a:p>
          <a:p>
            <a:r>
              <a:rPr lang="de-DE" sz="1200" b="1" dirty="0"/>
              <a:t>(RKI)</a:t>
            </a:r>
          </a:p>
        </p:txBody>
      </p:sp>
      <p:grpSp>
        <p:nvGrpSpPr>
          <p:cNvPr id="2" name="Gruppieren 1"/>
          <p:cNvGrpSpPr/>
          <p:nvPr/>
        </p:nvGrpSpPr>
        <p:grpSpPr>
          <a:xfrm rot="16200000">
            <a:off x="6037992" y="1890047"/>
            <a:ext cx="865203" cy="1271379"/>
            <a:chOff x="3492500" y="1550404"/>
            <a:chExt cx="865203" cy="1271379"/>
          </a:xfrm>
        </p:grpSpPr>
        <p:sp>
          <p:nvSpPr>
            <p:cNvPr id="59411" name="Rectangle 19"/>
            <p:cNvSpPr>
              <a:spLocks noChangeArrowheads="1"/>
            </p:cNvSpPr>
            <p:nvPr/>
          </p:nvSpPr>
          <p:spPr bwMode="auto">
            <a:xfrm>
              <a:off x="3492500" y="1557338"/>
              <a:ext cx="466725" cy="12573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Rectangle 17"/>
            <p:cNvSpPr>
              <a:spLocks noChangeArrowheads="1"/>
            </p:cNvSpPr>
            <p:nvPr/>
          </p:nvSpPr>
          <p:spPr bwMode="auto">
            <a:xfrm rot="5400000">
              <a:off x="4092278" y="2060575"/>
              <a:ext cx="265113" cy="2508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59410" name="Rectangle 18"/>
            <p:cNvSpPr>
              <a:spLocks noChangeArrowheads="1"/>
            </p:cNvSpPr>
            <p:nvPr/>
          </p:nvSpPr>
          <p:spPr bwMode="auto">
            <a:xfrm rot="5400000">
              <a:off x="4099734" y="2563814"/>
              <a:ext cx="265113" cy="2508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 rot="5400000">
              <a:off x="3106738" y="2081213"/>
              <a:ext cx="11922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1200" b="1" dirty="0"/>
                <a:t>HAI-</a:t>
              </a:r>
              <a:r>
                <a:rPr lang="de-DE" sz="1200" b="1" dirty="0" err="1"/>
                <a:t>outbreak</a:t>
              </a:r>
              <a:endParaRPr lang="de-DE" sz="1200" b="1" dirty="0"/>
            </a:p>
          </p:txBody>
        </p:sp>
        <p:sp>
          <p:nvSpPr>
            <p:cNvPr id="59" name="Rectangle 105"/>
            <p:cNvSpPr>
              <a:spLocks noChangeArrowheads="1"/>
            </p:cNvSpPr>
            <p:nvPr/>
          </p:nvSpPr>
          <p:spPr bwMode="auto">
            <a:xfrm rot="5400000">
              <a:off x="4096559" y="1557339"/>
              <a:ext cx="265385" cy="25151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  <p:sp>
        <p:nvSpPr>
          <p:cNvPr id="60" name="Rectangle 96"/>
          <p:cNvSpPr>
            <a:spLocks noChangeArrowheads="1"/>
          </p:cNvSpPr>
          <p:nvPr/>
        </p:nvSpPr>
        <p:spPr bwMode="auto">
          <a:xfrm>
            <a:off x="2166939" y="5780422"/>
            <a:ext cx="2130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b="1" dirty="0"/>
              <a:t>Case </a:t>
            </a:r>
            <a:r>
              <a:rPr lang="de-DE" sz="1200" b="1" dirty="0" err="1"/>
              <a:t>with</a:t>
            </a:r>
            <a:r>
              <a:rPr lang="de-DE" sz="1200" b="1" dirty="0"/>
              <a:t> HAI-</a:t>
            </a:r>
            <a:r>
              <a:rPr lang="de-DE" sz="1200" b="1" dirty="0" err="1"/>
              <a:t>infection</a:t>
            </a:r>
            <a:endParaRPr lang="de-DE" sz="1200" b="1" dirty="0"/>
          </a:p>
        </p:txBody>
      </p:sp>
      <p:sp>
        <p:nvSpPr>
          <p:cNvPr id="61" name="Rectangle 96"/>
          <p:cNvSpPr>
            <a:spLocks noChangeArrowheads="1"/>
          </p:cNvSpPr>
          <p:nvPr/>
        </p:nvSpPr>
        <p:spPr bwMode="auto">
          <a:xfrm>
            <a:off x="2166938" y="5203052"/>
            <a:ext cx="2849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200" b="1" dirty="0"/>
              <a:t>Case </a:t>
            </a:r>
            <a:r>
              <a:rPr lang="de-DE" sz="1200" b="1" dirty="0" err="1"/>
              <a:t>colonised</a:t>
            </a:r>
            <a:r>
              <a:rPr lang="de-DE" sz="1200" b="1" dirty="0"/>
              <a:t> </a:t>
            </a:r>
            <a:r>
              <a:rPr lang="de-DE" sz="1200" b="1" dirty="0" err="1"/>
              <a:t>with</a:t>
            </a:r>
            <a:r>
              <a:rPr lang="de-DE" sz="1200" b="1" dirty="0"/>
              <a:t> same pathogen</a:t>
            </a:r>
          </a:p>
        </p:txBody>
      </p:sp>
      <p:sp>
        <p:nvSpPr>
          <p:cNvPr id="3" name="Kreuz 2"/>
          <p:cNvSpPr/>
          <p:nvPr/>
        </p:nvSpPr>
        <p:spPr>
          <a:xfrm>
            <a:off x="2789035" y="3084063"/>
            <a:ext cx="297128" cy="319782"/>
          </a:xfrm>
          <a:prstGeom prst="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uppieren 62"/>
          <p:cNvGrpSpPr/>
          <p:nvPr/>
        </p:nvGrpSpPr>
        <p:grpSpPr>
          <a:xfrm rot="16200000">
            <a:off x="8327696" y="1896716"/>
            <a:ext cx="865203" cy="1271380"/>
            <a:chOff x="3492500" y="1550403"/>
            <a:chExt cx="865203" cy="1271380"/>
          </a:xfrm>
        </p:grpSpPr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3492500" y="1557338"/>
              <a:ext cx="466725" cy="12573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 rot="5400000">
              <a:off x="4092279" y="2060575"/>
              <a:ext cx="265113" cy="2508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66" name="Rectangle 18"/>
            <p:cNvSpPr>
              <a:spLocks noChangeArrowheads="1"/>
            </p:cNvSpPr>
            <p:nvPr/>
          </p:nvSpPr>
          <p:spPr bwMode="auto">
            <a:xfrm rot="5400000">
              <a:off x="4099734" y="2563814"/>
              <a:ext cx="265113" cy="2508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 rot="5400000">
              <a:off x="3106738" y="2081213"/>
              <a:ext cx="11922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1200" b="1" dirty="0"/>
                <a:t>HAI-</a:t>
              </a:r>
              <a:r>
                <a:rPr lang="de-DE" sz="1200" b="1" dirty="0" err="1"/>
                <a:t>outbreak</a:t>
              </a:r>
              <a:endParaRPr lang="de-DE" sz="1200" b="1" dirty="0"/>
            </a:p>
          </p:txBody>
        </p:sp>
        <p:sp>
          <p:nvSpPr>
            <p:cNvPr id="68" name="Rectangle 105"/>
            <p:cNvSpPr>
              <a:spLocks noChangeArrowheads="1"/>
            </p:cNvSpPr>
            <p:nvPr/>
          </p:nvSpPr>
          <p:spPr bwMode="auto">
            <a:xfrm rot="5400000">
              <a:off x="4096559" y="1557338"/>
              <a:ext cx="265385" cy="25151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1</a:t>
              </a:r>
            </a:p>
          </p:txBody>
        </p:sp>
      </p:grpSp>
      <p:sp>
        <p:nvSpPr>
          <p:cNvPr id="8" name="Pfeil nach links und rechts 7"/>
          <p:cNvSpPr/>
          <p:nvPr/>
        </p:nvSpPr>
        <p:spPr>
          <a:xfrm>
            <a:off x="6005418" y="4005064"/>
            <a:ext cx="954679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feil nach links und rechts 74"/>
          <p:cNvSpPr/>
          <p:nvPr/>
        </p:nvSpPr>
        <p:spPr>
          <a:xfrm>
            <a:off x="8328248" y="4090383"/>
            <a:ext cx="874194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1775521" y="6382086"/>
            <a:ext cx="51850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Rectangle 96"/>
          <p:cNvSpPr>
            <a:spLocks noChangeArrowheads="1"/>
          </p:cNvSpPr>
          <p:nvPr/>
        </p:nvSpPr>
        <p:spPr bwMode="auto">
          <a:xfrm>
            <a:off x="2279577" y="6220224"/>
            <a:ext cx="2130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b="1" dirty="0" err="1"/>
              <a:t>Transmiting</a:t>
            </a:r>
            <a:r>
              <a:rPr lang="de-DE" sz="1200" b="1" dirty="0"/>
              <a:t> </a:t>
            </a:r>
            <a:r>
              <a:rPr lang="de-DE" sz="1200" b="1" dirty="0" err="1"/>
              <a:t>notification</a:t>
            </a:r>
            <a:endParaRPr lang="de-DE" sz="1200" b="1" dirty="0"/>
          </a:p>
        </p:txBody>
      </p:sp>
      <p:sp>
        <p:nvSpPr>
          <p:cNvPr id="78" name="Pfeil nach links und rechts 77"/>
          <p:cNvSpPr/>
          <p:nvPr/>
        </p:nvSpPr>
        <p:spPr>
          <a:xfrm>
            <a:off x="5565010" y="6231408"/>
            <a:ext cx="102483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96"/>
          <p:cNvSpPr>
            <a:spLocks noChangeArrowheads="1"/>
          </p:cNvSpPr>
          <p:nvPr/>
        </p:nvSpPr>
        <p:spPr bwMode="auto">
          <a:xfrm>
            <a:off x="6684660" y="6273316"/>
            <a:ext cx="2130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200" b="1" dirty="0" err="1"/>
              <a:t>Direct</a:t>
            </a:r>
            <a:r>
              <a:rPr lang="de-DE" sz="1200" b="1" dirty="0"/>
              <a:t> </a:t>
            </a:r>
            <a:r>
              <a:rPr lang="de-DE" sz="1200" b="1" dirty="0" err="1"/>
              <a:t>communication</a:t>
            </a:r>
            <a:endParaRPr lang="de-DE" sz="1200" b="1" dirty="0"/>
          </a:p>
        </p:txBody>
      </p:sp>
      <p:sp>
        <p:nvSpPr>
          <p:cNvPr id="45" name="Pfeil nach links und rechts 44"/>
          <p:cNvSpPr/>
          <p:nvPr/>
        </p:nvSpPr>
        <p:spPr>
          <a:xfrm>
            <a:off x="3359696" y="3991788"/>
            <a:ext cx="102483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18906" y="6503"/>
            <a:ext cx="10354188" cy="951722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2400" dirty="0"/>
              <a:t>Distribution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microorganisms</a:t>
            </a:r>
            <a:r>
              <a:rPr lang="de-DE" sz="2400" dirty="0"/>
              <a:t> </a:t>
            </a:r>
            <a:r>
              <a:rPr lang="de-DE" sz="2400" dirty="0" err="1"/>
              <a:t>causing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healthcare-associated</a:t>
            </a:r>
            <a:r>
              <a:rPr lang="de-DE" sz="2400" dirty="0"/>
              <a:t> </a:t>
            </a:r>
            <a:r>
              <a:rPr lang="de-DE" sz="2400" dirty="0" err="1"/>
              <a:t>outbreaks</a:t>
            </a:r>
            <a:r>
              <a:rPr lang="de-DE" sz="2400" dirty="0"/>
              <a:t> (n=1,803), Germany 2018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 noGrp="1"/>
          </p:cNvGraphicFramePr>
          <p:nvPr/>
        </p:nvGraphicFramePr>
        <p:xfrm>
          <a:off x="1733551" y="1212225"/>
          <a:ext cx="9291735" cy="60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lipse 1"/>
          <p:cNvSpPr/>
          <p:nvPr/>
        </p:nvSpPr>
        <p:spPr>
          <a:xfrm>
            <a:off x="1642753" y="2671948"/>
            <a:ext cx="144879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Number of HAI outbreaks by pathogen type and </a:t>
            </a:r>
            <a:br>
              <a:rPr lang="en-US" sz="2400" b="1" dirty="0"/>
            </a:br>
            <a:r>
              <a:rPr lang="en-US" sz="2400" b="1" dirty="0"/>
              <a:t>calendar week of notification, 2012-2017, (outbreaks=5.446)</a:t>
            </a:r>
            <a:endParaRPr lang="de-DE" sz="24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14135"/>
              </p:ext>
            </p:extLst>
          </p:nvPr>
        </p:nvGraphicFramePr>
        <p:xfrm>
          <a:off x="431800" y="1474788"/>
          <a:ext cx="11352213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DE9492AD-7924-405B-8925-390571EAD5C8}"/>
              </a:ext>
            </a:extLst>
          </p:cNvPr>
          <p:cNvSpPr txBox="1"/>
          <p:nvPr/>
        </p:nvSpPr>
        <p:spPr>
          <a:xfrm>
            <a:off x="5665075" y="5828231"/>
            <a:ext cx="945932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bacteria</a:t>
            </a:r>
            <a:endParaRPr lang="de-DE" sz="1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C7FA3B2-62FD-4BED-B2A7-56C72167B376}"/>
              </a:ext>
            </a:extLst>
          </p:cNvPr>
          <p:cNvSpPr txBox="1"/>
          <p:nvPr/>
        </p:nvSpPr>
        <p:spPr>
          <a:xfrm>
            <a:off x="6815957" y="5829702"/>
            <a:ext cx="945932" cy="2862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/>
              <a:t>virus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00448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Proportion of HA outbreaks due to different pathogens and distribution of AMR, 2012-2017, n (outbreaks)=746</a:t>
            </a:r>
            <a:endParaRPr lang="de-DE" sz="2400" b="1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31800" y="1474788"/>
          <a:ext cx="11352213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7260017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6237F33E136C34788D4C4BB09248816" ma:contentTypeVersion="8" ma:contentTypeDescription="Create a new document." ma:contentTypeScope="" ma:versionID="a7f7158992bec3c1b13ca6e5efb62f79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b488233-8f53-4d99-a4da-b196d235129c" targetNamespace="http://schemas.microsoft.com/office/2006/metadata/properties" ma:root="true" ma:fieldsID="577c79370e75b4e7fe7375f814ef4ce6" ns2:_="" ns3:_="" ns4:_="">
    <xsd:import namespace="4240f11c-4df2-4a37-9be1-bdf0d4dfc218"/>
    <xsd:import namespace="fe73b3f6-a427-4a99-886e-da32c6de835d"/>
    <xsd:import namespace="2b488233-8f53-4d99-a4da-b196d235129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_dlc_DocId" minOccurs="0"/>
                <xsd:element ref="ns4:_dlc_DocIdUrl" minOccurs="0"/>
                <xsd:element ref="ns4:_dlc_DocIdPersistId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567e171-1f9a-4b32-8f9a-2e5ba07b97fd}" ma:internalName="TaxCatchAll" ma:showField="CatchAllData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567e171-1f9a-4b32-8f9a-2e5ba07b97fd}" ma:internalName="TaxCatchAllLabel" ma:readOnly="true" ma:showField="CatchAllDataLabel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tru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8233-8f53-4d99-a4da-b196d235129c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 LastSyncTimeStamp="2023-05-23T07:48:25.837Z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 Material</TermName>
          <TermId xmlns="http://schemas.microsoft.com/office/infopath/2007/PartnerControls">31e39f6d-8728-42bb-87ba-ba7371348e4a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health training</TermName>
          <TermId xmlns="http://schemas.microsoft.com/office/infopath/2007/PartnerControls">75714065-8f11-40ef-97c0-a6ab016bbaa4</TermId>
        </TermInfo>
      </Terms>
    </c67668d6730c4bc2a26c654fc875ab99>
    <TaxCatchAll xmlns="fe73b3f6-a427-4a99-886e-da32c6de835d">
      <Value>6</Value>
      <Value>5</Value>
      <Value>4</Value>
      <Value>3</Value>
      <Value>2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TaxCatchAllLabel xmlns="fe73b3f6-a427-4a99-886e-da32c6de835d" xsi:nil="true"/>
    <_dlc_DocId xmlns="2b488233-8f53-4d99-a4da-b196d235129c">e2i-1645553999-109</_dlc_DocId>
    <_dlc_DocIdUrl xmlns="2b488233-8f53-4d99-a4da-b196d235129c">
      <Url>https://ecdc365.sharepoint.com/teams/ecco_phf_e2i/_layouts/15/DocIdRedir.aspx?ID=e2i-1645553999-109</Url>
      <Description>e2i-1645553999-109</Description>
    </_dlc_DocIdUrl>
    <_dlc_DocIdPersistId xmlns="2b488233-8f53-4d99-a4da-b196d235129c">false</_dlc_DocIdPersistId>
    <TaxKeywordTaxHTField xmlns="2b488233-8f53-4d99-a4da-b196d235129c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8A6A3F-A8AA-4100-8425-FFE4B60D2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b488233-8f53-4d99-a4da-b196d2351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383E20-540C-430E-845B-B3D29384512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7304226-1A61-4C49-BB18-6AC429DF094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D25668B-D425-4D8D-A0F6-5E0747332DCB}">
  <ds:schemaRefs>
    <ds:schemaRef ds:uri="http://purl.org/dc/dcmitype/"/>
    <ds:schemaRef ds:uri="2b488233-8f53-4d99-a4da-b196d235129c"/>
    <ds:schemaRef ds:uri="http://www.w3.org/XML/1998/namespace"/>
    <ds:schemaRef ds:uri="http://purl.org/dc/terms/"/>
    <ds:schemaRef ds:uri="4240f11c-4df2-4a37-9be1-bdf0d4dfc218"/>
    <ds:schemaRef ds:uri="fe73b3f6-a427-4a99-886e-da32c6de835d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Day 1_Welcome address_Overview of the course_Amelie Plymoth and Aikaterini Mougkou</Template>
  <TotalTime>0</TotalTime>
  <Words>1054</Words>
  <Application>Microsoft Office PowerPoint</Application>
  <PresentationFormat>Widescreen</PresentationFormat>
  <Paragraphs>260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ECDC_PowerPoint_Template_2017</vt:lpstr>
      <vt:lpstr>ECDC_PowerPoint_Template_2017-2</vt:lpstr>
      <vt:lpstr>Theme_ECDC</vt:lpstr>
      <vt:lpstr> The role of manual/automated surveillance in identifying HAI outbreaks      Sebastian Haller</vt:lpstr>
      <vt:lpstr>Objectives</vt:lpstr>
      <vt:lpstr>Outline</vt:lpstr>
      <vt:lpstr>Layers of AMR and HAI Surveillance in Germany</vt:lpstr>
      <vt:lpstr>Surveillance Targets in Germany</vt:lpstr>
      <vt:lpstr>Outbreak-notification  Flow from hospital to RKI </vt:lpstr>
      <vt:lpstr> Distribution of microorganisms causing  healthcare-associated outbreaks (n=1,803), Germany 2018</vt:lpstr>
      <vt:lpstr>Number of HAI outbreaks by pathogen type and  calendar week of notification, 2012-2017, (outbreaks=5.446)</vt:lpstr>
      <vt:lpstr>Proportion of HA outbreaks due to different pathogens and distribution of AMR, 2012-2017, n (outbreaks)=746</vt:lpstr>
      <vt:lpstr>Proportion of colonised and infected cases by year,  2012-2017, n(cases)=3,233</vt:lpstr>
      <vt:lpstr>Surveillance of healthcare-associated infections  (National Reference Center for the Surveillance of Nosocomial Infections, Institute for Hygiene and Environmental Medicine at Charité)</vt:lpstr>
      <vt:lpstr>Surveillance-effect on hospital level</vt:lpstr>
      <vt:lpstr>Antimicrobial Resistance Surveillance (ARS) </vt:lpstr>
      <vt:lpstr>ARS – routine laboratory surveillance  ~ 1/3 all isolates in Germany</vt:lpstr>
      <vt:lpstr>Automated outbreak detection in German notification data</vt:lpstr>
      <vt:lpstr>Signal detection</vt:lpstr>
      <vt:lpstr>YouTube – Genomic Surveillance of antimicrobial-resistant pathogens in Germany</vt:lpstr>
      <vt:lpstr>European prevalence of healthcare associated infectiotns – in hospital versus in the population </vt:lpstr>
      <vt:lpstr>Number of Infections per month</vt:lpstr>
      <vt:lpstr>In summary</vt:lpstr>
      <vt:lpstr>Acknowledgements  The creation of this training material was commissioned by ECDC to Agnes Hajdu and Sebastian Haller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course  Amelie Plymoth, Aikaterini Mougkou</dc:title>
  <dc:subject/>
  <dc:creator>Urszula Bogatynska</dc:creator>
  <cp:keywords/>
  <cp:lastModifiedBy>Amelie Plymoth</cp:lastModifiedBy>
  <cp:revision>43</cp:revision>
  <dcterms:created xsi:type="dcterms:W3CDTF">2023-08-28T13:55:16Z</dcterms:created>
  <dcterms:modified xsi:type="dcterms:W3CDTF">2024-01-10T15:16:36Z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0x010100EE95EE7DB3A482488E68FA4A7091999F00E6237F33E136C34788D4C4BB09248816</vt:lpwstr>
  </property>
  <property fmtid="{D5CDD505-2E9C-101B-9397-08002B2CF9AE}" pid="3" name="ECMX_ENTITY">
    <vt:lpwstr>3;#ECDC|931345c4-86d9-4b39-a79a-5a8b0b90257f</vt:lpwstr>
  </property>
  <property fmtid="{D5CDD505-2E9C-101B-9397-08002B2CF9AE}" pid="4" name="b80f357c25a94dacb60f1fd0d4d680fc">
    <vt:lpwstr/>
  </property>
  <property fmtid="{D5CDD505-2E9C-101B-9397-08002B2CF9AE}" pid="5" name="ECMX_LIFECYCLE">
    <vt:lpwstr>2;#Active|50127695-0d4f-4ac1-ab93-ebc716c3e584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4;#Public health training|75714065-8f11-40ef-97c0-a6ab016bbaa4</vt:lpwstr>
  </property>
  <property fmtid="{D5CDD505-2E9C-101B-9397-08002B2CF9AE}" pid="11" name="ECMX_DOCUMENTSTATUS">
    <vt:lpwstr>6;#Final|a32a3a8d-4a80-4138-955a-de688ad92766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f02e8fad-126d-4c80-8bf8-f9c842518b37</vt:lpwstr>
  </property>
  <property fmtid="{D5CDD505-2E9C-101B-9397-08002B2CF9AE}" pid="14" name="TaxKeyword">
    <vt:lpwstr/>
  </property>
  <property fmtid="{D5CDD505-2E9C-101B-9397-08002B2CF9AE}" pid="15" name="MediaServiceImageTags">
    <vt:lpwstr/>
  </property>
  <property fmtid="{D5CDD505-2E9C-101B-9397-08002B2CF9AE}" pid="16" name="lcf76f155ced4ddcb4097134ff3c332f">
    <vt:lpwstr/>
  </property>
  <property fmtid="{D5CDD505-2E9C-101B-9397-08002B2CF9AE}" pid="17" name="ClassificationContentMarkingHeaderLocations">
    <vt:lpwstr>ECDC_PowerPoint_Template_2017:4\ECDC_PowerPoint_Template_2017-2:4\Theme_ECDC:8</vt:lpwstr>
  </property>
  <property fmtid="{D5CDD505-2E9C-101B-9397-08002B2CF9AE}" pid="18" name="ClassificationContentMarkingHeaderText">
    <vt:lpwstr>ECDC NORMAL</vt:lpwstr>
  </property>
  <property fmtid="{D5CDD505-2E9C-101B-9397-08002B2CF9AE}" pid="19" name="_ModernAudienceTargetUserField">
    <vt:lpwstr/>
  </property>
  <property fmtid="{D5CDD505-2E9C-101B-9397-08002B2CF9AE}" pid="20" name="Order">
    <vt:r8>6700</vt:r8>
  </property>
  <property fmtid="{D5CDD505-2E9C-101B-9397-08002B2CF9AE}" pid="21" name="xd_ProgID">
    <vt:lpwstr/>
  </property>
  <property fmtid="{D5CDD505-2E9C-101B-9397-08002B2CF9AE}" pid="22" name="ComplianceAssetId">
    <vt:lpwstr/>
  </property>
  <property fmtid="{D5CDD505-2E9C-101B-9397-08002B2CF9AE}" pid="23" name="TemplateUrl">
    <vt:lpwstr/>
  </property>
  <property fmtid="{D5CDD505-2E9C-101B-9397-08002B2CF9AE}" pid="24" name="_ExtendedDescription">
    <vt:lpwstr/>
  </property>
  <property fmtid="{D5CDD505-2E9C-101B-9397-08002B2CF9AE}" pid="25" name="TriggerFlowInfo">
    <vt:lpwstr/>
  </property>
  <property fmtid="{D5CDD505-2E9C-101B-9397-08002B2CF9AE}" pid="26" name="xd_Signature">
    <vt:bool>false</vt:bool>
  </property>
  <property fmtid="{D5CDD505-2E9C-101B-9397-08002B2CF9AE}" pid="27" name="SharedWithUsers">
    <vt:lpwstr/>
  </property>
</Properties>
</file>