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8"/>
  </p:notesMasterIdLst>
  <p:handoutMasterIdLst>
    <p:handoutMasterId r:id="rId29"/>
  </p:handoutMasterIdLst>
  <p:sldIdLst>
    <p:sldId id="298" r:id="rId5"/>
    <p:sldId id="267" r:id="rId6"/>
    <p:sldId id="327" r:id="rId7"/>
    <p:sldId id="322" r:id="rId8"/>
    <p:sldId id="323" r:id="rId9"/>
    <p:sldId id="326" r:id="rId10"/>
    <p:sldId id="325" r:id="rId11"/>
    <p:sldId id="339" r:id="rId12"/>
    <p:sldId id="316" r:id="rId13"/>
    <p:sldId id="343" r:id="rId14"/>
    <p:sldId id="344" r:id="rId15"/>
    <p:sldId id="310" r:id="rId16"/>
    <p:sldId id="335" r:id="rId17"/>
    <p:sldId id="334" r:id="rId18"/>
    <p:sldId id="311" r:id="rId19"/>
    <p:sldId id="338" r:id="rId20"/>
    <p:sldId id="342" r:id="rId21"/>
    <p:sldId id="312" r:id="rId22"/>
    <p:sldId id="340" r:id="rId23"/>
    <p:sldId id="317" r:id="rId24"/>
    <p:sldId id="345" r:id="rId25"/>
    <p:sldId id="330" r:id="rId26"/>
    <p:sldId id="341" r:id="rId27"/>
  </p:sldIdLst>
  <p:sldSz cx="10801350" cy="6858000"/>
  <p:notesSz cx="6797675" cy="9926638"/>
  <p:custDataLst>
    <p:tags r:id="rId30"/>
  </p:custDataLst>
  <p:defaultTextStyle>
    <a:defPPr>
      <a:defRPr lang="it-IT"/>
    </a:defPPr>
    <a:lvl1pPr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1"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r" defTabSz="914400" rtl="1" eaLnBrk="1" latinLnBrk="0" hangingPunct="1">
      <a:defRPr sz="1200" u="sng" kern="1200">
        <a:solidFill>
          <a:schemeClr val="tx1"/>
        </a:solidFill>
        <a:latin typeface="Microsoft Sans Serif" pitchFamily="34" charset="0"/>
        <a:ea typeface="+mn-ea"/>
        <a:cs typeface="+mn-cs"/>
      </a:defRPr>
    </a:lvl6pPr>
    <a:lvl7pPr marL="2743200" algn="r" defTabSz="914400" rtl="1" eaLnBrk="1" latinLnBrk="0" hangingPunct="1">
      <a:defRPr sz="1200" u="sng" kern="1200">
        <a:solidFill>
          <a:schemeClr val="tx1"/>
        </a:solidFill>
        <a:latin typeface="Microsoft Sans Serif" pitchFamily="34" charset="0"/>
        <a:ea typeface="+mn-ea"/>
        <a:cs typeface="+mn-cs"/>
      </a:defRPr>
    </a:lvl7pPr>
    <a:lvl8pPr marL="3200400" algn="r" defTabSz="914400" rtl="1" eaLnBrk="1" latinLnBrk="0" hangingPunct="1">
      <a:defRPr sz="1200" u="sng" kern="1200">
        <a:solidFill>
          <a:schemeClr val="tx1"/>
        </a:solidFill>
        <a:latin typeface="Microsoft Sans Serif" pitchFamily="34" charset="0"/>
        <a:ea typeface="+mn-ea"/>
        <a:cs typeface="+mn-cs"/>
      </a:defRPr>
    </a:lvl8pPr>
    <a:lvl9pPr marL="3657600" algn="r" defTabSz="914400" rtl="1"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T" initials="CDT"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69AE23"/>
    <a:srgbClr val="F7F7F7"/>
    <a:srgbClr val="71DAFF"/>
    <a:srgbClr val="BEBEBE"/>
    <a:srgbClr val="F0F0F0"/>
    <a:srgbClr val="C1E1FB"/>
    <a:srgbClr val="FE6A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69" autoAdjust="0"/>
    <p:restoredTop sz="69039" autoAdjust="0"/>
  </p:normalViewPr>
  <p:slideViewPr>
    <p:cSldViewPr>
      <p:cViewPr>
        <p:scale>
          <a:sx n="33" d="100"/>
          <a:sy n="33" d="100"/>
        </p:scale>
        <p:origin x="654" y="492"/>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p:scale>
          <a:sx n="66" d="100"/>
          <a:sy n="66" d="100"/>
        </p:scale>
        <p:origin x="2376" y="-256"/>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extLst>
      <p:ext uri="{BB962C8B-B14F-4D97-AF65-F5344CB8AC3E}">
        <p14:creationId xmlns:p14="http://schemas.microsoft.com/office/powerpoint/2010/main" val="3081054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extLst>
      <p:ext uri="{BB962C8B-B14F-4D97-AF65-F5344CB8AC3E}">
        <p14:creationId xmlns:p14="http://schemas.microsoft.com/office/powerpoint/2010/main" val="3452486378"/>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mn-cs"/>
      </a:defRPr>
    </a:lvl1pPr>
    <a:lvl2pPr marL="457200" algn="r" rtl="1" eaLnBrk="0" fontAlgn="base" hangingPunct="0">
      <a:spcBef>
        <a:spcPct val="30000"/>
      </a:spcBef>
      <a:spcAft>
        <a:spcPct val="0"/>
      </a:spcAft>
      <a:defRPr sz="1200" kern="1200">
        <a:solidFill>
          <a:schemeClr val="tx1"/>
        </a:solidFill>
        <a:latin typeface="Arial" charset="0"/>
        <a:ea typeface="+mn-ea"/>
        <a:cs typeface="+mn-cs"/>
      </a:defRPr>
    </a:lvl2pPr>
    <a:lvl3pPr marL="914400" algn="r" rtl="1" eaLnBrk="0" fontAlgn="base" hangingPunct="0">
      <a:spcBef>
        <a:spcPct val="30000"/>
      </a:spcBef>
      <a:spcAft>
        <a:spcPct val="0"/>
      </a:spcAft>
      <a:defRPr sz="1200" kern="1200">
        <a:solidFill>
          <a:schemeClr val="tx1"/>
        </a:solidFill>
        <a:latin typeface="Arial" charset="0"/>
        <a:ea typeface="+mn-ea"/>
        <a:cs typeface="+mn-cs"/>
      </a:defRPr>
    </a:lvl3pPr>
    <a:lvl4pPr marL="1371600" algn="r" rtl="1" eaLnBrk="0" fontAlgn="base" hangingPunct="0">
      <a:spcBef>
        <a:spcPct val="30000"/>
      </a:spcBef>
      <a:spcAft>
        <a:spcPct val="0"/>
      </a:spcAft>
      <a:defRPr sz="1200" kern="1200">
        <a:solidFill>
          <a:schemeClr val="tx1"/>
        </a:solidFill>
        <a:latin typeface="Arial" charset="0"/>
        <a:ea typeface="+mn-ea"/>
        <a:cs typeface="+mn-cs"/>
      </a:defRPr>
    </a:lvl4pPr>
    <a:lvl5pPr marL="1828800" algn="r" rtl="1" eaLnBrk="0" fontAlgn="base" hangingPunct="0">
      <a:spcBef>
        <a:spcPct val="30000"/>
      </a:spcBef>
      <a:spcAft>
        <a:spcPct val="0"/>
      </a:spcAft>
      <a:defRPr sz="1200" kern="1200">
        <a:solidFill>
          <a:schemeClr val="tx1"/>
        </a:solidFill>
        <a:latin typeface="Arial"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vaccine-schedule.ecdc.europa.eu/"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who.int/teams/immunization-vaccines-and-biologicals/policies/who-recommendations-for-routine-immunization---summary-tables"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ar-OM"/>
              <a:t>المعلومة الأولى: العنصر</a:t>
            </a:r>
          </a:p>
          <a:p>
            <a:endParaRPr lang="it-IT" b="1" dirty="0"/>
          </a:p>
          <a:p>
            <a:pPr marL="171450" indent="-171450">
              <a:buFont typeface="Arial" panose="020B0604020202020204" pitchFamily="34" charset="0"/>
              <a:buChar char="‒"/>
            </a:pPr>
            <a:r>
              <a:rPr lang="ar-OM" b="1"/>
              <a:t>العنصر (الحالات، الفاشيات، الشائعات)</a:t>
            </a:r>
          </a:p>
          <a:p>
            <a:pPr marL="171450" indent="-171450">
              <a:buFont typeface="Arial" panose="020B0604020202020204" pitchFamily="34" charset="0"/>
              <a:buChar char="‒"/>
            </a:pPr>
            <a:r>
              <a:rPr lang="ar-OM" b="1"/>
              <a:t>الإشارة:</a:t>
            </a:r>
          </a:p>
          <a:p>
            <a:pPr marL="171450" indent="-171450">
              <a:buFont typeface="Arial" panose="020B0604020202020204" pitchFamily="34" charset="0"/>
              <a:buChar char="‒"/>
            </a:pPr>
            <a:r>
              <a:rPr lang="ar-OM" b="1"/>
              <a:t> الحدث: تم الإبلاغ عنه في الإبلاغ عن التهديدات</a:t>
            </a:r>
          </a:p>
          <a:p>
            <a:pPr marL="171450" indent="-171450">
              <a:buFont typeface="Arial" panose="020B0604020202020204" pitchFamily="34" charset="0"/>
              <a:buChar char="‒"/>
            </a:pPr>
            <a:r>
              <a:rPr lang="ar-OM" b="1"/>
              <a:t>التهديد: معايير اللوائح الصحية الدولية</a:t>
            </a:r>
          </a:p>
          <a:p>
            <a:endParaRPr lang="it-IT" b="1" dirty="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extLst>
      <p:ext uri="{BB962C8B-B14F-4D97-AF65-F5344CB8AC3E}">
        <p14:creationId xmlns:p14="http://schemas.microsoft.com/office/powerpoint/2010/main" val="2568483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ar-OM"/>
              <a:t>ومن الأمثلة النموذجية على هذا البعد هو صحة المهاجرين.</a:t>
            </a:r>
          </a:p>
          <a:p>
            <a:r>
              <a:rPr lang="ar-OM"/>
              <a:t> زادت معدلات الهجرة إلى الاتحاد الأوروبي وداخلها في السنوات الأخيرة.</a:t>
            </a:r>
          </a:p>
          <a:p>
            <a:endParaRPr lang="en-GB" dirty="0"/>
          </a:p>
          <a:p>
            <a:r>
              <a:rPr lang="ar-OM"/>
              <a:t> بعض المجموعات الفرعية من المهاجرين، بما في ذلك اللاجئون وطالبو اللجوء والمهاجرون غير الشرعيين، معرضون بشكل خاص للأمراض المعدية، وقد تحدث لهم نتائج صحية أسوأ من السكان المضيفين. في عدد من الدول الأعضاء في الاتحاد الأوروبي/المنطقة الاقتصادية الأوروبية، تتأثر المجموعات الفرعية من السكان المهاجرين، على نحو غير متناسب، بالأمراض المعدية مثل السل وفيروس نقص المناعة البشرية والتهاب الكبد (</a:t>
            </a:r>
            <a:r>
              <a:rPr lang="en-GB"/>
              <a:t>B</a:t>
            </a:r>
            <a:r>
              <a:rPr lang="ar-OM"/>
              <a:t>) و(</a:t>
            </a:r>
            <a:r>
              <a:rPr lang="en-GB"/>
              <a:t>C</a:t>
            </a:r>
            <a:r>
              <a:rPr lang="ar-OM"/>
              <a:t>). يمكن أن تكون تغطية اللقاحية منخفضة في بلدهم الأصلي، مما يجعلهم أكثر عرضة للأمراض التي يمكن الوقاية منها باللقاحات (الحصبة والنكاف والحصبة الألمانية والخناق والكزاز والسعال الديكي وشلل الأطفال).  </a:t>
            </a:r>
          </a:p>
          <a:p>
            <a:r>
              <a:rPr lang="ar-OM"/>
              <a:t>وترجع قابليتهم للتأثر إلى العديد من العوامل.</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extLst>
      <p:ext uri="{BB962C8B-B14F-4D97-AF65-F5344CB8AC3E}">
        <p14:creationId xmlns:p14="http://schemas.microsoft.com/office/powerpoint/2010/main" val="2251629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a:t>المقصود من تحليل صحة المهاجرين هو تحليل جميع العوامل التي يمكن أن تؤدي إلى ضعفهم:</a:t>
            </a:r>
          </a:p>
          <a:p>
            <a:endParaRPr lang="en-GB" dirty="0"/>
          </a:p>
          <a:p>
            <a:pPr marL="171450" indent="-171450">
              <a:buFont typeface="Arial" panose="020B0604020202020204" pitchFamily="34" charset="0"/>
              <a:buChar char="•"/>
            </a:pPr>
            <a:r>
              <a:rPr lang="ar-OM"/>
              <a:t> السمات الديموغرافية في بلدهم الأصلي وكذلك أنماط المرض والأنظمة الصحية</a:t>
            </a:r>
          </a:p>
          <a:p>
            <a:pPr marL="171450" indent="-171450">
              <a:buFont typeface="Arial" panose="020B0604020202020204" pitchFamily="34" charset="0"/>
              <a:buChar char="•"/>
            </a:pPr>
            <a:r>
              <a:rPr lang="ar-OM"/>
              <a:t>رحلة هجرتهم إذا كانت تنطوي على سلوك شديد الخطورة أو التعرض للمخاطر أو الازدحام.</a:t>
            </a:r>
          </a:p>
          <a:p>
            <a:pPr marL="171450" indent="-171450">
              <a:buFont typeface="Arial" panose="020B0604020202020204" pitchFamily="34" charset="0"/>
              <a:buChar char="•"/>
            </a:pPr>
            <a:r>
              <a:rPr lang="ar-OM"/>
              <a:t> ظروفهم المعيشية السيئة في البلدان المضيفة (مثل مراكز الاستقبال أو الازدحام أو السكن المشترك)</a:t>
            </a:r>
          </a:p>
          <a:p>
            <a:pPr marL="171450" indent="-171450">
              <a:buFont typeface="Arial" panose="020B0604020202020204" pitchFamily="34" charset="0"/>
              <a:buChar char="•"/>
            </a:pPr>
            <a:r>
              <a:rPr lang="ar-OM"/>
              <a:t>الحواجز الاقتصادية في البلدان المضيفة التي قد تحد أو تمنع حصولهم على خدمات الرعاية الصحية</a:t>
            </a:r>
          </a:p>
          <a:p>
            <a:pPr marL="171450" indent="-171450">
              <a:buFont typeface="Arial" panose="020B0604020202020204" pitchFamily="34" charset="0"/>
              <a:buChar char="•"/>
            </a:pPr>
            <a:r>
              <a:rPr lang="ar-OM"/>
              <a:t> بعض العوامل الاجتماعية بما في ذلك الوصمة الاجتماعية والتمييز والانعزال، وأخيرًا</a:t>
            </a:r>
          </a:p>
          <a:p>
            <a:pPr marL="171450" indent="-171450">
              <a:buFont typeface="Arial" panose="020B0604020202020204" pitchFamily="34" charset="0"/>
              <a:buChar char="•"/>
            </a:pPr>
            <a:r>
              <a:rPr lang="ar-OM"/>
              <a:t>الحواجز الثقافية والقانونية التي قد تؤدي إلى عدم مطالبتهم بالرعاية الصحية</a:t>
            </a:r>
          </a:p>
          <a:p>
            <a:endParaRPr lang="en-GB" dirty="0"/>
          </a:p>
          <a:p>
            <a:r>
              <a:rPr lang="ar-OM"/>
              <a:t>يوضح هذا المثال مدى تأثير السياق السياسي والاقتصادي على صحة السكان.</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11</a:t>
            </a:fld>
            <a:endParaRPr lang="it-IT"/>
          </a:p>
        </p:txBody>
      </p:sp>
    </p:spTree>
    <p:extLst>
      <p:ext uri="{BB962C8B-B14F-4D97-AF65-F5344CB8AC3E}">
        <p14:creationId xmlns:p14="http://schemas.microsoft.com/office/powerpoint/2010/main" val="3018551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r" defTabSz="820738" rtl="1"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r>
              <a:rPr lang="ar-OM"/>
              <a:t>[</a:t>
            </a:r>
            <a:r>
              <a:rPr lang="ar-OM" b="1"/>
              <a:t>صوت: </a:t>
            </a:r>
            <a:r>
              <a:rPr lang="ar-OM"/>
              <a:t>النص من الشريحة]</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12</a:t>
            </a:fld>
            <a:endParaRPr lang="it-IT"/>
          </a:p>
        </p:txBody>
      </p:sp>
    </p:spTree>
    <p:extLst>
      <p:ext uri="{BB962C8B-B14F-4D97-AF65-F5344CB8AC3E}">
        <p14:creationId xmlns:p14="http://schemas.microsoft.com/office/powerpoint/2010/main" val="1632767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sz="1200" b="1" i="0">
                <a:solidFill>
                  <a:schemeClr val="tx1"/>
                </a:solidFill>
                <a:latin typeface="Arial" charset="0"/>
                <a:ea typeface="+mn-ea"/>
                <a:cs typeface="+mn-cs"/>
              </a:rPr>
              <a:t>[</a:t>
            </a:r>
            <a:r>
              <a:rPr lang="en-GB" sz="1200" b="1" i="0">
                <a:solidFill>
                  <a:schemeClr val="tx1"/>
                </a:solidFill>
                <a:latin typeface="Arial" charset="0"/>
                <a:ea typeface="+mn-ea"/>
                <a:cs typeface="+mn-cs"/>
              </a:rPr>
              <a:t>AUDIO or TEXT to ADD to the POP-UP]</a:t>
            </a:r>
          </a:p>
          <a:p>
            <a:r>
              <a:rPr lang="ar-OM" sz="1200" b="0" i="0">
                <a:solidFill>
                  <a:schemeClr val="tx1"/>
                </a:solidFill>
                <a:latin typeface="Arial" charset="0"/>
                <a:ea typeface="+mn-ea"/>
                <a:cs typeface="+mn-cs"/>
              </a:rPr>
              <a:t>مشروع </a:t>
            </a:r>
            <a:r>
              <a:rPr lang="en-GB" sz="1200" b="0" i="0">
                <a:solidFill>
                  <a:schemeClr val="tx1"/>
                </a:solidFill>
                <a:latin typeface="Arial" charset="0"/>
                <a:ea typeface="+mn-ea"/>
                <a:cs typeface="+mn-cs"/>
              </a:rPr>
              <a:t>VectorNet</a:t>
            </a:r>
            <a:r>
              <a:rPr lang="ar-OM" sz="1200" b="0" i="0">
                <a:solidFill>
                  <a:schemeClr val="tx1"/>
                </a:solidFill>
                <a:latin typeface="Arial" charset="0"/>
                <a:ea typeface="+mn-ea"/>
                <a:cs typeface="+mn-cs"/>
              </a:rPr>
              <a:t> هو مبادرة مشتركة بين الهيئة الأوروبية لسلامة الأغذية (</a:t>
            </a:r>
            <a:r>
              <a:rPr lang="en-GB" sz="1200" b="0" i="0">
                <a:solidFill>
                  <a:schemeClr val="tx1"/>
                </a:solidFill>
                <a:latin typeface="Arial" charset="0"/>
                <a:ea typeface="+mn-ea"/>
                <a:cs typeface="+mn-cs"/>
              </a:rPr>
              <a:t>EFSA</a:t>
            </a:r>
            <a:r>
              <a:rPr lang="ar-OM" sz="1200" b="0" i="0">
                <a:solidFill>
                  <a:schemeClr val="tx1"/>
                </a:solidFill>
                <a:latin typeface="Arial" charset="0"/>
                <a:ea typeface="+mn-ea"/>
                <a:cs typeface="+mn-cs"/>
              </a:rPr>
              <a:t>) والمركز الأوروبي للوقاية من الأمراض ومكافحتها (</a:t>
            </a:r>
            <a:r>
              <a:rPr lang="en-GB" sz="1200" b="0" i="0">
                <a:solidFill>
                  <a:schemeClr val="tx1"/>
                </a:solidFill>
                <a:latin typeface="Arial" charset="0"/>
                <a:ea typeface="+mn-ea"/>
                <a:cs typeface="+mn-cs"/>
              </a:rPr>
              <a:t>ECDC</a:t>
            </a:r>
            <a:r>
              <a:rPr lang="ar-OM" sz="1200" b="0" i="0">
                <a:solidFill>
                  <a:schemeClr val="tx1"/>
                </a:solidFill>
                <a:latin typeface="Arial" charset="0"/>
                <a:ea typeface="+mn-ea"/>
                <a:cs typeface="+mn-cs"/>
              </a:rPr>
              <a:t>). </a:t>
            </a:r>
          </a:p>
          <a:p>
            <a:r>
              <a:rPr lang="ar-OM" sz="1200" b="0" i="0">
                <a:solidFill>
                  <a:schemeClr val="tx1"/>
                </a:solidFill>
                <a:latin typeface="Arial" charset="0"/>
                <a:ea typeface="+mn-ea"/>
                <a:cs typeface="+mn-cs"/>
              </a:rPr>
              <a:t>يدعم مشروع </a:t>
            </a:r>
            <a:r>
              <a:rPr lang="en-GB" sz="1200" b="0" i="0">
                <a:solidFill>
                  <a:schemeClr val="tx1"/>
                </a:solidFill>
                <a:latin typeface="Arial" charset="0"/>
                <a:ea typeface="+mn-ea"/>
                <a:cs typeface="+mn-cs"/>
              </a:rPr>
              <a:t>VectorNet</a:t>
            </a:r>
            <a:r>
              <a:rPr lang="ar-OM" sz="1200" b="0" i="0">
                <a:solidFill>
                  <a:schemeClr val="tx1"/>
                </a:solidFill>
                <a:latin typeface="Arial" charset="0"/>
                <a:ea typeface="+mn-ea"/>
                <a:cs typeface="+mn-cs"/>
              </a:rPr>
              <a:t> جمع البيانات عن النواقل ومسببات الأمراض في النواقل، فيما يتعلق بصحة الإنسان والحيوان كليهما. </a:t>
            </a:r>
          </a:p>
          <a:p>
            <a:r>
              <a:rPr lang="ar-OM" sz="1200" b="0" i="0">
                <a:solidFill>
                  <a:schemeClr val="tx1"/>
                </a:solidFill>
                <a:latin typeface="Arial" charset="0"/>
                <a:ea typeface="+mn-ea"/>
                <a:cs typeface="+mn-cs"/>
              </a:rPr>
              <a:t>يحتفظ المركز الأوروبي والهيئة الأوروبية لسلامة الأغذية بقاعدة بيانات مشتركة معنية بوجود ناقلات الأمراض ومسببات الأمراض في النواقل وانتشارها في أوروبا وحوض البحر الأبيض المتوسط، من خلال إعداد شبكة من الخبراء والمنظمات من المجالات الطبية والبيطرية. </a:t>
            </a:r>
          </a:p>
          <a:p>
            <a:r>
              <a:rPr lang="ar-OM" sz="1200" b="0" i="0">
                <a:solidFill>
                  <a:schemeClr val="tx1"/>
                </a:solidFill>
                <a:latin typeface="Arial" charset="0"/>
                <a:ea typeface="+mn-ea"/>
                <a:cs typeface="+mn-cs"/>
              </a:rPr>
              <a:t>ويساهم المشروع في تحسين التأهب والاستجابة للأمراض المنقولة بالنواقل في الاتحاد الأوروبي ويتيح الحصول على معلومات محدثة عن وجود نواقل في أوروبا.</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1601983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sz="1400" b="1" i="0">
                <a:solidFill>
                  <a:schemeClr val="tx1"/>
                </a:solidFill>
                <a:latin typeface="Arial" charset="0"/>
                <a:ea typeface="+mn-ea"/>
                <a:cs typeface="+mn-cs"/>
              </a:rPr>
              <a:t>[</a:t>
            </a:r>
            <a:r>
              <a:rPr lang="en-GB" sz="1400" b="1" i="0">
                <a:solidFill>
                  <a:schemeClr val="tx1"/>
                </a:solidFill>
                <a:latin typeface="Arial" charset="0"/>
                <a:ea typeface="+mn-ea"/>
                <a:cs typeface="+mn-cs"/>
              </a:rPr>
              <a:t>AUDIO or TEXT to ADD to the POP-UP]</a:t>
            </a:r>
          </a:p>
          <a:p>
            <a:r>
              <a:rPr lang="ar-OM" sz="1400" b="0" i="0">
                <a:solidFill>
                  <a:schemeClr val="tx1"/>
                </a:solidFill>
                <a:latin typeface="Arial" charset="0"/>
                <a:ea typeface="+mn-ea"/>
                <a:cs typeface="+mn-cs"/>
              </a:rPr>
              <a:t>ينشر المركز الأوروبي بيانات عن فاشيات عدوى فيروس غرب النيل بين الخيول والطيور، وتُعرّف بأنها وجود حالة واحدة أو أكثر من الإصابة بفيروس غرب النيل بين الخيول/الطيور.</a:t>
            </a:r>
          </a:p>
          <a:p>
            <a:r>
              <a:rPr lang="ar-OM" sz="1400" b="0" i="0">
                <a:solidFill>
                  <a:schemeClr val="tx1"/>
                </a:solidFill>
                <a:latin typeface="Arial" charset="0"/>
                <a:ea typeface="+mn-ea"/>
                <a:cs typeface="+mn-cs"/>
              </a:rPr>
              <a:t> باتباع نهج "الصحة الواحدة"، تهدف الخرائط إلى تسليط الضوء على المناطق التي يتم فيها انتقال عدوى فيروس غرب النيل بين البشر والحيوانات:</a:t>
            </a:r>
          </a:p>
          <a:p>
            <a:pPr marL="342900" indent="-342900">
              <a:buFont typeface="+mj-lt"/>
              <a:buAutoNum type="arabicParenR"/>
            </a:pPr>
            <a:r>
              <a:rPr lang="ar-OM" sz="1400" b="0" i="0">
                <a:solidFill>
                  <a:schemeClr val="tx1"/>
                </a:solidFill>
                <a:latin typeface="Arial" charset="0"/>
                <a:ea typeface="+mn-ea"/>
                <a:cs typeface="+mn-cs"/>
              </a:rPr>
              <a:t>توزيع انتشار عدوى فيروس غرب النيل بين الخيول و/أو الطيور؛</a:t>
            </a:r>
          </a:p>
          <a:p>
            <a:pPr marL="342900" indent="-342900">
              <a:buFont typeface="+mj-lt"/>
              <a:buAutoNum type="arabicParenR"/>
            </a:pPr>
            <a:r>
              <a:rPr lang="ar-OM" sz="1400" b="0" i="0">
                <a:solidFill>
                  <a:schemeClr val="tx1"/>
                </a:solidFill>
                <a:latin typeface="Arial" charset="0"/>
                <a:ea typeface="+mn-ea"/>
                <a:cs typeface="+mn-cs"/>
              </a:rPr>
              <a:t>التوزيع المشترك لعدوى فيروس غرب النيل بين البشر والفاشيات بين الخيول و/أو الطيور.</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14</a:t>
            </a:fld>
            <a:endParaRPr lang="it-IT"/>
          </a:p>
        </p:txBody>
      </p:sp>
    </p:spTree>
    <p:extLst>
      <p:ext uri="{BB962C8B-B14F-4D97-AF65-F5344CB8AC3E}">
        <p14:creationId xmlns:p14="http://schemas.microsoft.com/office/powerpoint/2010/main" val="11282359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r" defTabSz="820738" rtl="1" eaLnBrk="0" fontAlgn="base" latinLnBrk="0" hangingPunct="0">
              <a:lnSpc>
                <a:spcPct val="100000"/>
              </a:lnSpc>
              <a:spcBef>
                <a:spcPct val="50000"/>
              </a:spcBef>
              <a:spcAft>
                <a:spcPct val="0"/>
              </a:spcAft>
              <a:buClr>
                <a:srgbClr val="B22C1B"/>
              </a:buClr>
              <a:buSzPct val="80000"/>
              <a:tabLst>
                <a:tab pos="341313" algn="l"/>
                <a:tab pos="1150938" algn="l"/>
              </a:tabLst>
              <a:defRPr/>
            </a:pPr>
            <a:r>
              <a:rPr lang="ar-OM" sz="1200" b="0" u="none">
                <a:solidFill>
                  <a:srgbClr val="000000"/>
                </a:solidFill>
                <a:latin typeface="Arial" charset="0"/>
                <a:cs typeface="Times New Roman" pitchFamily="18" charset="0"/>
              </a:rPr>
              <a:t>يجب أن تحدد الاستخبارات الوبائية جميع مصادر الخطر الطبيعية الحقيقية/المحتملة التي يمكن أن تؤدي إلى حدوث فاشية. قد يكون للفيضانات والزلازل والتسونامي والانفجارات البركانية والأعاصير تأثير مباشر أو غير مباشر على انتشار الأمراض.ينبغي للاستخبارات الوبائية الإجابة عن الأسئلة التالية: هل توجد مصادر خطر طبيعية في مكان منشأ الفاشية؟ إذا كانت الإجابة بنعم، فكيف يمكن أن يؤثر على حرائك الفاشية وإجراءات المكافحة؟</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15</a:t>
            </a:fld>
            <a:endParaRPr lang="it-IT"/>
          </a:p>
        </p:txBody>
      </p:sp>
    </p:spTree>
    <p:extLst>
      <p:ext uri="{BB962C8B-B14F-4D97-AF65-F5344CB8AC3E}">
        <p14:creationId xmlns:p14="http://schemas.microsoft.com/office/powerpoint/2010/main" val="3092348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25" y="733425"/>
            <a:ext cx="5862638" cy="372268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16</a:t>
            </a:fld>
            <a:endParaRPr lang="it-IT"/>
          </a:p>
        </p:txBody>
      </p:sp>
    </p:spTree>
    <p:extLst>
      <p:ext uri="{BB962C8B-B14F-4D97-AF65-F5344CB8AC3E}">
        <p14:creationId xmlns:p14="http://schemas.microsoft.com/office/powerpoint/2010/main" val="3865807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LU" dirty="0"/>
          </a:p>
        </p:txBody>
      </p:sp>
      <p:sp>
        <p:nvSpPr>
          <p:cNvPr id="4" name="Slide Number Placeholder 3"/>
          <p:cNvSpPr>
            <a:spLocks noGrp="1"/>
          </p:cNvSpPr>
          <p:nvPr>
            <p:ph type="sldNum" sz="quarter" idx="5"/>
          </p:nvPr>
        </p:nvSpPr>
        <p:spPr/>
        <p:txBody>
          <a:bodyPr/>
          <a:lstStyle/>
          <a:p>
            <a:pPr>
              <a:defRPr/>
            </a:pPr>
            <a:fld id="{0FC31188-EB0F-41C4-A4E2-ADE25AA12F0C}" type="slidenum">
              <a:rPr lang="it-IT" smtClean="0"/>
              <a:pPr>
                <a:defRPr/>
              </a:pPr>
              <a:t>17</a:t>
            </a:fld>
            <a:endParaRPr lang="it-IT"/>
          </a:p>
        </p:txBody>
      </p:sp>
    </p:spTree>
    <p:extLst>
      <p:ext uri="{BB962C8B-B14F-4D97-AF65-F5344CB8AC3E}">
        <p14:creationId xmlns:p14="http://schemas.microsoft.com/office/powerpoint/2010/main" val="23296286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r" defTabSz="820738" rtl="1"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r>
              <a:rPr lang="ar-OM" sz="1200" u="none"/>
              <a:t>التأهب لحالات الطوارئ الصحية العامة (</a:t>
            </a:r>
            <a:r>
              <a:rPr lang="en-GB" sz="1200" u="none"/>
              <a:t>PHEP</a:t>
            </a:r>
            <a:r>
              <a:rPr lang="ar-OM" sz="1200" u="none"/>
              <a:t>) هو قدرة البلد على منع حدوث حالات الطوارئ الصحية والاستجابة لها والتعافي منها بسرعة.</a:t>
            </a:r>
          </a:p>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endParaRPr lang="en-GB" sz="1200" u="none" dirty="0"/>
          </a:p>
          <a:p>
            <a:pPr marL="287338" marR="0" lvl="0" indent="-287338" algn="r" defTabSz="820738" rtl="1" eaLnBrk="0" fontAlgn="base" latinLnBrk="0" hangingPunct="0">
              <a:lnSpc>
                <a:spcPct val="100000"/>
              </a:lnSpc>
              <a:spcBef>
                <a:spcPct val="50000"/>
              </a:spcBef>
              <a:spcAft>
                <a:spcPct val="0"/>
              </a:spcAft>
              <a:buClr>
                <a:srgbClr val="B22C1B"/>
              </a:buClr>
              <a:buSzPct val="80000"/>
              <a:tabLst>
                <a:tab pos="341313" algn="l"/>
                <a:tab pos="1150938" algn="l"/>
              </a:tabLst>
              <a:defRPr/>
            </a:pPr>
            <a:r>
              <a:rPr lang="ar-OM" sz="1200" u="none">
                <a:solidFill>
                  <a:srgbClr val="000000"/>
                </a:solidFill>
                <a:latin typeface="Arial" charset="0"/>
                <a:cs typeface="Times New Roman" pitchFamily="18" charset="0"/>
              </a:rPr>
              <a:t> ويجب أن يجيب التحليل عن الأسئلة التالية:</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200" u="none">
                <a:solidFill>
                  <a:srgbClr val="000000"/>
                </a:solidFill>
                <a:latin typeface="Arial" charset="0"/>
                <a:cs typeface="Times New Roman" pitchFamily="18" charset="0"/>
              </a:rPr>
              <a:t>هل يوجد علاج للمرض؟</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200" u="none">
                <a:latin typeface="Arial" charset="0"/>
                <a:cs typeface="Times New Roman" pitchFamily="18" charset="0"/>
              </a:rPr>
              <a:t> هل تدابير المكافحة متاحة؟</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200" u="none">
                <a:latin typeface="Arial" charset="0"/>
                <a:cs typeface="Times New Roman" pitchFamily="18" charset="0"/>
              </a:rPr>
              <a:t> هل تمتلك البلد الوسائل لتطبيقها؟</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200" u="none">
                <a:latin typeface="Arial" charset="0"/>
                <a:cs typeface="Times New Roman" pitchFamily="18" charset="0"/>
              </a:rPr>
              <a:t> هل يمكن للسكان المتضررين الحصول على الرعاية الصحية؟</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200" u="none">
                <a:latin typeface="Arial" charset="0"/>
                <a:cs typeface="Times New Roman" pitchFamily="18" charset="0"/>
              </a:rPr>
              <a:t>هل العلاج الوقائي متاح بالفعل؟</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200" u="none">
                <a:latin typeface="Arial" charset="0"/>
                <a:cs typeface="Times New Roman" pitchFamily="18" charset="0"/>
              </a:rPr>
              <a:t>هل النظام الصحي في البلد المتضرر قادر على رصد حالات إضافية والاستجابة لتزايد الحالات؟</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200" u="none">
                <a:latin typeface="Arial" charset="0"/>
                <a:cs typeface="Times New Roman" pitchFamily="18" charset="0"/>
              </a:rPr>
              <a:t>هل البلد المصاب يعاني بالفعل من فاشية كبيرة لمرض معدٍ آخر؟</a:t>
            </a:r>
          </a:p>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endParaRPr lang="en-US" sz="1200" b="0" u="none" dirty="0">
              <a:solidFill>
                <a:srgbClr val="000000"/>
              </a:solidFill>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18</a:t>
            </a:fld>
            <a:endParaRPr lang="it-IT"/>
          </a:p>
        </p:txBody>
      </p:sp>
    </p:spTree>
    <p:extLst>
      <p:ext uri="{BB962C8B-B14F-4D97-AF65-F5344CB8AC3E}">
        <p14:creationId xmlns:p14="http://schemas.microsoft.com/office/powerpoint/2010/main" val="2339566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19</a:t>
            </a:fld>
            <a:endParaRPr lang="it-IT"/>
          </a:p>
        </p:txBody>
      </p:sp>
    </p:spTree>
    <p:extLst>
      <p:ext uri="{BB962C8B-B14F-4D97-AF65-F5344CB8AC3E}">
        <p14:creationId xmlns:p14="http://schemas.microsoft.com/office/powerpoint/2010/main" val="328362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it-IT" noProof="1">
              <a:solidFill>
                <a:srgbClr val="FF0000"/>
              </a:solidFill>
            </a:endParaRPr>
          </a:p>
        </p:txBody>
      </p:sp>
    </p:spTree>
    <p:extLst>
      <p:ext uri="{BB962C8B-B14F-4D97-AF65-F5344CB8AC3E}">
        <p14:creationId xmlns:p14="http://schemas.microsoft.com/office/powerpoint/2010/main" val="2602621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r" defTabSz="820738" rtl="1" eaLnBrk="0" fontAlgn="base" latinLnBrk="0" hangingPunct="0">
              <a:lnSpc>
                <a:spcPct val="100000"/>
              </a:lnSpc>
              <a:spcBef>
                <a:spcPct val="30000"/>
              </a:spcBef>
              <a:spcAft>
                <a:spcPct val="0"/>
              </a:spcAft>
              <a:buClr>
                <a:srgbClr val="B22C1B"/>
              </a:buClr>
              <a:buSzPct val="80000"/>
              <a:buFontTx/>
              <a:buNone/>
              <a:tabLst>
                <a:tab pos="341313" algn="l"/>
                <a:tab pos="1150938" algn="l"/>
              </a:tabLst>
              <a:defRPr/>
            </a:pPr>
            <a:r>
              <a:rPr lang="ar-OM" b="0" u="sng"/>
              <a:t>[</a:t>
            </a:r>
            <a:r>
              <a:rPr lang="en-GB" b="1" u="sng"/>
              <a:t>AUDIO</a:t>
            </a:r>
            <a:r>
              <a:rPr lang="en-GB" b="0" u="sng"/>
              <a:t>: Slide text]</a:t>
            </a:r>
          </a:p>
          <a:p>
            <a:pPr marL="0" marR="0" lvl="0" indent="0" algn="l" defTabSz="820738" rtl="0" eaLnBrk="0" fontAlgn="base" latinLnBrk="0" hangingPunct="0">
              <a:lnSpc>
                <a:spcPct val="100000"/>
              </a:lnSpc>
              <a:spcBef>
                <a:spcPct val="30000"/>
              </a:spcBef>
              <a:spcAft>
                <a:spcPct val="0"/>
              </a:spcAft>
              <a:buClr>
                <a:srgbClr val="B22C1B"/>
              </a:buClr>
              <a:buSzPct val="80000"/>
              <a:buFontTx/>
              <a:buNone/>
              <a:tabLst>
                <a:tab pos="341313" algn="l"/>
                <a:tab pos="1150938" algn="l"/>
              </a:tabLst>
              <a:defRPr/>
            </a:pPr>
            <a:endParaRPr lang="it-IT" b="0" u="sng" dirty="0"/>
          </a:p>
          <a:p>
            <a:endParaRPr lang="it-IT" b="0"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20</a:t>
            </a:fld>
            <a:endParaRPr lang="it-IT"/>
          </a:p>
        </p:txBody>
      </p:sp>
    </p:spTree>
    <p:extLst>
      <p:ext uri="{BB962C8B-B14F-4D97-AF65-F5344CB8AC3E}">
        <p14:creationId xmlns:p14="http://schemas.microsoft.com/office/powerpoint/2010/main" val="84386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5153076"/>
          </a:xfrm>
        </p:spPr>
        <p:txBody>
          <a:bodyPr/>
          <a:lstStyle/>
          <a:p>
            <a:r>
              <a:rPr lang="ar-OM" sz="1200"/>
              <a:t>في الحالة المحددة بالنسبة للأمراض التي يمكن الوقاية منها عن طريق اللقاحات، يجب فهم برنامج التلقيح السابق والحالي ومعدل تلقي اللقاحات عند تحليل عنصر مهم.</a:t>
            </a:r>
          </a:p>
          <a:p>
            <a:r>
              <a:rPr lang="ar-OM" sz="1200"/>
              <a:t>يجب مراعاة ما يلي واستخدام مصادر المعلومات ذات الصلة:</a:t>
            </a:r>
          </a:p>
          <a:p>
            <a:pPr marL="171450" indent="-171450">
              <a:buFont typeface="Arial" panose="020B0604020202020204" pitchFamily="34" charset="0"/>
              <a:buChar char="•"/>
            </a:pPr>
            <a:r>
              <a:rPr lang="ar-OM" sz="1200"/>
              <a:t> حدد ما إذا كان اللقاح متضمنًا بشكل روتيني في برنامج التلقيح. تشمل الموارد التي يمكن استخدامها أداة جدولة اللقاحات الخاصة بالمركز الأوروبي للوقاية من الأمراض ومكافحتها </a:t>
            </a:r>
            <a:r>
              <a:rPr lang="en-GB" sz="1200">
                <a:hlinkClick r:id="rId3"/>
              </a:rPr>
              <a:t>https://vaccine-schedule.ecdc.europa.eu/</a:t>
            </a:r>
            <a:r>
              <a:rPr lang="ar-OM" sz="1200"/>
              <a:t> وموقع منظمة الصحّة العالمية </a:t>
            </a:r>
            <a:r>
              <a:rPr lang="en-GB" sz="1200">
                <a:hlinkClick r:id="rId4"/>
              </a:rPr>
              <a:t>https://www.who.int/teams/immunization-vaccines-and-biologicals/policies/who-recommendations-for-routine-immunization---summary-tables</a:t>
            </a:r>
          </a:p>
          <a:p>
            <a:pPr marL="171450" indent="-171450">
              <a:buFont typeface="Arial" panose="020B0604020202020204" pitchFamily="34" charset="0"/>
              <a:buChar char="•"/>
            </a:pPr>
            <a:r>
              <a:rPr lang="ar-OM" sz="1200"/>
              <a:t>حدد المجموعات الأترابية أو المجموعات السكانية المستهدفة ببرنامج التلقيح</a:t>
            </a:r>
          </a:p>
          <a:p>
            <a:pPr marL="171450" indent="-171450">
              <a:buFont typeface="Arial" panose="020B0604020202020204" pitchFamily="34" charset="0"/>
              <a:buChar char="•"/>
            </a:pPr>
            <a:r>
              <a:rPr lang="ar-OM" sz="1200"/>
              <a:t> افهم ما إذا كان من المحتمل أن يكون السكان قيد التقصي قد استهدفهم برنامج التلقيح</a:t>
            </a:r>
          </a:p>
          <a:p>
            <a:pPr marL="171450" indent="-171450">
              <a:buFont typeface="Arial" panose="020B0604020202020204" pitchFamily="34" charset="0"/>
              <a:buChar char="•"/>
            </a:pPr>
            <a:r>
              <a:rPr lang="ar-OM" sz="1200"/>
              <a:t>إن أمكن، حلل بيانات التغطية المبلغ عنها في السكان المعنيين</a:t>
            </a:r>
          </a:p>
          <a:p>
            <a:pPr marL="171450" indent="-171450">
              <a:buFont typeface="Arial" panose="020B0604020202020204" pitchFamily="34" charset="0"/>
              <a:buChar char="•"/>
            </a:pPr>
            <a:r>
              <a:rPr lang="ar-OM" sz="1200"/>
              <a:t>ضع في اعتبارك ما إذا كانت هناك أي تقارير عن المرض في السكان على الرغم من تلقيحهم. تذكر أنه لا يوجد لقاح فعال بنسبة 100% ضد المرض ومن المحتمل حدوث فشل في التلقيح (الأولي أو الثانوي) أو تدني فعالية بعض اللقاحات/ مجموعة محددة من اللقاحات. هذه أحداث نادرة ولكن يجب أخذها في الاعتبار.</a:t>
            </a:r>
          </a:p>
          <a:p>
            <a:endParaRPr lang="en-GB" sz="1200" dirty="0"/>
          </a:p>
          <a:p>
            <a:r>
              <a:rPr lang="ar-OM" sz="1200"/>
              <a:t>من الأفضل إجراء هذا التحليل للسكان حيث تم الإبلاغ عن عنصر مهم ولكن أيضًا للسكان الذين قد يتأثرون بالحدث.</a:t>
            </a:r>
          </a:p>
          <a:p>
            <a:endParaRPr lang="en-GB" sz="1200"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21</a:t>
            </a:fld>
            <a:endParaRPr lang="it-IT"/>
          </a:p>
        </p:txBody>
      </p:sp>
    </p:spTree>
    <p:extLst>
      <p:ext uri="{BB962C8B-B14F-4D97-AF65-F5344CB8AC3E}">
        <p14:creationId xmlns:p14="http://schemas.microsoft.com/office/powerpoint/2010/main" val="790463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a:t>سيوفر تحليل حدث تم التحقق منه تقييمًا مبدئيًا للحدث الذي تم رصده والتحقق منه من خلال الخطوات السابقة في عملية الاستخبارات الوبائية.</a:t>
            </a:r>
          </a:p>
          <a:p>
            <a:r>
              <a:rPr lang="ar-OM"/>
              <a:t>وسيوجه سير الإجراءات الإضافية ويسمح بتقييم مستوى المخاطر بمزيد من التفصيل بشأن الحدث الذي تم التحقق منه (راجع البرنامج التعليمي عن التقييم السريع للمخاطر)</a:t>
            </a:r>
          </a:p>
          <a:p>
            <a:endParaRPr lang="en-GB" dirty="0"/>
          </a:p>
          <a:p>
            <a:r>
              <a:rPr lang="ar-OM"/>
              <a:t>في هذه المرحلة، من الضروري توثيق جميع الإجراءات المتخذة، بما في ذلك الاتصالات التي تم إجراؤها مع فرق الصحة العامة المحلية وتسجيل جميع المعلومات في نظام مناسب لإدارة الوثائق (راجع قسم التوثيق في البرنامج التعليمي).</a:t>
            </a:r>
          </a:p>
          <a:p>
            <a:endParaRPr lang="en-GB" dirty="0"/>
          </a:p>
          <a:p>
            <a:r>
              <a:rPr lang="ar-OM"/>
              <a:t>ستُعرض نتيجة التحليل في الاجتماع اليومي لمراجعة التهديدات وستُعرض على الخبراء المتخصصين وكبار مسؤولي الإدارة. سيتيح ذلك اتخاذ مزيد من القرارات بشأن إجراء تقييم كامل للمخاطر.</a:t>
            </a:r>
          </a:p>
          <a:p>
            <a:endParaRPr lang="en-GB"/>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22</a:t>
            </a:fld>
            <a:endParaRPr lang="it-IT"/>
          </a:p>
        </p:txBody>
      </p:sp>
    </p:spTree>
    <p:extLst>
      <p:ext uri="{BB962C8B-B14F-4D97-AF65-F5344CB8AC3E}">
        <p14:creationId xmlns:p14="http://schemas.microsoft.com/office/powerpoint/2010/main" val="891394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280778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a:t>لتقييم الإشارة أو الحدث أو التهديد، سيُجرى تحليل مبدئي للحدث والسياق الذي يحدث فيه.</a:t>
            </a:r>
          </a:p>
          <a:p>
            <a:endParaRPr lang="en-GB" dirty="0"/>
          </a:p>
          <a:p>
            <a:r>
              <a:rPr lang="ar-OM"/>
              <a:t>وسيجرى التحليل المبدئي بواسطة فريق الاستخبارات الوبائية بالتعاون مع الخبراء المتخصصين عند الحاجة.</a:t>
            </a:r>
          </a:p>
          <a:p>
            <a:endParaRPr lang="en-GB" baseline="0" dirty="0"/>
          </a:p>
          <a:p>
            <a:r>
              <a:rPr lang="ar-OM" baseline="0"/>
              <a:t>سيتناول التحليل الحدث من حيث:</a:t>
            </a:r>
          </a:p>
          <a:p>
            <a:pPr marL="171450" indent="-171450">
              <a:buFontTx/>
              <a:buChar char="-"/>
            </a:pPr>
            <a:r>
              <a:rPr lang="ar-OM" baseline="0"/>
              <a:t>الوقت والمكان والشخص</a:t>
            </a:r>
          </a:p>
          <a:p>
            <a:pPr marL="171450" indent="-171450">
              <a:buFontTx/>
              <a:buChar char="-"/>
            </a:pPr>
            <a:r>
              <a:rPr lang="ar-OM" baseline="0"/>
              <a:t>النظر في إمكانية حدوث مزيد من انتقال المرض والتعرّض له</a:t>
            </a:r>
          </a:p>
          <a:p>
            <a:pPr marL="171450" indent="-171450">
              <a:buFontTx/>
              <a:buChar char="-"/>
            </a:pPr>
            <a:r>
              <a:rPr lang="ar-OM" baseline="0"/>
              <a:t>ولكن، الأهم من ذلك، النظر في السياق الأوسع حيث يقع الحدث</a:t>
            </a:r>
          </a:p>
          <a:p>
            <a:pPr marL="171450" indent="-171450">
              <a:buFontTx/>
              <a:buChar char="-"/>
            </a:pPr>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3687951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4613016"/>
          </a:xfrm>
        </p:spPr>
        <p:txBody>
          <a:bodyPr/>
          <a:lstStyle/>
          <a:p>
            <a:endParaRPr lang="en-GB" b="1" u="sng" dirty="0"/>
          </a:p>
          <a:p>
            <a:r>
              <a:rPr lang="ar-OM" baseline="0"/>
              <a:t>سيتكون التقييم المبدئي من مزيج من العناصر التالية:</a:t>
            </a:r>
          </a:p>
          <a:p>
            <a:pPr marL="171450" marR="0" lvl="0" indent="-171450" algn="r" defTabSz="914400" rtl="1" eaLnBrk="0" fontAlgn="base" latinLnBrk="0" hangingPunct="0">
              <a:lnSpc>
                <a:spcPct val="100000"/>
              </a:lnSpc>
              <a:spcBef>
                <a:spcPct val="30000"/>
              </a:spcBef>
              <a:spcAft>
                <a:spcPct val="0"/>
              </a:spcAft>
              <a:buClrTx/>
              <a:buSzTx/>
              <a:buFontTx/>
              <a:buChar char="-"/>
              <a:tabLst/>
              <a:defRPr/>
            </a:pPr>
            <a:r>
              <a:rPr lang="ar-OM" baseline="0"/>
              <a:t>مراجعة لأحداث وإشارات وتهديدات مماثلة تم الإبلاغ عنها في السابق. وهذا يبرز الحاجة إلى توثيق مناسب للأحداث الماضية وطريقة سهلة لاسترجاعها.</a:t>
            </a:r>
          </a:p>
          <a:p>
            <a:pPr marL="171450" marR="0" lvl="0" indent="-171450" algn="r" defTabSz="914400" rtl="1" eaLnBrk="0" fontAlgn="base" latinLnBrk="0" hangingPunct="0">
              <a:lnSpc>
                <a:spcPct val="100000"/>
              </a:lnSpc>
              <a:spcBef>
                <a:spcPct val="30000"/>
              </a:spcBef>
              <a:spcAft>
                <a:spcPct val="0"/>
              </a:spcAft>
              <a:buClrTx/>
              <a:buSzTx/>
              <a:buFontTx/>
              <a:buChar char="-"/>
              <a:tabLst/>
              <a:defRPr/>
            </a:pPr>
            <a:r>
              <a:rPr lang="ar-OM" baseline="0"/>
              <a:t> ستجرى مراجعة المعدلات الماضية للمرض المشتبه به والذي تم الإبلاغ عنه. يعد الوصول السهل والسريع إلى أنظمة المراقبة بناءً على المؤشرات أمرًا مطلوبًا. وقد يتطلب هذا أيضًا الاستعلام في قواعد البيانات على الإنترنت لبيانات مراقبة الأمراض المعدية</a:t>
            </a:r>
          </a:p>
          <a:p>
            <a:pPr marL="171450" marR="0" lvl="0" indent="-171450" algn="r" defTabSz="914400" rtl="1" eaLnBrk="0" fontAlgn="base" latinLnBrk="0" hangingPunct="0">
              <a:lnSpc>
                <a:spcPct val="100000"/>
              </a:lnSpc>
              <a:spcBef>
                <a:spcPct val="30000"/>
              </a:spcBef>
              <a:spcAft>
                <a:spcPct val="0"/>
              </a:spcAft>
              <a:buClrTx/>
              <a:buSzTx/>
              <a:buFontTx/>
              <a:buChar char="-"/>
              <a:tabLst/>
              <a:defRPr/>
            </a:pPr>
            <a:r>
              <a:rPr lang="ar-OM" baseline="0"/>
              <a:t> إعلام الخبراء المتخصصين وإشراكهم في هذا التقييم المبدئي. هل الحدث المرصود متوقع من حيث الوقت والمكان والفرد، أم أن هذا يشكل أمرًا غير متوقع يتطلب تقييمًا أكثر تعمقًا.</a:t>
            </a:r>
          </a:p>
          <a:p>
            <a:pPr marL="171450" indent="-171450">
              <a:buFontTx/>
              <a:buChar char="-"/>
            </a:pPr>
            <a:r>
              <a:rPr lang="ar-OM" baseline="0"/>
              <a:t> إجراء مراجعة سريعة للأدبيات، ومن ثم، تسليط الضوء على أهمية مواكبة خبراء الاستخبارات الوبائية لما ورد في أحدث الأدبيات.</a:t>
            </a:r>
          </a:p>
          <a:p>
            <a:pPr marL="171450" indent="-171450">
              <a:buFontTx/>
              <a:buChar char="-"/>
            </a:pPr>
            <a:endParaRPr lang="en-GB" baseline="0" dirty="0"/>
          </a:p>
          <a:p>
            <a:pPr marL="0" indent="0">
              <a:buFontTx/>
              <a:buNone/>
            </a:pPr>
            <a:r>
              <a:rPr lang="ar-OM"/>
              <a:t>خاص بالمركز الأوروبي</a:t>
            </a:r>
          </a:p>
          <a:p>
            <a:pPr marL="0" marR="0" lvl="0" indent="0" algn="r" defTabSz="914400" rtl="1" eaLnBrk="0" fontAlgn="base" latinLnBrk="0" hangingPunct="0">
              <a:lnSpc>
                <a:spcPct val="100000"/>
              </a:lnSpc>
              <a:spcBef>
                <a:spcPct val="30000"/>
              </a:spcBef>
              <a:spcAft>
                <a:spcPct val="0"/>
              </a:spcAft>
              <a:buClrTx/>
              <a:buSzTx/>
              <a:buFontTx/>
              <a:buNone/>
              <a:tabLst/>
              <a:defRPr/>
            </a:pPr>
            <a:r>
              <a:rPr lang="ar-OM"/>
              <a:t>ستؤدي نتيجة التحليل إلى إجراء مناقشة في الاجتماع اليومي لمراجعة التهديدات. ويعقد المركز الأوروبي اجتماعًا كل يوم مدته 30 دقيقة (ما يسمى "بالمائدة المستديرة") حيث تجرى مراجعة الأحداث بالتفصيل وتقييمها. يقدم الخبراء، ذوو الخبرات المتنوعة، نهجًا متعدد التخصصات لمناقشة الحدث وتوصيفه وتقييمه.</a:t>
            </a:r>
          </a:p>
          <a:p>
            <a:pPr marL="0" indent="0">
              <a:buFontTx/>
              <a:buNone/>
            </a:pPr>
            <a:endParaRPr lang="en-GB" baseline="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1777711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OM"/>
              <a:t>[</a:t>
            </a:r>
            <a:r>
              <a:rPr lang="ar-OM" b="1"/>
              <a:t>صوت:</a:t>
            </a:r>
            <a:r>
              <a:rPr lang="ar-OM" b="0"/>
              <a:t> اقرأ أول فقرتين من الشريحة]</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356675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r" defTabSz="914400" rtl="1" eaLnBrk="0" fontAlgn="base" latinLnBrk="0" hangingPunct="0">
              <a:lnSpc>
                <a:spcPct val="100000"/>
              </a:lnSpc>
              <a:spcBef>
                <a:spcPct val="30000"/>
              </a:spcBef>
              <a:spcAft>
                <a:spcPct val="0"/>
              </a:spcAft>
              <a:buClrTx/>
              <a:buSzTx/>
              <a:buFontTx/>
              <a:buNone/>
              <a:tabLst/>
              <a:defRPr/>
            </a:pPr>
            <a:r>
              <a:rPr lang="ar-OM" b="0"/>
              <a:t>لإجراء التحليل، يجب مراعاة ثلاث طبقات: الوقت والمكان والفرد؛ وانتقال العدوى واحتمالية التعرّض لها؛ والمحددات الأخرى. تتعامل الطبقة الأولى مع المعلومات الأساسية التي يمكن جمعها من حدث ما: الوقت (وقت وقوع الحدث ووقت اكتشاف المعلومات ذات الصلة)، والمكان (مكان وقوع الحدث وكيفية انتشاره)، والفرد (الذي يتضمنه الحدث). الهدف من الطبقة الثانية هو فهم انتقال العدوى واحتمالية التعرّض لها. تجمع الطبقة الثالثة جميع البيانات التي يمكن أن تساعد في فهم السياق الذي وقع فيه الحدث على نحو أفضل: الجانب التجاري، والجانب المناخي، ومصادر الخطر الطبيعية، والاقتصاد، ومستوى التأهب في البلد.</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dirty="0"/>
          </a:p>
          <a:p>
            <a:pPr marL="0" marR="0" lvl="0" indent="0" algn="r" defTabSz="914400" rtl="1" eaLnBrk="0" fontAlgn="base" latinLnBrk="0" hangingPunct="0">
              <a:lnSpc>
                <a:spcPct val="100000"/>
              </a:lnSpc>
              <a:spcBef>
                <a:spcPct val="30000"/>
              </a:spcBef>
              <a:spcAft>
                <a:spcPct val="0"/>
              </a:spcAft>
              <a:buClrTx/>
              <a:buSzTx/>
              <a:buFontTx/>
              <a:buNone/>
              <a:tabLst/>
              <a:defRPr/>
            </a:pPr>
            <a:r>
              <a:rPr lang="ar-OM" b="0"/>
              <a:t>يجرى تحليل الطبقة الأولى والثانية إلى حد كبير في تقصي الفاشية، ويرد شرح بعض مكونات الطبقة الثالثة من التحليل بالتفصيل في هذه الوحدة..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3809375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extLst>
      <p:ext uri="{BB962C8B-B14F-4D97-AF65-F5344CB8AC3E}">
        <p14:creationId xmlns:p14="http://schemas.microsoft.com/office/powerpoint/2010/main" val="3588049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lvl="0" algn="r" defTabSz="820738" eaLnBrk="0" hangingPunct="0">
              <a:lnSpc>
                <a:spcPct val="100000"/>
              </a:lnSpc>
              <a:spcBef>
                <a:spcPct val="50000"/>
              </a:spcBef>
              <a:buClr>
                <a:srgbClr val="B22C1B"/>
              </a:buClr>
              <a:buSzPct val="80000"/>
              <a:tabLst>
                <a:tab pos="341313" algn="l"/>
                <a:tab pos="1150938" algn="l"/>
              </a:tabLst>
              <a:defRPr/>
            </a:pPr>
            <a:r>
              <a:rPr lang="ar-OM" sz="1200" b="0" u="none">
                <a:solidFill>
                  <a:srgbClr val="000000"/>
                </a:solidFill>
                <a:latin typeface="Arial" charset="0"/>
                <a:cs typeface="Times New Roman" pitchFamily="18" charset="0"/>
              </a:rPr>
              <a:t>يمكن أن يؤدي عدم الاستقرار السياسي والأمني إلى إضعاف السكان وإضعاف استجابتهم لتفشي المرض. يجب أخذ ذلك في الاعتبار في أثناء مرحلة التحليل. إذ يمكن أن يؤثر الوضع الاقتصادي لمنطقة أو بلد على احتمالية التعرض للعدوى أو تدابير المكافحة أو النظم الصحية أو أداء أنظمة مراقبة الأمراض.</a:t>
            </a:r>
          </a:p>
          <a:p>
            <a:pPr lvl="0" algn="r" defTabSz="820738" eaLnBrk="0" hangingPunct="0">
              <a:lnSpc>
                <a:spcPct val="100000"/>
              </a:lnSpc>
              <a:spcBef>
                <a:spcPct val="50000"/>
              </a:spcBef>
              <a:buClr>
                <a:srgbClr val="B22C1B"/>
              </a:buClr>
              <a:buSzPct val="80000"/>
              <a:tabLst>
                <a:tab pos="341313" algn="l"/>
                <a:tab pos="1150938" algn="l"/>
              </a:tabLst>
              <a:defRPr/>
            </a:pPr>
            <a:r>
              <a:rPr lang="ar-OM" sz="1200" b="0" u="none">
                <a:solidFill>
                  <a:srgbClr val="000000"/>
                </a:solidFill>
                <a:latin typeface="Arial" charset="0"/>
                <a:cs typeface="Times New Roman" pitchFamily="18" charset="0"/>
              </a:rPr>
              <a:t>لذلك ينبغي أن يتضمن التحليل تقييماً للسياق السياسي والاقتصادي للحدث.</a:t>
            </a:r>
          </a:p>
          <a:p>
            <a:pPr lvl="0" algn="l" defTabSz="820738" eaLnBrk="0" hangingPunct="0">
              <a:lnSpc>
                <a:spcPct val="100000"/>
              </a:lnSpc>
              <a:spcBef>
                <a:spcPct val="50000"/>
              </a:spcBef>
              <a:buClr>
                <a:srgbClr val="B22C1B"/>
              </a:buClr>
              <a:buSzPct val="80000"/>
              <a:tabLst>
                <a:tab pos="341313" algn="l"/>
                <a:tab pos="1150938" algn="l"/>
              </a:tabLst>
              <a:defRPr/>
            </a:pPr>
            <a:endParaRPr lang="en-GB" sz="1200" b="0" u="none" dirty="0">
              <a:solidFill>
                <a:srgbClr val="000000"/>
              </a:solidFill>
              <a:latin typeface="Arial" charset="0"/>
              <a:cs typeface="Times New Roman" pitchFamily="18" charset="0"/>
            </a:endParaRPr>
          </a:p>
          <a:p>
            <a:pPr lvl="0" algn="r" defTabSz="820738" eaLnBrk="0" hangingPunct="0">
              <a:lnSpc>
                <a:spcPct val="100000"/>
              </a:lnSpc>
              <a:spcBef>
                <a:spcPct val="50000"/>
              </a:spcBef>
              <a:buClr>
                <a:srgbClr val="B22C1B"/>
              </a:buClr>
              <a:buSzPct val="80000"/>
              <a:tabLst>
                <a:tab pos="341313" algn="l"/>
                <a:tab pos="1150938" algn="l"/>
              </a:tabLst>
              <a:defRPr/>
            </a:pPr>
            <a:r>
              <a:rPr lang="ar-OM" sz="1200" b="0" u="none">
                <a:solidFill>
                  <a:srgbClr val="000000"/>
                </a:solidFill>
                <a:latin typeface="Arial" charset="0"/>
                <a:cs typeface="Times New Roman" pitchFamily="18" charset="0"/>
              </a:rPr>
              <a:t> يجب أخذ عدد من المتثابتات في الاعتبار باعتبارها جزءًا من التحليل:</a:t>
            </a:r>
          </a:p>
          <a:p>
            <a:pPr marL="171450" lvl="0" indent="-171450" algn="r"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ar-OM" sz="1200" b="0" u="none">
                <a:solidFill>
                  <a:srgbClr val="000000"/>
                </a:solidFill>
                <a:latin typeface="Arial" charset="0"/>
                <a:cs typeface="Times New Roman" pitchFamily="18" charset="0"/>
              </a:rPr>
              <a:t>هل يوجد أي حدث سياسي يمكن أن يؤثر على السكان؟</a:t>
            </a:r>
          </a:p>
          <a:p>
            <a:pPr marL="171450" lvl="0" indent="-171450" algn="r"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ar-OM" sz="1200" b="0" u="none">
                <a:solidFill>
                  <a:srgbClr val="000000"/>
                </a:solidFill>
                <a:latin typeface="Arial" charset="0"/>
                <a:cs typeface="Times New Roman" pitchFamily="18" charset="0"/>
              </a:rPr>
              <a:t> ما الوضع الاقتصادي للبلاد؟</a:t>
            </a:r>
          </a:p>
          <a:p>
            <a:pPr marL="171450" lvl="0" indent="-171450" algn="r"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ar-OM" sz="1200" b="0" u="none">
                <a:solidFill>
                  <a:srgbClr val="000000"/>
                </a:solidFill>
                <a:latin typeface="Arial" charset="0"/>
                <a:cs typeface="Times New Roman" pitchFamily="18" charset="0"/>
              </a:rPr>
              <a:t> ما الأثر السياسي والاقتصادي على السكان المتضررين؟</a:t>
            </a:r>
          </a:p>
          <a:p>
            <a:pPr marL="171450" lvl="0" indent="-171450" algn="r"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ar-OM" sz="1200" b="0" u="none">
                <a:solidFill>
                  <a:srgbClr val="000000"/>
                </a:solidFill>
                <a:latin typeface="Arial" charset="0"/>
                <a:cs typeface="Times New Roman" pitchFamily="18" charset="0"/>
              </a:rPr>
              <a:t>هل يمكن أن تكون هناك تحركات سكانية عبر المناطق التي تم رصد الحدث فيها؟</a:t>
            </a:r>
          </a:p>
          <a:p>
            <a:pPr marL="171450" lvl="0" indent="-171450" algn="r"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ar-OM" sz="1200" b="0" u="none">
                <a:solidFill>
                  <a:srgbClr val="000000"/>
                </a:solidFill>
                <a:latin typeface="Arial" charset="0"/>
                <a:cs typeface="Times New Roman" pitchFamily="18" charset="0"/>
              </a:rPr>
              <a:t>هل يمكن أن ينتشر الحدث إلى البلاد المجاورة بسبب حركة السكان؟</a:t>
            </a:r>
          </a:p>
          <a:p>
            <a:pPr marL="171450" lvl="0" indent="-171450" algn="r"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ar-OM" sz="1200" b="0" u="none">
                <a:solidFill>
                  <a:srgbClr val="000000"/>
                </a:solidFill>
                <a:latin typeface="Arial" charset="0"/>
                <a:cs typeface="Times New Roman" pitchFamily="18" charset="0"/>
              </a:rPr>
              <a:t>هل توجد مشكلات أمنية قد تؤثر على رصد المزيد من الحالات وعلى تدابير الاستجابة؟</a:t>
            </a:r>
          </a:p>
          <a:p>
            <a:pPr lvl="0" algn="l" defTabSz="820738" eaLnBrk="0" hangingPunct="0">
              <a:lnSpc>
                <a:spcPct val="100000"/>
              </a:lnSpc>
              <a:spcBef>
                <a:spcPct val="50000"/>
              </a:spcBef>
              <a:buClr>
                <a:srgbClr val="B22C1B"/>
              </a:buClr>
              <a:buSzPct val="80000"/>
              <a:tabLst>
                <a:tab pos="341313" algn="l"/>
                <a:tab pos="1150938" algn="l"/>
              </a:tabLst>
              <a:defRPr/>
            </a:pPr>
            <a:endParaRPr lang="en-GB" sz="1200" b="0" u="none" dirty="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endParaRPr lang="en-GB" sz="1200" b="0" u="none" dirty="0">
              <a:solidFill>
                <a:srgbClr val="000000"/>
              </a:solidFill>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4127698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r">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23/03/2021</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andscape - short text">
    <p:spTree>
      <p:nvGrpSpPr>
        <p:cNvPr id="1" name=""/>
        <p:cNvGrpSpPr/>
        <p:nvPr/>
      </p:nvGrpSpPr>
      <p:grpSpPr>
        <a:xfrm>
          <a:off x="0" y="0"/>
          <a:ext cx="0" cy="0"/>
          <a:chOff x="0" y="0"/>
          <a:chExt cx="0" cy="0"/>
        </a:xfrm>
      </p:grpSpPr>
      <p:sp>
        <p:nvSpPr>
          <p:cNvPr id="9" name="Picture Placeholder 8"/>
          <p:cNvSpPr>
            <a:spLocks noGrp="1"/>
          </p:cNvSpPr>
          <p:nvPr>
            <p:ph type="pic" sz="quarter" idx="10" hasCustomPrompt="1"/>
          </p:nvPr>
        </p:nvSpPr>
        <p:spPr>
          <a:xfrm>
            <a:off x="318938" y="359999"/>
            <a:ext cx="10206000" cy="4680000"/>
          </a:xfrm>
        </p:spPr>
        <p:txBody>
          <a:bodyPr/>
          <a:lstStyle>
            <a:lvl1pPr marL="0" indent="0">
              <a:buNone/>
              <a:defRPr/>
            </a:lvl1pPr>
          </a:lstStyle>
          <a:p>
            <a:r>
              <a:rPr lang="ar-OM"/>
              <a:t>الشكل</a:t>
            </a:r>
          </a:p>
        </p:txBody>
      </p:sp>
      <p:sp>
        <p:nvSpPr>
          <p:cNvPr id="11" name="Text Placeholder 10"/>
          <p:cNvSpPr>
            <a:spLocks noGrp="1"/>
          </p:cNvSpPr>
          <p:nvPr>
            <p:ph type="body" sz="quarter" idx="11" hasCustomPrompt="1"/>
          </p:nvPr>
        </p:nvSpPr>
        <p:spPr>
          <a:xfrm>
            <a:off x="319912" y="5220000"/>
            <a:ext cx="10205025" cy="720000"/>
          </a:xfrm>
        </p:spPr>
        <p:txBody>
          <a:bodyPr>
            <a:normAutofit/>
          </a:bodyPr>
          <a:lstStyle>
            <a:lvl1pPr marL="0" indent="0">
              <a:buNone/>
              <a:defRPr sz="709">
                <a:latin typeface="Arial" panose="020B0604020202020204" pitchFamily="34" charset="0"/>
                <a:cs typeface="Arial" panose="020B0604020202020204" pitchFamily="34" charset="0"/>
              </a:defRPr>
            </a:lvl1pPr>
          </a:lstStyle>
          <a:p>
            <a:r>
              <a:rPr lang="ar-OM"/>
              <a:t>النص</a:t>
            </a:r>
          </a:p>
        </p:txBody>
      </p:sp>
      <p:sp>
        <p:nvSpPr>
          <p:cNvPr id="14" name="Text Placeholder 13"/>
          <p:cNvSpPr>
            <a:spLocks noGrp="1"/>
          </p:cNvSpPr>
          <p:nvPr>
            <p:ph type="body" sz="quarter" idx="12" hasCustomPrompt="1"/>
          </p:nvPr>
        </p:nvSpPr>
        <p:spPr>
          <a:xfrm>
            <a:off x="319259" y="6120000"/>
            <a:ext cx="10205025" cy="360000"/>
          </a:xfrm>
        </p:spPr>
        <p:txBody>
          <a:bodyPr>
            <a:normAutofit/>
          </a:bodyPr>
          <a:lstStyle>
            <a:lvl1pPr marL="0" indent="0">
              <a:buNone/>
              <a:defRPr sz="709">
                <a:latin typeface="Arial" panose="020B0604020202020204" pitchFamily="34" charset="0"/>
                <a:cs typeface="Arial" panose="020B0604020202020204" pitchFamily="34" charset="0"/>
              </a:defRPr>
            </a:lvl1pPr>
          </a:lstStyle>
          <a:p>
            <a:r>
              <a:rPr lang="ar-OM"/>
              <a:t>الاقتباس</a:t>
            </a:r>
          </a:p>
        </p:txBody>
      </p:sp>
      <p:sp>
        <p:nvSpPr>
          <p:cNvPr id="18" name="Text Placeholder 17"/>
          <p:cNvSpPr>
            <a:spLocks noGrp="1"/>
          </p:cNvSpPr>
          <p:nvPr>
            <p:ph type="body" sz="quarter" idx="13" hasCustomPrompt="1"/>
          </p:nvPr>
        </p:nvSpPr>
        <p:spPr>
          <a:xfrm>
            <a:off x="319259" y="6660000"/>
            <a:ext cx="10205025" cy="180000"/>
          </a:xfrm>
        </p:spPr>
        <p:txBody>
          <a:bodyPr>
            <a:noAutofit/>
          </a:bodyPr>
          <a:lstStyle>
            <a:lvl1pPr marL="0" indent="0" algn="r">
              <a:buNone/>
              <a:defRPr sz="709">
                <a:latin typeface="Arial" panose="020B0604020202020204" pitchFamily="34" charset="0"/>
                <a:cs typeface="Arial" panose="020B0604020202020204" pitchFamily="34" charset="0"/>
              </a:defRPr>
            </a:lvl1pPr>
            <a:lvl2pPr>
              <a:defRPr sz="709">
                <a:latin typeface="Arial" panose="020B0604020202020204" pitchFamily="34" charset="0"/>
                <a:cs typeface="Arial" panose="020B0604020202020204" pitchFamily="34" charset="0"/>
              </a:defRPr>
            </a:lvl2pPr>
            <a:lvl3pPr>
              <a:defRPr sz="709">
                <a:latin typeface="Arial" panose="020B0604020202020204" pitchFamily="34" charset="0"/>
                <a:cs typeface="Arial" panose="020B0604020202020204" pitchFamily="34" charset="0"/>
              </a:defRPr>
            </a:lvl3pPr>
            <a:lvl4pPr>
              <a:defRPr sz="709">
                <a:latin typeface="Arial" panose="020B0604020202020204" pitchFamily="34" charset="0"/>
                <a:cs typeface="Arial" panose="020B0604020202020204" pitchFamily="34" charset="0"/>
              </a:defRPr>
            </a:lvl4pPr>
            <a:lvl5pPr>
              <a:defRPr sz="709">
                <a:latin typeface="Arial" panose="020B0604020202020204" pitchFamily="34" charset="0"/>
                <a:cs typeface="Arial" panose="020B0604020202020204" pitchFamily="34" charset="0"/>
              </a:defRPr>
            </a:lvl5pPr>
          </a:lstStyle>
          <a:p>
            <a:r>
              <a:rPr lang="ar-OM"/>
              <a:t>حقوق النشر</a:t>
            </a:r>
          </a:p>
        </p:txBody>
      </p:sp>
    </p:spTree>
    <p:extLst>
      <p:ext uri="{BB962C8B-B14F-4D97-AF65-F5344CB8AC3E}">
        <p14:creationId xmlns:p14="http://schemas.microsoft.com/office/powerpoint/2010/main" val="3426495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dirty="0"/>
              <a:t>First level subhead here</a:t>
            </a:r>
          </a:p>
          <a:p>
            <a:pPr lvl="1"/>
            <a:r>
              <a:rPr lang="en-US" dirty="0"/>
              <a:t>Second level content</a:t>
            </a:r>
          </a:p>
          <a:p>
            <a:pPr lvl="2"/>
            <a:r>
              <a:rPr lang="en-US" dirty="0"/>
              <a:t>Third level content</a:t>
            </a:r>
          </a:p>
          <a:p>
            <a:pPr lvl="3"/>
            <a:r>
              <a:rPr lang="en-US" dirty="0"/>
              <a:t> </a:t>
            </a:r>
          </a:p>
          <a:p>
            <a:pPr lvl="0"/>
            <a:r>
              <a:rPr lang="en-US" dirty="0"/>
              <a:t>First level subhead here</a:t>
            </a:r>
          </a:p>
          <a:p>
            <a:pPr lvl="1"/>
            <a:r>
              <a:rPr lang="en-US" dirty="0"/>
              <a:t>Second level content</a:t>
            </a:r>
          </a:p>
          <a:p>
            <a:pPr lvl="2"/>
            <a:r>
              <a:rPr lang="en-US" dirty="0"/>
              <a:t>Third level content</a:t>
            </a:r>
          </a:p>
          <a:p>
            <a:pPr lvl="3"/>
            <a:r>
              <a:rPr lang="en-US" dirty="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r">
              <a:lnSpc>
                <a:spcPct val="85000"/>
              </a:lnSpc>
              <a:buClr>
                <a:schemeClr val="tx2"/>
              </a:buClr>
              <a:buSzPct val="90000"/>
              <a:buFont typeface="Wingdings" pitchFamily="2" charset="2"/>
              <a:buNone/>
              <a:defRPr/>
            </a:pPr>
            <a:r>
              <a:rPr lang="ar-OM" sz="2600" u="none">
                <a:solidFill>
                  <a:schemeClr val="bg1"/>
                </a:solidFill>
                <a:latin typeface="Arial" charset="0"/>
              </a:rPr>
              <a:t>برنامج تعليمي عن الاستخبارات الوبائية</a:t>
            </a:r>
          </a:p>
          <a:p>
            <a:pPr algn="r">
              <a:lnSpc>
                <a:spcPct val="85000"/>
              </a:lnSpc>
              <a:buClr>
                <a:schemeClr val="tx2"/>
              </a:buClr>
              <a:buSzPct val="90000"/>
              <a:buFont typeface="Wingdings" pitchFamily="2" charset="2"/>
              <a:buNone/>
              <a:defRPr/>
            </a:pPr>
            <a:r>
              <a:rPr lang="ar-OM" sz="2600" u="none">
                <a:solidFill>
                  <a:schemeClr val="bg1"/>
                </a:solidFill>
                <a:latin typeface="Arial" charset="0"/>
              </a:rPr>
              <a:t>التحليل</a:t>
            </a: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ar-OM" sz="1600" b="1" u="none">
                <a:latin typeface="Arial" charset="0"/>
              </a:rPr>
              <a:t>/23</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pic>
        <p:nvPicPr>
          <p:cNvPr id="1032" name="Immagine 9" descr="ecdc_logo_x_ppt.png"/>
          <p:cNvPicPr>
            <a:picLocks noChangeAspect="1"/>
          </p:cNvPicPr>
          <p:nvPr userDrawn="1"/>
        </p:nvPicPr>
        <p:blipFill>
          <a:blip r:embed="rId16"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 id="2147484209" r:id="rId14"/>
  </p:sldLayoutIdLst>
  <p:transition>
    <p:wipe dir="r"/>
  </p:transition>
  <p:txStyles>
    <p:titleStyle>
      <a:lvl1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r" rtl="1"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r" rtl="1"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r" defTabSz="820738" rtl="1"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8" Type="http://schemas.openxmlformats.org/officeDocument/2006/relationships/hyperlink" Target="http://www.cdc.gov/ncidod/dvbid/index.html" TargetMode="External"/><Relationship Id="rId13" Type="http://schemas.openxmlformats.org/officeDocument/2006/relationships/hyperlink" Target="http://www.wmo.int/pages/members/region6_en.html" TargetMode="External"/><Relationship Id="rId3" Type="http://schemas.openxmlformats.org/officeDocument/2006/relationships/hyperlink" Target="http://www.oie.int/fr/info/fr_urgences.htm" TargetMode="External"/><Relationship Id="rId7" Type="http://schemas.openxmlformats.org/officeDocument/2006/relationships/hyperlink" Target="http://www.issg.org/index.html" TargetMode="External"/><Relationship Id="rId12" Type="http://schemas.openxmlformats.org/officeDocument/2006/relationships/hyperlink" Target="http://www.meteoalarm.eu/"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hyperlink" Target="http://www.europe-aliens.org/index.jsp" TargetMode="External"/><Relationship Id="rId11" Type="http://schemas.openxmlformats.org/officeDocument/2006/relationships/hyperlink" Target="http://www.worldweather.org/" TargetMode="External"/><Relationship Id="rId5" Type="http://schemas.openxmlformats.org/officeDocument/2006/relationships/hyperlink" Target="http://www.unep-aewa.org/news/latest_news.htm" TargetMode="External"/><Relationship Id="rId10" Type="http://schemas.openxmlformats.org/officeDocument/2006/relationships/hyperlink" Target="http://ergodd.zoo.ox.ac.uk/eden/index.php?p=82" TargetMode="External"/><Relationship Id="rId4" Type="http://schemas.openxmlformats.org/officeDocument/2006/relationships/hyperlink" Target="http://empres-i.fao.org/empres-i/home" TargetMode="External"/><Relationship Id="rId9" Type="http://schemas.openxmlformats.org/officeDocument/2006/relationships/hyperlink" Target="http://www.ecdc.europa.eu/en/activities/diseaseprogrammes/Pages/VBORNET.aspx" TargetMode="External"/><Relationship Id="rId14" Type="http://schemas.openxmlformats.org/officeDocument/2006/relationships/hyperlink" Target="http://french.wunderground.co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ecdc.europa.eu/en/about-us/partnerships-and-networks/disease-and-laboratory-networks/vector-ne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www.ecdc.europa.eu/sites/default/files/images/map-Invasive-mosquito-distribution-July-2019.pn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ecdc.europa.eu/en/west-nile-fever/surveillance-and-disease-data/abou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ecdc.europa.eu/en/publications-data/west-nile-virus-europe-2019-outbreaks-among-equids-andor-birds-updated-29"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www.gdacs.org/" TargetMode="External"/><Relationship Id="rId3" Type="http://schemas.openxmlformats.org/officeDocument/2006/relationships/hyperlink" Target="http://www.dartmouth.edu/~floods/" TargetMode="External"/><Relationship Id="rId7" Type="http://schemas.openxmlformats.org/officeDocument/2006/relationships/hyperlink" Target="http://www.usgs.gov/hazards/"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hyperlink" Target="http://www.pdc.org/iweb/pdchome.html;jsessionid=3094F40AC5E3F84873332C9E6509BE21" TargetMode="External"/><Relationship Id="rId5" Type="http://schemas.openxmlformats.org/officeDocument/2006/relationships/hyperlink" Target="http://www.ssd.noaa.gov/VAAC/washington.html" TargetMode="External"/><Relationship Id="rId10" Type="http://schemas.openxmlformats.org/officeDocument/2006/relationships/hyperlink" Target="http://www.airqualitynow.eu/comparing_home.php" TargetMode="External"/><Relationship Id="rId4" Type="http://schemas.openxmlformats.org/officeDocument/2006/relationships/hyperlink" Target="http://www.nhc.noaa.gov/gtwo_epac.shtml" TargetMode="External"/><Relationship Id="rId9" Type="http://schemas.openxmlformats.org/officeDocument/2006/relationships/hyperlink" Target="http://iys.cidi.org/disaster/"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erccportal.jrc.ec.europa.eu/getdailymap/docId/2220"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who.int/topics/en/" TargetMode="External"/><Relationship Id="rId7" Type="http://schemas.openxmlformats.org/officeDocument/2006/relationships/hyperlink" Target="http://data.worldbank.org/topic/health"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hyperlink" Target="http://www.who.int/gho/countries/en/index.html" TargetMode="External"/><Relationship Id="rId5" Type="http://schemas.openxmlformats.org/officeDocument/2006/relationships/hyperlink" Target="http://www.cdc.gov/DiseasesConditions/" TargetMode="External"/><Relationship Id="rId4" Type="http://schemas.openxmlformats.org/officeDocument/2006/relationships/hyperlink" Target="http://www.ecdc.europa.eu/en/healthtopics/Pages/AZIndex.asp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ecdc.europa.eu/en/publications-data/zika-virus-disease-epidemic-preparedness-planning-guide-diseases-transmitted"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www.earthcalendar.net/_php/ReligionSearch.php"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hyperlink" Target="http://festivals.iloveindia.com/festival-calendar.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vaccine-schedule.ecdc.europa.eu/"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www.who.int/teams/immunization-vaccines-and-biologicals/policies/who-recommendations-for-routine-immunization---summary-tables"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1528557" y="2186810"/>
            <a:ext cx="8191500" cy="369888"/>
          </a:xfrm>
          <a:prstGeom prst="rect">
            <a:avLst/>
          </a:prstGeom>
          <a:noFill/>
          <a:ln w="9525">
            <a:noFill/>
            <a:miter lim="800000"/>
            <a:headEnd/>
            <a:tailEnd/>
          </a:ln>
        </p:spPr>
        <p:txBody>
          <a:bodyPr>
            <a:spAutoFit/>
          </a:bodyPr>
          <a:lstStyle/>
          <a:p>
            <a:pPr algn="r"/>
            <a:r>
              <a:rPr lang="ar-OM" sz="2000" u="none">
                <a:solidFill>
                  <a:schemeClr val="bg2"/>
                </a:solidFill>
                <a:latin typeface="Arial" charset="0"/>
                <a:cs typeface="Arial" charset="0"/>
              </a:rPr>
              <a:t>في هذه الوحدة سنتحدث عن</a:t>
            </a:r>
          </a:p>
        </p:txBody>
      </p:sp>
      <p:sp>
        <p:nvSpPr>
          <p:cNvPr id="15363" name="Text Box 4"/>
          <p:cNvSpPr txBox="1">
            <a:spLocks noChangeArrowheads="1"/>
          </p:cNvSpPr>
          <p:nvPr/>
        </p:nvSpPr>
        <p:spPr bwMode="auto">
          <a:xfrm>
            <a:off x="1252537" y="865188"/>
            <a:ext cx="8108577"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مرحبًا</a:t>
            </a:r>
          </a:p>
        </p:txBody>
      </p:sp>
      <p:sp>
        <p:nvSpPr>
          <p:cNvPr id="12" name="Rettangolo 11"/>
          <p:cNvSpPr/>
          <p:nvPr/>
        </p:nvSpPr>
        <p:spPr bwMode="auto">
          <a:xfrm>
            <a:off x="990185" y="1514982"/>
            <a:ext cx="8924925" cy="1377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5409248" y="2331879"/>
            <a:ext cx="1771960" cy="547842"/>
          </a:xfrm>
          <a:prstGeom prst="rect">
            <a:avLst/>
          </a:prstGeom>
          <a:noFill/>
          <a:ln w="9525">
            <a:noFill/>
            <a:miter lim="800000"/>
            <a:headEnd/>
            <a:tailEnd/>
          </a:ln>
        </p:spPr>
        <p:txBody>
          <a:bodyPr wrap="none">
            <a:spAutoFit/>
          </a:bodyPr>
          <a:lstStyle/>
          <a:p>
            <a:pPr algn="r"/>
            <a:r>
              <a:rPr lang="ar-OM" sz="3200" u="none">
                <a:solidFill>
                  <a:srgbClr val="69AE23"/>
                </a:solidFill>
                <a:latin typeface="MetaPro-Black" pitchFamily="50" charset="0"/>
              </a:rPr>
              <a:t>التحليل</a:t>
            </a:r>
          </a:p>
        </p:txBody>
      </p:sp>
      <p:grpSp>
        <p:nvGrpSpPr>
          <p:cNvPr id="24" name="Group 23">
            <a:extLst>
              <a:ext uri="{FF2B5EF4-FFF2-40B4-BE49-F238E27FC236}">
                <a16:creationId xmlns:a16="http://schemas.microsoft.com/office/drawing/2014/main" id="{0CD71E13-17A0-4327-A952-AEE96BDFF458}"/>
              </a:ext>
            </a:extLst>
          </p:cNvPr>
          <p:cNvGrpSpPr/>
          <p:nvPr/>
        </p:nvGrpSpPr>
        <p:grpSpPr>
          <a:xfrm>
            <a:off x="2340335" y="3024790"/>
            <a:ext cx="6165685" cy="3026023"/>
            <a:chOff x="1683234" y="960204"/>
            <a:chExt cx="8212024" cy="4966409"/>
          </a:xfrm>
        </p:grpSpPr>
        <p:sp>
          <p:nvSpPr>
            <p:cNvPr id="25" name="TextBox 24">
              <a:extLst>
                <a:ext uri="{FF2B5EF4-FFF2-40B4-BE49-F238E27FC236}">
                  <a16:creationId xmlns:a16="http://schemas.microsoft.com/office/drawing/2014/main" id="{3F363182-403C-438F-A96D-DE8D5377D660}"/>
                </a:ext>
              </a:extLst>
            </p:cNvPr>
            <p:cNvSpPr txBox="1"/>
            <p:nvPr/>
          </p:nvSpPr>
          <p:spPr>
            <a:xfrm rot="16200000">
              <a:off x="4394427" y="1599233"/>
              <a:ext cx="1522739" cy="244682"/>
            </a:xfrm>
            <a:prstGeom prst="rect">
              <a:avLst/>
            </a:prstGeom>
            <a:noFill/>
          </p:spPr>
          <p:txBody>
            <a:bodyPr wrap="square" rtlCol="0">
              <a:spAutoFit/>
            </a:bodyPr>
            <a:lstStyle/>
            <a:p>
              <a:r>
                <a:rPr lang="ar-OM" sz="1100" u="none" dirty="0"/>
                <a:t>التحليل</a:t>
              </a:r>
            </a:p>
          </p:txBody>
        </p:sp>
        <p:grpSp>
          <p:nvGrpSpPr>
            <p:cNvPr id="26" name="Group 25">
              <a:extLst>
                <a:ext uri="{FF2B5EF4-FFF2-40B4-BE49-F238E27FC236}">
                  <a16:creationId xmlns:a16="http://schemas.microsoft.com/office/drawing/2014/main" id="{8F820CA2-D5BF-429B-A528-F996AF5FB6D5}"/>
                </a:ext>
              </a:extLst>
            </p:cNvPr>
            <p:cNvGrpSpPr/>
            <p:nvPr/>
          </p:nvGrpSpPr>
          <p:grpSpPr>
            <a:xfrm>
              <a:off x="1683234" y="1454940"/>
              <a:ext cx="8212024" cy="4471673"/>
              <a:chOff x="1683234" y="1454940"/>
              <a:chExt cx="8212024" cy="4471673"/>
            </a:xfrm>
          </p:grpSpPr>
          <p:pic>
            <p:nvPicPr>
              <p:cNvPr id="27" name="Picture 26">
                <a:extLst>
                  <a:ext uri="{FF2B5EF4-FFF2-40B4-BE49-F238E27FC236}">
                    <a16:creationId xmlns:a16="http://schemas.microsoft.com/office/drawing/2014/main" id="{08E56C4D-0384-440C-8741-CBF1AA8C4D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683234" y="1805475"/>
                <a:ext cx="8212024" cy="3449295"/>
              </a:xfrm>
              <a:prstGeom prst="rect">
                <a:avLst/>
              </a:prstGeom>
            </p:spPr>
          </p:pic>
          <p:sp>
            <p:nvSpPr>
              <p:cNvPr id="28" name="Chevron 29">
                <a:extLst>
                  <a:ext uri="{FF2B5EF4-FFF2-40B4-BE49-F238E27FC236}">
                    <a16:creationId xmlns:a16="http://schemas.microsoft.com/office/drawing/2014/main" id="{967A2CF1-AB86-4405-AC06-8E4143BC37F6}"/>
                  </a:ext>
                </a:extLst>
              </p:cNvPr>
              <p:cNvSpPr/>
              <p:nvPr/>
            </p:nvSpPr>
            <p:spPr>
              <a:xfrm flipH="1">
                <a:off x="4397805" y="2302092"/>
                <a:ext cx="848103" cy="1619121"/>
              </a:xfrm>
              <a:prstGeom prst="chevron">
                <a:avLst>
                  <a:gd name="adj" fmla="val 62310"/>
                </a:avLst>
              </a:prstGeom>
              <a:solidFill>
                <a:srgbClr val="70AD47">
                  <a:lumMod val="20000"/>
                  <a:lumOff val="80000"/>
                </a:srgbClr>
              </a:solidFill>
              <a:ln>
                <a:noFill/>
              </a:ln>
              <a:effectLst/>
            </p:spPr>
          </p:sp>
          <p:sp>
            <p:nvSpPr>
              <p:cNvPr id="29" name="TextBox 28">
                <a:extLst>
                  <a:ext uri="{FF2B5EF4-FFF2-40B4-BE49-F238E27FC236}">
                    <a16:creationId xmlns:a16="http://schemas.microsoft.com/office/drawing/2014/main" id="{009F0A89-44BA-451E-82EF-DB8F50B6005B}"/>
                  </a:ext>
                </a:extLst>
              </p:cNvPr>
              <p:cNvSpPr txBox="1"/>
              <p:nvPr/>
            </p:nvSpPr>
            <p:spPr>
              <a:xfrm>
                <a:off x="6991792" y="1509325"/>
                <a:ext cx="353943" cy="782469"/>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100" u="none">
                    <a:solidFill>
                      <a:prstClr val="black"/>
                    </a:solidFill>
                    <a:latin typeface="Calibri" panose="020F0502020204030204"/>
                  </a:rPr>
                  <a:t>الفرز</a:t>
                </a:r>
              </a:p>
            </p:txBody>
          </p:sp>
          <p:sp>
            <p:nvSpPr>
              <p:cNvPr id="30" name="TextBox 29">
                <a:extLst>
                  <a:ext uri="{FF2B5EF4-FFF2-40B4-BE49-F238E27FC236}">
                    <a16:creationId xmlns:a16="http://schemas.microsoft.com/office/drawing/2014/main" id="{DC41B12D-50DC-426F-8D69-DFB0EC4DDD03}"/>
                  </a:ext>
                </a:extLst>
              </p:cNvPr>
              <p:cNvSpPr txBox="1"/>
              <p:nvPr/>
            </p:nvSpPr>
            <p:spPr>
              <a:xfrm>
                <a:off x="6351473" y="1490897"/>
                <a:ext cx="353943" cy="734736"/>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100" u="none" dirty="0">
                    <a:solidFill>
                      <a:prstClr val="black"/>
                    </a:solidFill>
                    <a:latin typeface="Calibri" panose="020F0502020204030204"/>
                  </a:rPr>
                  <a:t>الترشيح</a:t>
                </a:r>
              </a:p>
            </p:txBody>
          </p:sp>
          <p:sp>
            <p:nvSpPr>
              <p:cNvPr id="31" name="TextBox 30">
                <a:extLst>
                  <a:ext uri="{FF2B5EF4-FFF2-40B4-BE49-F238E27FC236}">
                    <a16:creationId xmlns:a16="http://schemas.microsoft.com/office/drawing/2014/main" id="{131FDC23-18AF-4BEB-A34D-848BF0D90A1B}"/>
                  </a:ext>
                </a:extLst>
              </p:cNvPr>
              <p:cNvSpPr txBox="1"/>
              <p:nvPr/>
            </p:nvSpPr>
            <p:spPr>
              <a:xfrm>
                <a:off x="5632232" y="1454940"/>
                <a:ext cx="353943" cy="818013"/>
              </a:xfrm>
              <a:prstGeom prst="rect">
                <a:avLst/>
              </a:prstGeom>
              <a:noFill/>
            </p:spPr>
            <p:txBody>
              <a:bodyPr vert="vert270" wrap="square" rtlCol="0">
                <a:spAutoFit/>
              </a:bodyPr>
              <a:lstStyle/>
              <a:p>
                <a:pPr algn="r" defTabSz="810067" fontAlgn="auto">
                  <a:lnSpc>
                    <a:spcPct val="100000"/>
                  </a:lnSpc>
                  <a:spcBef>
                    <a:spcPts val="0"/>
                  </a:spcBef>
                  <a:spcAft>
                    <a:spcPts val="0"/>
                  </a:spcAft>
                </a:pPr>
                <a:r>
                  <a:rPr lang="ar-OM" sz="1100" u="none" dirty="0">
                    <a:solidFill>
                      <a:prstClr val="black"/>
                    </a:solidFill>
                    <a:latin typeface="Calibri" panose="020F0502020204030204"/>
                  </a:rPr>
                  <a:t>التحقق</a:t>
                </a:r>
              </a:p>
            </p:txBody>
          </p:sp>
          <p:grpSp>
            <p:nvGrpSpPr>
              <p:cNvPr id="32" name="Group 31">
                <a:extLst>
                  <a:ext uri="{FF2B5EF4-FFF2-40B4-BE49-F238E27FC236}">
                    <a16:creationId xmlns:a16="http://schemas.microsoft.com/office/drawing/2014/main" id="{EDD7C4FE-3EDE-4B79-9FFB-F7479DE9FBE7}"/>
                  </a:ext>
                </a:extLst>
              </p:cNvPr>
              <p:cNvGrpSpPr/>
              <p:nvPr/>
            </p:nvGrpSpPr>
            <p:grpSpPr>
              <a:xfrm>
                <a:off x="2269219" y="2173898"/>
                <a:ext cx="1779330" cy="3752715"/>
                <a:chOff x="6996536" y="2221171"/>
                <a:chExt cx="1779330" cy="3752715"/>
              </a:xfrm>
            </p:grpSpPr>
            <p:sp>
              <p:nvSpPr>
                <p:cNvPr id="35" name="Oval 34">
                  <a:extLst>
                    <a:ext uri="{FF2B5EF4-FFF2-40B4-BE49-F238E27FC236}">
                      <a16:creationId xmlns:a16="http://schemas.microsoft.com/office/drawing/2014/main" id="{4A8E24DF-4187-4D90-87B1-D60AF3EC43B9}"/>
                    </a:ext>
                  </a:extLst>
                </p:cNvPr>
                <p:cNvSpPr/>
                <p:nvPr/>
              </p:nvSpPr>
              <p:spPr>
                <a:xfrm flipH="1">
                  <a:off x="7250634" y="2221171"/>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6" name="Oval 35">
                  <a:extLst>
                    <a:ext uri="{FF2B5EF4-FFF2-40B4-BE49-F238E27FC236}">
                      <a16:creationId xmlns:a16="http://schemas.microsoft.com/office/drawing/2014/main" id="{CE664450-D27B-41A5-9D9D-5F77A5BF9F34}"/>
                    </a:ext>
                  </a:extLst>
                </p:cNvPr>
                <p:cNvSpPr/>
                <p:nvPr/>
              </p:nvSpPr>
              <p:spPr>
                <a:xfrm flipH="1">
                  <a:off x="8014359" y="2255876"/>
                  <a:ext cx="642128" cy="56057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7" name="Oval 36">
                  <a:extLst>
                    <a:ext uri="{FF2B5EF4-FFF2-40B4-BE49-F238E27FC236}">
                      <a16:creationId xmlns:a16="http://schemas.microsoft.com/office/drawing/2014/main" id="{74F73507-596F-4584-994F-04FFDE2F3BCE}"/>
                    </a:ext>
                  </a:extLst>
                </p:cNvPr>
                <p:cNvSpPr/>
                <p:nvPr/>
              </p:nvSpPr>
              <p:spPr>
                <a:xfrm flipH="1">
                  <a:off x="7619725" y="3417836"/>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8" name="TextBox 37">
                  <a:extLst>
                    <a:ext uri="{FF2B5EF4-FFF2-40B4-BE49-F238E27FC236}">
                      <a16:creationId xmlns:a16="http://schemas.microsoft.com/office/drawing/2014/main" id="{01691424-508B-42E2-ABDB-105F0AFCE6F5}"/>
                    </a:ext>
                  </a:extLst>
                </p:cNvPr>
                <p:cNvSpPr txBox="1"/>
                <p:nvPr/>
              </p:nvSpPr>
              <p:spPr>
                <a:xfrm>
                  <a:off x="7273116" y="2371546"/>
                  <a:ext cx="685428" cy="261610"/>
                </a:xfrm>
                <a:prstGeom prst="rect">
                  <a:avLst/>
                </a:prstGeom>
                <a:noFill/>
              </p:spPr>
              <p:txBody>
                <a:bodyPr wrap="square" rtlCol="0">
                  <a:spAutoFit/>
                </a:bodyPr>
                <a:lstStyle/>
                <a:p>
                  <a:pPr algn="r" defTabSz="810067" fontAlgn="auto">
                    <a:lnSpc>
                      <a:spcPct val="100000"/>
                    </a:lnSpc>
                    <a:spcBef>
                      <a:spcPts val="0"/>
                    </a:spcBef>
                    <a:spcAft>
                      <a:spcPts val="0"/>
                    </a:spcAft>
                  </a:pPr>
                  <a:r>
                    <a:rPr lang="ar-OM" sz="1050" u="none">
                      <a:solidFill>
                        <a:prstClr val="black"/>
                      </a:solidFill>
                      <a:latin typeface="Calibri" panose="020F0502020204030204"/>
                    </a:rPr>
                    <a:t>الإشارة</a:t>
                  </a:r>
                </a:p>
              </p:txBody>
            </p:sp>
            <p:sp>
              <p:nvSpPr>
                <p:cNvPr id="39" name="TextBox 38">
                  <a:extLst>
                    <a:ext uri="{FF2B5EF4-FFF2-40B4-BE49-F238E27FC236}">
                      <a16:creationId xmlns:a16="http://schemas.microsoft.com/office/drawing/2014/main" id="{68079181-F218-41EC-8514-BDE8441E6497}"/>
                    </a:ext>
                  </a:extLst>
                </p:cNvPr>
                <p:cNvSpPr txBox="1"/>
                <p:nvPr/>
              </p:nvSpPr>
              <p:spPr>
                <a:xfrm>
                  <a:off x="8110420" y="2404385"/>
                  <a:ext cx="543924" cy="261610"/>
                </a:xfrm>
                <a:prstGeom prst="rect">
                  <a:avLst/>
                </a:prstGeom>
                <a:noFill/>
              </p:spPr>
              <p:txBody>
                <a:bodyPr wrap="square" rtlCol="0">
                  <a:spAutoFit/>
                </a:bodyPr>
                <a:lstStyle/>
                <a:p>
                  <a:pPr algn="r" defTabSz="810067" fontAlgn="auto">
                    <a:lnSpc>
                      <a:spcPct val="100000"/>
                    </a:lnSpc>
                    <a:spcBef>
                      <a:spcPts val="0"/>
                    </a:spcBef>
                    <a:spcAft>
                      <a:spcPts val="0"/>
                    </a:spcAft>
                  </a:pPr>
                  <a:r>
                    <a:rPr lang="ar-OM" sz="1050" u="none">
                      <a:solidFill>
                        <a:prstClr val="black"/>
                      </a:solidFill>
                      <a:latin typeface="Calibri" panose="020F0502020204030204"/>
                    </a:rPr>
                    <a:t>الحدث</a:t>
                  </a:r>
                </a:p>
              </p:txBody>
            </p:sp>
            <p:sp>
              <p:nvSpPr>
                <p:cNvPr id="42" name="TextBox 41">
                  <a:extLst>
                    <a:ext uri="{FF2B5EF4-FFF2-40B4-BE49-F238E27FC236}">
                      <a16:creationId xmlns:a16="http://schemas.microsoft.com/office/drawing/2014/main" id="{EA03E987-4AB5-4087-A299-7237636B5998}"/>
                    </a:ext>
                  </a:extLst>
                </p:cNvPr>
                <p:cNvSpPr txBox="1"/>
                <p:nvPr/>
              </p:nvSpPr>
              <p:spPr>
                <a:xfrm>
                  <a:off x="7535460" y="3598054"/>
                  <a:ext cx="676315" cy="261610"/>
                </a:xfrm>
                <a:prstGeom prst="rect">
                  <a:avLst/>
                </a:prstGeom>
                <a:noFill/>
              </p:spPr>
              <p:txBody>
                <a:bodyPr wrap="square" rtlCol="0">
                  <a:spAutoFit/>
                </a:bodyPr>
                <a:lstStyle/>
                <a:p>
                  <a:pPr algn="r" defTabSz="810067" fontAlgn="auto">
                    <a:lnSpc>
                      <a:spcPct val="100000"/>
                    </a:lnSpc>
                    <a:spcBef>
                      <a:spcPts val="0"/>
                    </a:spcBef>
                    <a:spcAft>
                      <a:spcPts val="0"/>
                    </a:spcAft>
                  </a:pPr>
                  <a:r>
                    <a:rPr lang="ar-OM" sz="1050" u="none" dirty="0">
                      <a:solidFill>
                        <a:prstClr val="black"/>
                      </a:solidFill>
                      <a:latin typeface="Calibri" panose="020F0502020204030204"/>
                    </a:rPr>
                    <a:t>التهديد</a:t>
                  </a:r>
                </a:p>
              </p:txBody>
            </p:sp>
            <p:sp>
              <p:nvSpPr>
                <p:cNvPr id="53" name="Chevron 37">
                  <a:extLst>
                    <a:ext uri="{FF2B5EF4-FFF2-40B4-BE49-F238E27FC236}">
                      <a16:creationId xmlns:a16="http://schemas.microsoft.com/office/drawing/2014/main" id="{8702E651-4F37-48AB-A4EA-E0D177CFD0CD}"/>
                    </a:ext>
                  </a:extLst>
                </p:cNvPr>
                <p:cNvSpPr/>
                <p:nvPr/>
              </p:nvSpPr>
              <p:spPr>
                <a:xfrm rot="5400000">
                  <a:off x="7278449" y="3838172"/>
                  <a:ext cx="1163365" cy="1316818"/>
                </a:xfrm>
                <a:prstGeom prst="chevron">
                  <a:avLst>
                    <a:gd name="adj" fmla="val 62709"/>
                  </a:avLst>
                </a:prstGeom>
                <a:solidFill>
                  <a:srgbClr val="70AD47">
                    <a:lumMod val="20000"/>
                    <a:lumOff val="80000"/>
                  </a:srgbClr>
                </a:solidFill>
                <a:ln>
                  <a:noFill/>
                </a:ln>
                <a:effectLst/>
              </p:spPr>
            </p:sp>
            <p:sp>
              <p:nvSpPr>
                <p:cNvPr id="56" name="TextBox 55">
                  <a:extLst>
                    <a:ext uri="{FF2B5EF4-FFF2-40B4-BE49-F238E27FC236}">
                      <a16:creationId xmlns:a16="http://schemas.microsoft.com/office/drawing/2014/main" id="{BCE42B8F-FC7C-4948-9D50-B61354803E27}"/>
                    </a:ext>
                  </a:extLst>
                </p:cNvPr>
                <p:cNvSpPr txBox="1"/>
                <p:nvPr/>
              </p:nvSpPr>
              <p:spPr>
                <a:xfrm>
                  <a:off x="6996536" y="2801480"/>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ar-OM" sz="16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العناصر المهمة</a:t>
                  </a:r>
                </a:p>
              </p:txBody>
            </p:sp>
            <p:sp>
              <p:nvSpPr>
                <p:cNvPr id="57" name="TextBox 56">
                  <a:extLst>
                    <a:ext uri="{FF2B5EF4-FFF2-40B4-BE49-F238E27FC236}">
                      <a16:creationId xmlns:a16="http://schemas.microsoft.com/office/drawing/2014/main" id="{7F97029F-41B8-4D83-9C0E-B66E7CA0DBB5}"/>
                    </a:ext>
                  </a:extLst>
                </p:cNvPr>
                <p:cNvSpPr txBox="1"/>
                <p:nvPr/>
              </p:nvSpPr>
              <p:spPr>
                <a:xfrm>
                  <a:off x="6996536" y="5185527"/>
                  <a:ext cx="1657808"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ar-OM" sz="2400" u="none" dirty="0">
                      <a:solidFill>
                        <a:prstClr val="black">
                          <a:hueOff val="0"/>
                          <a:satOff val="0"/>
                          <a:lumOff val="0"/>
                          <a:alphaOff val="0"/>
                        </a:prstClr>
                      </a:solidFill>
                      <a:latin typeface="Calibri" panose="020F0502020204030204"/>
                    </a:rPr>
                    <a:t>المزيد من الإجراءات</a:t>
                  </a:r>
                </a:p>
              </p:txBody>
            </p:sp>
          </p:grpSp>
          <p:sp>
            <p:nvSpPr>
              <p:cNvPr id="33" name="Chevron 18">
                <a:extLst>
                  <a:ext uri="{FF2B5EF4-FFF2-40B4-BE49-F238E27FC236}">
                    <a16:creationId xmlns:a16="http://schemas.microsoft.com/office/drawing/2014/main" id="{D9368810-B0C5-47A5-8CB6-A8F60EF2BA5D}"/>
                  </a:ext>
                </a:extLst>
              </p:cNvPr>
              <p:cNvSpPr/>
              <p:nvPr/>
            </p:nvSpPr>
            <p:spPr>
              <a:xfrm flipH="1">
                <a:off x="5824219" y="2280867"/>
                <a:ext cx="848103" cy="1619121"/>
              </a:xfrm>
              <a:prstGeom prst="chevron">
                <a:avLst>
                  <a:gd name="adj" fmla="val 62310"/>
                </a:avLst>
              </a:prstGeom>
              <a:solidFill>
                <a:srgbClr val="70AD47">
                  <a:lumMod val="20000"/>
                  <a:lumOff val="80000"/>
                </a:srgbClr>
              </a:solidFill>
              <a:ln>
                <a:noFill/>
              </a:ln>
              <a:effectLst/>
            </p:spPr>
          </p:sp>
          <p:sp>
            <p:nvSpPr>
              <p:cNvPr id="34" name="TextBox 33">
                <a:extLst>
                  <a:ext uri="{FF2B5EF4-FFF2-40B4-BE49-F238E27FC236}">
                    <a16:creationId xmlns:a16="http://schemas.microsoft.com/office/drawing/2014/main" id="{41EA5F8E-355E-407D-973F-494D0DCA6636}"/>
                  </a:ext>
                </a:extLst>
              </p:cNvPr>
              <p:cNvSpPr txBox="1"/>
              <p:nvPr/>
            </p:nvSpPr>
            <p:spPr>
              <a:xfrm>
                <a:off x="8284791" y="2878061"/>
                <a:ext cx="835485" cy="313932"/>
              </a:xfrm>
              <a:prstGeom prst="rect">
                <a:avLst/>
              </a:prstGeom>
              <a:noFill/>
            </p:spPr>
            <p:txBody>
              <a:bodyPr wrap="none" rtlCol="0">
                <a:spAutoFit/>
              </a:bodyPr>
              <a:lstStyle/>
              <a:p>
                <a:r>
                  <a:rPr lang="ar-OM" sz="1600" u="none" dirty="0"/>
                  <a:t>المعلومات</a:t>
                </a:r>
              </a:p>
            </p:txBody>
          </p:sp>
        </p:gr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625700" y="1493785"/>
            <a:ext cx="4800605" cy="4630738"/>
          </a:xfrm>
        </p:spPr>
        <p:txBody>
          <a:bodyPr>
            <a:normAutofit/>
          </a:bodyPr>
          <a:lstStyle/>
          <a:p>
            <a:pPr marL="0" indent="0">
              <a:buNone/>
            </a:pPr>
            <a:r>
              <a:rPr lang="ar-OM" sz="2400" dirty="0">
                <a:solidFill>
                  <a:srgbClr val="002060"/>
                </a:solidFill>
              </a:rPr>
              <a:t>مثال</a:t>
            </a:r>
          </a:p>
          <a:p>
            <a:pPr marL="0" indent="0">
              <a:buNone/>
            </a:pPr>
            <a:r>
              <a:rPr lang="ar-OM" sz="2400" dirty="0">
                <a:solidFill>
                  <a:srgbClr val="002060"/>
                </a:solidFill>
              </a:rPr>
              <a:t>صحة المهاجرين في الاتحاد الأوروبي/ المنطقة الاقتصادية الأوروبية</a:t>
            </a:r>
          </a:p>
          <a:p>
            <a:pPr marL="0" indent="0">
              <a:buNone/>
            </a:pPr>
            <a:r>
              <a:rPr lang="ar-OM" sz="1600" dirty="0"/>
              <a:t>زيادة معدلات الهجرة إلى الاتحاد الأوروبي/المنطقة الاقتصادية الأوروبية وداخلها في السنوات الأخيرة</a:t>
            </a:r>
          </a:p>
          <a:p>
            <a:pPr marL="0" indent="0">
              <a:buNone/>
            </a:pPr>
            <a:r>
              <a:rPr lang="ar-OM" sz="1600" dirty="0"/>
              <a:t>تشمل المجموعات السكانية المهاجرة اللاجئين وطالبي اللجوء وغيرهم ممن يفرون من انعدام الاستقرار السياسي أو الاقتصادي</a:t>
            </a:r>
          </a:p>
          <a:p>
            <a:pPr marL="0" indent="0">
              <a:buNone/>
            </a:pPr>
            <a:r>
              <a:rPr lang="ar-OM" sz="1600" dirty="0"/>
              <a:t>معرضون على نحو خاص لإصابة بالأمراض المعدية مثل السل وفيروس نقص المناعة البشرية والتهاب الكبد (</a:t>
            </a:r>
            <a:r>
              <a:rPr lang="en-GB" sz="1600" dirty="0"/>
              <a:t>B</a:t>
            </a:r>
            <a:r>
              <a:rPr lang="ar-OM" sz="1600" dirty="0"/>
              <a:t>) و(</a:t>
            </a:r>
            <a:r>
              <a:rPr lang="en-GB" sz="1600" dirty="0"/>
              <a:t>C</a:t>
            </a:r>
            <a:r>
              <a:rPr lang="ar-OM" sz="1600" dirty="0"/>
              <a:t>).</a:t>
            </a:r>
          </a:p>
          <a:p>
            <a:pPr marL="0" indent="0">
              <a:buNone/>
            </a:pPr>
            <a:r>
              <a:rPr lang="ar-OM" sz="1600" dirty="0"/>
              <a:t> يمكن أن تكون التغطية اللقاحية منخفضة في بلدهم الأصلي. أكثر عرضة للأمراض التي يمكن الوقاية منها باللقاحات (الحصبة والنكاف والحصبة الألمانية والخناق والكزاز والسعال الديكي وشلل الأطفال).</a:t>
            </a:r>
          </a:p>
          <a:p>
            <a:pPr marL="0" indent="0">
              <a:buNone/>
            </a:pPr>
            <a:r>
              <a:rPr lang="ar-OM" sz="1600" dirty="0"/>
              <a:t> تحدث لهم نتائج صحية أكثر خطورة بسبب عوامل متعددة</a:t>
            </a:r>
          </a:p>
        </p:txBody>
      </p:sp>
      <p:pic>
        <p:nvPicPr>
          <p:cNvPr id="3" name="Picture 2"/>
          <p:cNvPicPr>
            <a:picLocks noChangeAspect="1"/>
          </p:cNvPicPr>
          <p:nvPr/>
        </p:nvPicPr>
        <p:blipFill>
          <a:blip r:embed="rId3"/>
          <a:stretch>
            <a:fillRect/>
          </a:stretch>
        </p:blipFill>
        <p:spPr>
          <a:xfrm>
            <a:off x="7598" y="2101973"/>
            <a:ext cx="5472100" cy="3414362"/>
          </a:xfrm>
          <a:prstGeom prst="rect">
            <a:avLst/>
          </a:prstGeom>
        </p:spPr>
      </p:pic>
    </p:spTree>
    <p:extLst>
      <p:ext uri="{BB962C8B-B14F-4D97-AF65-F5344CB8AC3E}">
        <p14:creationId xmlns:p14="http://schemas.microsoft.com/office/powerpoint/2010/main" val="26752212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00897" y="1167135"/>
            <a:ext cx="1332416" cy="461665"/>
          </a:xfrm>
          <a:prstGeom prst="rect">
            <a:avLst/>
          </a:prstGeom>
        </p:spPr>
        <p:txBody>
          <a:bodyPr wrap="none">
            <a:spAutoFit/>
          </a:bodyPr>
          <a:lstStyle/>
          <a:p>
            <a:pPr lvl="0" algn="r" defTabSz="820738" eaLnBrk="0" hangingPunct="0">
              <a:lnSpc>
                <a:spcPct val="100000"/>
              </a:lnSpc>
              <a:spcBef>
                <a:spcPct val="50000"/>
              </a:spcBef>
              <a:buClr>
                <a:srgbClr val="B22C1B"/>
              </a:buClr>
              <a:buSzPct val="80000"/>
              <a:tabLst>
                <a:tab pos="341313" algn="l"/>
                <a:tab pos="1150938" algn="l"/>
              </a:tabLst>
            </a:pPr>
            <a:r>
              <a:rPr lang="ar-OM" sz="2400" u="none" dirty="0">
                <a:solidFill>
                  <a:srgbClr val="FF0000"/>
                </a:solidFill>
                <a:latin typeface="Tahoma"/>
              </a:rPr>
              <a:t>مثال</a:t>
            </a:r>
          </a:p>
        </p:txBody>
      </p:sp>
      <p:sp>
        <p:nvSpPr>
          <p:cNvPr id="3" name="Rectangle 2"/>
          <p:cNvSpPr/>
          <p:nvPr/>
        </p:nvSpPr>
        <p:spPr>
          <a:xfrm>
            <a:off x="315110" y="1628800"/>
            <a:ext cx="9991110" cy="3564053"/>
          </a:xfrm>
          <a:prstGeom prst="rect">
            <a:avLst/>
          </a:prstGeom>
        </p:spPr>
        <p:txBody>
          <a:bodyPr wrap="square">
            <a:spAutoFit/>
          </a:bodyPr>
          <a:lstStyle/>
          <a:p>
            <a:pPr algn="r"/>
            <a:r>
              <a:rPr lang="ar-OM" sz="1600" u="none" dirty="0"/>
              <a:t>ما هي العوامل التي تزيد من قابلية المهاجرين للتأثر بالأمراض المعدية؟</a:t>
            </a:r>
          </a:p>
          <a:p>
            <a:pPr algn="l"/>
            <a:endParaRPr lang="en-GB" sz="1600" u="none" dirty="0"/>
          </a:p>
          <a:p>
            <a:pPr marL="285750" indent="-285750" algn="r">
              <a:buFont typeface="Wingdings" panose="05000000000000000000" pitchFamily="2" charset="2"/>
              <a:buChar char="q"/>
            </a:pPr>
            <a:r>
              <a:rPr lang="ar-OM" sz="1600" u="none" dirty="0"/>
              <a:t> السمات الديموغرافية وأنماط المرض وضعف الأنظمة الصحية في بلادهم الأصلية</a:t>
            </a:r>
          </a:p>
          <a:p>
            <a:pPr algn="l"/>
            <a:endParaRPr lang="en-GB" sz="1600" u="none" dirty="0"/>
          </a:p>
          <a:p>
            <a:pPr marL="285750" indent="-285750" algn="r">
              <a:buFont typeface="Wingdings" panose="05000000000000000000" pitchFamily="2" charset="2"/>
              <a:buChar char="q"/>
            </a:pPr>
            <a:r>
              <a:rPr lang="ar-OM" sz="1600" u="none" dirty="0"/>
              <a:t>الممارسات السلوكية عالي الخطورة، والتعرض لرحلات الهجرة المحفوفة بالمخاطر التي تزيد من خطر الإصابة بالأمراض المعدية</a:t>
            </a:r>
          </a:p>
          <a:p>
            <a:pPr algn="l"/>
            <a:endParaRPr lang="en-GB" sz="1600" u="none" dirty="0"/>
          </a:p>
          <a:p>
            <a:pPr marL="285750" indent="-285750" algn="r">
              <a:buFont typeface="Wingdings" panose="05000000000000000000" pitchFamily="2" charset="2"/>
              <a:buChar char="q"/>
            </a:pPr>
            <a:r>
              <a:rPr lang="ar-OM" sz="1600" u="none" dirty="0"/>
              <a:t>الظروف المعيشية السيئة في البلدان المضيفة (مثل مراكز الاستقبال أو الازدحام أو السكن المشترك)</a:t>
            </a:r>
          </a:p>
          <a:p>
            <a:pPr marL="285750" indent="-285750" algn="l">
              <a:buFont typeface="Wingdings" panose="05000000000000000000" pitchFamily="2" charset="2"/>
              <a:buChar char="q"/>
            </a:pPr>
            <a:endParaRPr lang="en-GB" sz="1600" u="none" dirty="0"/>
          </a:p>
          <a:p>
            <a:pPr marL="285750" indent="-285750" algn="r">
              <a:buFont typeface="Wingdings" panose="05000000000000000000" pitchFamily="2" charset="2"/>
              <a:buChar char="q"/>
            </a:pPr>
            <a:r>
              <a:rPr lang="ar-OM" sz="1600" u="none" dirty="0"/>
              <a:t>الحواجز الاقتصادية في البلدان المضيفة التي تحد أو تمنع حصولهم على خدمات الرعاية الصحية</a:t>
            </a:r>
          </a:p>
          <a:p>
            <a:pPr algn="l"/>
            <a:endParaRPr lang="en-GB" sz="1600" u="none" dirty="0"/>
          </a:p>
          <a:p>
            <a:pPr marL="285750" indent="-285750" algn="r">
              <a:buFont typeface="Wingdings" panose="05000000000000000000" pitchFamily="2" charset="2"/>
              <a:buChar char="q"/>
            </a:pPr>
            <a:r>
              <a:rPr lang="ar-OM" sz="1600" u="none" dirty="0"/>
              <a:t> العوامل الاجتماعية بما في ذلك الوصمة الاجتماعية والتمييز والانعزال</a:t>
            </a:r>
          </a:p>
          <a:p>
            <a:pPr algn="l"/>
            <a:endParaRPr lang="en-GB" sz="1600" u="none" dirty="0"/>
          </a:p>
          <a:p>
            <a:pPr marL="285750" indent="-285750" algn="r">
              <a:buFont typeface="Wingdings" panose="05000000000000000000" pitchFamily="2" charset="2"/>
              <a:buChar char="q"/>
            </a:pPr>
            <a:r>
              <a:rPr lang="ar-OM" sz="1600" u="none" dirty="0"/>
              <a:t>الحواجز الثقافية والقانونية، بما في ذلك اللغة والدين والمعتقدات الصحية وعدم المطالبة بالرعاية الصحية</a:t>
            </a:r>
          </a:p>
        </p:txBody>
      </p:sp>
      <p:sp>
        <p:nvSpPr>
          <p:cNvPr id="6" name="TextBox 5"/>
          <p:cNvSpPr txBox="1"/>
          <p:nvPr/>
        </p:nvSpPr>
        <p:spPr>
          <a:xfrm>
            <a:off x="855170" y="5679250"/>
            <a:ext cx="7650850" cy="258532"/>
          </a:xfrm>
          <a:prstGeom prst="rect">
            <a:avLst/>
          </a:prstGeom>
          <a:noFill/>
        </p:spPr>
        <p:txBody>
          <a:bodyPr wrap="square" rtlCol="0">
            <a:spAutoFit/>
          </a:bodyPr>
          <a:lstStyle/>
          <a:p>
            <a:r>
              <a:rPr lang="ar-OM" u="none"/>
              <a:t>يوضح هذا المثال مدى تأثير السياق السياسي والاقتصادي على صحة السكان.</a:t>
            </a:r>
          </a:p>
        </p:txBody>
      </p:sp>
    </p:spTree>
    <p:extLst>
      <p:ext uri="{BB962C8B-B14F-4D97-AF65-F5344CB8AC3E}">
        <p14:creationId xmlns:p14="http://schemas.microsoft.com/office/powerpoint/2010/main" val="3634844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7" y="865188"/>
            <a:ext cx="9548813" cy="341632"/>
          </a:xfrm>
          <a:prstGeom prst="rect">
            <a:avLst/>
          </a:prstGeom>
          <a:noFill/>
          <a:ln w="9525" algn="ctr">
            <a:noFill/>
            <a:miter lim="800000"/>
            <a:headEnd/>
            <a:tailEnd/>
          </a:ln>
        </p:spPr>
        <p:txBody>
          <a:bodyPr wrap="square">
            <a:spAutoFit/>
          </a:bodyPr>
          <a:lstStyle/>
          <a:p>
            <a:pPr>
              <a:defRPr/>
            </a:pPr>
            <a:r>
              <a:rPr lang="ar-OM" sz="1800" u="none" dirty="0">
                <a:latin typeface="Arial" charset="0"/>
                <a:cs typeface="Times New Roman" pitchFamily="18" charset="0"/>
              </a:rPr>
              <a:t>التواصل الحيواني البشري البيئي</a:t>
            </a:r>
          </a:p>
        </p:txBody>
      </p:sp>
      <p:sp>
        <p:nvSpPr>
          <p:cNvPr id="8" name="Rettangolo 7"/>
          <p:cNvSpPr/>
          <p:nvPr/>
        </p:nvSpPr>
        <p:spPr>
          <a:xfrm>
            <a:off x="-7101438" y="3834045"/>
            <a:ext cx="6667500" cy="4136517"/>
          </a:xfrm>
          <a:prstGeom prst="rect">
            <a:avLst/>
          </a:prstGeom>
          <a:solidFill>
            <a:schemeClr val="bg1"/>
          </a:solidFill>
        </p:spPr>
        <p:txBody>
          <a:bodyPr wrap="square">
            <a:spAutoFit/>
          </a:bodyPr>
          <a:lstStyle/>
          <a:p>
            <a:pPr algn="r">
              <a:defRPr/>
            </a:pPr>
            <a:r>
              <a:rPr lang="ar-OM" u="none"/>
              <a:t>الحيوان</a:t>
            </a:r>
          </a:p>
          <a:p>
            <a:pPr lvl="1" algn="r">
              <a:buFont typeface="Arial" pitchFamily="34" charset="0"/>
              <a:buChar char="•"/>
              <a:defRPr/>
            </a:pPr>
            <a:r>
              <a:rPr lang="ar-OM" u="none"/>
              <a:t>المنظمة العالمية لصحة الحيوان: </a:t>
            </a:r>
            <a:r>
              <a:rPr lang="en-GB" u="none">
                <a:hlinkClick r:id="rId3"/>
              </a:rPr>
              <a:t>http://www.oie.int/fr/info/fr_urgences.htm</a:t>
            </a:r>
          </a:p>
          <a:p>
            <a:pPr lvl="1" algn="r">
              <a:buFont typeface="Arial" pitchFamily="34" charset="0"/>
              <a:buChar char="•"/>
              <a:defRPr/>
            </a:pPr>
            <a:r>
              <a:rPr lang="ar-OM" u="none"/>
              <a:t>منظمة الأغذية والزراعة: </a:t>
            </a:r>
            <a:r>
              <a:rPr lang="en-GB" u="none">
                <a:hlinkClick r:id="rId4"/>
              </a:rPr>
              <a:t>http://empres-i.fao.org/empres-i/home</a:t>
            </a:r>
          </a:p>
          <a:p>
            <a:pPr lvl="1" algn="r">
              <a:buFont typeface="Arial" pitchFamily="34" charset="0"/>
              <a:buChar char="•"/>
              <a:defRPr/>
            </a:pPr>
            <a:r>
              <a:rPr lang="ar-OM" u="none"/>
              <a:t>هجرة الطيور: </a:t>
            </a:r>
            <a:r>
              <a:rPr lang="en-GB" u="none">
                <a:hlinkClick r:id="rId5"/>
              </a:rPr>
              <a:t>http://www.unep-aewa.org/news/latest_news.htm</a:t>
            </a:r>
          </a:p>
          <a:p>
            <a:pPr lvl="1" algn="r">
              <a:buFont typeface="Arial" pitchFamily="34" charset="0"/>
              <a:buChar char="•"/>
              <a:defRPr/>
            </a:pPr>
            <a:r>
              <a:rPr lang="ar-OM" u="none"/>
              <a:t>الأنواع الدخيلة في أوروبا: </a:t>
            </a:r>
            <a:r>
              <a:rPr lang="en-GB" u="none">
                <a:hlinkClick r:id="rId6"/>
              </a:rPr>
              <a:t>http://www.europe-aliens.org/index.jsp</a:t>
            </a:r>
            <a:r>
              <a:rPr lang="en-GB" u="none">
                <a:hlinkClick r:id="rId7"/>
              </a:rPr>
              <a:t> http://www.issg.org/index.html</a:t>
            </a:r>
          </a:p>
          <a:p>
            <a:pPr lvl="1" algn="l">
              <a:buFont typeface="Arial" pitchFamily="34" charset="0"/>
              <a:buChar char="•"/>
              <a:defRPr/>
            </a:pPr>
            <a:endParaRPr lang="en-GB" u="none" dirty="0"/>
          </a:p>
          <a:p>
            <a:pPr marL="0" lvl="1" algn="r">
              <a:defRPr/>
            </a:pPr>
            <a:r>
              <a:rPr lang="ar-OM" u="none"/>
              <a:t>النواقل</a:t>
            </a:r>
          </a:p>
          <a:p>
            <a:pPr lvl="1" algn="r">
              <a:buFont typeface="Arial" pitchFamily="34" charset="0"/>
              <a:buChar char="•"/>
              <a:defRPr/>
            </a:pPr>
            <a:r>
              <a:rPr lang="ar-OM" u="none"/>
              <a:t>المركز الأمريكي لمكافحة الأمراض: </a:t>
            </a:r>
            <a:r>
              <a:rPr lang="en-GB" u="none">
                <a:hlinkClick r:id="rId8"/>
              </a:rPr>
              <a:t>http://www.cdc.gov/ncidod/dvbid/index.html</a:t>
            </a:r>
          </a:p>
          <a:p>
            <a:pPr lvl="1" algn="r">
              <a:buFont typeface="Arial" pitchFamily="34" charset="0"/>
              <a:buChar char="•"/>
              <a:defRPr/>
            </a:pPr>
            <a:r>
              <a:rPr lang="ar-OM" u="none"/>
              <a:t>المركز الأوروبي للوقاية من الأمراض ومكافحتها: </a:t>
            </a:r>
            <a:r>
              <a:rPr lang="en-GB" u="none">
                <a:hlinkClick r:id="rId9"/>
              </a:rPr>
              <a:t>http://www.ecdc.europa.eu/en/activities/diseaseprogrammes/Pages/VBORNET.aspx</a:t>
            </a:r>
          </a:p>
          <a:p>
            <a:pPr lvl="1" algn="r">
              <a:buFont typeface="Arial" pitchFamily="34" charset="0"/>
              <a:buChar char="•"/>
              <a:defRPr/>
            </a:pPr>
            <a:r>
              <a:rPr lang="ar-OM" u="none"/>
              <a:t>الأمراض الناشئة في البيئة الأوروبية المتغيرة: </a:t>
            </a:r>
            <a:r>
              <a:rPr lang="en-GB" u="none">
                <a:hlinkClick r:id="rId10"/>
              </a:rPr>
              <a:t>http://ergodd.zoo.ox.ac.uk/eden/index.php?p=82</a:t>
            </a:r>
          </a:p>
          <a:p>
            <a:pPr lvl="1" algn="l">
              <a:buFont typeface="Arial" pitchFamily="34" charset="0"/>
              <a:buChar char="•"/>
              <a:defRPr/>
            </a:pPr>
            <a:endParaRPr lang="en-GB" u="none" dirty="0"/>
          </a:p>
          <a:p>
            <a:pPr marL="0" lvl="1" algn="r">
              <a:defRPr/>
            </a:pPr>
            <a:r>
              <a:rPr lang="ar-OM" u="none"/>
              <a:t>المناخ</a:t>
            </a:r>
          </a:p>
          <a:p>
            <a:pPr marL="400050" lvl="1"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u="none">
                <a:solidFill>
                  <a:srgbClr val="000000"/>
                </a:solidFill>
                <a:latin typeface="Arial" charset="0"/>
                <a:cs typeface="Times New Roman" pitchFamily="18" charset="0"/>
              </a:rPr>
              <a:t> الأمم المتحدة: </a:t>
            </a:r>
            <a:r>
              <a:rPr lang="en-GB" u="none">
                <a:solidFill>
                  <a:srgbClr val="000000"/>
                </a:solidFill>
                <a:latin typeface="Arial" charset="0"/>
                <a:cs typeface="Times New Roman" pitchFamily="18" charset="0"/>
                <a:hlinkClick r:id="rId11"/>
              </a:rPr>
              <a:t>http://www.worldweather.org/</a:t>
            </a:r>
          </a:p>
          <a:p>
            <a:pPr marL="400050" lvl="1"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u="none">
                <a:solidFill>
                  <a:srgbClr val="000000"/>
                </a:solidFill>
                <a:latin typeface="Arial" charset="0"/>
                <a:cs typeface="Times New Roman" pitchFamily="18" charset="0"/>
              </a:rPr>
              <a:t> </a:t>
            </a:r>
            <a:r>
              <a:rPr lang="ar-OM" u="none">
                <a:solidFill>
                  <a:srgbClr val="000000"/>
                </a:solidFill>
                <a:latin typeface="Arial" charset="0"/>
                <a:cs typeface="Times New Roman" pitchFamily="18" charset="0"/>
              </a:rPr>
              <a:t>أوروبا: </a:t>
            </a:r>
            <a:r>
              <a:rPr lang="en-GB" u="none">
                <a:solidFill>
                  <a:srgbClr val="000000"/>
                </a:solidFill>
                <a:latin typeface="Arial" charset="0"/>
                <a:cs typeface="Times New Roman" pitchFamily="18" charset="0"/>
                <a:hlinkClick r:id="rId12"/>
              </a:rPr>
              <a:t>http://www.meteoalarm.eu/</a:t>
            </a:r>
          </a:p>
          <a:p>
            <a:pPr marL="400050" lvl="1"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u="none">
                <a:solidFill>
                  <a:srgbClr val="000000"/>
                </a:solidFill>
                <a:latin typeface="Arial" charset="0"/>
                <a:cs typeface="Times New Roman" pitchFamily="18" charset="0"/>
              </a:rPr>
              <a:t> </a:t>
            </a:r>
            <a:r>
              <a:rPr lang="ar-OM" u="none">
                <a:solidFill>
                  <a:srgbClr val="000000"/>
                </a:solidFill>
                <a:latin typeface="Arial" charset="0"/>
                <a:cs typeface="Times New Roman" pitchFamily="18" charset="0"/>
              </a:rPr>
              <a:t>مكاتب الأرصاد الجوية الوطنية: </a:t>
            </a:r>
            <a:r>
              <a:rPr lang="en-GB" u="none">
                <a:solidFill>
                  <a:srgbClr val="000000"/>
                </a:solidFill>
                <a:latin typeface="Arial" charset="0"/>
                <a:cs typeface="Times New Roman" pitchFamily="18" charset="0"/>
                <a:hlinkClick r:id="rId13"/>
              </a:rPr>
              <a:t>http://www.wmo.int/pages/members/region6_en.html</a:t>
            </a:r>
          </a:p>
          <a:p>
            <a:pPr marL="400050" lvl="1"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u="none">
                <a:solidFill>
                  <a:srgbClr val="000000"/>
                </a:solidFill>
                <a:latin typeface="Arial" charset="0"/>
                <a:cs typeface="Times New Roman" pitchFamily="18" charset="0"/>
              </a:rPr>
              <a:t> </a:t>
            </a:r>
            <a:r>
              <a:rPr lang="ar-OM" u="none">
                <a:solidFill>
                  <a:srgbClr val="000000"/>
                </a:solidFill>
                <a:latin typeface="Arial" charset="0"/>
                <a:cs typeface="Times New Roman" pitchFamily="18" charset="0"/>
              </a:rPr>
              <a:t>التنبؤات المناخية: </a:t>
            </a:r>
            <a:r>
              <a:rPr lang="en-GB" u="none">
                <a:solidFill>
                  <a:srgbClr val="000000"/>
                </a:solidFill>
                <a:latin typeface="Arial" charset="0"/>
                <a:cs typeface="Times New Roman" pitchFamily="18" charset="0"/>
                <a:hlinkClick r:id="rId14"/>
              </a:rPr>
              <a:t>http://french.wunderground.com/</a:t>
            </a:r>
          </a:p>
          <a:p>
            <a:pPr lvl="1" algn="l">
              <a:buFont typeface="Arial" pitchFamily="34" charset="0"/>
              <a:buChar char="•"/>
              <a:defRPr/>
            </a:pPr>
            <a:endParaRPr lang="en-GB" u="none" dirty="0"/>
          </a:p>
        </p:txBody>
      </p:sp>
      <p:sp>
        <p:nvSpPr>
          <p:cNvPr id="9" name="Rettangolo 8"/>
          <p:cNvSpPr/>
          <p:nvPr/>
        </p:nvSpPr>
        <p:spPr>
          <a:xfrm>
            <a:off x="-433938" y="6309320"/>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ar-OM" sz="1100" dirty="0">
                <a:solidFill>
                  <a:srgbClr val="000000"/>
                </a:solidFill>
                <a:latin typeface="Arial" charset="0"/>
                <a:cs typeface="Times New Roman" pitchFamily="18" charset="0"/>
              </a:rPr>
              <a:t>مصادر المعلومات</a:t>
            </a:r>
          </a:p>
        </p:txBody>
      </p:sp>
      <p:sp>
        <p:nvSpPr>
          <p:cNvPr id="10" name="Content Placeholder 2"/>
          <p:cNvSpPr txBox="1">
            <a:spLocks/>
          </p:cNvSpPr>
          <p:nvPr/>
        </p:nvSpPr>
        <p:spPr>
          <a:xfrm>
            <a:off x="1614315" y="1477241"/>
            <a:ext cx="8825256" cy="5380759"/>
          </a:xfrm>
          <a:prstGeom prst="rect">
            <a:avLst/>
          </a:prstGeom>
        </p:spPr>
        <p:txBody>
          <a:bodyPr/>
          <a:lstStyle/>
          <a:p>
            <a:pPr algn="r">
              <a:defRPr/>
            </a:pPr>
            <a:r>
              <a:rPr lang="ar-OM" sz="1400" u="none" dirty="0">
                <a:latin typeface="Arial" charset="0"/>
                <a:cs typeface="Times New Roman" pitchFamily="18" charset="0"/>
              </a:rPr>
              <a:t>يعد التواصل الحيواني البشري البيئي خطوة ضرورية في مرحلة التحليل. هنا حيث يتم تناول الصحة العامة وصحة الحيوان والظروف البيئية في عملية التحليل.</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GB" sz="1400" u="none" dirty="0">
              <a:solidFill>
                <a:srgbClr val="000000"/>
              </a:solidFill>
              <a:latin typeface="Arial" charset="0"/>
              <a:cs typeface="Times New Roman" pitchFamily="18" charset="0"/>
            </a:endParaRPr>
          </a:p>
          <a:p>
            <a:pPr lvl="0" algn="r" defTabSz="820738" eaLnBrk="0" hangingPunct="0">
              <a:lnSpc>
                <a:spcPct val="100000"/>
              </a:lnSpc>
              <a:spcBef>
                <a:spcPct val="50000"/>
              </a:spcBef>
              <a:buClr>
                <a:srgbClr val="B22C1B"/>
              </a:buClr>
              <a:buSzPct val="80000"/>
              <a:tabLst>
                <a:tab pos="341313" algn="l"/>
                <a:tab pos="1150938" algn="l"/>
              </a:tabLst>
              <a:defRPr/>
            </a:pPr>
            <a:r>
              <a:rPr lang="ar-OM" sz="1400" u="none" dirty="0">
                <a:cs typeface="Times New Roman" pitchFamily="18" charset="0"/>
              </a:rPr>
              <a:t>يجب أن يتناول التحليل الأسئلة التالية بالنسبة للأمراض التي يدخل فيها عامل حيواني:</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latin typeface="Arial" charset="0"/>
                <a:cs typeface="Times New Roman" pitchFamily="18" charset="0"/>
              </a:rPr>
              <a:t>هل يوجد أي يوجد أي مستودع حيواني في المنطقة المتأثرة؟</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latin typeface="Arial" charset="0"/>
                <a:cs typeface="Times New Roman" pitchFamily="18" charset="0"/>
              </a:rPr>
              <a:t>هل النواقل موجودة في المنطقة؟ وما هي؟</a:t>
            </a:r>
            <a:r>
              <a:rPr lang="ar-OM" sz="1400" b="1" u="none" dirty="0">
                <a:latin typeface="Arial" charset="0"/>
                <a:cs typeface="Times New Roman" pitchFamily="18" charset="0"/>
              </a:rPr>
              <a:t> [مثل </a:t>
            </a:r>
            <a:r>
              <a:rPr lang="en-GB" sz="1400" b="1" u="none" dirty="0">
                <a:latin typeface="Arial" charset="0"/>
                <a:cs typeface="Times New Roman" pitchFamily="18" charset="0"/>
              </a:rPr>
              <a:t>vector net</a:t>
            </a:r>
            <a:r>
              <a:rPr lang="ar-OM" sz="1400" b="1" u="none" dirty="0">
                <a:latin typeface="Arial" charset="0"/>
                <a:cs typeface="Times New Roman" pitchFamily="18" charset="0"/>
              </a:rPr>
              <a:t> / المركز الأوروبي - الشريحة التالية]</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400" u="none" dirty="0">
                <a:latin typeface="Arial" charset="0"/>
                <a:cs typeface="Times New Roman" pitchFamily="18" charset="0"/>
              </a:rPr>
              <a:t>هل يمكن أن تتأثر الحيوانات؟ إذا كانت الإجابة بنعم، فهل تهاجر الحيوانات المحتمل إصابتها/ يتم الإتجار بها؟</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latin typeface="Arial" charset="0"/>
                <a:cs typeface="Times New Roman" pitchFamily="18" charset="0"/>
              </a:rPr>
              <a:t>هل سبق أن أصيبت حيوانات في المنطقة؟ ما هي أوجه التفاعل بين الإنسان والحيوان والبيئة (بما في ذلك النواقل) </a:t>
            </a:r>
            <a:r>
              <a:rPr lang="ar-OM" sz="1400" b="1" u="none" dirty="0">
                <a:latin typeface="Arial" charset="0"/>
                <a:cs typeface="Times New Roman" pitchFamily="18" charset="0"/>
              </a:rPr>
              <a:t>[مثل حمى غرب النيل - شريحة الأمثلة]</a:t>
            </a:r>
          </a:p>
          <a:p>
            <a:pPr marL="285750" lvl="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endParaRPr lang="en-GB" sz="1400" u="none" dirty="0">
              <a:latin typeface="Arial" charset="0"/>
              <a:cs typeface="Times New Roman" pitchFamily="18" charset="0"/>
            </a:endParaRPr>
          </a:p>
          <a:p>
            <a:pPr lvl="0" algn="r" defTabSz="820738" eaLnBrk="0" hangingPunct="0">
              <a:lnSpc>
                <a:spcPct val="100000"/>
              </a:lnSpc>
              <a:spcBef>
                <a:spcPct val="50000"/>
              </a:spcBef>
              <a:buClr>
                <a:srgbClr val="69AE23"/>
              </a:buClr>
              <a:buSzPct val="80000"/>
              <a:tabLst>
                <a:tab pos="341313" algn="l"/>
                <a:tab pos="1150938" algn="l"/>
              </a:tabLst>
              <a:defRPr/>
            </a:pPr>
            <a:r>
              <a:rPr lang="ar-OM" sz="1400" u="none" dirty="0">
                <a:latin typeface="Arial" charset="0"/>
                <a:cs typeface="Times New Roman" pitchFamily="18" charset="0"/>
              </a:rPr>
              <a:t>يمكن أن يؤثر عامل المناخ أيضًا على التعرض المرض وتعداد النواقل ومستودع المرض. كما يمكن أن يؤثر المناخ على تدابير المكافحة ويجب أخذها في الاعتبار عند التحليل.</a:t>
            </a:r>
          </a:p>
          <a:p>
            <a:pPr marL="285750" lvl="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latin typeface="Arial" charset="0"/>
                <a:cs typeface="Times New Roman" pitchFamily="18" charset="0"/>
              </a:rPr>
              <a:t>ما تأثير المناخ (في الماضي والحاضر والمستقبل) على الحدث؟</a:t>
            </a:r>
          </a:p>
          <a:p>
            <a:pPr marL="285750" lvl="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400" u="none" dirty="0">
                <a:latin typeface="Arial" charset="0"/>
                <a:cs typeface="Times New Roman" pitchFamily="18" charset="0"/>
              </a:rPr>
              <a:t>هل نحن في موسم يزيد فيه انتقال العدوى بالنواقل؟</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GB" sz="1400" b="1" u="none" dirty="0">
              <a:solidFill>
                <a:srgbClr val="FF0000"/>
              </a:solidFill>
              <a:latin typeface="Arial"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85840" y="3789040"/>
            <a:ext cx="3600400" cy="1720722"/>
          </a:xfrm>
        </p:spPr>
        <p:txBody>
          <a:bodyPr/>
          <a:lstStyle/>
          <a:p>
            <a:pPr marL="0" indent="0">
              <a:buNone/>
            </a:pPr>
            <a:r>
              <a:rPr lang="en-GB" sz="1100">
                <a:hlinkClick r:id="rId3"/>
              </a:rPr>
              <a:t>https://www.ecdc.europa.eu/en/about-us/partnerships-and-networks/disease-and-laboratory-networks/vector-net</a:t>
            </a:r>
          </a:p>
          <a:p>
            <a:pPr marL="0" indent="0">
              <a:buNone/>
            </a:pPr>
            <a:endParaRPr lang="en-GB" sz="1100" dirty="0"/>
          </a:p>
          <a:p>
            <a:pPr marL="0" indent="0">
              <a:buNone/>
            </a:pPr>
            <a:r>
              <a:rPr lang="ar-OM" sz="1100"/>
              <a:t>مصدر للخرائط المحددة: </a:t>
            </a:r>
            <a:r>
              <a:rPr lang="en-GB" sz="1100">
                <a:hlinkClick r:id="rId4"/>
              </a:rPr>
              <a:t>https://www.ecdc.europa.eu/sites/default/files/images/map-Invasive-mosquito-distribution-July-2019.png</a:t>
            </a:r>
          </a:p>
        </p:txBody>
      </p:sp>
      <p:sp>
        <p:nvSpPr>
          <p:cNvPr id="4" name="Rectangle 3"/>
          <p:cNvSpPr/>
          <p:nvPr/>
        </p:nvSpPr>
        <p:spPr>
          <a:xfrm>
            <a:off x="7542137" y="1692608"/>
            <a:ext cx="2829621" cy="286232"/>
          </a:xfrm>
          <a:prstGeom prst="rect">
            <a:avLst/>
          </a:prstGeom>
        </p:spPr>
        <p:txBody>
          <a:bodyPr wrap="none">
            <a:spAutoFit/>
          </a:bodyPr>
          <a:lstStyle/>
          <a:p>
            <a:pPr algn="r"/>
            <a:r>
              <a:rPr lang="en-GB" sz="1400" b="1" u="none" dirty="0">
                <a:latin typeface="+mn-lt"/>
              </a:rPr>
              <a:t> </a:t>
            </a:r>
            <a:r>
              <a:rPr lang="ar-OM" sz="1400" b="1" u="none" dirty="0">
                <a:latin typeface="+mn-lt"/>
              </a:rPr>
              <a:t>مثل </a:t>
            </a:r>
            <a:r>
              <a:rPr lang="en-GB" sz="1400" b="1" u="none" dirty="0">
                <a:latin typeface="+mn-lt"/>
              </a:rPr>
              <a:t>VECTOR NET</a:t>
            </a:r>
            <a:r>
              <a:rPr lang="ar-OM" sz="1400" b="1" u="none" dirty="0">
                <a:latin typeface="+mn-lt"/>
              </a:rPr>
              <a:t> في الاتحاد الأوروبي</a:t>
            </a:r>
          </a:p>
        </p:txBody>
      </p:sp>
      <p:grpSp>
        <p:nvGrpSpPr>
          <p:cNvPr id="19" name="Group 18">
            <a:extLst>
              <a:ext uri="{FF2B5EF4-FFF2-40B4-BE49-F238E27FC236}">
                <a16:creationId xmlns:a16="http://schemas.microsoft.com/office/drawing/2014/main" id="{DE9CCB85-01E3-4BCE-ABBE-B0E94869A58A}"/>
              </a:ext>
            </a:extLst>
          </p:cNvPr>
          <p:cNvGrpSpPr/>
          <p:nvPr/>
        </p:nvGrpSpPr>
        <p:grpSpPr>
          <a:xfrm>
            <a:off x="269955" y="1611782"/>
            <a:ext cx="6165760" cy="4354515"/>
            <a:chOff x="4275550" y="1557593"/>
            <a:chExt cx="6165760" cy="4354515"/>
          </a:xfrm>
        </p:grpSpPr>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75550" y="1557593"/>
              <a:ext cx="6165760" cy="4354515"/>
            </a:xfrm>
            <a:prstGeom prst="rect">
              <a:avLst/>
            </a:prstGeom>
          </p:spPr>
        </p:pic>
        <p:sp>
          <p:nvSpPr>
            <p:cNvPr id="5" name="TextBox 4">
              <a:extLst>
                <a:ext uri="{FF2B5EF4-FFF2-40B4-BE49-F238E27FC236}">
                  <a16:creationId xmlns:a16="http://schemas.microsoft.com/office/drawing/2014/main" id="{3E91A2AE-A53C-418D-A4C4-603A7B1C09E9}"/>
                </a:ext>
              </a:extLst>
            </p:cNvPr>
            <p:cNvSpPr txBox="1"/>
            <p:nvPr/>
          </p:nvSpPr>
          <p:spPr>
            <a:xfrm>
              <a:off x="6525800" y="1628800"/>
              <a:ext cx="2485681" cy="258532"/>
            </a:xfrm>
            <a:prstGeom prst="rect">
              <a:avLst/>
            </a:prstGeom>
            <a:noFill/>
          </p:spPr>
          <p:txBody>
            <a:bodyPr wrap="none" rtlCol="0">
              <a:spAutoFit/>
            </a:bodyPr>
            <a:lstStyle/>
            <a:p>
              <a:r>
                <a:rPr lang="ar-OM" i="1" u="none">
                  <a:latin typeface="+mn-lt"/>
                </a:rPr>
                <a:t>أنواع الناموس الدخيلة</a:t>
              </a:r>
              <a:r>
                <a:rPr lang="ar-OM" u="none">
                  <a:latin typeface="+mn-lt"/>
                </a:rPr>
                <a:t>، تموز/يوليو 2019</a:t>
              </a:r>
            </a:p>
          </p:txBody>
        </p:sp>
        <p:sp>
          <p:nvSpPr>
            <p:cNvPr id="6" name="TextBox 5">
              <a:extLst>
                <a:ext uri="{FF2B5EF4-FFF2-40B4-BE49-F238E27FC236}">
                  <a16:creationId xmlns:a16="http://schemas.microsoft.com/office/drawing/2014/main" id="{34A28940-3FCC-41D6-91FF-34C849077D36}"/>
                </a:ext>
              </a:extLst>
            </p:cNvPr>
            <p:cNvSpPr txBox="1"/>
            <p:nvPr/>
          </p:nvSpPr>
          <p:spPr>
            <a:xfrm>
              <a:off x="4410564" y="2208058"/>
              <a:ext cx="855095" cy="230832"/>
            </a:xfrm>
            <a:prstGeom prst="rect">
              <a:avLst/>
            </a:prstGeom>
            <a:noFill/>
          </p:spPr>
          <p:txBody>
            <a:bodyPr wrap="square" rtlCol="0">
              <a:spAutoFit/>
            </a:bodyPr>
            <a:lstStyle/>
            <a:p>
              <a:pPr algn="r"/>
              <a:r>
                <a:rPr lang="ar-OM" sz="500" u="none">
                  <a:latin typeface="+mn-lt"/>
                </a:rPr>
                <a:t>أنشطة مراقبة النواقل مستمرة</a:t>
              </a:r>
            </a:p>
          </p:txBody>
        </p:sp>
        <p:sp>
          <p:nvSpPr>
            <p:cNvPr id="7" name="TextBox 6">
              <a:extLst>
                <a:ext uri="{FF2B5EF4-FFF2-40B4-BE49-F238E27FC236}">
                  <a16:creationId xmlns:a16="http://schemas.microsoft.com/office/drawing/2014/main" id="{36505046-7DAB-4581-8F5A-099C768F8039}"/>
                </a:ext>
              </a:extLst>
            </p:cNvPr>
            <p:cNvSpPr txBox="1"/>
            <p:nvPr/>
          </p:nvSpPr>
          <p:spPr>
            <a:xfrm>
              <a:off x="4410565" y="2393885"/>
              <a:ext cx="855095" cy="230832"/>
            </a:xfrm>
            <a:prstGeom prst="rect">
              <a:avLst/>
            </a:prstGeom>
            <a:noFill/>
          </p:spPr>
          <p:txBody>
            <a:bodyPr wrap="square" rtlCol="0">
              <a:spAutoFit/>
            </a:bodyPr>
            <a:lstStyle/>
            <a:p>
              <a:pPr algn="r"/>
              <a:r>
                <a:rPr lang="ar-OM" sz="500" u="none">
                  <a:latin typeface="+mn-lt"/>
                </a:rPr>
                <a:t>لا توجد أنشطة حالية لمراقبة النواقل</a:t>
              </a:r>
            </a:p>
          </p:txBody>
        </p:sp>
        <p:sp>
          <p:nvSpPr>
            <p:cNvPr id="8" name="TextBox 7">
              <a:extLst>
                <a:ext uri="{FF2B5EF4-FFF2-40B4-BE49-F238E27FC236}">
                  <a16:creationId xmlns:a16="http://schemas.microsoft.com/office/drawing/2014/main" id="{DADEB274-D7E2-4667-B628-91501AD07BFF}"/>
                </a:ext>
              </a:extLst>
            </p:cNvPr>
            <p:cNvSpPr txBox="1"/>
            <p:nvPr/>
          </p:nvSpPr>
          <p:spPr>
            <a:xfrm>
              <a:off x="4410563" y="2621757"/>
              <a:ext cx="855095" cy="161583"/>
            </a:xfrm>
            <a:prstGeom prst="rect">
              <a:avLst/>
            </a:prstGeom>
            <a:noFill/>
          </p:spPr>
          <p:txBody>
            <a:bodyPr wrap="square" rtlCol="0">
              <a:spAutoFit/>
            </a:bodyPr>
            <a:lstStyle/>
            <a:p>
              <a:pPr algn="r"/>
              <a:r>
                <a:rPr lang="ar-OM" sz="500" u="none" dirty="0">
                  <a:latin typeface="+mn-lt"/>
                </a:rPr>
                <a:t>لا توجد بيانات</a:t>
              </a:r>
            </a:p>
          </p:txBody>
        </p:sp>
        <p:sp>
          <p:nvSpPr>
            <p:cNvPr id="9" name="TextBox 8">
              <a:extLst>
                <a:ext uri="{FF2B5EF4-FFF2-40B4-BE49-F238E27FC236}">
                  <a16:creationId xmlns:a16="http://schemas.microsoft.com/office/drawing/2014/main" id="{C9FE9404-5DB1-4FC2-8949-667B450305E1}"/>
                </a:ext>
              </a:extLst>
            </p:cNvPr>
            <p:cNvSpPr txBox="1"/>
            <p:nvPr/>
          </p:nvSpPr>
          <p:spPr>
            <a:xfrm>
              <a:off x="4410562" y="2761089"/>
              <a:ext cx="855095" cy="161583"/>
            </a:xfrm>
            <a:prstGeom prst="rect">
              <a:avLst/>
            </a:prstGeom>
            <a:noFill/>
          </p:spPr>
          <p:txBody>
            <a:bodyPr wrap="square" rtlCol="0">
              <a:spAutoFit/>
            </a:bodyPr>
            <a:lstStyle/>
            <a:p>
              <a:pPr algn="r"/>
              <a:r>
                <a:rPr lang="ar-OM" sz="500" u="none">
                  <a:latin typeface="+mn-lt"/>
                </a:rPr>
                <a:t>مجهول</a:t>
              </a:r>
            </a:p>
          </p:txBody>
        </p:sp>
        <p:sp>
          <p:nvSpPr>
            <p:cNvPr id="10" name="TextBox 9">
              <a:extLst>
                <a:ext uri="{FF2B5EF4-FFF2-40B4-BE49-F238E27FC236}">
                  <a16:creationId xmlns:a16="http://schemas.microsoft.com/office/drawing/2014/main" id="{5117D2B9-C882-4721-BF08-07D0B0CB4AA7}"/>
                </a:ext>
              </a:extLst>
            </p:cNvPr>
            <p:cNvSpPr txBox="1"/>
            <p:nvPr/>
          </p:nvSpPr>
          <p:spPr>
            <a:xfrm>
              <a:off x="4680597" y="3383995"/>
              <a:ext cx="540058" cy="184666"/>
            </a:xfrm>
            <a:prstGeom prst="rect">
              <a:avLst/>
            </a:prstGeom>
            <a:noFill/>
          </p:spPr>
          <p:txBody>
            <a:bodyPr wrap="square" rtlCol="0">
              <a:spAutoFit/>
            </a:bodyPr>
            <a:lstStyle/>
            <a:p>
              <a:pPr algn="r">
                <a:lnSpc>
                  <a:spcPct val="100000"/>
                </a:lnSpc>
                <a:spcBef>
                  <a:spcPts val="0"/>
                </a:spcBef>
                <a:spcAft>
                  <a:spcPts val="600"/>
                </a:spcAft>
              </a:pPr>
              <a:r>
                <a:rPr lang="ar-OM" sz="600" u="none">
                  <a:latin typeface="+mn-lt"/>
                </a:rPr>
                <a:t>مالطا</a:t>
              </a:r>
            </a:p>
          </p:txBody>
        </p:sp>
        <p:sp>
          <p:nvSpPr>
            <p:cNvPr id="11" name="TextBox 10">
              <a:extLst>
                <a:ext uri="{FF2B5EF4-FFF2-40B4-BE49-F238E27FC236}">
                  <a16:creationId xmlns:a16="http://schemas.microsoft.com/office/drawing/2014/main" id="{2F2008F8-3ABA-4D2E-956C-BA4F0B143A70}"/>
                </a:ext>
              </a:extLst>
            </p:cNvPr>
            <p:cNvSpPr txBox="1"/>
            <p:nvPr/>
          </p:nvSpPr>
          <p:spPr>
            <a:xfrm>
              <a:off x="4680595" y="3633216"/>
              <a:ext cx="540058" cy="184666"/>
            </a:xfrm>
            <a:prstGeom prst="rect">
              <a:avLst/>
            </a:prstGeom>
            <a:noFill/>
          </p:spPr>
          <p:txBody>
            <a:bodyPr wrap="square" rtlCol="0">
              <a:spAutoFit/>
            </a:bodyPr>
            <a:lstStyle/>
            <a:p>
              <a:pPr algn="r">
                <a:lnSpc>
                  <a:spcPct val="100000"/>
                </a:lnSpc>
                <a:spcBef>
                  <a:spcPts val="0"/>
                </a:spcBef>
                <a:spcAft>
                  <a:spcPts val="600"/>
                </a:spcAft>
              </a:pPr>
              <a:r>
                <a:rPr lang="ar-OM" sz="600" u="none">
                  <a:latin typeface="+mn-lt"/>
                </a:rPr>
                <a:t>موناكو</a:t>
              </a:r>
            </a:p>
          </p:txBody>
        </p:sp>
        <p:sp>
          <p:nvSpPr>
            <p:cNvPr id="12" name="TextBox 11">
              <a:extLst>
                <a:ext uri="{FF2B5EF4-FFF2-40B4-BE49-F238E27FC236}">
                  <a16:creationId xmlns:a16="http://schemas.microsoft.com/office/drawing/2014/main" id="{0FA022F1-2363-4FCB-BBF5-23C094C00045}"/>
                </a:ext>
              </a:extLst>
            </p:cNvPr>
            <p:cNvSpPr txBox="1"/>
            <p:nvPr/>
          </p:nvSpPr>
          <p:spPr>
            <a:xfrm>
              <a:off x="4635588" y="3890865"/>
              <a:ext cx="675075" cy="184666"/>
            </a:xfrm>
            <a:prstGeom prst="rect">
              <a:avLst/>
            </a:prstGeom>
            <a:noFill/>
          </p:spPr>
          <p:txBody>
            <a:bodyPr wrap="square" rtlCol="0">
              <a:spAutoFit/>
            </a:bodyPr>
            <a:lstStyle/>
            <a:p>
              <a:pPr algn="r">
                <a:lnSpc>
                  <a:spcPct val="100000"/>
                </a:lnSpc>
                <a:spcBef>
                  <a:spcPts val="0"/>
                </a:spcBef>
                <a:spcAft>
                  <a:spcPts val="600"/>
                </a:spcAft>
              </a:pPr>
              <a:r>
                <a:rPr lang="ar-OM" sz="600" u="none" dirty="0">
                  <a:latin typeface="+mn-lt"/>
                </a:rPr>
                <a:t>سان مارينو</a:t>
              </a:r>
            </a:p>
          </p:txBody>
        </p:sp>
        <p:sp>
          <p:nvSpPr>
            <p:cNvPr id="13" name="TextBox 12">
              <a:extLst>
                <a:ext uri="{FF2B5EF4-FFF2-40B4-BE49-F238E27FC236}">
                  <a16:creationId xmlns:a16="http://schemas.microsoft.com/office/drawing/2014/main" id="{6CD7D315-3933-4AE4-836D-48F2ACCD1B7E}"/>
                </a:ext>
              </a:extLst>
            </p:cNvPr>
            <p:cNvSpPr txBox="1"/>
            <p:nvPr/>
          </p:nvSpPr>
          <p:spPr>
            <a:xfrm>
              <a:off x="4703096" y="4161323"/>
              <a:ext cx="562559" cy="184666"/>
            </a:xfrm>
            <a:prstGeom prst="rect">
              <a:avLst/>
            </a:prstGeom>
            <a:noFill/>
          </p:spPr>
          <p:txBody>
            <a:bodyPr wrap="square" rtlCol="0">
              <a:spAutoFit/>
            </a:bodyPr>
            <a:lstStyle/>
            <a:p>
              <a:pPr algn="r">
                <a:lnSpc>
                  <a:spcPct val="100000"/>
                </a:lnSpc>
                <a:spcBef>
                  <a:spcPts val="0"/>
                </a:spcBef>
                <a:spcAft>
                  <a:spcPts val="600"/>
                </a:spcAft>
              </a:pPr>
              <a:r>
                <a:rPr lang="ar-OM" sz="600" u="none" dirty="0">
                  <a:latin typeface="+mn-lt"/>
                </a:rPr>
                <a:t>جبل طارق</a:t>
              </a:r>
            </a:p>
          </p:txBody>
        </p:sp>
        <p:sp>
          <p:nvSpPr>
            <p:cNvPr id="14" name="TextBox 13">
              <a:extLst>
                <a:ext uri="{FF2B5EF4-FFF2-40B4-BE49-F238E27FC236}">
                  <a16:creationId xmlns:a16="http://schemas.microsoft.com/office/drawing/2014/main" id="{DD3AD468-4BAA-49C9-9BFE-ABC252BCBDDB}"/>
                </a:ext>
              </a:extLst>
            </p:cNvPr>
            <p:cNvSpPr txBox="1"/>
            <p:nvPr/>
          </p:nvSpPr>
          <p:spPr>
            <a:xfrm>
              <a:off x="4635589" y="4379863"/>
              <a:ext cx="675074" cy="184666"/>
            </a:xfrm>
            <a:prstGeom prst="rect">
              <a:avLst/>
            </a:prstGeom>
            <a:noFill/>
          </p:spPr>
          <p:txBody>
            <a:bodyPr wrap="square" rtlCol="0">
              <a:spAutoFit/>
            </a:bodyPr>
            <a:lstStyle/>
            <a:p>
              <a:pPr algn="r">
                <a:lnSpc>
                  <a:spcPct val="100000"/>
                </a:lnSpc>
                <a:spcBef>
                  <a:spcPts val="0"/>
                </a:spcBef>
                <a:spcAft>
                  <a:spcPts val="600"/>
                </a:spcAft>
              </a:pPr>
              <a:r>
                <a:rPr lang="ar-OM" sz="600" u="none" dirty="0">
                  <a:latin typeface="+mn-lt"/>
                </a:rPr>
                <a:t>ليختنشتاين</a:t>
              </a:r>
            </a:p>
          </p:txBody>
        </p:sp>
        <p:sp>
          <p:nvSpPr>
            <p:cNvPr id="15" name="TextBox 14">
              <a:extLst>
                <a:ext uri="{FF2B5EF4-FFF2-40B4-BE49-F238E27FC236}">
                  <a16:creationId xmlns:a16="http://schemas.microsoft.com/office/drawing/2014/main" id="{52F80C89-DB50-42EB-B9B6-5039CAA25202}"/>
                </a:ext>
              </a:extLst>
            </p:cNvPr>
            <p:cNvSpPr txBox="1"/>
            <p:nvPr/>
          </p:nvSpPr>
          <p:spPr>
            <a:xfrm>
              <a:off x="4711594" y="4631117"/>
              <a:ext cx="630070" cy="184666"/>
            </a:xfrm>
            <a:prstGeom prst="rect">
              <a:avLst/>
            </a:prstGeom>
            <a:noFill/>
          </p:spPr>
          <p:txBody>
            <a:bodyPr wrap="square" rtlCol="0">
              <a:spAutoFit/>
            </a:bodyPr>
            <a:lstStyle/>
            <a:p>
              <a:pPr algn="r">
                <a:lnSpc>
                  <a:spcPct val="100000"/>
                </a:lnSpc>
                <a:spcBef>
                  <a:spcPts val="0"/>
                </a:spcBef>
                <a:spcAft>
                  <a:spcPts val="600"/>
                </a:spcAft>
              </a:pPr>
              <a:r>
                <a:rPr lang="ar-OM" sz="600" u="none" dirty="0">
                  <a:latin typeface="+mn-lt"/>
                </a:rPr>
                <a:t>الأزور (البرتغال)</a:t>
              </a:r>
            </a:p>
          </p:txBody>
        </p:sp>
        <p:sp>
          <p:nvSpPr>
            <p:cNvPr id="16" name="TextBox 15">
              <a:extLst>
                <a:ext uri="{FF2B5EF4-FFF2-40B4-BE49-F238E27FC236}">
                  <a16:creationId xmlns:a16="http://schemas.microsoft.com/office/drawing/2014/main" id="{B8CA07C6-21CA-4B28-95FB-D4FC798F4026}"/>
                </a:ext>
              </a:extLst>
            </p:cNvPr>
            <p:cNvSpPr txBox="1"/>
            <p:nvPr/>
          </p:nvSpPr>
          <p:spPr>
            <a:xfrm>
              <a:off x="4635589" y="4872063"/>
              <a:ext cx="720080" cy="184666"/>
            </a:xfrm>
            <a:prstGeom prst="rect">
              <a:avLst/>
            </a:prstGeom>
            <a:noFill/>
          </p:spPr>
          <p:txBody>
            <a:bodyPr wrap="square" rtlCol="0">
              <a:spAutoFit/>
            </a:bodyPr>
            <a:lstStyle/>
            <a:p>
              <a:pPr algn="r">
                <a:lnSpc>
                  <a:spcPct val="100000"/>
                </a:lnSpc>
                <a:spcBef>
                  <a:spcPts val="0"/>
                </a:spcBef>
                <a:spcAft>
                  <a:spcPts val="600"/>
                </a:spcAft>
              </a:pPr>
              <a:r>
                <a:rPr lang="ar-OM" sz="600" u="none" dirty="0">
                  <a:latin typeface="+mn-lt"/>
                </a:rPr>
                <a:t>جزر الكناري (إسبانيا)</a:t>
              </a:r>
            </a:p>
          </p:txBody>
        </p:sp>
        <p:sp>
          <p:nvSpPr>
            <p:cNvPr id="17" name="TextBox 16">
              <a:extLst>
                <a:ext uri="{FF2B5EF4-FFF2-40B4-BE49-F238E27FC236}">
                  <a16:creationId xmlns:a16="http://schemas.microsoft.com/office/drawing/2014/main" id="{A80A3221-2917-43CC-A135-3064EABC3968}"/>
                </a:ext>
              </a:extLst>
            </p:cNvPr>
            <p:cNvSpPr txBox="1"/>
            <p:nvPr/>
          </p:nvSpPr>
          <p:spPr>
            <a:xfrm>
              <a:off x="4680595" y="5101559"/>
              <a:ext cx="661069" cy="184666"/>
            </a:xfrm>
            <a:prstGeom prst="rect">
              <a:avLst/>
            </a:prstGeom>
            <a:noFill/>
          </p:spPr>
          <p:txBody>
            <a:bodyPr wrap="square" rtlCol="0">
              <a:spAutoFit/>
            </a:bodyPr>
            <a:lstStyle/>
            <a:p>
              <a:pPr algn="r">
                <a:lnSpc>
                  <a:spcPct val="100000"/>
                </a:lnSpc>
                <a:spcBef>
                  <a:spcPts val="0"/>
                </a:spcBef>
                <a:spcAft>
                  <a:spcPts val="600"/>
                </a:spcAft>
              </a:pPr>
              <a:r>
                <a:rPr lang="ar-OM" sz="600" u="none" dirty="0">
                  <a:latin typeface="+mn-lt"/>
                </a:rPr>
                <a:t>ماديرا (البرتغال)</a:t>
              </a:r>
            </a:p>
          </p:txBody>
        </p:sp>
        <p:sp>
          <p:nvSpPr>
            <p:cNvPr id="18" name="TextBox 17">
              <a:extLst>
                <a:ext uri="{FF2B5EF4-FFF2-40B4-BE49-F238E27FC236}">
                  <a16:creationId xmlns:a16="http://schemas.microsoft.com/office/drawing/2014/main" id="{5D61F236-06FD-4303-A627-B47B6A87E455}"/>
                </a:ext>
              </a:extLst>
            </p:cNvPr>
            <p:cNvSpPr txBox="1"/>
            <p:nvPr/>
          </p:nvSpPr>
          <p:spPr>
            <a:xfrm>
              <a:off x="4568081" y="5323421"/>
              <a:ext cx="765086" cy="184666"/>
            </a:xfrm>
            <a:prstGeom prst="rect">
              <a:avLst/>
            </a:prstGeom>
            <a:noFill/>
          </p:spPr>
          <p:txBody>
            <a:bodyPr wrap="square" rtlCol="0">
              <a:spAutoFit/>
            </a:bodyPr>
            <a:lstStyle/>
            <a:p>
              <a:pPr algn="r">
                <a:lnSpc>
                  <a:spcPct val="100000"/>
                </a:lnSpc>
                <a:spcBef>
                  <a:spcPts val="0"/>
                </a:spcBef>
                <a:spcAft>
                  <a:spcPts val="600"/>
                </a:spcAft>
              </a:pPr>
              <a:r>
                <a:rPr lang="ar-OM" sz="600" u="none" dirty="0">
                  <a:latin typeface="+mn-lt"/>
                </a:rPr>
                <a:t>يان ماين (النرويج)</a:t>
              </a:r>
            </a:p>
          </p:txBody>
        </p:sp>
        <p:sp>
          <p:nvSpPr>
            <p:cNvPr id="20" name="TextBox 19">
              <a:extLst>
                <a:ext uri="{FF2B5EF4-FFF2-40B4-BE49-F238E27FC236}">
                  <a16:creationId xmlns:a16="http://schemas.microsoft.com/office/drawing/2014/main" id="{1844F642-E34A-4FB0-A543-A21536F572C3}"/>
                </a:ext>
              </a:extLst>
            </p:cNvPr>
            <p:cNvSpPr txBox="1"/>
            <p:nvPr/>
          </p:nvSpPr>
          <p:spPr>
            <a:xfrm>
              <a:off x="4365560" y="5612315"/>
              <a:ext cx="5985664" cy="246221"/>
            </a:xfrm>
            <a:prstGeom prst="rect">
              <a:avLst/>
            </a:prstGeom>
            <a:noFill/>
          </p:spPr>
          <p:txBody>
            <a:bodyPr wrap="square" rtlCol="0">
              <a:spAutoFit/>
            </a:bodyPr>
            <a:lstStyle/>
            <a:p>
              <a:pPr algn="r">
                <a:lnSpc>
                  <a:spcPct val="100000"/>
                </a:lnSpc>
                <a:spcBef>
                  <a:spcPts val="0"/>
                </a:spcBef>
                <a:spcAft>
                  <a:spcPts val="600"/>
                </a:spcAft>
              </a:pPr>
              <a:r>
                <a:rPr lang="ar-OM" sz="500" u="none">
                  <a:latin typeface="+mn-lt"/>
                </a:rPr>
                <a:t>المركز الأوروبي للوقاية من الأمراض ومكافحتها والهيئة الأوروبية لسلامة الأغذية، خريطة تم إنتاجها في 2 يوليو 2019. يتم جمع البيانات الواردة في هذه الخريطة بواسطة مشروع </a:t>
              </a:r>
              <a:r>
                <a:rPr lang="en-GB" sz="500" u="none">
                  <a:latin typeface="+mn-lt"/>
                </a:rPr>
                <a:t>VectorNet</a:t>
              </a:r>
              <a:r>
                <a:rPr lang="ar-OM" sz="500" u="none">
                  <a:latin typeface="+mn-lt"/>
                </a:rPr>
                <a:t>. يتم التحقق من صحة الخرائط من قبل خبراء خارجيين قبل النشر. يرجى ملاحظة أن البيانات الموضحة لا تمثل المواقف الرسمية للبلاد. * تُعرض البلدان/الأقاليم بمقاييس مختلفة لتسهيل عرضها. الحدود الإدارية © </a:t>
              </a:r>
              <a:r>
                <a:rPr lang="en-GB" sz="500" u="none">
                  <a:latin typeface="+mn-lt"/>
                </a:rPr>
                <a:t>EuroGraphics، UNFAO، TurkStat</a:t>
              </a:r>
              <a:r>
                <a:rPr lang="ar-OM" sz="500" u="none">
                  <a:latin typeface="+mn-lt"/>
                </a:rPr>
                <a:t>.</a:t>
              </a:r>
            </a:p>
          </p:txBody>
        </p:sp>
        <p:sp>
          <p:nvSpPr>
            <p:cNvPr id="21" name="TextBox 20">
              <a:extLst>
                <a:ext uri="{FF2B5EF4-FFF2-40B4-BE49-F238E27FC236}">
                  <a16:creationId xmlns:a16="http://schemas.microsoft.com/office/drawing/2014/main" id="{914EB9E0-DA8A-4501-9667-F9A123BADA11}"/>
                </a:ext>
              </a:extLst>
            </p:cNvPr>
            <p:cNvSpPr txBox="1"/>
            <p:nvPr/>
          </p:nvSpPr>
          <p:spPr>
            <a:xfrm>
              <a:off x="4320554" y="3003006"/>
              <a:ext cx="945103" cy="369332"/>
            </a:xfrm>
            <a:prstGeom prst="rect">
              <a:avLst/>
            </a:prstGeom>
            <a:noFill/>
          </p:spPr>
          <p:txBody>
            <a:bodyPr wrap="square" rtlCol="0">
              <a:spAutoFit/>
            </a:bodyPr>
            <a:lstStyle/>
            <a:p>
              <a:pPr algn="r">
                <a:lnSpc>
                  <a:spcPct val="100000"/>
                </a:lnSpc>
                <a:spcBef>
                  <a:spcPts val="0"/>
                </a:spcBef>
                <a:spcAft>
                  <a:spcPts val="600"/>
                </a:spcAft>
              </a:pPr>
              <a:r>
                <a:rPr lang="ar-OM" sz="600" b="1" u="none">
                  <a:latin typeface="+mn-lt"/>
                </a:rPr>
                <a:t> البلاد/الأقاليم التي لا تظهر على امتداد الخريطة الأساسية*</a:t>
              </a:r>
            </a:p>
          </p:txBody>
        </p:sp>
        <p:sp>
          <p:nvSpPr>
            <p:cNvPr id="22" name="TextBox 21">
              <a:extLst>
                <a:ext uri="{FF2B5EF4-FFF2-40B4-BE49-F238E27FC236}">
                  <a16:creationId xmlns:a16="http://schemas.microsoft.com/office/drawing/2014/main" id="{93972B4C-4BA4-4A4F-9744-17B755010AA0}"/>
                </a:ext>
              </a:extLst>
            </p:cNvPr>
            <p:cNvSpPr txBox="1"/>
            <p:nvPr/>
          </p:nvSpPr>
          <p:spPr>
            <a:xfrm>
              <a:off x="4320553" y="2029780"/>
              <a:ext cx="945103" cy="184666"/>
            </a:xfrm>
            <a:prstGeom prst="rect">
              <a:avLst/>
            </a:prstGeom>
            <a:noFill/>
          </p:spPr>
          <p:txBody>
            <a:bodyPr wrap="square" rtlCol="0">
              <a:spAutoFit/>
            </a:bodyPr>
            <a:lstStyle/>
            <a:p>
              <a:pPr algn="r">
                <a:lnSpc>
                  <a:spcPct val="100000"/>
                </a:lnSpc>
                <a:spcBef>
                  <a:spcPts val="0"/>
                </a:spcBef>
                <a:spcAft>
                  <a:spcPts val="600"/>
                </a:spcAft>
              </a:pPr>
              <a:r>
                <a:rPr lang="ar-OM" sz="600" b="1" u="none">
                  <a:latin typeface="+mn-lt"/>
                </a:rPr>
                <a:t>دليل المصطلحات</a:t>
              </a:r>
            </a:p>
          </p:txBody>
        </p:sp>
      </p:grpSp>
    </p:spTree>
    <p:extLst>
      <p:ext uri="{BB962C8B-B14F-4D97-AF65-F5344CB8AC3E}">
        <p14:creationId xmlns:p14="http://schemas.microsoft.com/office/powerpoint/2010/main" val="19622313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spect="1"/>
          </p:cNvSpPr>
          <p:nvPr/>
        </p:nvSpPr>
        <p:spPr>
          <a:xfrm>
            <a:off x="-765010" y="6405418"/>
            <a:ext cx="9000000" cy="424732"/>
          </a:xfrm>
          <a:prstGeom prst="rect">
            <a:avLst/>
          </a:prstGeom>
        </p:spPr>
        <p:txBody>
          <a:bodyPr wrap="square">
            <a:spAutoFit/>
          </a:bodyPr>
          <a:lstStyle/>
          <a:p>
            <a:r>
              <a:rPr lang="ar-OM">
                <a:hlinkClick r:id="rId3"/>
              </a:rPr>
              <a:t>المصدر: </a:t>
            </a:r>
            <a:r>
              <a:rPr lang="en-GB">
                <a:hlinkClick r:id="rId4"/>
              </a:rPr>
              <a:t>https://www.ecdc.europa.eu/en/publications-data/west-nile-virus-europe-2019-outbreaks-among-equids-andor-birds-updated-29</a:t>
            </a:r>
          </a:p>
        </p:txBody>
      </p:sp>
      <p:grpSp>
        <p:nvGrpSpPr>
          <p:cNvPr id="3" name="Group 2">
            <a:extLst>
              <a:ext uri="{FF2B5EF4-FFF2-40B4-BE49-F238E27FC236}">
                <a16:creationId xmlns:a16="http://schemas.microsoft.com/office/drawing/2014/main" id="{0B47A77B-2913-4BD2-8AFD-1A37DB8044C1}"/>
              </a:ext>
            </a:extLst>
          </p:cNvPr>
          <p:cNvGrpSpPr/>
          <p:nvPr/>
        </p:nvGrpSpPr>
        <p:grpSpPr>
          <a:xfrm>
            <a:off x="299827" y="1538790"/>
            <a:ext cx="10201695" cy="4195200"/>
            <a:chOff x="4321318" y="1718810"/>
            <a:chExt cx="10201695" cy="4195200"/>
          </a:xfrm>
        </p:grpSpPr>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321318" y="1718810"/>
              <a:ext cx="5939134" cy="41952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1116310" y="1800356"/>
              <a:ext cx="3406703" cy="286232"/>
            </a:xfrm>
            <a:prstGeom prst="rect">
              <a:avLst/>
            </a:prstGeom>
          </p:spPr>
          <p:txBody>
            <a:bodyPr wrap="none">
              <a:spAutoFit/>
            </a:bodyPr>
            <a:lstStyle/>
            <a:p>
              <a:r>
                <a:rPr lang="ar-OM" sz="1400" b="1" u="none" dirty="0">
                  <a:latin typeface="+mn-lt"/>
                </a:rPr>
                <a:t>مثل عدوى فيروس غرب النيل في الاتحاد الأوروبي</a:t>
              </a:r>
            </a:p>
          </p:txBody>
        </p:sp>
        <p:sp>
          <p:nvSpPr>
            <p:cNvPr id="2" name="TextBox 1">
              <a:extLst>
                <a:ext uri="{FF2B5EF4-FFF2-40B4-BE49-F238E27FC236}">
                  <a16:creationId xmlns:a16="http://schemas.microsoft.com/office/drawing/2014/main" id="{8CB06FEE-E3A7-4031-A96F-0D356CE12754}"/>
                </a:ext>
              </a:extLst>
            </p:cNvPr>
            <p:cNvSpPr txBox="1"/>
            <p:nvPr/>
          </p:nvSpPr>
          <p:spPr>
            <a:xfrm>
              <a:off x="4455570" y="1767270"/>
              <a:ext cx="5288627" cy="352404"/>
            </a:xfrm>
            <a:prstGeom prst="rect">
              <a:avLst/>
            </a:prstGeom>
            <a:noFill/>
          </p:spPr>
          <p:txBody>
            <a:bodyPr wrap="none" rtlCol="0">
              <a:spAutoFit/>
            </a:bodyPr>
            <a:lstStyle/>
            <a:p>
              <a:r>
                <a:rPr lang="ar-OM" sz="900" u="none">
                  <a:latin typeface="+mn-lt"/>
                </a:rPr>
                <a:t>توزيع انتشار عدوى فيروس غرب النيل بين الخيول و/أو الطيور في الاتحاد الأوروبي</a:t>
              </a:r>
            </a:p>
            <a:p>
              <a:r>
                <a:rPr lang="ar-OM" sz="800" u="none">
                  <a:latin typeface="+mn-lt"/>
                </a:rPr>
                <a:t>موسم انتقال العدوى 2019؛ آخر تحديث للبيانات 28 تشرين الثاني/نوفمبر 2019</a:t>
              </a:r>
            </a:p>
          </p:txBody>
        </p:sp>
        <p:sp>
          <p:nvSpPr>
            <p:cNvPr id="7" name="TextBox 6">
              <a:extLst>
                <a:ext uri="{FF2B5EF4-FFF2-40B4-BE49-F238E27FC236}">
                  <a16:creationId xmlns:a16="http://schemas.microsoft.com/office/drawing/2014/main" id="{D08DE432-5351-46CC-9BE6-2F943CC576E2}"/>
                </a:ext>
              </a:extLst>
            </p:cNvPr>
            <p:cNvSpPr txBox="1"/>
            <p:nvPr/>
          </p:nvSpPr>
          <p:spPr>
            <a:xfrm>
              <a:off x="4616646" y="3334358"/>
              <a:ext cx="1568058" cy="189283"/>
            </a:xfrm>
            <a:prstGeom prst="rect">
              <a:avLst/>
            </a:prstGeom>
            <a:noFill/>
          </p:spPr>
          <p:txBody>
            <a:bodyPr wrap="none" rtlCol="0">
              <a:spAutoFit/>
            </a:bodyPr>
            <a:lstStyle/>
            <a:p>
              <a:pPr algn="r"/>
              <a:r>
                <a:rPr lang="ar-OM" sz="700" u="none">
                  <a:latin typeface="+mn-lt"/>
                </a:rPr>
                <a:t>الفاشيات بين الخيول والطيور</a:t>
              </a:r>
            </a:p>
          </p:txBody>
        </p:sp>
        <p:sp>
          <p:nvSpPr>
            <p:cNvPr id="8" name="TextBox 7">
              <a:extLst>
                <a:ext uri="{FF2B5EF4-FFF2-40B4-BE49-F238E27FC236}">
                  <a16:creationId xmlns:a16="http://schemas.microsoft.com/office/drawing/2014/main" id="{7E2CB8F6-EB41-466E-913E-64F8A8A3DF17}"/>
                </a:ext>
              </a:extLst>
            </p:cNvPr>
            <p:cNvSpPr txBox="1"/>
            <p:nvPr/>
          </p:nvSpPr>
          <p:spPr>
            <a:xfrm>
              <a:off x="4611251" y="3485420"/>
              <a:ext cx="1200970" cy="189283"/>
            </a:xfrm>
            <a:prstGeom prst="rect">
              <a:avLst/>
            </a:prstGeom>
            <a:noFill/>
          </p:spPr>
          <p:txBody>
            <a:bodyPr wrap="none" rtlCol="0">
              <a:spAutoFit/>
            </a:bodyPr>
            <a:lstStyle/>
            <a:p>
              <a:pPr algn="r"/>
              <a:r>
                <a:rPr lang="ar-OM" sz="700" u="none">
                  <a:latin typeface="+mn-lt"/>
                </a:rPr>
                <a:t>الفاشيات بين الخيول</a:t>
              </a:r>
            </a:p>
          </p:txBody>
        </p:sp>
        <p:sp>
          <p:nvSpPr>
            <p:cNvPr id="9" name="TextBox 8">
              <a:extLst>
                <a:ext uri="{FF2B5EF4-FFF2-40B4-BE49-F238E27FC236}">
                  <a16:creationId xmlns:a16="http://schemas.microsoft.com/office/drawing/2014/main" id="{A598CA1A-F45C-4F04-8B4E-B83219A2560E}"/>
                </a:ext>
              </a:extLst>
            </p:cNvPr>
            <p:cNvSpPr txBox="1"/>
            <p:nvPr/>
          </p:nvSpPr>
          <p:spPr>
            <a:xfrm>
              <a:off x="4611251" y="3627127"/>
              <a:ext cx="1107996" cy="189283"/>
            </a:xfrm>
            <a:prstGeom prst="rect">
              <a:avLst/>
            </a:prstGeom>
            <a:noFill/>
          </p:spPr>
          <p:txBody>
            <a:bodyPr wrap="none" rtlCol="0">
              <a:spAutoFit/>
            </a:bodyPr>
            <a:lstStyle/>
            <a:p>
              <a:pPr algn="r"/>
              <a:r>
                <a:rPr lang="ar-OM" sz="700" u="none">
                  <a:latin typeface="+mn-lt"/>
                </a:rPr>
                <a:t>الفاشيات بين الطيور</a:t>
              </a:r>
            </a:p>
          </p:txBody>
        </p:sp>
        <p:sp>
          <p:nvSpPr>
            <p:cNvPr id="10" name="TextBox 9">
              <a:extLst>
                <a:ext uri="{FF2B5EF4-FFF2-40B4-BE49-F238E27FC236}">
                  <a16:creationId xmlns:a16="http://schemas.microsoft.com/office/drawing/2014/main" id="{EE077A1B-AA81-44CB-9768-25346447484B}"/>
                </a:ext>
              </a:extLst>
            </p:cNvPr>
            <p:cNvSpPr txBox="1"/>
            <p:nvPr/>
          </p:nvSpPr>
          <p:spPr>
            <a:xfrm>
              <a:off x="4609186" y="3872830"/>
              <a:ext cx="899605" cy="189283"/>
            </a:xfrm>
            <a:prstGeom prst="rect">
              <a:avLst/>
            </a:prstGeom>
            <a:noFill/>
          </p:spPr>
          <p:txBody>
            <a:bodyPr wrap="none" rtlCol="0">
              <a:spAutoFit/>
            </a:bodyPr>
            <a:lstStyle/>
            <a:p>
              <a:pPr algn="r"/>
              <a:r>
                <a:rPr lang="ar-OM" sz="700" u="none">
                  <a:latin typeface="+mn-lt"/>
                </a:rPr>
                <a:t>لم يجرى الإبلاغ عن حالات</a:t>
              </a:r>
            </a:p>
          </p:txBody>
        </p:sp>
        <p:sp>
          <p:nvSpPr>
            <p:cNvPr id="11" name="TextBox 10">
              <a:extLst>
                <a:ext uri="{FF2B5EF4-FFF2-40B4-BE49-F238E27FC236}">
                  <a16:creationId xmlns:a16="http://schemas.microsoft.com/office/drawing/2014/main" id="{F185627B-B84A-4934-A74A-F2EA7F2637B6}"/>
                </a:ext>
              </a:extLst>
            </p:cNvPr>
            <p:cNvSpPr txBox="1"/>
            <p:nvPr/>
          </p:nvSpPr>
          <p:spPr>
            <a:xfrm>
              <a:off x="4609186" y="4014537"/>
              <a:ext cx="679994" cy="189283"/>
            </a:xfrm>
            <a:prstGeom prst="rect">
              <a:avLst/>
            </a:prstGeom>
            <a:noFill/>
          </p:spPr>
          <p:txBody>
            <a:bodyPr wrap="none" rtlCol="0">
              <a:spAutoFit/>
            </a:bodyPr>
            <a:lstStyle/>
            <a:p>
              <a:pPr algn="r"/>
              <a:r>
                <a:rPr lang="ar-OM" sz="700" u="none">
                  <a:latin typeface="+mn-lt"/>
                </a:rPr>
                <a:t>غير مدرج</a:t>
              </a:r>
            </a:p>
          </p:txBody>
        </p:sp>
        <p:sp>
          <p:nvSpPr>
            <p:cNvPr id="12" name="TextBox 11">
              <a:extLst>
                <a:ext uri="{FF2B5EF4-FFF2-40B4-BE49-F238E27FC236}">
                  <a16:creationId xmlns:a16="http://schemas.microsoft.com/office/drawing/2014/main" id="{6E80E819-7633-4C5C-A5E4-422E3C2A0F04}"/>
                </a:ext>
              </a:extLst>
            </p:cNvPr>
            <p:cNvSpPr txBox="1"/>
            <p:nvPr/>
          </p:nvSpPr>
          <p:spPr>
            <a:xfrm>
              <a:off x="9136090" y="5711537"/>
              <a:ext cx="1279517" cy="147733"/>
            </a:xfrm>
            <a:prstGeom prst="rect">
              <a:avLst/>
            </a:prstGeom>
            <a:noFill/>
          </p:spPr>
          <p:txBody>
            <a:bodyPr wrap="square" rtlCol="0">
              <a:spAutoFit/>
            </a:bodyPr>
            <a:lstStyle/>
            <a:p>
              <a:pPr algn="r"/>
              <a:r>
                <a:rPr lang="ar-OM" sz="400" u="none">
                  <a:latin typeface="+mn-lt"/>
                </a:rPr>
                <a:t>المركز الأوروبي للوقاية من الأمراض ومكافحتها. تم إنتاج الخريطة في: 29 تشرين الثاني/نوفمبر 2019</a:t>
              </a:r>
            </a:p>
          </p:txBody>
        </p:sp>
      </p:grpSp>
    </p:spTree>
    <p:extLst>
      <p:ext uri="{BB962C8B-B14F-4D97-AF65-F5344CB8AC3E}">
        <p14:creationId xmlns:p14="http://schemas.microsoft.com/office/powerpoint/2010/main" val="13880312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1252537" y="865188"/>
            <a:ext cx="8018567"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pitchFamily="34" charset="0"/>
                <a:cs typeface="Arial" pitchFamily="34" charset="0"/>
              </a:rPr>
              <a:t>بُعد مصادر الخطر الطبيعية</a:t>
            </a:r>
          </a:p>
        </p:txBody>
      </p:sp>
      <p:sp>
        <p:nvSpPr>
          <p:cNvPr id="4" name="Rettangolo 3"/>
          <p:cNvSpPr/>
          <p:nvPr/>
        </p:nvSpPr>
        <p:spPr>
          <a:xfrm>
            <a:off x="-6665556" y="3801646"/>
            <a:ext cx="6667500" cy="3416320"/>
          </a:xfrm>
          <a:prstGeom prst="rect">
            <a:avLst/>
          </a:prstGeom>
          <a:solidFill>
            <a:schemeClr val="bg1"/>
          </a:solidFill>
        </p:spPr>
        <p:txBody>
          <a:bodyPr wrap="square">
            <a:spAutoFit/>
          </a:bodyPr>
          <a:lstStyle/>
          <a:p>
            <a:pPr marL="0" lvl="1"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dirty="0" err="1">
                <a:solidFill>
                  <a:srgbClr val="000000"/>
                </a:solidFill>
                <a:latin typeface="Arial" charset="0"/>
                <a:cs typeface="Times New Roman" pitchFamily="18" charset="0"/>
              </a:rPr>
              <a:t>الفياضانات</a:t>
            </a:r>
            <a:r>
              <a:rPr lang="ar-OM" sz="1600" u="none" dirty="0">
                <a:solidFill>
                  <a:srgbClr val="000000"/>
                </a:solidFill>
                <a:latin typeface="Arial" charset="0"/>
                <a:cs typeface="Times New Roman" pitchFamily="18" charset="0"/>
              </a:rPr>
              <a:t>: </a:t>
            </a:r>
            <a:r>
              <a:rPr lang="en-GB" sz="1600" u="none" dirty="0">
                <a:solidFill>
                  <a:srgbClr val="000000"/>
                </a:solidFill>
                <a:latin typeface="Arial" charset="0"/>
                <a:cs typeface="Times New Roman" pitchFamily="18" charset="0"/>
                <a:hlinkClick r:id="rId3"/>
              </a:rPr>
              <a:t>http://www.dartmouth.edu/~floods/</a:t>
            </a:r>
          </a:p>
          <a:p>
            <a:pPr marL="0" lvl="1"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dirty="0">
                <a:solidFill>
                  <a:srgbClr val="000000"/>
                </a:solidFill>
                <a:latin typeface="Arial" charset="0"/>
                <a:cs typeface="Times New Roman" pitchFamily="18" charset="0"/>
              </a:rPr>
              <a:t>الأعاصير: </a:t>
            </a:r>
            <a:r>
              <a:rPr lang="en-GB" sz="1600" u="none" dirty="0">
                <a:solidFill>
                  <a:srgbClr val="000000"/>
                </a:solidFill>
                <a:latin typeface="Arial" charset="0"/>
                <a:cs typeface="Times New Roman" pitchFamily="18" charset="0"/>
                <a:hlinkClick r:id="rId4"/>
              </a:rPr>
              <a:t>http://www.nhc.noaa.gov/gtwo_epac.shtml</a:t>
            </a:r>
          </a:p>
          <a:p>
            <a:pPr marL="0" lvl="1"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dirty="0">
                <a:solidFill>
                  <a:srgbClr val="000000"/>
                </a:solidFill>
                <a:latin typeface="Arial" charset="0"/>
                <a:cs typeface="Times New Roman" pitchFamily="18" charset="0"/>
              </a:rPr>
              <a:t>الثورات البركانية: </a:t>
            </a:r>
            <a:r>
              <a:rPr lang="en-GB" sz="1600" u="none" dirty="0">
                <a:solidFill>
                  <a:srgbClr val="000000"/>
                </a:solidFill>
                <a:latin typeface="Arial" charset="0"/>
                <a:cs typeface="Times New Roman" pitchFamily="18" charset="0"/>
                <a:hlinkClick r:id="rId5"/>
              </a:rPr>
              <a:t>http://www.ssd.noaa.gov/VAAC/washington.html</a:t>
            </a:r>
          </a:p>
          <a:p>
            <a:pPr marL="0" lvl="1"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a:solidFill>
                  <a:srgbClr val="000000"/>
                </a:solidFill>
                <a:latin typeface="Arial" charset="0"/>
                <a:cs typeface="Times New Roman" pitchFamily="18" charset="0"/>
              </a:rPr>
              <a:t> </a:t>
            </a:r>
            <a:r>
              <a:rPr lang="ar-OM" sz="1600" u="none" dirty="0">
                <a:solidFill>
                  <a:srgbClr val="000000"/>
                </a:solidFill>
                <a:latin typeface="Arial" charset="0"/>
                <a:cs typeface="Times New Roman" pitchFamily="18" charset="0"/>
              </a:rPr>
              <a:t>مصادر الخطر الطبيعية: </a:t>
            </a:r>
            <a:r>
              <a:rPr lang="en-GB" sz="1600" u="none" dirty="0">
                <a:solidFill>
                  <a:srgbClr val="000000"/>
                </a:solidFill>
                <a:latin typeface="Arial" charset="0"/>
                <a:cs typeface="Times New Roman" pitchFamily="18" charset="0"/>
                <a:hlinkClick r:id="rId6"/>
              </a:rPr>
              <a:t>http://www.pdc.org/iweb/pdchome.html;jsessionid=3094F40AC5E3F84873332C9E6509BE21</a:t>
            </a:r>
          </a:p>
          <a:p>
            <a:pPr marL="0" lvl="1" algn="r" defTabSz="820738" eaLnBrk="0" hangingPunct="0">
              <a:lnSpc>
                <a:spcPct val="100000"/>
              </a:lnSpc>
              <a:spcBef>
                <a:spcPct val="50000"/>
              </a:spcBef>
              <a:buClr>
                <a:srgbClr val="B22C1B"/>
              </a:buClr>
              <a:buSzPct val="80000"/>
              <a:tabLst>
                <a:tab pos="341313" algn="l"/>
                <a:tab pos="1150938" algn="l"/>
              </a:tabLst>
              <a:defRPr/>
            </a:pPr>
            <a:r>
              <a:rPr lang="en-GB" sz="1600" u="none" dirty="0">
                <a:solidFill>
                  <a:srgbClr val="000000"/>
                </a:solidFill>
                <a:latin typeface="Arial" charset="0"/>
                <a:cs typeface="Times New Roman" pitchFamily="18" charset="0"/>
                <a:hlinkClick r:id="rId7"/>
              </a:rPr>
              <a:t>http://www.usgs.gov/hazards/</a:t>
            </a:r>
          </a:p>
          <a:p>
            <a:pPr marL="0" lvl="1" algn="r" defTabSz="820738" eaLnBrk="0" hangingPunct="0">
              <a:lnSpc>
                <a:spcPct val="100000"/>
              </a:lnSpc>
              <a:spcBef>
                <a:spcPct val="50000"/>
              </a:spcBef>
              <a:buClr>
                <a:srgbClr val="B22C1B"/>
              </a:buClr>
              <a:buSzPct val="80000"/>
              <a:tabLst>
                <a:tab pos="341313" algn="l"/>
                <a:tab pos="1150938" algn="l"/>
              </a:tabLst>
              <a:defRPr/>
            </a:pPr>
            <a:r>
              <a:rPr lang="en-GB" sz="1600" u="none" dirty="0">
                <a:solidFill>
                  <a:srgbClr val="000000"/>
                </a:solidFill>
                <a:latin typeface="Arial" charset="0"/>
                <a:cs typeface="Times New Roman" pitchFamily="18" charset="0"/>
                <a:hlinkClick r:id="rId8"/>
              </a:rPr>
              <a:t>http://www.gdacs.org/</a:t>
            </a:r>
          </a:p>
          <a:p>
            <a:pPr marL="0" lvl="1" algn="r" defTabSz="820738" eaLnBrk="0" hangingPunct="0">
              <a:lnSpc>
                <a:spcPct val="100000"/>
              </a:lnSpc>
              <a:spcBef>
                <a:spcPct val="50000"/>
              </a:spcBef>
              <a:buClr>
                <a:srgbClr val="B22C1B"/>
              </a:buClr>
              <a:buSzPct val="80000"/>
              <a:tabLst>
                <a:tab pos="341313" algn="l"/>
                <a:tab pos="1150938" algn="l"/>
              </a:tabLst>
              <a:defRPr/>
            </a:pPr>
            <a:r>
              <a:rPr lang="en-GB" sz="1600" u="none" dirty="0">
                <a:solidFill>
                  <a:srgbClr val="000000"/>
                </a:solidFill>
                <a:latin typeface="Arial" charset="0"/>
                <a:cs typeface="Times New Roman" pitchFamily="18" charset="0"/>
                <a:hlinkClick r:id="rId9"/>
              </a:rPr>
              <a:t>http://iys.cidi.org/disaster/</a:t>
            </a:r>
          </a:p>
          <a:p>
            <a:pPr marL="0" lvl="1"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dirty="0">
                <a:solidFill>
                  <a:srgbClr val="000000"/>
                </a:solidFill>
                <a:latin typeface="Arial" charset="0"/>
                <a:cs typeface="Times New Roman" pitchFamily="18" charset="0"/>
              </a:rPr>
              <a:t>تلوث الهواء: </a:t>
            </a:r>
            <a:r>
              <a:rPr lang="en-GB" sz="1600" u="none" dirty="0">
                <a:solidFill>
                  <a:srgbClr val="000000"/>
                </a:solidFill>
                <a:latin typeface="Arial" charset="0"/>
                <a:cs typeface="Times New Roman" pitchFamily="18" charset="0"/>
                <a:hlinkClick r:id="rId10"/>
              </a:rPr>
              <a:t>http://www.airqualitynow.eu/comparing_home.php</a:t>
            </a:r>
          </a:p>
        </p:txBody>
      </p:sp>
      <p:sp>
        <p:nvSpPr>
          <p:cNvPr id="6" name="Content Placeholder 2"/>
          <p:cNvSpPr txBox="1">
            <a:spLocks/>
          </p:cNvSpPr>
          <p:nvPr/>
        </p:nvSpPr>
        <p:spPr>
          <a:xfrm>
            <a:off x="425449" y="2197511"/>
            <a:ext cx="9205695" cy="3211709"/>
          </a:xfrm>
          <a:prstGeom prst="rect">
            <a:avLst/>
          </a:prstGeom>
        </p:spPr>
        <p:txBody>
          <a:bodyPr/>
          <a:lstStyle/>
          <a:p>
            <a:pPr algn="r" defTabSz="820738" eaLnBrk="0" hangingPunct="0">
              <a:lnSpc>
                <a:spcPct val="100000"/>
              </a:lnSpc>
              <a:spcBef>
                <a:spcPct val="50000"/>
              </a:spcBef>
              <a:buClr>
                <a:srgbClr val="B22C1B"/>
              </a:buClr>
              <a:buSzPct val="80000"/>
              <a:tabLst>
                <a:tab pos="341313" algn="l"/>
                <a:tab pos="1150938" algn="l"/>
              </a:tabLst>
              <a:defRPr/>
            </a:pPr>
            <a:r>
              <a:rPr lang="ar-OM" sz="1600" u="none" dirty="0">
                <a:solidFill>
                  <a:srgbClr val="000000"/>
                </a:solidFill>
                <a:latin typeface="+mn-lt"/>
                <a:cs typeface="Times New Roman" pitchFamily="18" charset="0"/>
              </a:rPr>
              <a:t>يجب أن تحدد الاستخبارات الوبائية جميع مصادر الخطر الطبيعية الحقيقية/المحتملة التي يمكن أن تؤدي إلى حدوث </a:t>
            </a:r>
            <a:r>
              <a:rPr lang="ar-OM" sz="1600" u="none" dirty="0" err="1">
                <a:solidFill>
                  <a:srgbClr val="000000"/>
                </a:solidFill>
                <a:latin typeface="+mn-lt"/>
                <a:cs typeface="Times New Roman" pitchFamily="18" charset="0"/>
              </a:rPr>
              <a:t>فاشية.قد</a:t>
            </a:r>
            <a:r>
              <a:rPr lang="ar-OM" sz="1600" u="none" dirty="0">
                <a:solidFill>
                  <a:srgbClr val="000000"/>
                </a:solidFill>
                <a:latin typeface="+mn-lt"/>
                <a:cs typeface="Times New Roman" pitchFamily="18" charset="0"/>
              </a:rPr>
              <a:t> يكون للفيضانات والزلازل والتسونامي والانفجارات البركانية والأعاصير تأثير مباشر أو غير مباشر على انتشار الأمراض.</a:t>
            </a:r>
            <a:r>
              <a:rPr lang="ar-OM" sz="1600" b="1" u="none" dirty="0">
                <a:latin typeface="+mn-lt"/>
                <a:cs typeface="Times New Roman" pitchFamily="18" charset="0"/>
              </a:rPr>
              <a:t>[على سبيل المثال عاصفة </a:t>
            </a:r>
            <a:r>
              <a:rPr lang="ar-OM" sz="1600" b="1" u="none" dirty="0" err="1">
                <a:latin typeface="+mn-lt"/>
                <a:cs typeface="Times New Roman" pitchFamily="18" charset="0"/>
              </a:rPr>
              <a:t>إيرما</a:t>
            </a:r>
            <a:r>
              <a:rPr lang="ar-OM" sz="1600" b="1" u="none" dirty="0">
                <a:latin typeface="+mn-lt"/>
                <a:cs typeface="Times New Roman" pitchFamily="18" charset="0"/>
              </a:rPr>
              <a:t> في 2017]</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Char char="§"/>
              <a:tabLst>
                <a:tab pos="341313" algn="l"/>
                <a:tab pos="1150938" algn="l"/>
              </a:tabLst>
              <a:defRPr/>
            </a:pPr>
            <a:endParaRPr lang="en-US" sz="1600" u="none" dirty="0">
              <a:latin typeface="+mn-lt"/>
              <a:cs typeface="Times New Roman" pitchFamily="18" charset="0"/>
            </a:endParaRPr>
          </a:p>
          <a:p>
            <a:pPr lvl="0" algn="r" defTabSz="820738" eaLnBrk="0" hangingPunct="0">
              <a:lnSpc>
                <a:spcPct val="100000"/>
              </a:lnSpc>
              <a:spcBef>
                <a:spcPct val="50000"/>
              </a:spcBef>
              <a:buClr>
                <a:srgbClr val="B22C1B"/>
              </a:buClr>
              <a:buSzPct val="80000"/>
              <a:tabLst>
                <a:tab pos="341313" algn="l"/>
                <a:tab pos="1150938" algn="l"/>
              </a:tabLst>
              <a:defRPr/>
            </a:pPr>
            <a:r>
              <a:rPr lang="ar-OM" sz="1600" u="none" dirty="0">
                <a:latin typeface="+mn-lt"/>
                <a:cs typeface="Times New Roman" pitchFamily="18" charset="0"/>
              </a:rPr>
              <a:t>يجب أن يتناول التحليل الأسئلة التالية</a:t>
            </a:r>
          </a:p>
          <a:p>
            <a:pPr marL="285750" lvl="0" indent="-285750" algn="r" defTabSz="820738" eaLnBrk="0" hangingPunct="0">
              <a:lnSpc>
                <a:spcPct val="100000"/>
              </a:lnSpc>
              <a:spcBef>
                <a:spcPct val="50000"/>
              </a:spcBef>
              <a:buClr>
                <a:srgbClr val="B22C1B"/>
              </a:buClr>
              <a:buSzPct val="80000"/>
              <a:buFont typeface="Arial" panose="020B0604020202020204" pitchFamily="34" charset="0"/>
              <a:buChar char="•"/>
              <a:tabLst>
                <a:tab pos="341313" algn="l"/>
                <a:tab pos="1150938" algn="l"/>
              </a:tabLst>
              <a:defRPr/>
            </a:pPr>
            <a:r>
              <a:rPr lang="ar-OM" sz="1600" u="none" dirty="0">
                <a:solidFill>
                  <a:srgbClr val="000000"/>
                </a:solidFill>
                <a:latin typeface="+mn-lt"/>
                <a:cs typeface="Times New Roman" pitchFamily="18" charset="0"/>
              </a:rPr>
              <a:t> هل توجد مصادر خطر طبيعية في مكان منشأ الفاشية؟</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600" u="none" dirty="0">
                <a:solidFill>
                  <a:srgbClr val="000000"/>
                </a:solidFill>
                <a:latin typeface="+mn-lt"/>
                <a:cs typeface="Times New Roman" pitchFamily="18" charset="0"/>
              </a:rPr>
              <a:t>كيف يمكن لمصدر خطر طبيعي أن يؤثر على تطور الفاشية؟</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600" u="none" dirty="0">
                <a:solidFill>
                  <a:srgbClr val="000000"/>
                </a:solidFill>
                <a:latin typeface="+mn-lt"/>
                <a:cs typeface="Times New Roman" pitchFamily="18" charset="0"/>
              </a:rPr>
              <a:t>هل يتأثر تنفيذ تدابير المكافحة بمصدر الخطر الطبيعي؟</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600" u="none" dirty="0">
                <a:solidFill>
                  <a:srgbClr val="000000"/>
                </a:solidFill>
                <a:latin typeface="+mn-lt"/>
                <a:cs typeface="Times New Roman" pitchFamily="18" charset="0"/>
              </a:rPr>
              <a:t>هل توجد حركة سكانية نتيجة مصدر الخطر الطبيعي؟ هل الخدمات الصحية ما زالت تعمل؟ هل يقيم الناس في ملاجئ الطوارئ؟</a:t>
            </a:r>
          </a:p>
        </p:txBody>
      </p:sp>
      <p:sp>
        <p:nvSpPr>
          <p:cNvPr id="7" name="Rettangolo 8"/>
          <p:cNvSpPr/>
          <p:nvPr/>
        </p:nvSpPr>
        <p:spPr>
          <a:xfrm>
            <a:off x="-470133" y="6399911"/>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ar-OM" sz="1100" dirty="0">
                <a:solidFill>
                  <a:srgbClr val="000000"/>
                </a:solidFill>
                <a:latin typeface="Arial" charset="0"/>
                <a:cs typeface="Times New Roman" pitchFamily="18" charset="0"/>
              </a:rPr>
              <a:t>مصادر المعلومات</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ar-OM"/>
              <a:t>في عام 2017، ضرب إعصار إيرما، أحد أقوى الأعاصير المسجلة في المحيط الأطلسي على الإطلاق، العديد من البلدان في منطقة البحر الكاريبي، بما في ذلك بعض المناطق الخارجية في الاتحاد الأوروبي (</a:t>
            </a:r>
            <a:r>
              <a:rPr lang="en-GB"/>
              <a:t>OMRs</a:t>
            </a:r>
            <a:r>
              <a:rPr lang="ar-OM"/>
              <a:t>) ودول وأقاليم ما وراء البحار (</a:t>
            </a:r>
            <a:r>
              <a:rPr lang="en-GB"/>
              <a:t>OCTs)</a:t>
            </a:r>
            <a:r>
              <a:rPr lang="ar-OM"/>
              <a:t>، مما أحدث دمارًا هائلًا في أنحاء البلدان المتضررة.</a:t>
            </a:r>
          </a:p>
          <a:p>
            <a:endParaRPr lang="en-GB" dirty="0"/>
          </a:p>
          <a:p>
            <a:r>
              <a:rPr lang="ar-OM"/>
              <a:t> وشكل تأثير إعصار إيرما تهديدًا خطيرًا على صحة السكان المحليين، مما أدى إلى إصابات وصدمات خلال مرحلة الإعصار العنيفة إلى جانب اضطرابات الصحة العقلية، كما أدى أيضًا إلى انتشار الأمراض المعدية من جراء الفيضانات. ترتبط الفيضانات بزيادة خطر حدوث الأمراض المعدية وانتشارها من خلال نزوح السكان والتغيرات البيئية وزيادة التعرض لمسببات الأمراض الموجودة مسبقًا.</a:t>
            </a:r>
          </a:p>
          <a:p>
            <a:endParaRPr lang="en-GB" dirty="0"/>
          </a:p>
          <a:p>
            <a:r>
              <a:rPr lang="ar-OM"/>
              <a:t>في تقييم حدث إيرما، كانت المخاطرة العام للإصابة بالأمراض المعدية في أعقاب إعصار إيرما تعتمد على النمط الوبائي الموجود مسبقًا للأمراض المعدية في المنطقة، والعوامل التي تسهم في تأثيرها تشمل ما يلي:</a:t>
            </a:r>
          </a:p>
          <a:p>
            <a:pPr lvl="1"/>
            <a:r>
              <a:rPr lang="ar-OM"/>
              <a:t>مدى الضرر الأولي الذي تسبب فيه الإعصار</a:t>
            </a:r>
          </a:p>
          <a:p>
            <a:pPr lvl="1"/>
            <a:r>
              <a:rPr lang="ar-OM"/>
              <a:t>تعداد السكان المتضررين، ولا سيما أولئك الذين قدرتهم على الوصول إلى مرافق الإيواء محدودة</a:t>
            </a:r>
          </a:p>
          <a:p>
            <a:pPr lvl="1"/>
            <a:r>
              <a:rPr lang="ar-OM"/>
              <a:t>القدرة على استعادة الخدمات الأساسية بسرعة والحصول على المياه الصالحة للشرب والصرف الصحي المناسب وتوفير مرافق الإيواء</a:t>
            </a:r>
          </a:p>
          <a:p>
            <a:pPr lvl="1"/>
            <a:r>
              <a:rPr lang="ar-OM"/>
              <a:t>القدرة على الوقاية من الأمراض المعدية ورصدها ومكافحة انتشارها</a:t>
            </a:r>
          </a:p>
          <a:p>
            <a:pPr lvl="1"/>
            <a:r>
              <a:rPr lang="ar-OM"/>
              <a:t>الظروف المناخية في الأسابيع التالية التي قد تؤثر على المنطقة بشكل أكبر إذا كانت هناك عواصف أخرى أو فيضانات غزيرة.</a:t>
            </a:r>
          </a:p>
        </p:txBody>
      </p:sp>
      <p:sp>
        <p:nvSpPr>
          <p:cNvPr id="3" name="Rectangle 2"/>
          <p:cNvSpPr/>
          <p:nvPr/>
        </p:nvSpPr>
        <p:spPr>
          <a:xfrm>
            <a:off x="135090" y="6129300"/>
            <a:ext cx="9226025" cy="237757"/>
          </a:xfrm>
          <a:prstGeom prst="rect">
            <a:avLst/>
          </a:prstGeom>
        </p:spPr>
        <p:txBody>
          <a:bodyPr wrap="square">
            <a:spAutoFit/>
          </a:bodyPr>
          <a:lstStyle/>
          <a:p>
            <a:pPr algn="r"/>
            <a:r>
              <a:rPr lang="ar-OM" sz="1050"/>
              <a:t>المصدر: </a:t>
            </a:r>
            <a:r>
              <a:rPr lang="en-GB" sz="1050"/>
              <a:t>https://www.ecdc.europa.eu/sites/default/files/documents/RRA-hurricane-Irma-risk%20comm-diseases-in-affected-countries-8-sep-2017.pdf</a:t>
            </a:r>
          </a:p>
        </p:txBody>
      </p:sp>
    </p:spTree>
    <p:extLst>
      <p:ext uri="{BB962C8B-B14F-4D97-AF65-F5344CB8AC3E}">
        <p14:creationId xmlns:p14="http://schemas.microsoft.com/office/powerpoint/2010/main" val="6591626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a:stretch>
            <a:fillRect/>
          </a:stretch>
        </p:blipFill>
        <p:spPr>
          <a:xfrm>
            <a:off x="1260215" y="1673805"/>
            <a:ext cx="6729439" cy="4630738"/>
          </a:xfrm>
          <a:prstGeom prst="rect">
            <a:avLst/>
          </a:prstGeom>
        </p:spPr>
      </p:pic>
      <p:sp>
        <p:nvSpPr>
          <p:cNvPr id="4" name="TextBox 3"/>
          <p:cNvSpPr txBox="1"/>
          <p:nvPr/>
        </p:nvSpPr>
        <p:spPr>
          <a:xfrm>
            <a:off x="0" y="1133745"/>
            <a:ext cx="10306220" cy="286232"/>
          </a:xfrm>
          <a:prstGeom prst="rect">
            <a:avLst/>
          </a:prstGeom>
          <a:noFill/>
        </p:spPr>
        <p:txBody>
          <a:bodyPr wrap="square" rtlCol="0">
            <a:spAutoFit/>
          </a:bodyPr>
          <a:lstStyle/>
          <a:p>
            <a:pPr algn="r"/>
            <a:r>
              <a:rPr lang="ar-OM" sz="1400" u="none"/>
              <a:t>إعصار إيرما، تقرير الحالة، عمليات الحماية المدنية الأوروبية والمساعدات الإنسانية، في 8 أيلول/سبتمبر 2017</a:t>
            </a:r>
          </a:p>
        </p:txBody>
      </p:sp>
      <p:sp>
        <p:nvSpPr>
          <p:cNvPr id="5" name="TextBox 4"/>
          <p:cNvSpPr txBox="1"/>
          <p:nvPr/>
        </p:nvSpPr>
        <p:spPr>
          <a:xfrm>
            <a:off x="698845" y="6488668"/>
            <a:ext cx="7290809" cy="369332"/>
          </a:xfrm>
          <a:prstGeom prst="rect">
            <a:avLst/>
          </a:prstGeom>
          <a:noFill/>
        </p:spPr>
        <p:txBody>
          <a:bodyPr wrap="square" rtlCol="0">
            <a:spAutoFit/>
          </a:bodyPr>
          <a:lstStyle/>
          <a:p>
            <a:pPr algn="r"/>
            <a:r>
              <a:rPr lang="ar-OM" sz="900" u="none" dirty="0"/>
              <a:t> المصدر: خريطة </a:t>
            </a:r>
            <a:r>
              <a:rPr lang="en-GB" sz="900" u="none" dirty="0"/>
              <a:t>ECHO</a:t>
            </a:r>
            <a:r>
              <a:rPr lang="ar-OM" sz="900" u="none" dirty="0"/>
              <a:t> اليومية، 8 أيلول/سبتمبر 2017، </a:t>
            </a:r>
            <a:r>
              <a:rPr lang="en-GB" sz="900" u="none" dirty="0"/>
              <a:t>EC-JRC/ECHO</a:t>
            </a:r>
            <a:r>
              <a:rPr lang="ar-OM" sz="900" u="none" dirty="0"/>
              <a:t>. كتالوج الخرائط من البوابة الإلكترونية لمركز تنسيق الاستجابة للطوارئ (</a:t>
            </a:r>
            <a:r>
              <a:rPr lang="en-GB" sz="900" u="none" dirty="0"/>
              <a:t>ERCC</a:t>
            </a:r>
            <a:r>
              <a:rPr lang="ar-OM" sz="900" u="none" dirty="0"/>
              <a:t>):</a:t>
            </a:r>
          </a:p>
          <a:p>
            <a:pPr algn="r"/>
            <a:r>
              <a:rPr lang="en-GB" sz="900" dirty="0">
                <a:hlinkClick r:id="rId4"/>
              </a:rPr>
              <a:t>https://erccportal.jrc.ec.europa.eu/getdailymap/docId/2220</a:t>
            </a:r>
          </a:p>
        </p:txBody>
      </p:sp>
    </p:spTree>
    <p:extLst>
      <p:ext uri="{BB962C8B-B14F-4D97-AF65-F5344CB8AC3E}">
        <p14:creationId xmlns:p14="http://schemas.microsoft.com/office/powerpoint/2010/main" val="2816490743"/>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1252538" y="865187"/>
            <a:ext cx="8153582"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pitchFamily="34" charset="0"/>
                <a:cs typeface="Arial" pitchFamily="34" charset="0"/>
              </a:rPr>
              <a:t>التأهب لحالات الطوارئ في مجال الصحة العامة</a:t>
            </a:r>
          </a:p>
        </p:txBody>
      </p:sp>
      <p:sp>
        <p:nvSpPr>
          <p:cNvPr id="4" name="Rettangolo 3"/>
          <p:cNvSpPr/>
          <p:nvPr/>
        </p:nvSpPr>
        <p:spPr>
          <a:xfrm>
            <a:off x="10801350" y="3340100"/>
            <a:ext cx="6667500" cy="3170099"/>
          </a:xfrm>
          <a:prstGeom prst="rect">
            <a:avLst/>
          </a:prstGeom>
          <a:solidFill>
            <a:schemeClr val="bg1"/>
          </a:solidFill>
        </p:spPr>
        <p:txBody>
          <a:bodyPr wrap="square">
            <a:spAutoFit/>
          </a:bodyPr>
          <a:lstStyle/>
          <a:p>
            <a:pPr lvl="0" algn="r" defTabSz="820738" eaLnBrk="0" hangingPunct="0">
              <a:lnSpc>
                <a:spcPct val="100000"/>
              </a:lnSpc>
              <a:spcBef>
                <a:spcPct val="50000"/>
              </a:spcBef>
              <a:buClr>
                <a:srgbClr val="B22C1B"/>
              </a:buClr>
              <a:buSzPct val="80000"/>
              <a:tabLst>
                <a:tab pos="341313" algn="l"/>
                <a:tab pos="1150938" algn="l"/>
              </a:tabLst>
              <a:defRPr/>
            </a:pPr>
            <a:r>
              <a:rPr lang="ar-OM" sz="1600" u="none">
                <a:solidFill>
                  <a:srgbClr val="000000"/>
                </a:solidFill>
                <a:latin typeface="Arial" charset="0"/>
                <a:cs typeface="Times New Roman" pitchFamily="18" charset="0"/>
              </a:rPr>
              <a:t>معلومات العلاج وتدابير المكافحة</a:t>
            </a:r>
          </a:p>
          <a:p>
            <a:pPr lvl="0" algn="r"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ar-OM" sz="1600" u="none">
                <a:solidFill>
                  <a:srgbClr val="000000"/>
                </a:solidFill>
                <a:latin typeface="Arial" charset="0"/>
                <a:cs typeface="Times New Roman" pitchFamily="18" charset="0"/>
              </a:rPr>
              <a:t>منظمة الصحّة العالمية: </a:t>
            </a:r>
            <a:r>
              <a:rPr lang="en-GB" sz="1600" u="none">
                <a:solidFill>
                  <a:srgbClr val="000000"/>
                </a:solidFill>
                <a:latin typeface="Arial" charset="0"/>
                <a:cs typeface="Times New Roman" pitchFamily="18" charset="0"/>
                <a:hlinkClick r:id="rId3"/>
              </a:rPr>
              <a:t>http://www.who.int/topics/en/</a:t>
            </a:r>
          </a:p>
          <a:p>
            <a:pPr lvl="0" algn="r"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ar-OM" sz="1600" u="none">
                <a:solidFill>
                  <a:srgbClr val="000000"/>
                </a:solidFill>
                <a:latin typeface="Arial" charset="0"/>
                <a:cs typeface="Times New Roman" pitchFamily="18" charset="0"/>
              </a:rPr>
              <a:t>المركز الأوروبي للوقاية من الأمراض ومكافحتها: </a:t>
            </a:r>
            <a:r>
              <a:rPr lang="en-GB" sz="1600" u="none">
                <a:solidFill>
                  <a:srgbClr val="000000"/>
                </a:solidFill>
                <a:latin typeface="Arial" charset="0"/>
                <a:cs typeface="Times New Roman" pitchFamily="18" charset="0"/>
                <a:hlinkClick r:id="rId4"/>
              </a:rPr>
              <a:t>http://www.ecdc.europa.eu/en/healthtopics/Pages/AZIndex.aspx</a:t>
            </a:r>
          </a:p>
          <a:p>
            <a:pPr lvl="0" algn="r"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ar-OM" sz="1600" u="none">
                <a:solidFill>
                  <a:srgbClr val="000000"/>
                </a:solidFill>
                <a:latin typeface="Arial" charset="0"/>
                <a:cs typeface="Times New Roman" pitchFamily="18" charset="0"/>
              </a:rPr>
              <a:t>المركز الأمريكي لمكافحة الأمراض: </a:t>
            </a:r>
            <a:r>
              <a:rPr lang="en-GB" sz="1600" u="none">
                <a:solidFill>
                  <a:srgbClr val="000000"/>
                </a:solidFill>
                <a:latin typeface="Arial" charset="0"/>
                <a:cs typeface="Times New Roman" pitchFamily="18" charset="0"/>
                <a:hlinkClick r:id="rId5"/>
              </a:rPr>
              <a:t>http://www.cdc.gov/DiseasesConditions/</a:t>
            </a:r>
          </a:p>
          <a:p>
            <a:pPr lvl="0"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endParaRPr lang="en-GB" sz="1600" u="none" dirty="0">
              <a:solidFill>
                <a:srgbClr val="000000"/>
              </a:solidFill>
              <a:latin typeface="Arial" charset="0"/>
              <a:cs typeface="Times New Roman" pitchFamily="18" charset="0"/>
            </a:endParaRPr>
          </a:p>
          <a:p>
            <a:pPr lvl="0" algn="r" defTabSz="820738" eaLnBrk="0" hangingPunct="0">
              <a:lnSpc>
                <a:spcPct val="100000"/>
              </a:lnSpc>
              <a:spcBef>
                <a:spcPct val="50000"/>
              </a:spcBef>
              <a:buClr>
                <a:srgbClr val="B22C1B"/>
              </a:buClr>
              <a:buSzPct val="80000"/>
              <a:tabLst>
                <a:tab pos="341313" algn="l"/>
                <a:tab pos="1150938" algn="l"/>
              </a:tabLst>
              <a:defRPr/>
            </a:pPr>
            <a:r>
              <a:rPr lang="ar-OM" sz="1600" u="none">
                <a:solidFill>
                  <a:srgbClr val="000000"/>
                </a:solidFill>
                <a:latin typeface="Arial" charset="0"/>
                <a:cs typeface="Times New Roman" pitchFamily="18" charset="0"/>
              </a:rPr>
              <a:t>نظام الرعاية الصحية:</a:t>
            </a:r>
          </a:p>
          <a:p>
            <a:pPr marL="287338" lvl="0" indent="-287338" algn="r"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ar-OM" sz="1600" u="none">
                <a:solidFill>
                  <a:srgbClr val="000000"/>
                </a:solidFill>
                <a:latin typeface="Arial" charset="0"/>
                <a:cs typeface="Times New Roman" pitchFamily="18" charset="0"/>
              </a:rPr>
              <a:t>منظمة الصحّة العالمية: </a:t>
            </a:r>
            <a:r>
              <a:rPr lang="en-GB" sz="1600" u="none">
                <a:solidFill>
                  <a:srgbClr val="000000"/>
                </a:solidFill>
                <a:latin typeface="Arial" charset="0"/>
                <a:cs typeface="Times New Roman" pitchFamily="18" charset="0"/>
                <a:hlinkClick r:id="rId6"/>
              </a:rPr>
              <a:t>http://www.who.int/gho/countries/en/index.html</a:t>
            </a:r>
          </a:p>
          <a:p>
            <a:pPr marL="287338" lvl="0" indent="-287338" algn="r"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ar-OM" sz="1600" u="none">
                <a:solidFill>
                  <a:srgbClr val="000000"/>
                </a:solidFill>
                <a:latin typeface="Arial" charset="0"/>
                <a:cs typeface="Times New Roman" pitchFamily="18" charset="0"/>
              </a:rPr>
              <a:t>البنك الدولي: </a:t>
            </a:r>
            <a:r>
              <a:rPr lang="en-GB" sz="1600" u="none">
                <a:solidFill>
                  <a:srgbClr val="000000"/>
                </a:solidFill>
                <a:latin typeface="Arial" charset="0"/>
                <a:cs typeface="Times New Roman" pitchFamily="18" charset="0"/>
                <a:hlinkClick r:id="rId7"/>
              </a:rPr>
              <a:t>http://data.worldbank.org/topic/health</a:t>
            </a:r>
          </a:p>
        </p:txBody>
      </p:sp>
      <p:sp>
        <p:nvSpPr>
          <p:cNvPr id="6" name="Content Placeholder 2"/>
          <p:cNvSpPr txBox="1">
            <a:spLocks/>
          </p:cNvSpPr>
          <p:nvPr/>
        </p:nvSpPr>
        <p:spPr>
          <a:xfrm>
            <a:off x="661987" y="1313765"/>
            <a:ext cx="9329197" cy="5625625"/>
          </a:xfrm>
          <a:prstGeom prst="rect">
            <a:avLst/>
          </a:prstGeom>
        </p:spPr>
        <p:txBody>
          <a:bodyPr/>
          <a:lstStyle/>
          <a:p>
            <a:pPr marL="287338" indent="-20638" algn="r" defTabSz="820738" eaLnBrk="0" hangingPunct="0">
              <a:lnSpc>
                <a:spcPct val="100000"/>
              </a:lnSpc>
              <a:spcBef>
                <a:spcPct val="50000"/>
              </a:spcBef>
              <a:buClr>
                <a:srgbClr val="B22C1B"/>
              </a:buClr>
              <a:buSzPct val="80000"/>
              <a:tabLst>
                <a:tab pos="341313" algn="l"/>
                <a:tab pos="1150938" algn="l"/>
              </a:tabLst>
              <a:defRPr/>
            </a:pPr>
            <a:r>
              <a:rPr lang="ar-OM" sz="1600" u="none"/>
              <a:t>التأهب لحالات الطوارئ الصحية العامة (</a:t>
            </a:r>
            <a:r>
              <a:rPr lang="en-GB" sz="1600" u="none"/>
              <a:t>PHEP</a:t>
            </a:r>
            <a:r>
              <a:rPr lang="ar-OM" sz="1600" u="none"/>
              <a:t>) هو قدرة البلد على منع حدوث حالات الطوارئ الصحية والاستجابة لها والتعافي منها بسرعة،</a:t>
            </a:r>
          </a:p>
          <a:p>
            <a:pPr marL="287338" marR="0" lvl="0" indent="-287338" algn="r" defTabSz="820738" rtl="1" eaLnBrk="0" fontAlgn="base" latinLnBrk="0" hangingPunct="0">
              <a:lnSpc>
                <a:spcPct val="100000"/>
              </a:lnSpc>
              <a:spcBef>
                <a:spcPct val="50000"/>
              </a:spcBef>
              <a:spcAft>
                <a:spcPct val="0"/>
              </a:spcAft>
              <a:buClr>
                <a:srgbClr val="B22C1B"/>
              </a:buClr>
              <a:buSzPct val="80000"/>
              <a:tabLst>
                <a:tab pos="341313" algn="l"/>
                <a:tab pos="1150938" algn="l"/>
              </a:tabLst>
              <a:defRPr/>
            </a:pPr>
            <a:r>
              <a:rPr lang="ar-OM" sz="1600" u="none">
                <a:solidFill>
                  <a:srgbClr val="000000"/>
                </a:solidFill>
                <a:latin typeface="Arial" charset="0"/>
                <a:cs typeface="Times New Roman" pitchFamily="18" charset="0"/>
              </a:rPr>
              <a:t>ويجب أن يجيب التحليل عن الأسئلة التالية:</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600" u="none">
                <a:solidFill>
                  <a:srgbClr val="000000"/>
                </a:solidFill>
                <a:latin typeface="Arial" charset="0"/>
                <a:cs typeface="Times New Roman" pitchFamily="18" charset="0"/>
              </a:rPr>
              <a:t>هل يوجد علاج للمرض؟</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600" u="none">
                <a:latin typeface="Arial" charset="0"/>
                <a:cs typeface="Times New Roman" pitchFamily="18" charset="0"/>
              </a:rPr>
              <a:t> هل تدابير المكافحة متاحة؟</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600" u="none">
                <a:latin typeface="Arial" charset="0"/>
                <a:cs typeface="Times New Roman" pitchFamily="18" charset="0"/>
              </a:rPr>
              <a:t> هل تمتلك البلد الوسائل لتطبيقها؟</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600" u="none">
                <a:latin typeface="Arial" charset="0"/>
                <a:cs typeface="Times New Roman" pitchFamily="18" charset="0"/>
              </a:rPr>
              <a:t> هل يمكن للسكان المتضررين الحصول على الرعاية الصحية؟</a:t>
            </a:r>
          </a:p>
          <a:p>
            <a:pPr marL="285750" marR="0" lvl="0" indent="-2857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sz="1600" u="none">
                <a:latin typeface="Arial" charset="0"/>
                <a:cs typeface="Times New Roman" pitchFamily="18" charset="0"/>
              </a:rPr>
              <a:t>هل العلاج الوقائي متاح بالفعل؟</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600" u="none">
                <a:latin typeface="Arial" charset="0"/>
                <a:cs typeface="Times New Roman" pitchFamily="18" charset="0"/>
              </a:rPr>
              <a:t>هل النظام الصحي في البلد المتضرر قادر على رصد حالات إضافية والاستجابة لتزايد الحالات؟</a:t>
            </a:r>
          </a:p>
          <a:p>
            <a:pPr marL="285750" indent="-2857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sz="1600" u="none">
                <a:latin typeface="Arial" charset="0"/>
                <a:cs typeface="Times New Roman" pitchFamily="18" charset="0"/>
              </a:rPr>
              <a:t>هل البلد المصاب يعاني بالفعل من فاشية كبيرة لمرض معدٍ آخر؟</a:t>
            </a:r>
          </a:p>
          <a:p>
            <a:pPr algn="l" defTabSz="820738" eaLnBrk="0" hangingPunct="0">
              <a:lnSpc>
                <a:spcPct val="100000"/>
              </a:lnSpc>
              <a:spcBef>
                <a:spcPct val="50000"/>
              </a:spcBef>
              <a:buClr>
                <a:srgbClr val="69AE23"/>
              </a:buClr>
              <a:buSzPct val="80000"/>
              <a:tabLst>
                <a:tab pos="341313" algn="l"/>
                <a:tab pos="1150938" algn="l"/>
              </a:tabLst>
              <a:defRPr/>
            </a:pPr>
            <a:endParaRPr lang="en-GB" sz="1400" b="1" u="none" dirty="0">
              <a:latin typeface="Arial" charset="0"/>
              <a:cs typeface="Times New Roman" pitchFamily="18" charset="0"/>
            </a:endParaRPr>
          </a:p>
          <a:p>
            <a:pPr algn="r" defTabSz="820738" eaLnBrk="0" hangingPunct="0">
              <a:lnSpc>
                <a:spcPct val="100000"/>
              </a:lnSpc>
              <a:spcBef>
                <a:spcPct val="50000"/>
              </a:spcBef>
              <a:buClr>
                <a:srgbClr val="69AE23"/>
              </a:buClr>
              <a:buSzPct val="80000"/>
              <a:tabLst>
                <a:tab pos="341313" algn="l"/>
                <a:tab pos="1150938" algn="l"/>
              </a:tabLst>
              <a:defRPr/>
            </a:pPr>
            <a:r>
              <a:rPr lang="ar-OM" sz="1400" u="none">
                <a:latin typeface="Arial" charset="0"/>
                <a:cs typeface="Times New Roman" pitchFamily="18" charset="0"/>
              </a:rPr>
              <a:t>يجب أن يأخذ التحليل دائمًا في الاعتبار البلد حيث تم الإبلاغ عن الحدث. فعلى سبيل المثال، استقدام حالة من حالات الحمى النزفية الفيروسية البشرية (</a:t>
            </a:r>
            <a:r>
              <a:rPr lang="en-GB" sz="1400" u="none">
                <a:latin typeface="Arial" charset="0"/>
                <a:cs typeface="Times New Roman" pitchFamily="18" charset="0"/>
              </a:rPr>
              <a:t>VHF</a:t>
            </a:r>
            <a:r>
              <a:rPr lang="ar-OM" sz="1400" u="none">
                <a:latin typeface="Arial" charset="0"/>
                <a:cs typeface="Times New Roman" pitchFamily="18" charset="0"/>
              </a:rPr>
              <a:t>) في البلدان التي بها عدة وحدات عزل ومستوى عالٍ من التأهب سيجرى تقييمه على نحو مختلف عن حالة الإصابة بالحمى النزفية الفيروسية في بلد لا توجد به آليات لعزل الحالات المشتبه فيها.</a:t>
            </a:r>
          </a:p>
          <a:p>
            <a:pPr algn="r" defTabSz="820738" eaLnBrk="0" hangingPunct="0">
              <a:lnSpc>
                <a:spcPct val="100000"/>
              </a:lnSpc>
              <a:spcBef>
                <a:spcPct val="50000"/>
              </a:spcBef>
              <a:buClr>
                <a:srgbClr val="B22C1B"/>
              </a:buClr>
              <a:buSzPct val="80000"/>
              <a:tabLst>
                <a:tab pos="341313" algn="l"/>
                <a:tab pos="1150938" algn="l"/>
              </a:tabLst>
              <a:defRPr/>
            </a:pPr>
            <a:r>
              <a:rPr lang="ar-OM" sz="1600" b="1" u="none">
                <a:solidFill>
                  <a:srgbClr val="000000"/>
                </a:solidFill>
                <a:latin typeface="Arial" charset="0"/>
                <a:cs typeface="Times New Roman" pitchFamily="18" charset="0"/>
              </a:rPr>
              <a:t>مثال: داء فيروس زيكا: دليل تخطيط التأهب للأمراض التي تنتقل من خلال بعوضة الزاعجة المصرية وبعوضة الزاعجة المنقطة بالأبيض، المركز الأوروبي للوقاية من الأمراض ومكافحتها، 2016</a:t>
            </a:r>
          </a:p>
        </p:txBody>
      </p:sp>
      <p:sp>
        <p:nvSpPr>
          <p:cNvPr id="7" name="Rettangolo 8"/>
          <p:cNvSpPr/>
          <p:nvPr/>
        </p:nvSpPr>
        <p:spPr>
          <a:xfrm>
            <a:off x="-638677" y="6510199"/>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ar-OM" sz="1100" dirty="0">
                <a:solidFill>
                  <a:srgbClr val="000000"/>
                </a:solidFill>
                <a:latin typeface="Arial" charset="0"/>
                <a:cs typeface="Times New Roman" pitchFamily="18" charset="0"/>
              </a:rPr>
              <a:t>مصادر المعلومات</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38973" y="1559390"/>
            <a:ext cx="7425825" cy="4764381"/>
          </a:xfrm>
          <a:prstGeom prst="rect">
            <a:avLst/>
          </a:prstGeom>
        </p:spPr>
        <p:txBody>
          <a:bodyPr wrap="square">
            <a:spAutoFit/>
          </a:bodyPr>
          <a:lstStyle/>
          <a:p>
            <a:pPr algn="r"/>
            <a:r>
              <a:rPr lang="ar-OM" u="none" dirty="0"/>
              <a:t>في 1 شباط/فبراير 2016، أعلنت منظمة الصحة العالمية أن الزيادة الملحوظة في الصعل الخلقي وغيره من الاضطرابات العصبية المرتبطة بتفشي </a:t>
            </a:r>
            <a:r>
              <a:rPr lang="ar-OM" u="none" dirty="0" err="1"/>
              <a:t>زيكا</a:t>
            </a:r>
            <a:r>
              <a:rPr lang="ar-OM" u="none" dirty="0"/>
              <a:t> تمثل حالة طوارئ صحية عامة تثير قلقًا دوليًا.</a:t>
            </a:r>
          </a:p>
          <a:p>
            <a:pPr algn="l"/>
            <a:endParaRPr lang="en-GB" u="none" dirty="0"/>
          </a:p>
          <a:p>
            <a:pPr algn="r"/>
            <a:r>
              <a:rPr lang="ar-OM" u="none" dirty="0"/>
              <a:t>والتهديد الذي شكلته عدوى فيروس </a:t>
            </a:r>
            <a:r>
              <a:rPr lang="ar-OM" u="none" dirty="0" err="1"/>
              <a:t>زيكا</a:t>
            </a:r>
            <a:r>
              <a:rPr lang="ar-OM" u="none" dirty="0"/>
              <a:t> أبرزت الحاجة إلى تعزيز التأهب للأمراض المنقولة بالبعوض في دول الاتحاد الأوروبي/ المنطقة الاقتصادية الأوروبية، خاصة فيما يتعلق بمسببات الأمراض التي تنتقل عن طريق بعوضة </a:t>
            </a:r>
            <a:r>
              <a:rPr lang="ar-OM" u="none" dirty="0" err="1"/>
              <a:t>الزاعجة</a:t>
            </a:r>
            <a:r>
              <a:rPr lang="ar-OM" u="none" dirty="0"/>
              <a:t> المصرية وبعوضة </a:t>
            </a:r>
            <a:r>
              <a:rPr lang="ar-OM" u="none" dirty="0" err="1"/>
              <a:t>الزاعجة</a:t>
            </a:r>
            <a:r>
              <a:rPr lang="ar-OM" u="none" dirty="0"/>
              <a:t> البيضاء، وهي ناقلات لفيروس </a:t>
            </a:r>
            <a:r>
              <a:rPr lang="ar-OM" u="none" dirty="0" err="1"/>
              <a:t>زيكا</a:t>
            </a:r>
            <a:r>
              <a:rPr lang="ar-OM" u="none" dirty="0"/>
              <a:t> والفيروسات الأخرى المنقولة بالمفصليات، مثل حمى الضنك وشيكونغونيا والحمى الصفراء.</a:t>
            </a:r>
          </a:p>
          <a:p>
            <a:pPr algn="l"/>
            <a:endParaRPr lang="en-GB" u="none" dirty="0"/>
          </a:p>
          <a:p>
            <a:pPr algn="r"/>
            <a:r>
              <a:rPr lang="ar-OM" u="none" dirty="0"/>
              <a:t> والهدف من الوثيقة التي أعدها المركز في عام 2016 هو تسليط الضوء على أنشطة التأهب التي يمكن أن تسهم بشكل فعال في الحد من مخاطر الاستقدام والانتشار المحلي لمسببات الأمراض المنقولة عن طريق بعوضة </a:t>
            </a:r>
            <a:r>
              <a:rPr lang="ar-OM" u="none" dirty="0" err="1"/>
              <a:t>الزاعجة</a:t>
            </a:r>
            <a:r>
              <a:rPr lang="ar-OM" u="none" dirty="0"/>
              <a:t> المصرية وبعوضة </a:t>
            </a:r>
            <a:r>
              <a:rPr lang="ar-OM" u="none" dirty="0" err="1"/>
              <a:t>الزاعجة</a:t>
            </a:r>
            <a:r>
              <a:rPr lang="ar-OM" u="none" dirty="0"/>
              <a:t> البيضاء. والأمراض الرئيسية التي تثير المخاوف في هذا السياق هي </a:t>
            </a:r>
            <a:r>
              <a:rPr lang="ar-OM" u="none" dirty="0" err="1"/>
              <a:t>زيكا</a:t>
            </a:r>
            <a:r>
              <a:rPr lang="ar-OM" u="none" dirty="0"/>
              <a:t> وحمى الضنك وشيكونغونيا والحمى الصفراء.</a:t>
            </a:r>
          </a:p>
          <a:p>
            <a:pPr algn="l"/>
            <a:endParaRPr lang="en-GB" u="none" dirty="0"/>
          </a:p>
          <a:p>
            <a:pPr algn="r"/>
            <a:r>
              <a:rPr lang="ar-OM" b="1" u="none" dirty="0"/>
              <a:t> ركز دليل تخطيط التأهب هذا على المكونات الرئيسية التالية التي يجب أخذها في الاعتبار عند وضع خطط التأهب:</a:t>
            </a:r>
          </a:p>
          <a:p>
            <a:pPr marL="285750" indent="-285750" algn="r">
              <a:buFont typeface="Wingdings" panose="05000000000000000000" pitchFamily="2" charset="2"/>
              <a:buChar char="§"/>
            </a:pPr>
            <a:r>
              <a:rPr lang="ar-OM" b="1" u="none" dirty="0"/>
              <a:t>تحديد مناطق المخاطر</a:t>
            </a:r>
          </a:p>
          <a:p>
            <a:pPr marL="285750" indent="-285750" algn="r">
              <a:buFont typeface="Wingdings" panose="05000000000000000000" pitchFamily="2" charset="2"/>
              <a:buChar char="§"/>
            </a:pPr>
            <a:r>
              <a:rPr lang="ar-OM" b="1" u="none" dirty="0"/>
              <a:t>التنظيم والتنسيق</a:t>
            </a:r>
          </a:p>
          <a:p>
            <a:pPr marL="285750" indent="-285750" algn="r">
              <a:buFont typeface="Wingdings" panose="05000000000000000000" pitchFamily="2" charset="2"/>
              <a:buChar char="§"/>
            </a:pPr>
            <a:r>
              <a:rPr lang="ar-OM" b="1" u="none" dirty="0"/>
              <a:t>الرصد المبكر</a:t>
            </a:r>
          </a:p>
          <a:p>
            <a:pPr marL="285750" indent="-285750" algn="r">
              <a:buFont typeface="Wingdings" panose="05000000000000000000" pitchFamily="2" charset="2"/>
              <a:buChar char="§"/>
            </a:pPr>
            <a:r>
              <a:rPr lang="ar-OM" b="1" u="none" dirty="0"/>
              <a:t>الاستجابة</a:t>
            </a:r>
          </a:p>
          <a:p>
            <a:pPr marL="285750" indent="-285750" algn="r">
              <a:buFont typeface="Wingdings" panose="05000000000000000000" pitchFamily="2" charset="2"/>
              <a:buChar char="§"/>
            </a:pPr>
            <a:r>
              <a:rPr lang="ar-OM" b="1" u="none" dirty="0"/>
              <a:t>اتصالات المخاطر والأزمات</a:t>
            </a:r>
          </a:p>
          <a:p>
            <a:pPr marL="285750" indent="-285750" algn="l">
              <a:buFont typeface="Wingdings" panose="05000000000000000000" pitchFamily="2" charset="2"/>
              <a:buChar char="§"/>
            </a:pPr>
            <a:endParaRPr lang="en-GB" b="1" u="none" dirty="0"/>
          </a:p>
          <a:p>
            <a:pPr marL="285750" indent="-285750" algn="l">
              <a:buFont typeface="Wingdings" panose="05000000000000000000" pitchFamily="2" charset="2"/>
              <a:buChar char="§"/>
            </a:pPr>
            <a:endParaRPr lang="en-GB" b="1" u="none" dirty="0"/>
          </a:p>
          <a:p>
            <a:pPr algn="r"/>
            <a:r>
              <a:rPr lang="ar-OM" u="none" dirty="0"/>
              <a:t>المصدر: </a:t>
            </a:r>
            <a:r>
              <a:rPr lang="en-GB" dirty="0">
                <a:hlinkClick r:id="rId3"/>
              </a:rPr>
              <a:t>https://www.ecdc.europa.eu/en/publications-data/zika-virus-disease-epidemic-preparedness-planning-guide-diseases-transmitted</a:t>
            </a:r>
          </a:p>
        </p:txBody>
      </p:sp>
      <p:pic>
        <p:nvPicPr>
          <p:cNvPr id="4" name="Picture 3"/>
          <p:cNvPicPr>
            <a:picLocks noChangeAspect="1"/>
          </p:cNvPicPr>
          <p:nvPr/>
        </p:nvPicPr>
        <p:blipFill>
          <a:blip r:embed="rId4"/>
          <a:stretch>
            <a:fillRect/>
          </a:stretch>
        </p:blipFill>
        <p:spPr>
          <a:xfrm>
            <a:off x="69451" y="1988840"/>
            <a:ext cx="3080974" cy="43274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050194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2"/>
          <p:cNvSpPr txBox="1">
            <a:spLocks noChangeArrowheads="1"/>
          </p:cNvSpPr>
          <p:nvPr/>
        </p:nvSpPr>
        <p:spPr bwMode="auto">
          <a:xfrm>
            <a:off x="553638" y="2078850"/>
            <a:ext cx="9572562" cy="1323439"/>
          </a:xfrm>
          <a:prstGeom prst="rect">
            <a:avLst/>
          </a:prstGeom>
          <a:noFill/>
          <a:ln w="9525">
            <a:noFill/>
            <a:miter lim="800000"/>
            <a:headEnd/>
            <a:tailEnd/>
          </a:ln>
        </p:spPr>
        <p:txBody>
          <a:bodyPr wrap="square">
            <a:spAutoFit/>
          </a:bodyPr>
          <a:lstStyle/>
          <a:p>
            <a:pPr marL="190500" indent="-187325" algn="r">
              <a:lnSpc>
                <a:spcPct val="100000"/>
              </a:lnSpc>
              <a:spcBef>
                <a:spcPct val="0"/>
              </a:spcBef>
            </a:pPr>
            <a:r>
              <a:rPr lang="ar-OM" sz="2000" b="1" u="none" noProof="1">
                <a:latin typeface="+mn-lt"/>
              </a:rPr>
              <a:t>أهداف هذه الوحدة</a:t>
            </a:r>
          </a:p>
          <a:p>
            <a:pPr marL="288925" indent="-285750" algn="r">
              <a:lnSpc>
                <a:spcPct val="100000"/>
              </a:lnSpc>
              <a:spcBef>
                <a:spcPct val="0"/>
              </a:spcBef>
              <a:buClr>
                <a:srgbClr val="69AE23"/>
              </a:buClr>
              <a:buFont typeface="Wingdings" panose="05000000000000000000" pitchFamily="2" charset="2"/>
              <a:buChar char="§"/>
            </a:pPr>
            <a:r>
              <a:rPr lang="ar-OM" sz="2000" u="none" noProof="1">
                <a:latin typeface="+mn-lt"/>
              </a:rPr>
              <a:t>تعريف التحليل ونطاقه في الاستخبارات الوبائية</a:t>
            </a:r>
          </a:p>
          <a:p>
            <a:pPr marL="288925" indent="-285750" algn="r">
              <a:lnSpc>
                <a:spcPct val="100000"/>
              </a:lnSpc>
              <a:spcBef>
                <a:spcPct val="0"/>
              </a:spcBef>
              <a:buClr>
                <a:srgbClr val="69AE23"/>
              </a:buClr>
              <a:buFont typeface="Wingdings" panose="05000000000000000000" pitchFamily="2" charset="2"/>
              <a:buChar char="§"/>
            </a:pPr>
            <a:r>
              <a:rPr lang="ar-OM" sz="2000" u="none" noProof="1">
                <a:latin typeface="+mn-lt"/>
              </a:rPr>
              <a:t>طبقات التحليل المختلفة في الاستخبارات الوبائية</a:t>
            </a:r>
          </a:p>
          <a:p>
            <a:pPr marL="190500" indent="-187325" algn="l">
              <a:lnSpc>
                <a:spcPct val="100000"/>
              </a:lnSpc>
              <a:spcBef>
                <a:spcPct val="0"/>
              </a:spcBef>
            </a:pPr>
            <a:endParaRPr lang="en-US" sz="2000" u="none" noProof="1">
              <a:latin typeface="+mn-lt"/>
            </a:endParaRPr>
          </a:p>
        </p:txBody>
      </p:sp>
      <p:sp>
        <p:nvSpPr>
          <p:cNvPr id="16389" name="Text Box 4"/>
          <p:cNvSpPr txBox="1">
            <a:spLocks noChangeArrowheads="1"/>
          </p:cNvSpPr>
          <p:nvPr/>
        </p:nvSpPr>
        <p:spPr bwMode="auto">
          <a:xfrm>
            <a:off x="1252538" y="865188"/>
            <a:ext cx="8153582"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الفهرس والأهداف</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r">
              <a:spcBef>
                <a:spcPct val="50000"/>
              </a:spcBef>
            </a:pPr>
            <a:r>
              <a:rPr lang="ar-OM" sz="1800" b="1" u="none">
                <a:solidFill>
                  <a:srgbClr val="69AE23"/>
                </a:solidFill>
                <a:latin typeface="Arial" pitchFamily="34" charset="0"/>
                <a:cs typeface="Arial" pitchFamily="34" charset="0"/>
              </a:rPr>
              <a:t>البعد الثقافي</a:t>
            </a:r>
          </a:p>
        </p:txBody>
      </p:sp>
      <p:sp>
        <p:nvSpPr>
          <p:cNvPr id="3" name="Rettangolo 2"/>
          <p:cNvSpPr/>
          <p:nvPr/>
        </p:nvSpPr>
        <p:spPr>
          <a:xfrm>
            <a:off x="-6667500" y="5552049"/>
            <a:ext cx="6667500" cy="1200329"/>
          </a:xfrm>
          <a:prstGeom prst="rect">
            <a:avLst/>
          </a:prstGeom>
          <a:solidFill>
            <a:schemeClr val="bg1"/>
          </a:solidFill>
        </p:spPr>
        <p:txBody>
          <a:bodyPr wrap="square">
            <a:spAutoFit/>
          </a:bodyPr>
          <a:lstStyle/>
          <a:p>
            <a:pPr marL="182563" indent="-225425"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a:t>التقويم الدولي للفعاليات الدينية: </a:t>
            </a:r>
            <a:r>
              <a:rPr lang="en-GB" sz="1600" u="none">
                <a:hlinkClick r:id="rId3"/>
              </a:rPr>
              <a:t>http://www.earthcalendar.net/_php/ReligionSearch.php</a:t>
            </a:r>
          </a:p>
          <a:p>
            <a:pPr marL="182563" indent="-225425" algn="r"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ar-OM" sz="1600" u="none"/>
              <a:t>تقويم الاحتفالات الهندوسية: </a:t>
            </a:r>
            <a:r>
              <a:rPr lang="en-GB" sz="1600" u="none">
                <a:hlinkClick r:id="rId4"/>
              </a:rPr>
              <a:t>http://festivals.iloveindia.com/festival-calendar.html</a:t>
            </a:r>
          </a:p>
        </p:txBody>
      </p:sp>
      <p:sp>
        <p:nvSpPr>
          <p:cNvPr id="5" name="Content Placeholder 2"/>
          <p:cNvSpPr txBox="1">
            <a:spLocks/>
          </p:cNvSpPr>
          <p:nvPr/>
        </p:nvSpPr>
        <p:spPr>
          <a:xfrm>
            <a:off x="990185" y="2073073"/>
            <a:ext cx="9316035" cy="3478976"/>
          </a:xfrm>
          <a:prstGeom prst="rect">
            <a:avLst/>
          </a:prstGeom>
        </p:spPr>
        <p:txBody>
          <a:bodyPr/>
          <a:lstStyle/>
          <a:p>
            <a:pPr algn="r" defTabSz="820738" eaLnBrk="0" hangingPunct="0">
              <a:buClr>
                <a:srgbClr val="B22C1B"/>
              </a:buClr>
              <a:buSzPct val="80000"/>
              <a:tabLst>
                <a:tab pos="341313" algn="l"/>
                <a:tab pos="1150938" algn="l"/>
              </a:tabLst>
              <a:defRPr/>
            </a:pPr>
            <a:r>
              <a:rPr lang="ar-OM" sz="1600" u="none" dirty="0">
                <a:solidFill>
                  <a:srgbClr val="000000"/>
                </a:solidFill>
                <a:latin typeface="+mn-lt"/>
                <a:cs typeface="Times New Roman" pitchFamily="18" charset="0"/>
              </a:rPr>
              <a:t>يجب أن يأخذ التحليل في الاعتبار الجوانب الثقافية والأيديولوجية التي يمكن أن تؤثر على انتقال المرض والتعرض له وتدابير الاستجابة المتعلقة بالأحداث.</a:t>
            </a:r>
          </a:p>
          <a:p>
            <a:pPr algn="l" defTabSz="820738" eaLnBrk="0" hangingPunct="0">
              <a:buClr>
                <a:srgbClr val="B22C1B"/>
              </a:buClr>
              <a:buSzPct val="80000"/>
              <a:tabLst>
                <a:tab pos="341313" algn="l"/>
                <a:tab pos="1150938" algn="l"/>
              </a:tabLst>
              <a:defRPr/>
            </a:pPr>
            <a:endParaRPr lang="en-US" sz="1600" u="none" kern="0" dirty="0">
              <a:solidFill>
                <a:srgbClr val="000000"/>
              </a:solidFill>
              <a:latin typeface="+mn-lt"/>
              <a:cs typeface="Times New Roman" pitchFamily="18" charset="0"/>
            </a:endParaRPr>
          </a:p>
          <a:p>
            <a:pPr algn="r" defTabSz="820738" eaLnBrk="0" hangingPunct="0">
              <a:buClr>
                <a:srgbClr val="B22C1B"/>
              </a:buClr>
              <a:buSzPct val="80000"/>
              <a:tabLst>
                <a:tab pos="341313" algn="l"/>
                <a:tab pos="1150938" algn="l"/>
              </a:tabLst>
              <a:defRPr/>
            </a:pPr>
            <a:r>
              <a:rPr lang="ar-OM" sz="1600" u="none" dirty="0">
                <a:solidFill>
                  <a:srgbClr val="000000"/>
                </a:solidFill>
                <a:latin typeface="+mn-lt"/>
                <a:cs typeface="Times New Roman" pitchFamily="18" charset="0"/>
              </a:rPr>
              <a:t>يمكن توضيح ذلك من خلال بعض </a:t>
            </a:r>
            <a:r>
              <a:rPr lang="ar-OM" sz="1600" b="1" u="none" dirty="0">
                <a:solidFill>
                  <a:srgbClr val="000000"/>
                </a:solidFill>
                <a:latin typeface="+mn-lt"/>
                <a:cs typeface="Times New Roman" pitchFamily="18" charset="0"/>
              </a:rPr>
              <a:t>الأمثلة</a:t>
            </a:r>
            <a:r>
              <a:rPr lang="ar-OM" sz="1600" u="none" dirty="0">
                <a:solidFill>
                  <a:srgbClr val="000000"/>
                </a:solidFill>
                <a:latin typeface="+mn-lt"/>
                <a:cs typeface="Times New Roman" pitchFamily="18" charset="0"/>
              </a:rPr>
              <a:t> التالية:</a:t>
            </a:r>
          </a:p>
          <a:p>
            <a:pPr algn="l" defTabSz="820738" eaLnBrk="0" hangingPunct="0">
              <a:buClr>
                <a:srgbClr val="B22C1B"/>
              </a:buClr>
              <a:buSzPct val="80000"/>
              <a:tabLst>
                <a:tab pos="341313" algn="l"/>
                <a:tab pos="1150938" algn="l"/>
              </a:tabLst>
              <a:defRPr/>
            </a:pPr>
            <a:endParaRPr lang="en-US" sz="1600" u="none" kern="0" dirty="0">
              <a:solidFill>
                <a:srgbClr val="000000"/>
              </a:solidFill>
              <a:latin typeface="+mn-lt"/>
              <a:cs typeface="Times New Roman" pitchFamily="18" charset="0"/>
            </a:endParaRPr>
          </a:p>
          <a:p>
            <a:pPr marL="285750" indent="-285750" algn="r" defTabSz="820738" eaLnBrk="0" hangingPunct="0">
              <a:buClr>
                <a:srgbClr val="69AE23"/>
              </a:buClr>
              <a:buSzPct val="80000"/>
              <a:buFont typeface="Wingdings" panose="05000000000000000000" pitchFamily="2" charset="2"/>
              <a:buChar char="§"/>
              <a:tabLst>
                <a:tab pos="341313" algn="l"/>
                <a:tab pos="1150938" algn="l"/>
              </a:tabLst>
              <a:defRPr/>
            </a:pPr>
            <a:r>
              <a:rPr lang="ar-OM" sz="1600" u="none" dirty="0">
                <a:solidFill>
                  <a:srgbClr val="000000"/>
                </a:solidFill>
                <a:latin typeface="+mn-lt"/>
                <a:cs typeface="Times New Roman" pitchFamily="18" charset="0"/>
              </a:rPr>
              <a:t>يمكن أن تؤثر الظروف المعيشية والتواجد بالقرب من الطيور الداجنة والبرية على انتقال الأمراض إلى البشر في بعض البلدان. تم توثيق حالات انتقال إنفلونزا الطيور في البشر المخالطين للطيور الداجنة أو المعرضين لبيئة ملوثة أو لأسواق الطيور الحية.</a:t>
            </a:r>
          </a:p>
          <a:p>
            <a:pPr marL="285750" indent="-285750" algn="r" defTabSz="820738" eaLnBrk="0" hangingPunct="0">
              <a:buClr>
                <a:srgbClr val="69AE23"/>
              </a:buClr>
              <a:buSzPct val="80000"/>
              <a:buFont typeface="Wingdings" panose="05000000000000000000" pitchFamily="2" charset="2"/>
              <a:buChar char="§"/>
              <a:tabLst>
                <a:tab pos="341313" algn="l"/>
                <a:tab pos="1150938" algn="l"/>
              </a:tabLst>
              <a:defRPr/>
            </a:pPr>
            <a:r>
              <a:rPr lang="ar-OM" sz="1600" u="none" dirty="0">
                <a:solidFill>
                  <a:srgbClr val="000000"/>
                </a:solidFill>
                <a:latin typeface="+mn-lt"/>
              </a:rPr>
              <a:t>حالات الأمراض التي يمكن الوقاية منها باللقاحات والتي تحدث في مجتمع تقل فيه مستويات التلقيح دون المستوى الأمثل لأسباب دينية وثقافية.</a:t>
            </a:r>
          </a:p>
          <a:p>
            <a:pPr marL="285750" indent="-285750" algn="r" defTabSz="820738" eaLnBrk="0" hangingPunct="0">
              <a:buClr>
                <a:srgbClr val="69AE23"/>
              </a:buClr>
              <a:buSzPct val="80000"/>
              <a:buFont typeface="Wingdings" panose="05000000000000000000" pitchFamily="2" charset="2"/>
              <a:buChar char="§"/>
              <a:tabLst>
                <a:tab pos="341313" algn="l"/>
                <a:tab pos="1150938" algn="l"/>
              </a:tabLst>
              <a:defRPr/>
            </a:pPr>
            <a:r>
              <a:rPr lang="ar-OM" sz="1600" u="none" dirty="0">
                <a:solidFill>
                  <a:srgbClr val="000000"/>
                </a:solidFill>
                <a:latin typeface="+mn-lt"/>
              </a:rPr>
              <a:t>في أثناء أوبئة </a:t>
            </a:r>
            <a:r>
              <a:rPr lang="ar-OM" sz="1600" u="none" dirty="0" err="1">
                <a:solidFill>
                  <a:srgbClr val="000000"/>
                </a:solidFill>
                <a:latin typeface="+mn-lt"/>
              </a:rPr>
              <a:t>الإيبولا</a:t>
            </a:r>
            <a:r>
              <a:rPr lang="ar-OM" sz="1600" u="none" dirty="0">
                <a:solidFill>
                  <a:srgbClr val="000000"/>
                </a:solidFill>
                <a:latin typeface="+mn-lt"/>
              </a:rPr>
              <a:t> الكبيرة في غرب إفريقيا في عام 2014/2015، بعض تدابير الاستجابة (بما في ذلك منع العائلات من الوصول إلى جثث الحالات المتوفاة، والدفن تحت ظروف خاضعة للإشراف) أثرت على تدابير الاستجابة.</a:t>
            </a:r>
          </a:p>
        </p:txBody>
      </p:sp>
      <p:sp>
        <p:nvSpPr>
          <p:cNvPr id="6" name="Rettangolo 8"/>
          <p:cNvSpPr/>
          <p:nvPr/>
        </p:nvSpPr>
        <p:spPr>
          <a:xfrm>
            <a:off x="-540768" y="6412369"/>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ar-OM" sz="1100" dirty="0">
                <a:solidFill>
                  <a:srgbClr val="000000"/>
                </a:solidFill>
                <a:latin typeface="Arial" charset="0"/>
                <a:cs typeface="Times New Roman" pitchFamily="18" charset="0"/>
              </a:rPr>
              <a:t> مصادر المعلومات</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0115" y="1583794"/>
            <a:ext cx="10113140" cy="4995555"/>
          </a:xfrm>
        </p:spPr>
        <p:txBody>
          <a:bodyPr/>
          <a:lstStyle/>
          <a:p>
            <a:endParaRPr lang="en-GB" sz="1200" dirty="0"/>
          </a:p>
          <a:p>
            <a:r>
              <a:rPr lang="ar-OM" sz="1200"/>
              <a:t>في الحالة المحددة بالنسبة للأمراض التي يمكن الوقاية منها عن طريق اللقاحات، يجب فهم برنامج التلقيح السابق والحالي ومعدل تلقي اللقاحات عند تحليل عنصر مهم.</a:t>
            </a:r>
          </a:p>
          <a:p>
            <a:endParaRPr lang="en-GB" sz="1200" dirty="0"/>
          </a:p>
          <a:p>
            <a:r>
              <a:rPr lang="ar-OM" sz="1200"/>
              <a:t>يجب مراعاة ما يلي واستخدام مصادر المعلومات ذات الصلة:</a:t>
            </a:r>
          </a:p>
          <a:p>
            <a:endParaRPr lang="en-GB" sz="1200" dirty="0"/>
          </a:p>
          <a:p>
            <a:pPr marL="274638" indent="887413">
              <a:buFont typeface="Tahoma" panose="020B0604030504040204" pitchFamily="34" charset="0"/>
              <a:buChar char="-"/>
              <a:tabLst>
                <a:tab pos="1162050" algn="l"/>
              </a:tabLst>
            </a:pPr>
            <a:r>
              <a:rPr lang="ar-OM" sz="1200"/>
              <a:t> حدد ما إذا كان اللقاح متضمنًا بشكل روتيني في برنامج التلقيح. تشمل الموارد التي يمكن استخدامها أداة جدولة اللقاحات الخاصة بالمركز الأوروبي للوقاية من الأمراض ومكافحتها </a:t>
            </a:r>
            <a:r>
              <a:rPr lang="en-GB" sz="1200">
                <a:hlinkClick r:id="rId3"/>
              </a:rPr>
              <a:t>https://vaccine-schedule.ecdc.europa.eu/</a:t>
            </a:r>
            <a:r>
              <a:rPr lang="ar-OM" sz="1200"/>
              <a:t> وموقع منظمة الصحّة العالمية </a:t>
            </a:r>
            <a:r>
              <a:rPr lang="en-GB" sz="1200">
                <a:hlinkClick r:id="rId4"/>
              </a:rPr>
              <a:t>https://www.who.int/teams/immunization-vaccines-and-biologicals/policies/who-recommendations-for-routine-immunization---summary-tables</a:t>
            </a:r>
          </a:p>
          <a:p>
            <a:pPr marL="274638" indent="887413">
              <a:buFont typeface="Tahoma" panose="020B0604030504040204" pitchFamily="34" charset="0"/>
              <a:buChar char="-"/>
              <a:tabLst>
                <a:tab pos="1162050" algn="l"/>
              </a:tabLst>
            </a:pPr>
            <a:r>
              <a:rPr lang="en-GB" sz="1200"/>
              <a:t> </a:t>
            </a:r>
            <a:r>
              <a:rPr lang="ar-OM" sz="1200"/>
              <a:t>حدد المجموعات الأترابية أو المجموعات السكانية المستهدفة ببرنامج التلقيح</a:t>
            </a:r>
          </a:p>
          <a:p>
            <a:pPr marL="274638" indent="887413">
              <a:buFont typeface="Tahoma" panose="020B0604030504040204" pitchFamily="34" charset="0"/>
              <a:buChar char="-"/>
              <a:tabLst>
                <a:tab pos="1162050" algn="l"/>
              </a:tabLst>
            </a:pPr>
            <a:r>
              <a:rPr lang="ar-OM" sz="1200"/>
              <a:t>افهم ما إذا كان من المحتمل أن يكون السكان قيد التقصي قد استهدفهم برنامج التلقيح</a:t>
            </a:r>
          </a:p>
          <a:p>
            <a:pPr marL="274638" indent="887413">
              <a:buFont typeface="Tahoma" panose="020B0604030504040204" pitchFamily="34" charset="0"/>
              <a:buChar char="-"/>
              <a:tabLst>
                <a:tab pos="1162050" algn="l"/>
              </a:tabLst>
            </a:pPr>
            <a:r>
              <a:rPr lang="ar-OM" sz="1200"/>
              <a:t>إن أمكن، حلل بيانات التغطية المبلغ عنها في السكان المعنيين</a:t>
            </a:r>
          </a:p>
          <a:p>
            <a:pPr marL="274638" indent="887413">
              <a:buFont typeface="Tahoma" panose="020B0604030504040204" pitchFamily="34" charset="0"/>
              <a:buChar char="-"/>
              <a:tabLst>
                <a:tab pos="1162050" algn="l"/>
              </a:tabLst>
            </a:pPr>
            <a:r>
              <a:rPr lang="ar-OM" sz="1200"/>
              <a:t>ضع في اعتبارك ما إذا كانت هناك أي تقارير عن المرض في السكان على الرغم من تلقيحهم. تذكر أنه لا يوجد لقاح فعال بنسبة 100% ضد المرض ومن المحتمل حدوث فشل في التلقيح (الأولي أو الثانوي) أو تدني فعالية بعض اللقاحات/ مجموعة محددة من اللقاحات. هذه أحداث نادرة ولكن يجب أخذها في الاعتبار.</a:t>
            </a:r>
          </a:p>
          <a:p>
            <a:endParaRPr lang="en-GB" sz="1200" dirty="0"/>
          </a:p>
          <a:p>
            <a:r>
              <a:rPr lang="ar-OM" sz="1200"/>
              <a:t>من الأفضل إجراء هذا التحليل للسكان حيث تم الإبلاغ عن عنصر مهم ولكن أيضًا للسكان الذين قد يتأثرون بالحدث</a:t>
            </a:r>
          </a:p>
          <a:p>
            <a:endParaRPr lang="en-GB" sz="1200" dirty="0"/>
          </a:p>
        </p:txBody>
      </p:sp>
      <p:sp>
        <p:nvSpPr>
          <p:cNvPr id="3" name="Rectangle 2"/>
          <p:cNvSpPr/>
          <p:nvPr/>
        </p:nvSpPr>
        <p:spPr>
          <a:xfrm>
            <a:off x="495130" y="1352962"/>
            <a:ext cx="9811090" cy="258532"/>
          </a:xfrm>
          <a:prstGeom prst="rect">
            <a:avLst/>
          </a:prstGeom>
        </p:spPr>
        <p:txBody>
          <a:bodyPr wrap="square">
            <a:spAutoFit/>
          </a:bodyPr>
          <a:lstStyle/>
          <a:p>
            <a:pPr algn="r">
              <a:defRPr/>
            </a:pPr>
            <a:r>
              <a:rPr lang="ar-OM" u="none">
                <a:latin typeface="Arial" charset="0"/>
                <a:cs typeface="Times New Roman" pitchFamily="18" charset="0"/>
              </a:rPr>
              <a:t>الوقاية:</a:t>
            </a:r>
            <a:r>
              <a:rPr lang="ar-OM" u="none">
                <a:solidFill>
                  <a:srgbClr val="FF0000"/>
                </a:solidFill>
                <a:latin typeface="Arial" charset="0"/>
                <a:cs typeface="Times New Roman" pitchFamily="18" charset="0"/>
              </a:rPr>
              <a:t> برنامج</a:t>
            </a:r>
            <a:r>
              <a:rPr lang="ar-OM" u="none">
                <a:latin typeface="Arial" charset="0"/>
                <a:cs typeface="Times New Roman" pitchFamily="18" charset="0"/>
              </a:rPr>
              <a:t> اللقاحات والتلقيح</a:t>
            </a:r>
          </a:p>
        </p:txBody>
      </p:sp>
    </p:spTree>
    <p:extLst>
      <p:ext uri="{BB962C8B-B14F-4D97-AF65-F5344CB8AC3E}">
        <p14:creationId xmlns:p14="http://schemas.microsoft.com/office/powerpoint/2010/main" val="574555679"/>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ar-OM" u="sng"/>
              <a:t>خلاصة القول:</a:t>
            </a:r>
          </a:p>
          <a:p>
            <a:pPr marL="0" indent="0">
              <a:buNone/>
            </a:pPr>
            <a:endParaRPr lang="en-GB" dirty="0"/>
          </a:p>
          <a:p>
            <a:r>
              <a:rPr lang="ar-OM" sz="1800"/>
              <a:t>نتيجة خطوة التحليل التي أجراها فريق الاستخبارات الوبائية هي تقديم تقييم مبدئي للحدث</a:t>
            </a:r>
          </a:p>
          <a:p>
            <a:r>
              <a:rPr lang="ar-OM" sz="1800"/>
              <a:t>تجرى مجموعة من الأساليب المختلفة لتحليل الحدث، بما في ذلك مراجعة الأحداث السابقة المماثلة، ومراجعة معدلات ماضية للمرض المشتبه فيه عندما تكون السببيات معروفة، والتفاعل مع الخبراء المتخصصين.</a:t>
            </a:r>
          </a:p>
          <a:p>
            <a:r>
              <a:rPr lang="ar-OM" sz="1800"/>
              <a:t>واستنادًا إلى التحليل الأولي، يمكن اتخاذ قرار بشأن إجراء تقييم كامل للمخاطر (</a:t>
            </a:r>
            <a:r>
              <a:rPr lang="ar-OM" sz="1800" b="1"/>
              <a:t>رابط للبرنامج التعليمي بشأن التقييم السريع للمخاطر</a:t>
            </a:r>
            <a:r>
              <a:rPr lang="ar-OM" sz="1800"/>
              <a:t>)</a:t>
            </a:r>
          </a:p>
          <a:p>
            <a:r>
              <a:rPr lang="ar-OM" sz="1800"/>
              <a:t>من الضروري توثيق جميع النتائج والاتصالات وتسجيلها</a:t>
            </a:r>
          </a:p>
        </p:txBody>
      </p:sp>
    </p:spTree>
    <p:extLst>
      <p:ext uri="{BB962C8B-B14F-4D97-AF65-F5344CB8AC3E}">
        <p14:creationId xmlns:p14="http://schemas.microsoft.com/office/powerpoint/2010/main" val="17740304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OM"/>
              <a:t>الاختبار الموجز</a:t>
            </a:r>
          </a:p>
          <a:p>
            <a:endParaRPr lang="en-GB" dirty="0"/>
          </a:p>
          <a:p>
            <a:r>
              <a:rPr lang="ar-OM">
                <a:solidFill>
                  <a:schemeClr val="tx1"/>
                </a:solidFill>
              </a:rPr>
              <a:t>يجب أن يركز التحليل فقط على العنصر محل الاهتمام نفسه؟</a:t>
            </a:r>
          </a:p>
          <a:p>
            <a:pPr lvl="1"/>
            <a:r>
              <a:rPr lang="ar-OM">
                <a:solidFill>
                  <a:schemeClr val="tx1"/>
                </a:solidFill>
              </a:rPr>
              <a:t>نعم</a:t>
            </a:r>
          </a:p>
          <a:p>
            <a:pPr lvl="1"/>
            <a:r>
              <a:rPr lang="ar-OM" b="1">
                <a:solidFill>
                  <a:srgbClr val="69AE23"/>
                </a:solidFill>
              </a:rPr>
              <a:t>لا</a:t>
            </a:r>
          </a:p>
          <a:p>
            <a:endParaRPr lang="en-GB" dirty="0">
              <a:solidFill>
                <a:schemeClr val="tx1"/>
              </a:solidFill>
            </a:endParaRPr>
          </a:p>
          <a:p>
            <a:r>
              <a:rPr lang="ar-OM">
                <a:solidFill>
                  <a:schemeClr val="tx1"/>
                </a:solidFill>
              </a:rPr>
              <a:t>بعد التحقق، يجب تحليل عنصر محل اهتمام من أجل:</a:t>
            </a:r>
          </a:p>
          <a:p>
            <a:pPr lvl="1"/>
            <a:r>
              <a:rPr lang="ar-OM"/>
              <a:t>فهم أفضل للحدث والسياق الذي يحدث فيه؟</a:t>
            </a:r>
          </a:p>
          <a:p>
            <a:pPr lvl="1"/>
            <a:r>
              <a:rPr lang="ar-OM">
                <a:solidFill>
                  <a:schemeClr val="tx1"/>
                </a:solidFill>
              </a:rPr>
              <a:t>توفير تقييم أولي؟</a:t>
            </a:r>
          </a:p>
          <a:p>
            <a:pPr lvl="1"/>
            <a:r>
              <a:rPr lang="ar-OM"/>
              <a:t>توجيه الإجراءات التالية؟</a:t>
            </a:r>
          </a:p>
          <a:p>
            <a:pPr lvl="1"/>
            <a:r>
              <a:rPr lang="ar-OM" b="1">
                <a:solidFill>
                  <a:srgbClr val="69AE23"/>
                </a:solidFill>
              </a:rPr>
              <a:t>كل ما سبق؟</a:t>
            </a:r>
          </a:p>
          <a:p>
            <a:endParaRPr lang="en-GB" dirty="0"/>
          </a:p>
          <a:p>
            <a:endParaRPr lang="en-GB" dirty="0"/>
          </a:p>
          <a:p>
            <a:endParaRPr lang="en-GB" dirty="0"/>
          </a:p>
        </p:txBody>
      </p:sp>
    </p:spTree>
    <p:extLst>
      <p:ext uri="{BB962C8B-B14F-4D97-AF65-F5344CB8AC3E}">
        <p14:creationId xmlns:p14="http://schemas.microsoft.com/office/powerpoint/2010/main" val="159999392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ar-OM" sz="2400" b="1"/>
              <a:t>تعريف التحليل ونطاقه</a:t>
            </a:r>
          </a:p>
          <a:p>
            <a:r>
              <a:rPr lang="ar-OM">
                <a:solidFill>
                  <a:schemeClr val="tx1"/>
                </a:solidFill>
              </a:rPr>
              <a:t>بعد مرحلة التحقق، يجب تحليل </a:t>
            </a:r>
            <a:r>
              <a:rPr lang="ar-OM" u="sng">
                <a:solidFill>
                  <a:schemeClr val="tx1"/>
                </a:solidFill>
              </a:rPr>
              <a:t>الإشارة أو الحدث أو التهديد</a:t>
            </a:r>
            <a:r>
              <a:rPr lang="ar-OM">
                <a:solidFill>
                  <a:schemeClr val="tx1"/>
                </a:solidFill>
              </a:rPr>
              <a:t>لإجراء التقييم الأولي واتخاذ قرار بشأن الإجراءات التالية</a:t>
            </a:r>
          </a:p>
          <a:p>
            <a:endParaRPr lang="en-GB" dirty="0">
              <a:solidFill>
                <a:srgbClr val="FF0000"/>
              </a:solidFill>
            </a:endParaRPr>
          </a:p>
          <a:p>
            <a:r>
              <a:rPr lang="ar-OM"/>
              <a:t> ويعد تحليل </a:t>
            </a:r>
            <a:r>
              <a:rPr lang="ar-OM" u="sng"/>
              <a:t>الإشارة أو الأحداث أو التهديدات</a:t>
            </a:r>
            <a:r>
              <a:rPr lang="ar-OM"/>
              <a:t>، التي تم التحقق من صحتها، جزءًا من عملية الاستخبارات الوبائية التي تهدف إلى:</a:t>
            </a:r>
          </a:p>
          <a:p>
            <a:pPr lvl="1"/>
            <a:r>
              <a:rPr lang="ar-OM"/>
              <a:t>تقديم تقييم أولي للأحداث ذات الصلة</a:t>
            </a:r>
          </a:p>
          <a:p>
            <a:pPr lvl="1"/>
            <a:r>
              <a:rPr lang="ar-OM"/>
              <a:t>اكتساب منظور بشأن المخاطر على المستوى الأوروبي والعالمي.</a:t>
            </a:r>
          </a:p>
          <a:p>
            <a:pPr lvl="1"/>
            <a:r>
              <a:rPr lang="ar-OM"/>
              <a:t>وضع الحدث في سياقه، وتوقع التطورات المستقبلية، وإرشاد الإجراءات</a:t>
            </a:r>
          </a:p>
        </p:txBody>
      </p:sp>
    </p:spTree>
    <p:extLst>
      <p:ext uri="{BB962C8B-B14F-4D97-AF65-F5344CB8AC3E}">
        <p14:creationId xmlns:p14="http://schemas.microsoft.com/office/powerpoint/2010/main" val="19944178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66377" y="3068960"/>
            <a:ext cx="1354878" cy="1040285"/>
          </a:xfrm>
          <a:prstGeom prst="rect">
            <a:avLst/>
          </a:prstGeom>
          <a:noFill/>
          <a:ln>
            <a:solidFill>
              <a:schemeClr val="tx1"/>
            </a:solidFill>
          </a:ln>
        </p:spPr>
        <p:txBody>
          <a:bodyPr wrap="square" rtlCol="0">
            <a:spAutoFit/>
          </a:bodyPr>
          <a:lstStyle/>
          <a:p>
            <a:r>
              <a:rPr lang="ar-OM" sz="1100" u="none">
                <a:latin typeface="+mn-lt"/>
              </a:rPr>
              <a:t>تحليل بواسطة فريق الاستخبارات الوبائية بالتعاون مع الخبراء المتخصصين</a:t>
            </a:r>
          </a:p>
          <a:p>
            <a:endParaRPr lang="en-GB" sz="1100" u="none" dirty="0">
              <a:latin typeface="+mn-lt"/>
            </a:endParaRPr>
          </a:p>
        </p:txBody>
      </p:sp>
      <p:sp>
        <p:nvSpPr>
          <p:cNvPr id="4" name="TextBox 3"/>
          <p:cNvSpPr txBox="1"/>
          <p:nvPr/>
        </p:nvSpPr>
        <p:spPr>
          <a:xfrm>
            <a:off x="6809794" y="3390586"/>
            <a:ext cx="2025225" cy="397032"/>
          </a:xfrm>
          <a:prstGeom prst="rect">
            <a:avLst/>
          </a:prstGeom>
          <a:noFill/>
          <a:ln>
            <a:solidFill>
              <a:schemeClr val="tx1"/>
            </a:solidFill>
          </a:ln>
        </p:spPr>
        <p:txBody>
          <a:bodyPr wrap="square" rtlCol="0">
            <a:spAutoFit/>
          </a:bodyPr>
          <a:lstStyle/>
          <a:p>
            <a:r>
              <a:rPr lang="ar-OM" sz="1100" u="none">
                <a:latin typeface="+mn-lt"/>
              </a:rPr>
              <a:t> سمات العناصر المهمة من حيث...</a:t>
            </a:r>
          </a:p>
        </p:txBody>
      </p:sp>
      <p:sp>
        <p:nvSpPr>
          <p:cNvPr id="5" name="TextBox 4"/>
          <p:cNvSpPr txBox="1"/>
          <p:nvPr/>
        </p:nvSpPr>
        <p:spPr>
          <a:xfrm>
            <a:off x="3929473" y="2393885"/>
            <a:ext cx="2295254" cy="244682"/>
          </a:xfrm>
          <a:prstGeom prst="rect">
            <a:avLst/>
          </a:prstGeom>
          <a:noFill/>
          <a:ln>
            <a:solidFill>
              <a:schemeClr val="tx1"/>
            </a:solidFill>
          </a:ln>
        </p:spPr>
        <p:txBody>
          <a:bodyPr wrap="square" rtlCol="0">
            <a:spAutoFit/>
          </a:bodyPr>
          <a:lstStyle/>
          <a:p>
            <a:r>
              <a:rPr lang="ar-OM" sz="1100" u="none">
                <a:latin typeface="+mn-lt"/>
              </a:rPr>
              <a:t>الوقت/ المكان/ الفرد</a:t>
            </a:r>
          </a:p>
        </p:txBody>
      </p:sp>
      <p:sp>
        <p:nvSpPr>
          <p:cNvPr id="6" name="TextBox 5"/>
          <p:cNvSpPr txBox="1"/>
          <p:nvPr/>
        </p:nvSpPr>
        <p:spPr>
          <a:xfrm>
            <a:off x="3929473" y="4506600"/>
            <a:ext cx="2295254" cy="397032"/>
          </a:xfrm>
          <a:prstGeom prst="rect">
            <a:avLst/>
          </a:prstGeom>
          <a:noFill/>
          <a:ln>
            <a:solidFill>
              <a:schemeClr val="tx1"/>
            </a:solidFill>
          </a:ln>
        </p:spPr>
        <p:txBody>
          <a:bodyPr wrap="square" rtlCol="0">
            <a:spAutoFit/>
          </a:bodyPr>
          <a:lstStyle/>
          <a:p>
            <a:r>
              <a:rPr lang="ar-OM" sz="1100" u="none" dirty="0">
                <a:latin typeface="+mn-lt"/>
              </a:rPr>
              <a:t> السياق الأوسع حيث يقع الحدث</a:t>
            </a:r>
          </a:p>
        </p:txBody>
      </p:sp>
      <p:cxnSp>
        <p:nvCxnSpPr>
          <p:cNvPr id="11" name="Elbow Connector 10"/>
          <p:cNvCxnSpPr>
            <a:cxnSpLocks/>
            <a:stCxn id="6" idx="3"/>
            <a:endCxn id="5" idx="3"/>
          </p:cNvCxnSpPr>
          <p:nvPr/>
        </p:nvCxnSpPr>
        <p:spPr bwMode="auto">
          <a:xfrm flipV="1">
            <a:off x="6224727" y="2516226"/>
            <a:ext cx="12700" cy="2188890"/>
          </a:xfrm>
          <a:prstGeom prst="bentConnector3">
            <a:avLst>
              <a:gd name="adj1" fmla="val 1800000"/>
            </a:avLst>
          </a:prstGeom>
          <a:solidFill>
            <a:srgbClr val="FF99FF">
              <a:alpha val="25000"/>
            </a:srgbClr>
          </a:solidFill>
          <a:ln w="28575" cap="flat" cmpd="sng" algn="ctr">
            <a:solidFill>
              <a:srgbClr val="FF99FF"/>
            </a:solidFill>
            <a:prstDash val="solid"/>
            <a:round/>
            <a:headEnd type="triangle" w="med" len="med"/>
            <a:tailEnd type="triangle"/>
          </a:ln>
          <a:effectLst/>
        </p:spPr>
      </p:cxnSp>
      <p:sp>
        <p:nvSpPr>
          <p:cNvPr id="20" name="TextBox 19"/>
          <p:cNvSpPr txBox="1"/>
          <p:nvPr/>
        </p:nvSpPr>
        <p:spPr>
          <a:xfrm>
            <a:off x="3929473" y="3390586"/>
            <a:ext cx="2295255" cy="397032"/>
          </a:xfrm>
          <a:prstGeom prst="rect">
            <a:avLst/>
          </a:prstGeom>
          <a:noFill/>
          <a:ln>
            <a:solidFill>
              <a:schemeClr val="tx1"/>
            </a:solidFill>
          </a:ln>
        </p:spPr>
        <p:txBody>
          <a:bodyPr wrap="square" rtlCol="0">
            <a:spAutoFit/>
          </a:bodyPr>
          <a:lstStyle/>
          <a:p>
            <a:r>
              <a:rPr lang="ar-OM" sz="1100" u="none">
                <a:latin typeface="+mn-lt"/>
              </a:rPr>
              <a:t>احتمالية حدوث المزيد من انتقال العدوى/ التعرّض لها</a:t>
            </a:r>
          </a:p>
        </p:txBody>
      </p:sp>
      <p:sp>
        <p:nvSpPr>
          <p:cNvPr id="29" name="TextBox 28"/>
          <p:cNvSpPr txBox="1"/>
          <p:nvPr/>
        </p:nvSpPr>
        <p:spPr>
          <a:xfrm>
            <a:off x="914139" y="3466761"/>
            <a:ext cx="2115235" cy="244682"/>
          </a:xfrm>
          <a:prstGeom prst="rect">
            <a:avLst/>
          </a:prstGeom>
          <a:noFill/>
          <a:ln>
            <a:solidFill>
              <a:schemeClr val="tx1"/>
            </a:solidFill>
          </a:ln>
        </p:spPr>
        <p:txBody>
          <a:bodyPr wrap="square" rtlCol="0">
            <a:spAutoFit/>
          </a:bodyPr>
          <a:lstStyle/>
          <a:p>
            <a:r>
              <a:rPr lang="ar-OM" sz="1100" u="none">
                <a:latin typeface="+mn-lt"/>
              </a:rPr>
              <a:t>المزيد من الإجراءات</a:t>
            </a:r>
          </a:p>
        </p:txBody>
      </p:sp>
      <p:sp>
        <p:nvSpPr>
          <p:cNvPr id="2" name="TextBox 1"/>
          <p:cNvSpPr txBox="1"/>
          <p:nvPr/>
        </p:nvSpPr>
        <p:spPr>
          <a:xfrm>
            <a:off x="8835019" y="1493785"/>
            <a:ext cx="1829186" cy="315035"/>
          </a:xfrm>
          <a:prstGeom prst="rect">
            <a:avLst/>
          </a:prstGeom>
          <a:noFill/>
        </p:spPr>
        <p:txBody>
          <a:bodyPr wrap="square" rtlCol="0">
            <a:spAutoFit/>
          </a:bodyPr>
          <a:lstStyle/>
          <a:p>
            <a:r>
              <a:rPr lang="ar-OM" sz="1600" b="1" u="none" dirty="0">
                <a:latin typeface="+mn-lt"/>
              </a:rPr>
              <a:t>نظرة عامة</a:t>
            </a:r>
          </a:p>
        </p:txBody>
      </p:sp>
      <p:cxnSp>
        <p:nvCxnSpPr>
          <p:cNvPr id="55" name="Straight Arrow Connector 54">
            <a:extLst>
              <a:ext uri="{FF2B5EF4-FFF2-40B4-BE49-F238E27FC236}">
                <a16:creationId xmlns:a16="http://schemas.microsoft.com/office/drawing/2014/main" id="{F2E2BAEE-0942-4315-B240-E861EBE565CD}"/>
              </a:ext>
            </a:extLst>
          </p:cNvPr>
          <p:cNvCxnSpPr>
            <a:cxnSpLocks/>
            <a:stCxn id="20" idx="1"/>
            <a:endCxn id="29" idx="3"/>
          </p:cNvCxnSpPr>
          <p:nvPr/>
        </p:nvCxnSpPr>
        <p:spPr bwMode="auto">
          <a:xfrm flipH="1">
            <a:off x="3029374" y="3589102"/>
            <a:ext cx="900099" cy="0"/>
          </a:xfrm>
          <a:prstGeom prst="straightConnector1">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64" name="Elbow Connector 29">
            <a:extLst>
              <a:ext uri="{FF2B5EF4-FFF2-40B4-BE49-F238E27FC236}">
                <a16:creationId xmlns:a16="http://schemas.microsoft.com/office/drawing/2014/main" id="{8693D572-1DFC-43E2-A4F1-2ECF31A67EE2}"/>
              </a:ext>
            </a:extLst>
          </p:cNvPr>
          <p:cNvCxnSpPr>
            <a:cxnSpLocks/>
            <a:stCxn id="5" idx="1"/>
            <a:endCxn id="6" idx="1"/>
          </p:cNvCxnSpPr>
          <p:nvPr/>
        </p:nvCxnSpPr>
        <p:spPr bwMode="auto">
          <a:xfrm rot="10800000" flipV="1">
            <a:off x="3929473" y="2516226"/>
            <a:ext cx="12700" cy="2188890"/>
          </a:xfrm>
          <a:prstGeom prst="bentConnector3">
            <a:avLst>
              <a:gd name="adj1" fmla="val 1800000"/>
            </a:avLst>
          </a:prstGeom>
          <a:solidFill>
            <a:srgbClr val="FF99FF">
              <a:alpha val="25000"/>
            </a:srgbClr>
          </a:solidFill>
          <a:ln w="28575" cap="flat" cmpd="sng" algn="ctr">
            <a:solidFill>
              <a:srgbClr val="FF99FF"/>
            </a:solidFill>
            <a:prstDash val="solid"/>
            <a:round/>
            <a:headEnd type="none" w="med" len="med"/>
            <a:tailEnd type="none"/>
          </a:ln>
          <a:effectLst/>
        </p:spPr>
      </p:cxnSp>
      <p:cxnSp>
        <p:nvCxnSpPr>
          <p:cNvPr id="69" name="Straight Arrow Connector 68">
            <a:extLst>
              <a:ext uri="{FF2B5EF4-FFF2-40B4-BE49-F238E27FC236}">
                <a16:creationId xmlns:a16="http://schemas.microsoft.com/office/drawing/2014/main" id="{9D7AFAA6-0015-4C0B-BD67-6C1E2608341B}"/>
              </a:ext>
            </a:extLst>
          </p:cNvPr>
          <p:cNvCxnSpPr>
            <a:cxnSpLocks/>
            <a:stCxn id="4" idx="1"/>
            <a:endCxn id="20" idx="3"/>
          </p:cNvCxnSpPr>
          <p:nvPr/>
        </p:nvCxnSpPr>
        <p:spPr bwMode="auto">
          <a:xfrm flipH="1">
            <a:off x="6224728" y="3589102"/>
            <a:ext cx="585066" cy="0"/>
          </a:xfrm>
          <a:prstGeom prst="straightConnector1">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72" name="Straight Arrow Connector 71">
            <a:extLst>
              <a:ext uri="{FF2B5EF4-FFF2-40B4-BE49-F238E27FC236}">
                <a16:creationId xmlns:a16="http://schemas.microsoft.com/office/drawing/2014/main" id="{B1A0FDAA-90BD-497A-BEC9-89EC2A38A41F}"/>
              </a:ext>
            </a:extLst>
          </p:cNvPr>
          <p:cNvCxnSpPr>
            <a:cxnSpLocks/>
            <a:stCxn id="3" idx="1"/>
            <a:endCxn id="4" idx="3"/>
          </p:cNvCxnSpPr>
          <p:nvPr/>
        </p:nvCxnSpPr>
        <p:spPr bwMode="auto">
          <a:xfrm flipH="1" flipV="1">
            <a:off x="8835019" y="3589102"/>
            <a:ext cx="431358" cy="1"/>
          </a:xfrm>
          <a:prstGeom prst="straightConnector1">
            <a:avLst/>
          </a:prstGeom>
          <a:solidFill>
            <a:srgbClr val="FF99FF">
              <a:alpha val="25000"/>
            </a:srgbClr>
          </a:solidFill>
          <a:ln w="28575" cap="flat" cmpd="sng" algn="ctr">
            <a:solidFill>
              <a:srgbClr val="FF99FF"/>
            </a:solidFill>
            <a:prstDash val="solid"/>
            <a:round/>
            <a:headEnd type="none" w="med" len="med"/>
            <a:tailEnd type="triangle"/>
          </a:ln>
          <a:effectLst/>
        </p:spPr>
      </p:cxnSp>
    </p:spTree>
    <p:extLst>
      <p:ext uri="{BB962C8B-B14F-4D97-AF65-F5344CB8AC3E}">
        <p14:creationId xmlns:p14="http://schemas.microsoft.com/office/powerpoint/2010/main" val="1793941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0041" y="1295399"/>
            <a:ext cx="10113140" cy="5418965"/>
          </a:xfrm>
        </p:spPr>
        <p:txBody>
          <a:bodyPr/>
          <a:lstStyle/>
          <a:p>
            <a:pPr marL="0" indent="0">
              <a:buNone/>
            </a:pPr>
            <a:r>
              <a:rPr lang="ar-OM" sz="1600" b="1"/>
              <a:t>أساليب التحليل 1/2</a:t>
            </a:r>
          </a:p>
          <a:p>
            <a:pPr marL="414338" lvl="1" indent="0">
              <a:buNone/>
            </a:pPr>
            <a:r>
              <a:rPr lang="ar-OM" sz="1200"/>
              <a:t>سيجري فريق الاستخبارات الوبائية التقييم المبدئي وسيتكون من مزيج من العناصر التالية:</a:t>
            </a:r>
          </a:p>
          <a:p>
            <a:pPr marL="414338" lvl="1" indent="0">
              <a:buNone/>
            </a:pPr>
            <a:endParaRPr lang="en-GB" sz="1200" dirty="0"/>
          </a:p>
          <a:p>
            <a:pPr marL="414338" lvl="1" indent="0">
              <a:buNone/>
            </a:pPr>
            <a:r>
              <a:rPr lang="ar-OM" sz="1200"/>
              <a:t> الخبرة والمعرفة بالإشارة أو الحدث أو التهديد والسياق المحيط به سيحدد مدى التحليل المبدئي وقد يشمل ذلك:</a:t>
            </a:r>
          </a:p>
          <a:p>
            <a:pPr marL="414338" lvl="1" indent="0">
              <a:buNone/>
            </a:pPr>
            <a:endParaRPr lang="en-GB" sz="1200" dirty="0"/>
          </a:p>
          <a:p>
            <a:pPr lvl="1">
              <a:lnSpc>
                <a:spcPct val="150000"/>
              </a:lnSpc>
              <a:buClr>
                <a:srgbClr val="69AE23"/>
              </a:buClr>
            </a:pPr>
            <a:r>
              <a:rPr lang="ar-OM" sz="1200" b="1"/>
              <a:t>مراجعة لأحداث مماثلة تم الإبلاغ عنها في السابق.</a:t>
            </a:r>
            <a:r>
              <a:rPr lang="ar-OM" sz="1200"/>
              <a:t> وهذا يبرز الحاجة إلى توثيق مناسب للأحداث الماضية وطريقة سهلة لاسترجاعها </a:t>
            </a:r>
            <a:r>
              <a:rPr lang="ar-OM" sz="1200" i="1"/>
              <a:t>[راجع جزء التوثيق]</a:t>
            </a:r>
          </a:p>
          <a:p>
            <a:pPr lvl="1">
              <a:lnSpc>
                <a:spcPct val="150000"/>
              </a:lnSpc>
              <a:buClr>
                <a:srgbClr val="69AE23"/>
              </a:buClr>
            </a:pPr>
            <a:r>
              <a:rPr lang="ar-OM" sz="1200"/>
              <a:t>وإذا كانت السببيات معروفة، ستجرى مراجعة </a:t>
            </a:r>
            <a:r>
              <a:rPr lang="ar-OM" sz="1200" b="1"/>
              <a:t>معدلات ماضية للمرض المشتبه به</a:t>
            </a:r>
            <a:r>
              <a:rPr lang="ar-OM" sz="1200"/>
              <a:t> والذي تم الإبلاغ عنه. يعد الوصول السهل والسريع إلى أنظمة المراقبة بناءً على المؤشرات أمرًا مطلوبًا. وقد يتطلب هذا أيضًا الاستعلام في قواعد البيانات على الإنترنت لبيانات مراقبة الأمراض المعدية </a:t>
            </a:r>
            <a:r>
              <a:rPr lang="ar-OM" sz="1200" i="1"/>
              <a:t>[رابط إلى وحدة تقصي الفاشية]</a:t>
            </a:r>
          </a:p>
          <a:p>
            <a:pPr lvl="1">
              <a:lnSpc>
                <a:spcPct val="150000"/>
              </a:lnSpc>
              <a:buClr>
                <a:srgbClr val="69AE23"/>
              </a:buClr>
            </a:pPr>
            <a:r>
              <a:rPr lang="ar-OM" sz="1200" b="1"/>
              <a:t>لإعلام الخبراء المتخصصين وإشراكهم </a:t>
            </a:r>
            <a:r>
              <a:rPr lang="ar-OM" sz="1200"/>
              <a:t>في هذا التقييم المبدئي. هل الحدث الذي تم رصده متوقع من حيث الوقت والمكان والفرد، أم أن هذا يشكل حدثًا غير متوقع يتطلب تقييمًا أكثر شمولاً؟</a:t>
            </a:r>
          </a:p>
          <a:p>
            <a:pPr lvl="1">
              <a:lnSpc>
                <a:spcPct val="150000"/>
              </a:lnSpc>
              <a:buClr>
                <a:srgbClr val="69AE23"/>
              </a:buClr>
            </a:pPr>
            <a:r>
              <a:rPr lang="ar-OM" sz="1200" b="1"/>
              <a:t>لإجراء مراجعة سريعة للأدبيات ذات الصلة</a:t>
            </a:r>
            <a:r>
              <a:rPr lang="ar-OM" sz="1200"/>
              <a:t>، ومن ثم، تسليط الضوء على أهمية مواكبة خبراء الاستخبارات الوبائية لما ورد في أحدث الأدبيات وأهمية وجود آلية للوصول السريع إلى خدمات المكتبات</a:t>
            </a:r>
          </a:p>
          <a:p>
            <a:pPr marL="414338" lvl="1" indent="0">
              <a:lnSpc>
                <a:spcPct val="150000"/>
              </a:lnSpc>
              <a:buClr>
                <a:srgbClr val="69AE23"/>
              </a:buClr>
              <a:buNone/>
            </a:pPr>
            <a:endParaRPr lang="en-GB" sz="1200" b="1" dirty="0"/>
          </a:p>
          <a:p>
            <a:pPr marL="414338" lvl="1" indent="0">
              <a:lnSpc>
                <a:spcPct val="150000"/>
              </a:lnSpc>
              <a:buClr>
                <a:srgbClr val="69AE23"/>
              </a:buClr>
              <a:buNone/>
            </a:pPr>
            <a:r>
              <a:rPr lang="ar-OM" sz="1200"/>
              <a:t>ستؤدي نتيجة التحليل إلى إجراء </a:t>
            </a:r>
            <a:r>
              <a:rPr lang="ar-OM" sz="1200" b="1"/>
              <a:t>مناقشة</a:t>
            </a:r>
            <a:r>
              <a:rPr lang="ar-OM" sz="1200"/>
              <a:t> بين أعضاء فريق الاستخبارات الوبائية ومع الخبراء المتخصصين بشأن الإجراءات الإضافية التي يتعين إجراؤها.</a:t>
            </a:r>
          </a:p>
        </p:txBody>
      </p:sp>
    </p:spTree>
    <p:extLst>
      <p:ext uri="{BB962C8B-B14F-4D97-AF65-F5344CB8AC3E}">
        <p14:creationId xmlns:p14="http://schemas.microsoft.com/office/powerpoint/2010/main" val="1427099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330041" y="1295400"/>
            <a:ext cx="10113140" cy="5562600"/>
          </a:xfrm>
          <a:prstGeom prst="rect">
            <a:avLst/>
          </a:prstGeom>
        </p:spPr>
        <p:txBody>
          <a:bodyPr/>
          <a:lstStyle>
            <a:lvl1pPr marL="287338" indent="-287338"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r" defTabSz="820738" rtl="1"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r" defTabSz="820738" rtl="1"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r" defTabSz="820738" rtl="1" fontAlgn="base">
              <a:spcBef>
                <a:spcPct val="20000"/>
              </a:spcBef>
              <a:spcAft>
                <a:spcPct val="0"/>
              </a:spcAft>
              <a:buClr>
                <a:schemeClr val="tx1"/>
              </a:buClr>
              <a:buChar char="&gt;"/>
              <a:defRPr sz="1700">
                <a:solidFill>
                  <a:schemeClr val="tx1"/>
                </a:solidFill>
                <a:latin typeface="AdobeCorpID MyriadRg" pitchFamily="34" charset="0"/>
              </a:defRPr>
            </a:lvl9pPr>
          </a:lstStyle>
          <a:p>
            <a:pPr marL="0" indent="0">
              <a:lnSpc>
                <a:spcPct val="100000"/>
              </a:lnSpc>
              <a:buFont typeface="Wingdings" pitchFamily="2" charset="2"/>
              <a:buNone/>
            </a:pPr>
            <a:r>
              <a:rPr lang="ar-OM" sz="1600" b="1" u="none"/>
              <a:t>أساليب التحليل 2/2</a:t>
            </a:r>
          </a:p>
          <a:p>
            <a:pPr marL="414338" lvl="1" indent="0">
              <a:lnSpc>
                <a:spcPct val="100000"/>
              </a:lnSpc>
              <a:buFont typeface="Wingdings" pitchFamily="2" charset="2"/>
              <a:buNone/>
            </a:pPr>
            <a:endParaRPr lang="en-GB" sz="1200" u="none" kern="0" dirty="0"/>
          </a:p>
          <a:p>
            <a:pPr marL="414338" lvl="1" indent="0">
              <a:lnSpc>
                <a:spcPct val="100000"/>
              </a:lnSpc>
              <a:buFont typeface="Wingdings" pitchFamily="2" charset="2"/>
              <a:buNone/>
            </a:pPr>
            <a:r>
              <a:rPr lang="ar-OM" sz="1200" u="none"/>
              <a:t>يجب أن يتبع تحليل الإشارة أو الأحداث أو التهديدات وتقييمها:</a:t>
            </a:r>
          </a:p>
          <a:p>
            <a:pPr lvl="1">
              <a:lnSpc>
                <a:spcPct val="100000"/>
              </a:lnSpc>
              <a:buClr>
                <a:srgbClr val="69AE23"/>
              </a:buClr>
              <a:buFont typeface="Arial" panose="020B0604020202020204" pitchFamily="34" charset="0"/>
              <a:buChar char="•"/>
            </a:pPr>
            <a:r>
              <a:rPr lang="ar-OM" sz="1200" b="1" u="none"/>
              <a:t>المبادئ الأساسية للوبائيات وأساليب تقصي الفاشيات</a:t>
            </a:r>
          </a:p>
          <a:p>
            <a:pPr lvl="1">
              <a:lnSpc>
                <a:spcPct val="100000"/>
              </a:lnSpc>
              <a:buClr>
                <a:srgbClr val="69AE23"/>
              </a:buClr>
              <a:buFont typeface="Arial" panose="020B0604020202020204" pitchFamily="34" charset="0"/>
              <a:buChar char="•"/>
            </a:pPr>
            <a:r>
              <a:rPr lang="ar-OM" sz="1200" u="none"/>
              <a:t>وكذلك من خلال </a:t>
            </a:r>
            <a:r>
              <a:rPr lang="ar-OM" sz="1200" b="1" u="none"/>
              <a:t>وضع الحدث في سياق أوسع</a:t>
            </a:r>
            <a:r>
              <a:rPr lang="ar-OM" sz="1200" u="none"/>
              <a:t>.</a:t>
            </a:r>
          </a:p>
          <a:p>
            <a:pPr marL="414338" lvl="1" indent="0">
              <a:lnSpc>
                <a:spcPct val="100000"/>
              </a:lnSpc>
              <a:buNone/>
            </a:pPr>
            <a:endParaRPr lang="en-GB" sz="1200" u="none" kern="0" dirty="0"/>
          </a:p>
          <a:p>
            <a:pPr marL="414338" lvl="1" indent="0">
              <a:lnSpc>
                <a:spcPct val="100000"/>
              </a:lnSpc>
              <a:buNone/>
            </a:pPr>
            <a:r>
              <a:rPr lang="ar-OM" sz="1200" u="none"/>
              <a:t>سيؤدي الأسلوب </a:t>
            </a:r>
            <a:r>
              <a:rPr lang="ar-OM" sz="1200" b="1" u="none"/>
              <a:t>المنهجي</a:t>
            </a:r>
            <a:r>
              <a:rPr lang="ar-OM" sz="1200" u="none"/>
              <a:t> و</a:t>
            </a:r>
            <a:r>
              <a:rPr lang="ar-OM" sz="1200" b="1" u="none"/>
              <a:t>المنطقي</a:t>
            </a:r>
            <a:r>
              <a:rPr lang="ar-OM" sz="1200" u="none"/>
              <a:t> للتحليل والتقييم الوصف إلى تسهيل الوصف الأولي للحدث</a:t>
            </a:r>
          </a:p>
          <a:p>
            <a:pPr marL="414338" lvl="1" indent="0">
              <a:lnSpc>
                <a:spcPct val="100000"/>
              </a:lnSpc>
              <a:buNone/>
            </a:pPr>
            <a:r>
              <a:rPr lang="ar-OM" sz="1200" u="none"/>
              <a:t>قد تتضمن الأسئلة التالية:</a:t>
            </a:r>
          </a:p>
          <a:p>
            <a:pPr lvl="1">
              <a:lnSpc>
                <a:spcPct val="100000"/>
              </a:lnSpc>
              <a:buClr>
                <a:srgbClr val="69AE23"/>
              </a:buClr>
            </a:pPr>
            <a:r>
              <a:rPr lang="ar-OM" sz="1200" u="none"/>
              <a:t>ما مبحث الأعراض للحالات؟</a:t>
            </a:r>
          </a:p>
          <a:p>
            <a:pPr lvl="1">
              <a:lnSpc>
                <a:spcPct val="100000"/>
              </a:lnSpc>
              <a:buClr>
                <a:srgbClr val="69AE23"/>
              </a:buClr>
              <a:buFont typeface="Arial" panose="020B0604020202020204" pitchFamily="34" charset="0"/>
              <a:buChar char="•"/>
            </a:pPr>
            <a:r>
              <a:rPr lang="ar-OM" sz="1200" u="none"/>
              <a:t>متى تظهر؟</a:t>
            </a:r>
          </a:p>
          <a:p>
            <a:pPr lvl="1">
              <a:lnSpc>
                <a:spcPct val="100000"/>
              </a:lnSpc>
              <a:buClr>
                <a:srgbClr val="69AE23"/>
              </a:buClr>
              <a:buFont typeface="Arial" panose="020B0604020202020204" pitchFamily="34" charset="0"/>
              <a:buChar char="•"/>
            </a:pPr>
            <a:r>
              <a:rPr lang="ar-OM" sz="1200" u="none"/>
              <a:t> هل لاحظنا عددًا من الحالات مشابهًا لأعداد العام الماضي؟</a:t>
            </a:r>
          </a:p>
          <a:p>
            <a:pPr lvl="1">
              <a:lnSpc>
                <a:spcPct val="100000"/>
              </a:lnSpc>
              <a:buClr>
                <a:srgbClr val="69AE23"/>
              </a:buClr>
              <a:buFont typeface="Arial" panose="020B0604020202020204" pitchFamily="34" charset="0"/>
              <a:buChar char="•"/>
            </a:pPr>
            <a:r>
              <a:rPr lang="ar-OM" sz="1200" u="none"/>
              <a:t>أين تظهر؟ لماذا تظهر في هذه المنطقة تحديدًا؟ لماذا توجد حالات مماثلة في منطقة أخرى أيضًا؟</a:t>
            </a:r>
          </a:p>
          <a:p>
            <a:pPr lvl="1">
              <a:lnSpc>
                <a:spcPct val="100000"/>
              </a:lnSpc>
              <a:buClr>
                <a:srgbClr val="69AE23"/>
              </a:buClr>
              <a:buFont typeface="Arial" panose="020B0604020202020204" pitchFamily="34" charset="0"/>
              <a:buChar char="•"/>
            </a:pPr>
            <a:r>
              <a:rPr lang="ar-OM" sz="1200" u="none"/>
              <a:t>ما عمر الحالات؟ هل تتأثر جميع الفئات العمرية؟ هل يتأثر الجميع من الجنسين؟</a:t>
            </a:r>
          </a:p>
          <a:p>
            <a:pPr lvl="1">
              <a:lnSpc>
                <a:spcPct val="100000"/>
              </a:lnSpc>
              <a:buClr>
                <a:srgbClr val="69AE23"/>
              </a:buClr>
              <a:buFont typeface="Arial" panose="020B0604020202020204" pitchFamily="34" charset="0"/>
              <a:buChar char="•"/>
            </a:pPr>
            <a:r>
              <a:rPr lang="ar-OM" sz="1200" u="none"/>
              <a:t>هل للحالات أي سمات مشتركة؟</a:t>
            </a:r>
          </a:p>
          <a:p>
            <a:pPr marL="414338" lvl="1" indent="0">
              <a:lnSpc>
                <a:spcPct val="100000"/>
              </a:lnSpc>
              <a:buClr>
                <a:srgbClr val="69AE23"/>
              </a:buClr>
              <a:buNone/>
            </a:pPr>
            <a:endParaRPr lang="en-GB" sz="1200" u="none" kern="0" dirty="0"/>
          </a:p>
          <a:p>
            <a:pPr marL="414338" lvl="1" indent="0">
              <a:lnSpc>
                <a:spcPct val="100000"/>
              </a:lnSpc>
              <a:buClr>
                <a:srgbClr val="69AE23"/>
              </a:buClr>
              <a:buNone/>
            </a:pPr>
            <a:r>
              <a:rPr lang="ar-OM" sz="1200" u="none"/>
              <a:t>سيساعد علم الأوبئة الوصفي في توصيف </a:t>
            </a:r>
            <a:r>
              <a:rPr lang="ar-OM" sz="1200" b="1" u="none"/>
              <a:t>الوقت</a:t>
            </a:r>
            <a:r>
              <a:rPr lang="ar-OM" sz="1200" u="none"/>
              <a:t> و</a:t>
            </a:r>
            <a:r>
              <a:rPr lang="ar-OM" sz="1200" b="1" u="none"/>
              <a:t>المكان</a:t>
            </a:r>
            <a:r>
              <a:rPr lang="ar-OM" sz="1200" u="none"/>
              <a:t> و</a:t>
            </a:r>
            <a:r>
              <a:rPr lang="ar-OM" sz="1200" b="1" u="none"/>
              <a:t>الفرد</a:t>
            </a:r>
            <a:r>
              <a:rPr lang="ar-OM" sz="1200" u="none"/>
              <a:t> بالنسبة لحدث ما باستخدام البيانات الأساسية المتاحة. </a:t>
            </a:r>
            <a:r>
              <a:rPr lang="ar-OM" sz="1200" i="1"/>
              <a:t>[رابط لوحدة تقصي الفاشيات]</a:t>
            </a:r>
          </a:p>
          <a:p>
            <a:pPr marL="414338" lvl="1" indent="0">
              <a:lnSpc>
                <a:spcPct val="100000"/>
              </a:lnSpc>
              <a:buClr>
                <a:srgbClr val="69AE23"/>
              </a:buClr>
              <a:buNone/>
            </a:pPr>
            <a:r>
              <a:rPr lang="ar-OM" sz="1200" u="none"/>
              <a:t>ستكون الخطوات التالية في التقصي هي استخدام علم الأوبئة التحليلي للمقارنة بشكل منهجي بين مجموعة الحالات ومجموعة أخرى من الأفراد غير المصابين، لكن هذا خارج نطاق هذا البرنامج التعليمي ولكن ستجد شرحًا جيدًا لذلك في كتب علم الأوبئة.</a:t>
            </a:r>
          </a:p>
          <a:p>
            <a:pPr marL="414338" lvl="1" indent="0">
              <a:lnSpc>
                <a:spcPct val="100000"/>
              </a:lnSpc>
              <a:buClr>
                <a:srgbClr val="69AE23"/>
              </a:buClr>
              <a:buNone/>
            </a:pPr>
            <a:r>
              <a:rPr lang="ar-OM" sz="1200" u="none"/>
              <a:t>يرد وصف التقييم النوعي للمخاطر التي يمثلها الحدث في البرنامج التعليمي للتقييم السريع للمخاطر (أضف الرابط)</a:t>
            </a:r>
          </a:p>
          <a:p>
            <a:pPr marL="414338" lvl="1" indent="0">
              <a:lnSpc>
                <a:spcPct val="100000"/>
              </a:lnSpc>
              <a:buFont typeface="Wingdings" pitchFamily="2" charset="2"/>
              <a:buNone/>
            </a:pPr>
            <a:endParaRPr lang="en-GB" sz="1200" u="none" kern="0" dirty="0"/>
          </a:p>
          <a:p>
            <a:pPr marL="414338" lvl="1" indent="0">
              <a:lnSpc>
                <a:spcPct val="100000"/>
              </a:lnSpc>
              <a:buFont typeface="Wingdings" pitchFamily="2" charset="2"/>
              <a:buNone/>
            </a:pPr>
            <a:endParaRPr lang="en-GB" sz="1200" u="none" kern="0" dirty="0"/>
          </a:p>
        </p:txBody>
      </p:sp>
    </p:spTree>
    <p:extLst>
      <p:ext uri="{BB962C8B-B14F-4D97-AF65-F5344CB8AC3E}">
        <p14:creationId xmlns:p14="http://schemas.microsoft.com/office/powerpoint/2010/main" val="1054568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125200" y="865188"/>
            <a:ext cx="8198588"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charset="0"/>
              </a:rPr>
              <a:t>طبقات التحليل الثلاثة</a:t>
            </a:r>
          </a:p>
        </p:txBody>
      </p:sp>
      <p:grpSp>
        <p:nvGrpSpPr>
          <p:cNvPr id="16" name="Group 15">
            <a:extLst>
              <a:ext uri="{FF2B5EF4-FFF2-40B4-BE49-F238E27FC236}">
                <a16:creationId xmlns:a16="http://schemas.microsoft.com/office/drawing/2014/main" id="{A1850104-5E1D-4A69-A2EB-EF0FF0175743}"/>
              </a:ext>
            </a:extLst>
          </p:cNvPr>
          <p:cNvGrpSpPr/>
          <p:nvPr/>
        </p:nvGrpSpPr>
        <p:grpSpPr>
          <a:xfrm>
            <a:off x="5465312" y="1403775"/>
            <a:ext cx="4804553" cy="5143180"/>
            <a:chOff x="5207871" y="6698393"/>
            <a:chExt cx="4804553" cy="5143180"/>
          </a:xfrm>
        </p:grpSpPr>
        <p:sp>
          <p:nvSpPr>
            <p:cNvPr id="5" name="Rounded Rectangle 10"/>
            <p:cNvSpPr>
              <a:spLocks noChangeArrowheads="1"/>
            </p:cNvSpPr>
            <p:nvPr/>
          </p:nvSpPr>
          <p:spPr bwMode="auto">
            <a:xfrm>
              <a:off x="8412224" y="10622373"/>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ar-OM" sz="1100" u="none">
                  <a:latin typeface="Arial" charset="0"/>
                  <a:cs typeface="Times New Roman" pitchFamily="18" charset="0"/>
                </a:rPr>
                <a:t>التأهب لحالات الطوارئ في مجال الصحة العامة</a:t>
              </a:r>
            </a:p>
          </p:txBody>
        </p:sp>
        <p:sp>
          <p:nvSpPr>
            <p:cNvPr id="6" name="Rounded Rectangle 11"/>
            <p:cNvSpPr>
              <a:spLocks noChangeArrowheads="1"/>
            </p:cNvSpPr>
            <p:nvPr/>
          </p:nvSpPr>
          <p:spPr bwMode="auto">
            <a:xfrm>
              <a:off x="5211824" y="10614603"/>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ar-OM" sz="1100" u="none">
                  <a:latin typeface="Arial" charset="0"/>
                  <a:cs typeface="Times New Roman" pitchFamily="18" charset="0"/>
                </a:rPr>
                <a:t>تحركات السكان / التجمهر</a:t>
              </a:r>
            </a:p>
          </p:txBody>
        </p:sp>
        <p:sp>
          <p:nvSpPr>
            <p:cNvPr id="7" name="Rounded Rectangle 7"/>
            <p:cNvSpPr>
              <a:spLocks noChangeArrowheads="1"/>
            </p:cNvSpPr>
            <p:nvPr/>
          </p:nvSpPr>
          <p:spPr bwMode="auto">
            <a:xfrm>
              <a:off x="8412224" y="6957003"/>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r>
                <a:rPr lang="ar-OM" sz="1100" u="none">
                  <a:latin typeface="Arial" charset="0"/>
                  <a:cs typeface="Times New Roman" pitchFamily="18" charset="0"/>
                </a:rPr>
                <a:t>مصادر الخطر الطبيعية</a:t>
              </a:r>
            </a:p>
          </p:txBody>
        </p:sp>
        <p:sp>
          <p:nvSpPr>
            <p:cNvPr id="9" name="Rounded Rectangle 5"/>
            <p:cNvSpPr>
              <a:spLocks noChangeArrowheads="1"/>
            </p:cNvSpPr>
            <p:nvPr/>
          </p:nvSpPr>
          <p:spPr bwMode="auto">
            <a:xfrm>
              <a:off x="5211824" y="6957003"/>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ar-OM" sz="1100" u="none">
                  <a:latin typeface="Arial" charset="0"/>
                  <a:cs typeface="Times New Roman" pitchFamily="18" charset="0"/>
                </a:rPr>
                <a:t>البعد السياسي </a:t>
              </a:r>
              <a:r>
                <a:rPr lang="ar-OM" sz="1100" u="none">
                  <a:solidFill>
                    <a:srgbClr val="FF0000"/>
                  </a:solidFill>
                  <a:latin typeface="Arial" charset="0"/>
                  <a:cs typeface="Times New Roman" pitchFamily="18" charset="0"/>
                </a:rPr>
                <a:t>والاقتصادي</a:t>
              </a:r>
            </a:p>
          </p:txBody>
        </p:sp>
        <p:sp>
          <p:nvSpPr>
            <p:cNvPr id="10" name="Rounded Rectangle 12"/>
            <p:cNvSpPr>
              <a:spLocks noChangeArrowheads="1"/>
            </p:cNvSpPr>
            <p:nvPr/>
          </p:nvSpPr>
          <p:spPr bwMode="auto">
            <a:xfrm>
              <a:off x="5211824" y="8176203"/>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en-GB" sz="1100" u="none" dirty="0">
                <a:latin typeface="Arial" charset="0"/>
                <a:cs typeface="Times New Roman" pitchFamily="18" charset="0"/>
              </a:endParaRPr>
            </a:p>
          </p:txBody>
        </p:sp>
        <p:sp>
          <p:nvSpPr>
            <p:cNvPr id="11" name="Rounded Rectangle 13"/>
            <p:cNvSpPr>
              <a:spLocks noChangeArrowheads="1"/>
            </p:cNvSpPr>
            <p:nvPr/>
          </p:nvSpPr>
          <p:spPr bwMode="auto">
            <a:xfrm>
              <a:off x="5211824" y="9395403"/>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en-GB" sz="1100" u="none" dirty="0">
                <a:latin typeface="Arial" charset="0"/>
                <a:cs typeface="Times New Roman" pitchFamily="18" charset="0"/>
              </a:endParaRPr>
            </a:p>
          </p:txBody>
        </p:sp>
        <p:sp>
          <p:nvSpPr>
            <p:cNvPr id="12" name="Rounded Rectangle 14"/>
            <p:cNvSpPr>
              <a:spLocks noChangeArrowheads="1"/>
            </p:cNvSpPr>
            <p:nvPr/>
          </p:nvSpPr>
          <p:spPr bwMode="auto">
            <a:xfrm>
              <a:off x="8412224" y="8176203"/>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ar-OM" sz="1100" u="none" strike="dblStrike">
                  <a:latin typeface="Arial" charset="0"/>
                  <a:cs typeface="Times New Roman" pitchFamily="18" charset="0"/>
                </a:rPr>
                <a:t>مصادر المعلومات/ البعد الإعلامي</a:t>
              </a:r>
            </a:p>
          </p:txBody>
        </p:sp>
        <p:sp>
          <p:nvSpPr>
            <p:cNvPr id="13" name="Rounded Rectangle 15"/>
            <p:cNvSpPr>
              <a:spLocks noChangeArrowheads="1"/>
            </p:cNvSpPr>
            <p:nvPr/>
          </p:nvSpPr>
          <p:spPr bwMode="auto">
            <a:xfrm>
              <a:off x="8412224" y="9395403"/>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ar-OM" sz="1100" u="none">
                  <a:latin typeface="Arial" charset="0"/>
                  <a:cs typeface="Times New Roman" pitchFamily="18" charset="0"/>
                </a:rPr>
                <a:t>التواصل الحيواني البشري البيئي</a:t>
              </a:r>
            </a:p>
          </p:txBody>
        </p:sp>
        <p:sp>
          <p:nvSpPr>
            <p:cNvPr id="14" name="Rounded Rectangle 4"/>
            <p:cNvSpPr>
              <a:spLocks noChangeArrowheads="1"/>
            </p:cNvSpPr>
            <p:nvPr/>
          </p:nvSpPr>
          <p:spPr bwMode="auto">
            <a:xfrm>
              <a:off x="6354824" y="7967698"/>
              <a:ext cx="2590800" cy="2895600"/>
            </a:xfrm>
            <a:prstGeom prst="roundRect">
              <a:avLst>
                <a:gd name="adj" fmla="val 16667"/>
              </a:avLst>
            </a:prstGeom>
            <a:solidFill>
              <a:schemeClr val="bg1">
                <a:lumMod val="95000"/>
                <a:alpha val="71000"/>
              </a:schemeClr>
            </a:solid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t" anchorCtr="0"/>
            <a:lstStyle/>
            <a:p>
              <a:pPr>
                <a:defRPr/>
              </a:pPr>
              <a:r>
                <a:rPr lang="ar-OM" sz="1600" u="none">
                  <a:latin typeface="Arial" charset="0"/>
                  <a:cs typeface="Times New Roman" pitchFamily="18" charset="0"/>
                </a:rPr>
                <a:t>انتقال العدوى/التعرّض لها</a:t>
              </a:r>
            </a:p>
          </p:txBody>
        </p:sp>
        <p:sp>
          <p:nvSpPr>
            <p:cNvPr id="15" name="Rounded Rectangle 3"/>
            <p:cNvSpPr>
              <a:spLocks noChangeArrowheads="1"/>
            </p:cNvSpPr>
            <p:nvPr/>
          </p:nvSpPr>
          <p:spPr bwMode="auto">
            <a:xfrm>
              <a:off x="6812024" y="8729698"/>
              <a:ext cx="1676400" cy="1463340"/>
            </a:xfrm>
            <a:prstGeom prst="roundRect">
              <a:avLst>
                <a:gd name="adj" fmla="val 16667"/>
              </a:avLst>
            </a:prstGeom>
            <a:solidFill>
              <a:srgbClr val="69AE23"/>
            </a:solid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t" anchorCtr="0"/>
            <a:lstStyle/>
            <a:p>
              <a:pPr>
                <a:defRPr/>
              </a:pPr>
              <a:r>
                <a:rPr lang="ar-OM" sz="2000" u="none">
                  <a:solidFill>
                    <a:srgbClr val="F7F7F7"/>
                  </a:solidFill>
                  <a:latin typeface="Arial" charset="0"/>
                  <a:cs typeface="Times New Roman" pitchFamily="18" charset="0"/>
                </a:rPr>
                <a:t>الأساس</a:t>
              </a:r>
            </a:p>
            <a:p>
              <a:pPr marL="171450" indent="-171450">
                <a:buFont typeface="Wingdings" panose="05000000000000000000" pitchFamily="2" charset="2"/>
                <a:buChar char="§"/>
                <a:defRPr/>
              </a:pPr>
              <a:r>
                <a:rPr lang="ar-OM" u="none">
                  <a:latin typeface="Arial" charset="0"/>
                  <a:cs typeface="Times New Roman" pitchFamily="18" charset="0"/>
                </a:rPr>
                <a:t> الوقت</a:t>
              </a:r>
            </a:p>
            <a:p>
              <a:pPr marL="171450" indent="-171450">
                <a:buFont typeface="Wingdings" panose="05000000000000000000" pitchFamily="2" charset="2"/>
                <a:buChar char="§"/>
                <a:defRPr/>
              </a:pPr>
              <a:r>
                <a:rPr lang="ar-OM" u="none">
                  <a:latin typeface="Arial" charset="0"/>
                  <a:cs typeface="Times New Roman" pitchFamily="18" charset="0"/>
                </a:rPr>
                <a:t> المكان</a:t>
              </a:r>
            </a:p>
            <a:p>
              <a:pPr marL="171450" indent="-171450">
                <a:buFont typeface="Wingdings" panose="05000000000000000000" pitchFamily="2" charset="2"/>
                <a:buChar char="§"/>
                <a:defRPr/>
              </a:pPr>
              <a:r>
                <a:rPr lang="ar-OM" u="none">
                  <a:latin typeface="Arial" charset="0"/>
                  <a:cs typeface="Times New Roman" pitchFamily="18" charset="0"/>
                </a:rPr>
                <a:t> الفرد</a:t>
              </a:r>
            </a:p>
          </p:txBody>
        </p:sp>
        <p:sp>
          <p:nvSpPr>
            <p:cNvPr id="24" name="TextBox 23"/>
            <p:cNvSpPr txBox="1"/>
            <p:nvPr/>
          </p:nvSpPr>
          <p:spPr>
            <a:xfrm>
              <a:off x="5431357" y="6698393"/>
              <a:ext cx="4506362" cy="313932"/>
            </a:xfrm>
            <a:prstGeom prst="rect">
              <a:avLst/>
            </a:prstGeom>
            <a:noFill/>
          </p:spPr>
          <p:txBody>
            <a:bodyPr wrap="none" rtlCol="0">
              <a:spAutoFit/>
            </a:bodyPr>
            <a:lstStyle/>
            <a:p>
              <a:r>
                <a:rPr lang="ar-OM" sz="1600" b="1" u="none" dirty="0">
                  <a:solidFill>
                    <a:srgbClr val="FF0000"/>
                  </a:solidFill>
                </a:rPr>
                <a:t>تصميم ليخضع للمراجعة بواسطة الاستشاريين</a:t>
              </a:r>
            </a:p>
          </p:txBody>
        </p:sp>
        <p:sp>
          <p:nvSpPr>
            <p:cNvPr id="3" name="Rectangle 2"/>
            <p:cNvSpPr/>
            <p:nvPr/>
          </p:nvSpPr>
          <p:spPr>
            <a:xfrm>
              <a:off x="5471864" y="8556368"/>
              <a:ext cx="1080120" cy="424732"/>
            </a:xfrm>
            <a:prstGeom prst="rect">
              <a:avLst/>
            </a:prstGeom>
          </p:spPr>
          <p:txBody>
            <a:bodyPr wrap="square">
              <a:spAutoFit/>
            </a:bodyPr>
            <a:lstStyle/>
            <a:p>
              <a:pPr>
                <a:defRPr/>
              </a:pPr>
              <a:r>
                <a:rPr lang="ar-OM" u="none">
                  <a:latin typeface="Arial" charset="0"/>
                  <a:cs typeface="Times New Roman" pitchFamily="18" charset="0"/>
                </a:rPr>
                <a:t>البعد الثقافي</a:t>
              </a:r>
            </a:p>
          </p:txBody>
        </p:sp>
        <p:sp>
          <p:nvSpPr>
            <p:cNvPr id="20" name="Rectangle 19"/>
            <p:cNvSpPr/>
            <p:nvPr/>
          </p:nvSpPr>
          <p:spPr>
            <a:xfrm>
              <a:off x="5207871" y="9683738"/>
              <a:ext cx="1371629" cy="757130"/>
            </a:xfrm>
            <a:prstGeom prst="rect">
              <a:avLst/>
            </a:prstGeom>
          </p:spPr>
          <p:txBody>
            <a:bodyPr wrap="square">
              <a:spAutoFit/>
            </a:bodyPr>
            <a:lstStyle/>
            <a:p>
              <a:pPr>
                <a:defRPr/>
              </a:pPr>
              <a:r>
                <a:rPr lang="ar-OM" u="none">
                  <a:latin typeface="Arial" charset="0"/>
                  <a:cs typeface="Times New Roman" pitchFamily="18" charset="0"/>
                </a:rPr>
                <a:t>الوقاية:</a:t>
              </a:r>
              <a:r>
                <a:rPr lang="ar-OM" u="none">
                  <a:solidFill>
                    <a:srgbClr val="FF0000"/>
                  </a:solidFill>
                  <a:latin typeface="Arial" charset="0"/>
                  <a:cs typeface="Times New Roman" pitchFamily="18" charset="0"/>
                </a:rPr>
                <a:t> برنامج</a:t>
              </a:r>
              <a:r>
                <a:rPr lang="ar-OM" u="none">
                  <a:latin typeface="Arial" charset="0"/>
                  <a:cs typeface="Times New Roman" pitchFamily="18" charset="0"/>
                </a:rPr>
                <a:t> اللقاحات والتلقيح</a:t>
              </a:r>
            </a:p>
          </p:txBody>
        </p:sp>
      </p:grpSp>
      <p:grpSp>
        <p:nvGrpSpPr>
          <p:cNvPr id="17" name="Group 16">
            <a:extLst>
              <a:ext uri="{FF2B5EF4-FFF2-40B4-BE49-F238E27FC236}">
                <a16:creationId xmlns:a16="http://schemas.microsoft.com/office/drawing/2014/main" id="{3B27B755-6600-44E0-B584-50AC6275D1A1}"/>
              </a:ext>
            </a:extLst>
          </p:cNvPr>
          <p:cNvGrpSpPr/>
          <p:nvPr/>
        </p:nvGrpSpPr>
        <p:grpSpPr>
          <a:xfrm>
            <a:off x="1252538" y="1971101"/>
            <a:ext cx="3150350" cy="3939610"/>
            <a:chOff x="6496822" y="2064059"/>
            <a:chExt cx="3150350" cy="3939610"/>
          </a:xfrm>
        </p:grpSpPr>
        <p:sp>
          <p:nvSpPr>
            <p:cNvPr id="4" name="Rectangle 3"/>
            <p:cNvSpPr/>
            <p:nvPr/>
          </p:nvSpPr>
          <p:spPr>
            <a:xfrm>
              <a:off x="6496822" y="4709235"/>
              <a:ext cx="3150350" cy="1294434"/>
            </a:xfrm>
            <a:prstGeom prst="rect">
              <a:avLst/>
            </a:prstGeom>
            <a:ln w="28575">
              <a:solidFill>
                <a:schemeClr val="tx1"/>
              </a:solidFill>
            </a:ln>
          </p:spPr>
          <p:txBody>
            <a:bodyPr wrap="square">
              <a:spAutoFit/>
            </a:bodyPr>
            <a:lstStyle/>
            <a:p>
              <a:pPr algn="r">
                <a:spcBef>
                  <a:spcPct val="50000"/>
                </a:spcBef>
              </a:pPr>
              <a:r>
                <a:rPr lang="ar-OM" b="1" u="none">
                  <a:latin typeface="Arial" pitchFamily="34" charset="0"/>
                  <a:cs typeface="Arial" pitchFamily="34" charset="0"/>
                </a:rPr>
                <a:t>الطبقة الثالثة: </a:t>
              </a:r>
              <a:r>
                <a:rPr lang="ar-OM" u="none">
                  <a:latin typeface="Arial" pitchFamily="34" charset="0"/>
                  <a:cs typeface="Arial" pitchFamily="34" charset="0"/>
                </a:rPr>
                <a:t>السياق العام الذي يقع فيه الحدث - المحددات الأخرى المحيطة بالحدث والتي قد تؤثر فيه وتقييمها. قد لا ترتبط هذه العوامل ارتباطًا مباشرًا بوبائيات الأمراض المعدية ولا بسمات المرض قيد الدراسة</a:t>
              </a:r>
            </a:p>
          </p:txBody>
        </p:sp>
        <p:sp>
          <p:nvSpPr>
            <p:cNvPr id="8" name="Rectangle 7"/>
            <p:cNvSpPr/>
            <p:nvPr/>
          </p:nvSpPr>
          <p:spPr>
            <a:xfrm>
              <a:off x="6496822" y="3432813"/>
              <a:ext cx="3150350" cy="424732"/>
            </a:xfrm>
            <a:prstGeom prst="rect">
              <a:avLst/>
            </a:prstGeom>
            <a:ln w="28575">
              <a:solidFill>
                <a:schemeClr val="tx1"/>
              </a:solidFill>
            </a:ln>
          </p:spPr>
          <p:txBody>
            <a:bodyPr wrap="square">
              <a:spAutoFit/>
            </a:bodyPr>
            <a:lstStyle/>
            <a:p>
              <a:pPr algn="r"/>
              <a:r>
                <a:rPr lang="ar-OM" b="1" u="none"/>
                <a:t> الطبقة الثانية: </a:t>
              </a:r>
              <a:r>
                <a:rPr lang="ar-OM" u="none"/>
                <a:t>انتقال العدوى واحتمالية التعرّض</a:t>
              </a:r>
            </a:p>
          </p:txBody>
        </p:sp>
        <p:sp>
          <p:nvSpPr>
            <p:cNvPr id="19" name="Rectangle 18"/>
            <p:cNvSpPr/>
            <p:nvPr/>
          </p:nvSpPr>
          <p:spPr>
            <a:xfrm>
              <a:off x="6496822" y="2064059"/>
              <a:ext cx="3150350" cy="517065"/>
            </a:xfrm>
            <a:prstGeom prst="rect">
              <a:avLst/>
            </a:prstGeom>
            <a:ln w="28575">
              <a:solidFill>
                <a:schemeClr val="tx1"/>
              </a:solidFill>
            </a:ln>
          </p:spPr>
          <p:txBody>
            <a:bodyPr wrap="square">
              <a:spAutoFit/>
            </a:bodyPr>
            <a:lstStyle/>
            <a:p>
              <a:pPr algn="r">
                <a:spcBef>
                  <a:spcPct val="50000"/>
                </a:spcBef>
              </a:pPr>
              <a:r>
                <a:rPr lang="ar-OM" b="1" u="none">
                  <a:latin typeface="Arial" pitchFamily="34" charset="0"/>
                  <a:cs typeface="Arial" pitchFamily="34" charset="0"/>
                </a:rPr>
                <a:t> الطبقة الأولى: </a:t>
              </a:r>
              <a:r>
                <a:rPr lang="ar-OM" u="none">
                  <a:latin typeface="Arial" pitchFamily="34" charset="0"/>
                  <a:cs typeface="Arial" pitchFamily="34" charset="0"/>
                </a:rPr>
                <a:t>الوبائيات الوصفية الأساسية</a:t>
              </a:r>
            </a:p>
            <a:p>
              <a:pPr algn="r">
                <a:spcBef>
                  <a:spcPct val="50000"/>
                </a:spcBef>
              </a:pPr>
              <a:r>
                <a:rPr lang="ar-OM" u="none">
                  <a:latin typeface="Arial" pitchFamily="34" charset="0"/>
                  <a:cs typeface="Arial" pitchFamily="34" charset="0"/>
                </a:rPr>
                <a:t>الوقت والمكان والفرد</a:t>
              </a:r>
            </a:p>
          </p:txBody>
        </p:sp>
      </p:grpSp>
    </p:spTree>
    <p:extLst>
      <p:ext uri="{BB962C8B-B14F-4D97-AF65-F5344CB8AC3E}">
        <p14:creationId xmlns:p14="http://schemas.microsoft.com/office/powerpoint/2010/main" val="3157906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70305" y="3158971"/>
            <a:ext cx="6570730" cy="720080"/>
          </a:xfrm>
          <a:ln w="28575">
            <a:solidFill>
              <a:schemeClr val="tx1"/>
            </a:solidFill>
          </a:ln>
        </p:spPr>
        <p:txBody>
          <a:bodyPr/>
          <a:lstStyle/>
          <a:p>
            <a:pPr marL="0" indent="0">
              <a:buNone/>
            </a:pPr>
            <a:r>
              <a:rPr lang="ar-OM" sz="1800" dirty="0"/>
              <a:t>في الشرائح التالية، سيرد وصف بعض العناصر من الطبقة الثالثة بمزيد من التفاصيل مع بعض الأسئلة التي يجب مراعاتها عند تحليل السياق الأوسع لحدث ما</a:t>
            </a:r>
          </a:p>
        </p:txBody>
      </p:sp>
    </p:spTree>
    <p:extLst>
      <p:ext uri="{BB962C8B-B14F-4D97-AF65-F5344CB8AC3E}">
        <p14:creationId xmlns:p14="http://schemas.microsoft.com/office/powerpoint/2010/main" val="992608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7" y="865188"/>
            <a:ext cx="8053927" cy="341632"/>
          </a:xfrm>
          <a:prstGeom prst="rect">
            <a:avLst/>
          </a:prstGeom>
          <a:noFill/>
          <a:ln w="9525" algn="ctr">
            <a:noFill/>
            <a:miter lim="800000"/>
            <a:headEnd/>
            <a:tailEnd/>
          </a:ln>
        </p:spPr>
        <p:txBody>
          <a:bodyPr wrap="square">
            <a:spAutoFit/>
          </a:bodyPr>
          <a:lstStyle/>
          <a:p>
            <a:pPr algn="r">
              <a:spcBef>
                <a:spcPct val="50000"/>
              </a:spcBef>
            </a:pPr>
            <a:r>
              <a:rPr lang="ar-OM" sz="1800" b="1" u="none" dirty="0">
                <a:solidFill>
                  <a:srgbClr val="69AE23"/>
                </a:solidFill>
                <a:latin typeface="Arial" pitchFamily="34" charset="0"/>
                <a:cs typeface="Arial" pitchFamily="34" charset="0"/>
              </a:rPr>
              <a:t>البعد السياسي والاقتصادي</a:t>
            </a:r>
          </a:p>
        </p:txBody>
      </p:sp>
      <p:sp>
        <p:nvSpPr>
          <p:cNvPr id="5" name="Content Placeholder 2"/>
          <p:cNvSpPr txBox="1">
            <a:spLocks/>
          </p:cNvSpPr>
          <p:nvPr/>
        </p:nvSpPr>
        <p:spPr>
          <a:xfrm>
            <a:off x="810165" y="1514290"/>
            <a:ext cx="8496300" cy="4451720"/>
          </a:xfrm>
          <a:prstGeom prst="rect">
            <a:avLst/>
          </a:prstGeom>
        </p:spPr>
        <p:txBody>
          <a:bodyPr/>
          <a:lstStyle/>
          <a:p>
            <a:pPr lvl="0" algn="r" defTabSz="820738" eaLnBrk="0" hangingPunct="0">
              <a:lnSpc>
                <a:spcPct val="100000"/>
              </a:lnSpc>
              <a:spcBef>
                <a:spcPct val="50000"/>
              </a:spcBef>
              <a:buClr>
                <a:srgbClr val="B22C1B"/>
              </a:buClr>
              <a:buSzPct val="80000"/>
              <a:tabLst>
                <a:tab pos="341313" algn="l"/>
                <a:tab pos="1150938" algn="l"/>
              </a:tabLst>
              <a:defRPr/>
            </a:pPr>
            <a:r>
              <a:rPr lang="ar-OM" u="none">
                <a:latin typeface="Arial" charset="0"/>
                <a:cs typeface="Times New Roman" pitchFamily="18" charset="0"/>
              </a:rPr>
              <a:t>يمكن أن يؤدي عدم الاستقرار السياسي والأمني إلى إضعاف السكان وإضعاف استجابتهم لتفشي المرض.</a:t>
            </a:r>
          </a:p>
          <a:p>
            <a:pPr lvl="0" algn="r" defTabSz="820738" eaLnBrk="0" hangingPunct="0">
              <a:lnSpc>
                <a:spcPct val="100000"/>
              </a:lnSpc>
              <a:spcBef>
                <a:spcPct val="50000"/>
              </a:spcBef>
              <a:buClr>
                <a:srgbClr val="B22C1B"/>
              </a:buClr>
              <a:buSzPct val="80000"/>
              <a:tabLst>
                <a:tab pos="341313" algn="l"/>
                <a:tab pos="1150938" algn="l"/>
              </a:tabLst>
              <a:defRPr/>
            </a:pPr>
            <a:r>
              <a:rPr lang="ar-OM" u="none">
                <a:latin typeface="Arial" charset="0"/>
                <a:cs typeface="Times New Roman" pitchFamily="18" charset="0"/>
              </a:rPr>
              <a:t> يجب أن تقييم عملية الاستخبارات الوبائية السياق السياسي والاقتصادي للحدث.</a:t>
            </a:r>
          </a:p>
          <a:p>
            <a:pPr lvl="0" algn="l" defTabSz="820738" eaLnBrk="0" hangingPunct="0">
              <a:lnSpc>
                <a:spcPct val="100000"/>
              </a:lnSpc>
              <a:spcBef>
                <a:spcPct val="50000"/>
              </a:spcBef>
              <a:buClr>
                <a:srgbClr val="B22C1B"/>
              </a:buClr>
              <a:buSzPct val="80000"/>
              <a:tabLst>
                <a:tab pos="341313" algn="l"/>
                <a:tab pos="1150938" algn="l"/>
              </a:tabLst>
              <a:defRPr/>
            </a:pPr>
            <a:endParaRPr lang="en-US" u="none" dirty="0">
              <a:latin typeface="+mn-lt"/>
              <a:cs typeface="Times New Roman" pitchFamily="18" charset="0"/>
            </a:endParaRPr>
          </a:p>
          <a:p>
            <a:pPr lvl="0" algn="r" defTabSz="820738" eaLnBrk="0" hangingPunct="0">
              <a:lnSpc>
                <a:spcPct val="100000"/>
              </a:lnSpc>
              <a:spcBef>
                <a:spcPct val="50000"/>
              </a:spcBef>
              <a:buClr>
                <a:srgbClr val="B22C1B"/>
              </a:buClr>
              <a:buSzPct val="80000"/>
              <a:tabLst>
                <a:tab pos="341313" algn="l"/>
                <a:tab pos="1150938" algn="l"/>
              </a:tabLst>
              <a:defRPr/>
            </a:pPr>
            <a:r>
              <a:rPr lang="ar-OM" u="none">
                <a:latin typeface="+mn-lt"/>
                <a:cs typeface="Times New Roman" pitchFamily="18" charset="0"/>
              </a:rPr>
              <a:t> يجب أن يتناول التحليل الأسئلة التالية:</a:t>
            </a:r>
          </a:p>
          <a:p>
            <a:pPr marL="171450" marR="0" lvl="0" indent="-1714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u="none">
                <a:latin typeface="+mn-lt"/>
                <a:cs typeface="Times New Roman" pitchFamily="18" charset="0"/>
              </a:rPr>
              <a:t>هل يوجد أي حدث سياسي يمكن أن يؤثر على السكان؟</a:t>
            </a:r>
          </a:p>
          <a:p>
            <a:pPr marL="171450" indent="-1714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u="none">
                <a:latin typeface="+mn-lt"/>
                <a:cs typeface="Times New Roman" pitchFamily="18" charset="0"/>
              </a:rPr>
              <a:t> ما الوضع الاقتصادي للبلاد؟</a:t>
            </a:r>
          </a:p>
          <a:p>
            <a:pPr marL="171450" indent="-171450" algn="r"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ar-OM" u="none">
                <a:latin typeface="+mn-lt"/>
                <a:cs typeface="Times New Roman" pitchFamily="18" charset="0"/>
              </a:rPr>
              <a:t> ما الأثر السياسي والاقتصادي على السكان المتضررين؟</a:t>
            </a:r>
          </a:p>
          <a:p>
            <a:pPr marL="171450" marR="0" lvl="0" indent="-1714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u="none">
                <a:latin typeface="+mn-lt"/>
                <a:cs typeface="Times New Roman" pitchFamily="18" charset="0"/>
              </a:rPr>
              <a:t>هل يمكن أن تكون هناك تحركات سكانية عبر المناطق التي تم رصد الحدث فيها؟</a:t>
            </a:r>
          </a:p>
          <a:p>
            <a:pPr marL="171450" marR="0" lvl="0" indent="-1714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u="none">
                <a:latin typeface="+mn-lt"/>
                <a:cs typeface="Times New Roman" pitchFamily="18" charset="0"/>
              </a:rPr>
              <a:t>هل يمكن أن ينتشر الحدث إلى البلاد المجاورة بسبب حركة السكان؟</a:t>
            </a:r>
          </a:p>
          <a:p>
            <a:pPr marL="171450" marR="0" lvl="0" indent="-171450" algn="r" defTabSz="820738" rtl="1"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ar-OM" u="none">
                <a:latin typeface="+mn-lt"/>
                <a:cs typeface="Times New Roman" pitchFamily="18" charset="0"/>
              </a:rPr>
              <a:t>هل توجد مشكلات أمنية قد تؤثر على رصد المزيد من الحالات وعلى تدابير الاستجابة؟</a:t>
            </a:r>
          </a:p>
          <a:p>
            <a:pPr lvl="0" algn="l" defTabSz="820738" eaLnBrk="0" hangingPunct="0">
              <a:lnSpc>
                <a:spcPct val="100000"/>
              </a:lnSpc>
              <a:spcBef>
                <a:spcPct val="50000"/>
              </a:spcBef>
              <a:buClr>
                <a:srgbClr val="B22C1B"/>
              </a:buClr>
              <a:buSzPct val="80000"/>
              <a:tabLst>
                <a:tab pos="341313" algn="l"/>
                <a:tab pos="1150938" algn="l"/>
              </a:tabLst>
              <a:defRPr/>
            </a:pPr>
            <a:endParaRPr lang="en-GB" b="1" u="none" dirty="0">
              <a:latin typeface="+mn-lt"/>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endParaRPr lang="en-GB" u="none" dirty="0">
              <a:latin typeface="+mn-lt"/>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3&quot;/&gt;&lt;property id=&quot;20307&quot; value=&quot;292&quot;/&gt;&lt;/object&gt;&lt;object type=&quot;3&quot; unique_id=&quot;10175&quot;&gt;&lt;property id=&quot;20148&quot; value=&quot;5&quot;/&gt;&lt;property id=&quot;20300&quot; value=&quot;Slide 4&quot;/&gt;&lt;property id=&quot;20307&quot; value=&quot;290&quot;/&gt;&lt;/object&gt;&lt;object type=&quot;3&quot; unique_id=&quot;10176&quot;&gt;&lt;property id=&quot;20148&quot; value=&quot;5&quot;/&gt;&lt;property id=&quot;20300&quot; value=&quot;Slide 5&quot;/&gt;&lt;property id=&quot;20307&quot; value=&quot;293&quot;/&gt;&lt;/object&gt;&lt;object type=&quot;3&quot; unique_id=&quot;10177&quot;&gt;&lt;property id=&quot;20148&quot; value=&quot;5&quot;/&gt;&lt;property id=&quot;20300&quot; value=&quot;Slide 6&quot;/&gt;&lt;property id=&quot;20307&quot; value=&quot;294&quot;/&gt;&lt;/object&gt;&lt;object type=&quot;3&quot; unique_id=&quot;10178&quot;&gt;&lt;property id=&quot;20148&quot; value=&quot;5&quot;/&gt;&lt;property id=&quot;20300&quot; value=&quot;Slide 7&quot;/&gt;&lt;property id=&quot;20307&quot; value=&quot;298&quot;/&gt;&lt;/object&gt;&lt;object type=&quot;3&quot; unique_id=&quot;10179&quot;&gt;&lt;property id=&quot;20148&quot; value=&quot;5&quot;/&gt;&lt;property id=&quot;20300&quot; value=&quot;Slide 8&quot;/&gt;&lt;property id=&quot;20307&quot; value=&quot;295&quot;/&gt;&lt;/object&gt;&lt;object type=&quot;3&quot; unique_id=&quot;10180&quot;&gt;&lt;property id=&quot;20148&quot; value=&quot;5&quot;/&gt;&lt;property id=&quot;20300&quot; value=&quot;Slide 9&quot;/&gt;&lt;property id=&quot;20307&quot; value=&quot;281&quot;/&gt;&lt;/object&gt;&lt;object type=&quot;3&quot; unique_id=&quot;10181&quot;&gt;&lt;property id=&quot;20148&quot; value=&quot;5&quot;/&gt;&lt;property id=&quot;20300&quot; value=&quot;Slide 10&quot;/&gt;&lt;property id=&quot;20307&quot; value=&quot;297&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58AD0EF-1909-4454-B7FC-6E438D8C32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900251-DD30-411C-9361-761CCB6B9FCB}">
  <ds:schemaRefs>
    <ds:schemaRef ds:uri="http://schemas.microsoft.com/office/2006/metadata/properties"/>
    <ds:schemaRef ds:uri="d23a570b-d7a9-49ca-a34c-8afb8206b4bf"/>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5c728178-6efc-4233-8faf-5837ddb4420c"/>
    <ds:schemaRef ds:uri="376727eb-354b-45e4-998d-f84ea079474e"/>
    <ds:schemaRef ds:uri="http://purl.org/dc/elements/1.1/"/>
    <ds:schemaRef ds:uri="32fd28f3-eb5c-4ffb-b88d-54039670de2a"/>
    <ds:schemaRef ds:uri="http://www.w3.org/XML/1998/namespace"/>
    <ds:schemaRef ds:uri="http://purl.org/dc/dcmitype/"/>
    <ds:schemaRef ds:uri="f21cd5e7-4e59-4426-9a65-65a4b49b5ea4"/>
  </ds:schemaRefs>
</ds:datastoreItem>
</file>

<file path=customXml/itemProps3.xml><?xml version="1.0" encoding="utf-8"?>
<ds:datastoreItem xmlns:ds="http://schemas.openxmlformats.org/officeDocument/2006/customXml" ds:itemID="{93A7E49E-4AAA-4CCE-B439-EF1C501E9B24}">
  <ds:schemaRefs>
    <ds:schemaRef ds:uri="http://schemas.microsoft.com/sharepoint/events"/>
  </ds:schemaRefs>
</ds:datastoreItem>
</file>

<file path=docProps/app.xml><?xml version="1.0" encoding="utf-8"?>
<ap:Properties xmlns:vt="http://schemas.openxmlformats.org/officeDocument/2006/docPropsVTypes" xmlns:ap="http://schemas.openxmlformats.org/officeDocument/2006/extended-properties">
  <ap:Template/>
  <ap:TotalTime>6661</ap:TotalTime>
  <ap:Words>4638</ap:Words>
  <ap:Application>Microsoft Office PowerPoint</ap:Application>
  <ap:PresentationFormat>Custom</ap:PresentationFormat>
  <ap:Paragraphs>398</ap:Paragraphs>
  <ap:Slides>23</ap:Slides>
  <ap:Notes>22</ap:Notes>
  <ap:HiddenSlides>0</ap:HiddenSlides>
  <ap:MMClips>0</ap:MMClips>
  <ap:ScaleCrop>false</ap:ScaleCrop>
  <ap:HeadingPairs>
    <vt:vector baseType="variant" size="6">
      <vt:variant>
        <vt:lpstr>Fonts Used</vt:lpstr>
      </vt:variant>
      <vt:variant>
        <vt:i4>8</vt:i4>
      </vt:variant>
      <vt:variant>
        <vt:lpstr>Theme</vt:lpstr>
      </vt:variant>
      <vt:variant>
        <vt:i4>1</vt:i4>
      </vt:variant>
      <vt:variant>
        <vt:lpstr>Slide Titles</vt:lpstr>
      </vt:variant>
      <vt:variant>
        <vt:i4>23</vt:i4>
      </vt:variant>
    </vt:vector>
  </ap:HeadingPairs>
  <ap:TitlesOfParts>
    <vt:vector baseType="lpstr" size="32">
      <vt:lpstr>AdobeCorpID MyriadRg</vt:lpstr>
      <vt:lpstr>Arial</vt:lpstr>
      <vt:lpstr>Calibri</vt:lpstr>
      <vt:lpstr>MetaPro-Black</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CDT</dc:creator>
  <cp:lastModifiedBy>CDT</cp:lastModifiedBy>
  <cp:revision>1043</cp:revision>
  <dcterms:created xsi:type="dcterms:W3CDTF">2006-11-17T14:43:15Z</dcterms:created>
  <dcterms:modified xsi:type="dcterms:W3CDTF">2021-03-23T13:17:17Z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DOI1007-2079432915-211</vt:lpwstr>
  </property>
  <property fmtid="{D5CDD505-2E9C-101B-9397-08002B2CF9AE}" pid="4" name="_dlc_DocIdUrl">
    <vt:lpwstr>http://dms.ecdcnet.europa.eu/sites/projects/prodmgmt/hsi/_layouts/15/DocIdRedir.aspx?ID=DOI1007-2079432915-211, DOI1007-2079432915-211</vt:lpwstr>
  </property>
  <property fmtid="{D5CDD505-2E9C-101B-9397-08002B2CF9AE}" pid="5" name="_dlc_DocIdItemGuid">
    <vt:lpwstr>e2e8341e-4a43-4127-9575-4680c4289ea7</vt:lpwstr>
  </property>
  <property fmtid="{D5CDD505-2E9C-101B-9397-08002B2CF9AE}" pid="6" name="TaxKeyword">
    <vt:lpwstr/>
  </property>
  <property fmtid="{D5CDD505-2E9C-101B-9397-08002B2CF9AE}" pid="7" name="ECDC_DMS_Organization">
    <vt:lpwstr>588;#Epidemic Intelligence|14e38dbb-bccc-4c34-ac2f-9f24d991c96d</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Project0">
    <vt:lpwstr/>
  </property>
  <property fmtid="{D5CDD505-2E9C-101B-9397-08002B2CF9AE}" pid="27" name="ECDC_DMS_Organization0">
    <vt:lpwstr>Epidemic Intelligence|14e38dbb-bccc-4c34-ac2f-9f24d991c96d</vt:lpwstr>
  </property>
  <property fmtid="{D5CDD505-2E9C-101B-9397-08002B2CF9AE}" pid="28" name="ECDC_DMS_Group">
    <vt:lpwstr>Epidemic Intelligence</vt:lpwstr>
  </property>
  <property fmtid="{D5CDD505-2E9C-101B-9397-08002B2CF9AE}" pid="29" name="ECDC_DMS_Epi_and_Emergency_Document_Type0">
    <vt:lpwstr>Presentation|ccbe1f80-b171-4140-9ee7-571d78063fb6</vt:lpwstr>
  </property>
  <property fmtid="{D5CDD505-2E9C-101B-9397-08002B2CF9AE}" pid="30" name="ECDC_DMS_MIS_Activity_code0">
    <vt:lpwstr/>
  </property>
  <property fmtid="{D5CDD505-2E9C-101B-9397-08002B2CF9AE}" pid="31" name="edrm_institution">
    <vt:lpwstr/>
  </property>
  <property fmtid="{D5CDD505-2E9C-101B-9397-08002B2CF9AE}" pid="32" name="edrm_spatial">
    <vt:lpwstr/>
  </property>
  <property fmtid="{D5CDD505-2E9C-101B-9397-08002B2CF9AE}" pid="33" name="ECDC_DMS_Section">
    <vt:lpwstr>Epidemic Intelligence and Response</vt:lpwstr>
  </property>
  <property fmtid="{D5CDD505-2E9C-101B-9397-08002B2CF9AE}" pid="34" name="ECDC_DMS_Author">
    <vt:lpwstr>491</vt:lpwstr>
  </property>
  <property fmtid="{D5CDD505-2E9C-101B-9397-08002B2CF9AE}" pid="35" name="ECDC_Subject_whatTaxHTField0">
    <vt:lpwstr>epidemic intelligence|ad1f1585-b938-4db1-992a-8af3e2bf831f</vt:lpwstr>
  </property>
  <property fmtid="{D5CDD505-2E9C-101B-9397-08002B2CF9AE}" pid="36" name="ECDC_DMS_Document_Type_Product_Documentation">
    <vt:lpwstr>9559;#Non-Classified Project or Product Document|70fa46e0-bdd2-4182-98f7-a57178742ef5</vt:lpwstr>
  </property>
  <property fmtid="{D5CDD505-2E9C-101B-9397-08002B2CF9AE}" pid="37" name="DMS Product">
    <vt:lpwstr/>
  </property>
  <property fmtid="{D5CDD505-2E9C-101B-9397-08002B2CF9AE}" pid="38" name="ECDC_DMS_EDRM_Meeting_Code">
    <vt:lpwstr/>
  </property>
  <property fmtid="{D5CDD505-2E9C-101B-9397-08002B2CF9AE}" pid="39" name="ECDC_DMS_ITPROD_PORTFOLIO">
    <vt:lpwstr>8503;#DIR|d280b436-bc76-4c87-a7ad-b215a1406941</vt:lpwstr>
  </property>
  <property fmtid="{D5CDD505-2E9C-101B-9397-08002B2CF9AE}" pid="40" name="ECDC_DMS_ITPROD_YEAR">
    <vt:lpwstr/>
  </property>
</Properties>
</file>