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4211" r:id="rId5"/>
    <p:sldMasterId id="2147484228" r:id="rId6"/>
  </p:sldMasterIdLst>
  <p:notesMasterIdLst>
    <p:notesMasterId r:id="rId28"/>
  </p:notesMasterIdLst>
  <p:handoutMasterIdLst>
    <p:handoutMasterId r:id="rId29"/>
  </p:handoutMasterIdLst>
  <p:sldIdLst>
    <p:sldId id="296" r:id="rId7"/>
    <p:sldId id="267" r:id="rId8"/>
    <p:sldId id="314" r:id="rId9"/>
    <p:sldId id="338" r:id="rId10"/>
    <p:sldId id="339" r:id="rId11"/>
    <p:sldId id="355" r:id="rId12"/>
    <p:sldId id="340" r:id="rId13"/>
    <p:sldId id="357" r:id="rId14"/>
    <p:sldId id="319" r:id="rId15"/>
    <p:sldId id="348" r:id="rId16"/>
    <p:sldId id="347" r:id="rId17"/>
    <p:sldId id="353" r:id="rId18"/>
    <p:sldId id="329" r:id="rId19"/>
    <p:sldId id="331" r:id="rId20"/>
    <p:sldId id="358" r:id="rId21"/>
    <p:sldId id="322" r:id="rId22"/>
    <p:sldId id="332" r:id="rId23"/>
    <p:sldId id="334" r:id="rId24"/>
    <p:sldId id="333" r:id="rId25"/>
    <p:sldId id="323" r:id="rId26"/>
    <p:sldId id="321" r:id="rId27"/>
  </p:sldIdLst>
  <p:sldSz cx="10801350" cy="6858000"/>
  <p:notesSz cx="6797675" cy="9928225"/>
  <p:custDataLst>
    <p:tags r:id="rId30"/>
  </p:custDataLst>
  <p:defaultTextStyle>
    <a:defPPr>
      <a:defRPr lang="it-IT"/>
    </a:defPPr>
    <a:lvl1pPr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r" defTabSz="914400" rtl="1" eaLnBrk="1" latinLnBrk="0" hangingPunct="1">
      <a:defRPr sz="1200" u="sng" kern="1200">
        <a:solidFill>
          <a:schemeClr val="tx1"/>
        </a:solidFill>
        <a:latin typeface="Microsoft Sans Serif" pitchFamily="34" charset="0"/>
        <a:ea typeface="+mn-ea"/>
        <a:cs typeface="+mn-cs"/>
      </a:defRPr>
    </a:lvl6pPr>
    <a:lvl7pPr marL="2743200" algn="r" defTabSz="914400" rtl="1" eaLnBrk="1" latinLnBrk="0" hangingPunct="1">
      <a:defRPr sz="1200" u="sng" kern="1200">
        <a:solidFill>
          <a:schemeClr val="tx1"/>
        </a:solidFill>
        <a:latin typeface="Microsoft Sans Serif" pitchFamily="34" charset="0"/>
        <a:ea typeface="+mn-ea"/>
        <a:cs typeface="+mn-cs"/>
      </a:defRPr>
    </a:lvl7pPr>
    <a:lvl8pPr marL="3200400" algn="r" defTabSz="914400" rtl="1" eaLnBrk="1" latinLnBrk="0" hangingPunct="1">
      <a:defRPr sz="1200" u="sng" kern="1200">
        <a:solidFill>
          <a:schemeClr val="tx1"/>
        </a:solidFill>
        <a:latin typeface="Microsoft Sans Serif" pitchFamily="34" charset="0"/>
        <a:ea typeface="+mn-ea"/>
        <a:cs typeface="+mn-cs"/>
      </a:defRPr>
    </a:lvl8pPr>
    <a:lvl9pPr marL="3657600" algn="r" defTabSz="914400" rtl="1"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1" name="CDT" initials="CDT" lastIdx="21"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4BB1C"/>
    <a:srgbClr val="91B0BF"/>
    <a:srgbClr val="69AE23"/>
    <a:srgbClr val="71DAFF"/>
    <a:srgbClr val="C1E1FB"/>
    <a:srgbClr val="F0F0F0"/>
    <a:srgbClr val="FFFEFB"/>
    <a:srgbClr val="BEBEBE"/>
    <a:srgbClr val="F7F7F7"/>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01" autoAdjust="0"/>
    <p:restoredTop sz="72791" autoAdjust="0"/>
  </p:normalViewPr>
  <p:slideViewPr>
    <p:cSldViewPr>
      <p:cViewPr varScale="1">
        <p:scale>
          <a:sx n="40" d="100"/>
          <a:sy n="40" d="100"/>
        </p:scale>
        <p:origin x="48" y="396"/>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8" d="100"/>
          <a:sy n="78" d="100"/>
        </p:scale>
        <p:origin x="3978" y="96"/>
      </p:cViewPr>
      <p:guideLst>
        <p:guide orient="horz" pos="3128"/>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 Id="rId35" Type="http://schemas.openxmlformats.org/officeDocument/2006/relationships/tableStyles" Target="tableStyles.xml"/></Relationships>
</file>

<file path=ppt/comments/comment1.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3T09:38:57.211" idx="11">
    <p:pos x="10" y="10"/>
    <p:text>as a pop-up we can add the ECDC mandate as an example. we can copy the paragraph from the ECDC founding regulation.</p:text>
    <p:extLst>
      <p:ext uri="{C676402C-5697-4E1C-873F-D02D1690AC5C}">
        <p15:threadingInfo xmlns:p15="http://schemas.microsoft.com/office/powerpoint/2012/main" timeZoneBias="-60"/>
      </p:ext>
    </p:extLst>
  </p:cm>
  <p:cm authorId="1" dt="2019-12-13T10:07:34.722" idx="12">
    <p:pos x="123" y="123"/>
    <p:text/>
    <p:extLst>
      <p:ext uri="{C676402C-5697-4E1C-873F-D02D1690AC5C}">
        <p15:threadingInfo xmlns:p15="http://schemas.microsoft.com/office/powerpoint/2012/main" timeZoneBias="-60"/>
      </p:ext>
    </p:extLst>
  </p:cm>
</p:cmLst>
</file>

<file path=ppt/comments/comment2.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6T11:24:37.562" idx="13">
    <p:pos x="82" y="3413"/>
    <p:text>criteria were there before but not sure how to deal with those.</p:text>
    <p:extLst mod="1">
      <p:ext uri="{C676402C-5697-4E1C-873F-D02D1690AC5C}">
        <p15:threadingInfo xmlns:p15="http://schemas.microsoft.com/office/powerpoint/2012/main" timeZoneBias="-60"/>
      </p:ext>
    </p:extLst>
  </p:cm>
</p:cmLst>
</file>

<file path=ppt/comments/comment3.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7T10:40:46.983" idx="21">
    <p:pos x="10" y="10"/>
    <p:text>super ball measles</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6542"/>
            <a:ext cx="5439089" cy="4467384"/>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mn-cs"/>
      </a:defRPr>
    </a:lvl1pPr>
    <a:lvl2pPr marL="457200" algn="r" rtl="1" eaLnBrk="0" fontAlgn="base" hangingPunct="0">
      <a:spcBef>
        <a:spcPct val="30000"/>
      </a:spcBef>
      <a:spcAft>
        <a:spcPct val="0"/>
      </a:spcAft>
      <a:defRPr sz="1200" kern="1200">
        <a:solidFill>
          <a:schemeClr val="tx1"/>
        </a:solidFill>
        <a:latin typeface="Arial" charset="0"/>
        <a:ea typeface="+mn-ea"/>
        <a:cs typeface="+mn-cs"/>
      </a:defRPr>
    </a:lvl2pPr>
    <a:lvl3pPr marL="914400" algn="r" rtl="1" eaLnBrk="0" fontAlgn="base" hangingPunct="0">
      <a:spcBef>
        <a:spcPct val="30000"/>
      </a:spcBef>
      <a:spcAft>
        <a:spcPct val="0"/>
      </a:spcAft>
      <a:defRPr sz="1200" kern="1200">
        <a:solidFill>
          <a:schemeClr val="tx1"/>
        </a:solidFill>
        <a:latin typeface="Arial" charset="0"/>
        <a:ea typeface="+mn-ea"/>
        <a:cs typeface="+mn-cs"/>
      </a:defRPr>
    </a:lvl3pPr>
    <a:lvl4pPr marL="1371600" algn="r" rtl="1" eaLnBrk="0" fontAlgn="base" hangingPunct="0">
      <a:spcBef>
        <a:spcPct val="30000"/>
      </a:spcBef>
      <a:spcAft>
        <a:spcPct val="0"/>
      </a:spcAft>
      <a:defRPr sz="1200" kern="1200">
        <a:solidFill>
          <a:schemeClr val="tx1"/>
        </a:solidFill>
        <a:latin typeface="Arial" charset="0"/>
        <a:ea typeface="+mn-ea"/>
        <a:cs typeface="+mn-cs"/>
      </a:defRPr>
    </a:lvl4pPr>
    <a:lvl5pPr marL="1828800" algn="r" rtl="1" eaLnBrk="0" fontAlgn="base" hangingPunct="0">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ar-OM"/>
              <a:t>هذه الشاشة لا تحتوي على تسجيل صوت</a:t>
            </a:r>
          </a:p>
          <a:p>
            <a:endParaRPr lang="it-IT" dirty="0"/>
          </a:p>
          <a:p>
            <a:r>
              <a:rPr lang="ar-OM" b="1"/>
              <a:t>[</a:t>
            </a:r>
            <a:r>
              <a:rPr lang="en-GB" b="1"/>
              <a:t>Design notes</a:t>
            </a:r>
            <a:r>
              <a:rPr lang="en-GB"/>
              <a:t>: This slide will have a background jingle music. Background image will be ECDC’s quarters</a:t>
            </a:r>
            <a:r>
              <a:rPr lang="en-GB" b="1"/>
              <a:t>]</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anose="05000000000000000000" pitchFamily="2" charset="2"/>
              <a:buNone/>
            </a:pPr>
            <a:r>
              <a:rPr lang="ar-OM"/>
              <a:t>على مستوى الاتحاد الأوروبي، يوفر القرار 1082 بشأن التهديدات الخطيرة العابرة للحدود نهجًا شاملاً ومنسقًا للتأهب والإنذار المبكر وتقييم المخاطر والاستجابة للأزمات. قد تكون التهديدات التي تتطلب الانتباه من أصل بيولوجي أو كيميائي أو بيئي أو أي مصدر آخر، وقد تؤثر على صحة مواطني الاتحاد الأوروبي.</a:t>
            </a:r>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6125" indent="-284163">
              <a:spcBef>
                <a:spcPct val="30000"/>
              </a:spcBef>
              <a:defRPr sz="1200">
                <a:solidFill>
                  <a:schemeClr val="tx1"/>
                </a:solidFill>
                <a:latin typeface="Arial" panose="020B0604020202020204" pitchFamily="34" charset="0"/>
              </a:defRPr>
            </a:lvl2pPr>
            <a:lvl3pPr marL="1147763" indent="-227013">
              <a:spcBef>
                <a:spcPct val="30000"/>
              </a:spcBef>
              <a:defRPr sz="1200">
                <a:solidFill>
                  <a:schemeClr val="tx1"/>
                </a:solidFill>
                <a:latin typeface="Arial" panose="020B0604020202020204" pitchFamily="34" charset="0"/>
              </a:defRPr>
            </a:lvl3pPr>
            <a:lvl4pPr marL="1609725" indent="-227013">
              <a:spcBef>
                <a:spcPct val="30000"/>
              </a:spcBef>
              <a:defRPr sz="1200">
                <a:solidFill>
                  <a:schemeClr val="tx1"/>
                </a:solidFill>
                <a:latin typeface="Arial" panose="020B0604020202020204" pitchFamily="34" charset="0"/>
              </a:defRPr>
            </a:lvl4pPr>
            <a:lvl5pPr marL="2066925" indent="-227013">
              <a:spcBef>
                <a:spcPct val="30000"/>
              </a:spcBef>
              <a:defRPr sz="1200">
                <a:solidFill>
                  <a:schemeClr val="tx1"/>
                </a:solidFill>
                <a:latin typeface="Arial" panose="020B0604020202020204" pitchFamily="34" charset="0"/>
              </a:defRPr>
            </a:lvl5pPr>
            <a:lvl6pPr marL="2524125" indent="-227013" eaLnBrk="0" fontAlgn="base" hangingPunct="0">
              <a:spcBef>
                <a:spcPct val="30000"/>
              </a:spcBef>
              <a:spcAft>
                <a:spcPct val="0"/>
              </a:spcAft>
              <a:defRPr sz="1200">
                <a:solidFill>
                  <a:schemeClr val="tx1"/>
                </a:solidFill>
                <a:latin typeface="Arial" panose="020B0604020202020204" pitchFamily="34" charset="0"/>
              </a:defRPr>
            </a:lvl6pPr>
            <a:lvl7pPr marL="2981325" indent="-227013" eaLnBrk="0" fontAlgn="base" hangingPunct="0">
              <a:spcBef>
                <a:spcPct val="30000"/>
              </a:spcBef>
              <a:spcAft>
                <a:spcPct val="0"/>
              </a:spcAft>
              <a:defRPr sz="1200">
                <a:solidFill>
                  <a:schemeClr val="tx1"/>
                </a:solidFill>
                <a:latin typeface="Arial" panose="020B0604020202020204" pitchFamily="34" charset="0"/>
              </a:defRPr>
            </a:lvl7pPr>
            <a:lvl8pPr marL="3438525" indent="-227013" eaLnBrk="0" fontAlgn="base" hangingPunct="0">
              <a:spcBef>
                <a:spcPct val="30000"/>
              </a:spcBef>
              <a:spcAft>
                <a:spcPct val="0"/>
              </a:spcAft>
              <a:defRPr sz="1200">
                <a:solidFill>
                  <a:schemeClr val="tx1"/>
                </a:solidFill>
                <a:latin typeface="Arial" panose="020B0604020202020204" pitchFamily="34" charset="0"/>
              </a:defRPr>
            </a:lvl8pPr>
            <a:lvl9pPr marL="3895725"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6C024BC-5956-4D53-89C0-5D81215A1F60}" type="slidenum">
              <a:rPr lang="en-GB" altLang="en-US" smtClean="0">
                <a:ea typeface="ＭＳ Ｐゴシック" panose="020B0600070205080204" pitchFamily="34" charset="-128"/>
              </a:rPr>
              <a:pPr>
                <a:spcBef>
                  <a:spcPct val="0"/>
                </a:spcBef>
              </a:pPr>
              <a:t>10</a:t>
            </a:fld>
            <a:endParaRPr lang="en-GB" altLang="en-US">
              <a:ea typeface="ＭＳ Ｐゴシック" panose="020B0600070205080204" pitchFamily="34" charset="-128"/>
            </a:endParaRPr>
          </a:p>
        </p:txBody>
      </p:sp>
    </p:spTree>
    <p:extLst>
      <p:ext uri="{BB962C8B-B14F-4D97-AF65-F5344CB8AC3E}">
        <p14:creationId xmlns:p14="http://schemas.microsoft.com/office/powerpoint/2010/main" val="1327787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000"/>
              <a:t>بالإضافة إلى الأحداث التي تُفرَض من خلال اللوائح القطرية والدولية، يمكن استخدام مجموعة أخرى من المعايير لتحديد معايير الترشيح وتطبيقها بغرض استخدامها في أنشطة الاستخبارات الوبائية. وقد تختلف هذه المعايير وفقًا لتكليف المؤسسة، ولكنها تهدف إلى تحسين عملية الاستخبارات الوبائية وزيادة حساسيتها. وعلى الفريق المسؤول عن عملية الاستخبارات الوبائية تحديد هذه المعايير وتطبيقها. وقد تتفاوت مع مرور الوقت.</a:t>
            </a:r>
          </a:p>
          <a:p>
            <a:r>
              <a:rPr lang="ar-OM" sz="1000"/>
              <a:t>كيف نحدد حدثًا بدءًا من تقرير؟</a:t>
            </a:r>
          </a:p>
          <a:p>
            <a:r>
              <a:rPr lang="ar-OM" sz="1000"/>
              <a:t>يمكن ترشيح المعلومات، التي جُمعَت في مرحلة الفرز، عن طريق التصنيف. ويمكن تحديد عدة تصنيفات أساسية بناءً على الاحتياجات وتكليف خبير الاستخبارات الوبائية.</a:t>
            </a:r>
          </a:p>
          <a:p>
            <a:r>
              <a:rPr lang="ar-OM" sz="1000"/>
              <a:t> وبالنسبة للأمراض المعدية التي تصيب البشر، فهذه معايير أساسية:</a:t>
            </a:r>
          </a:p>
          <a:p>
            <a:pPr marL="171450" indent="-171450">
              <a:buFont typeface="Arial" panose="020B0604020202020204" pitchFamily="34" charset="0"/>
              <a:buChar char="•"/>
            </a:pPr>
            <a:r>
              <a:rPr lang="ar-OM" sz="1000" baseline="0"/>
              <a:t>المرض في البشر</a:t>
            </a:r>
          </a:p>
          <a:p>
            <a:pPr marL="171450" indent="-171450">
              <a:buFont typeface="Arial" panose="020B0604020202020204" pitchFamily="34" charset="0"/>
              <a:buChar char="•"/>
            </a:pPr>
            <a:r>
              <a:rPr lang="ar-OM" sz="1000" baseline="0"/>
              <a:t>الموقع الجغرافي</a:t>
            </a:r>
          </a:p>
          <a:p>
            <a:pPr marL="171450" indent="-171450">
              <a:buFont typeface="Arial" panose="020B0604020202020204" pitchFamily="34" charset="0"/>
              <a:buChar char="•"/>
            </a:pPr>
            <a:r>
              <a:rPr lang="ar-OM" sz="1000" baseline="0"/>
              <a:t>وقت الحدث (الأحدث غالبًا)</a:t>
            </a:r>
          </a:p>
          <a:p>
            <a:pPr marL="171450" indent="-171450">
              <a:buFont typeface="Arial" panose="020B0604020202020204" pitchFamily="34" charset="0"/>
              <a:buChar char="•"/>
            </a:pPr>
            <a:r>
              <a:rPr lang="ar-OM" sz="1000" baseline="0"/>
              <a:t>أنماط غير عادية في المراضة ومعدل الوفيات، مثل الزيادة الحادة في عدد الحالات، أو ارتفاع أعداد الوفيات.</a:t>
            </a:r>
          </a:p>
          <a:p>
            <a:pPr marL="171450" indent="-171450">
              <a:buFont typeface="Arial" panose="020B0604020202020204" pitchFamily="34" charset="0"/>
              <a:buChar char="•"/>
            </a:pPr>
            <a:r>
              <a:rPr lang="ar-OM" sz="1000" baseline="0"/>
              <a:t>مرض مجهول</a:t>
            </a:r>
          </a:p>
          <a:p>
            <a:pPr marL="171450" indent="-171450">
              <a:buFont typeface="Arial" panose="020B0604020202020204" pitchFamily="34" charset="0"/>
              <a:buChar char="•"/>
            </a:pPr>
            <a:r>
              <a:rPr lang="ar-OM" sz="1000" baseline="0"/>
              <a:t>بعض الأمراض أو مسببات الأمراض المعروفة: مثل الأمراض ومسببات الأمراض المدرجة في الملحق 2 من اللوائح الصحية الدولية، والأمراض ومسببات الأمراض الشائعة/ غير الشائعة في البلد أو المنطقة محل الاهتمام، والأمراض المنتشرة في البلدان المجاورة أو البلدان التي تعد وجهات سفر مشتركة.</a:t>
            </a:r>
          </a:p>
          <a:p>
            <a:r>
              <a:rPr lang="ar-OM" sz="1000" baseline="0"/>
              <a:t>بمجرد وضع معايير الترشيح الأساسية، يمكن وينبغي النظر في إضافة معايير إضافية، مثل الموسمية، ووجود المحددات البيئية (مثل البعوض، وموسم الاستحمام، والصيف الحار، والشتاء المعتدل).</a:t>
            </a:r>
          </a:p>
          <a:p>
            <a:r>
              <a:rPr lang="ar-OM" sz="1000" baseline="0"/>
              <a:t>معلومات عن الغذاء أو الماء الملوث، أو حالات الوفيات غير العادية، أو الفاشيات في الحيوانات، والتي قد يتعرض لها الأفراد.</a:t>
            </a:r>
          </a:p>
          <a:p>
            <a:r>
              <a:rPr lang="ar-OM" sz="1000" baseline="0"/>
              <a:t>التغيرات في وبائيات أو بيولوجيا مرض معروف، مثل اكتشاف طريقة جديدة لانتقال المرض.</a:t>
            </a:r>
          </a:p>
          <a:p>
            <a:r>
              <a:rPr lang="ar-OM" sz="1000" baseline="0"/>
              <a:t>المجموعات السكانية المعرضة للخطر أو المتأثرة.</a:t>
            </a:r>
          </a:p>
        </p:txBody>
      </p:sp>
      <p:sp>
        <p:nvSpPr>
          <p:cNvPr id="4" name="Slide Number Placeholder 3"/>
          <p:cNvSpPr>
            <a:spLocks noGrp="1"/>
          </p:cNvSpPr>
          <p:nvPr>
            <p:ph type="sldNum" sz="quarter" idx="10"/>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196310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086" y="4559067"/>
            <a:ext cx="5439089" cy="4467384"/>
          </a:xfrm>
        </p:spPr>
        <p:txBody>
          <a:bodyPr/>
          <a:lstStyle/>
          <a:p>
            <a:r>
              <a:rPr lang="ar-OM" sz="1100" baseline="0">
                <a:solidFill>
                  <a:schemeClr val="tx1"/>
                </a:solidFill>
                <a:latin typeface="Arial" charset="0"/>
                <a:ea typeface="+mn-ea"/>
                <a:cs typeface="+mn-cs"/>
              </a:rPr>
              <a:t>في المركز الأوروبي للوقاية من الأمراض ومكافحتها، يستخدم خبراء الاستخبارات الوبائية معايير إضافية إلى جانب معايير نظام الإنذار المبكر والاستجابة واللوائح الصحية الدولية.  وهذا لضمان حساسية الترشيح، مما يتيح رصد أصغر إشارة لحدث أو تهديد محتمل للصحة العامة. وهذه المعايير هي:</a:t>
            </a:r>
          </a:p>
          <a:p>
            <a:pPr marL="171450" lvl="0" indent="-171450">
              <a:buFont typeface="Arial" panose="020B0604020202020204" pitchFamily="34" charset="0"/>
              <a:buChar char="‒"/>
            </a:pPr>
            <a:r>
              <a:rPr lang="ar-OM" sz="1100">
                <a:solidFill>
                  <a:schemeClr val="tx1"/>
                </a:solidFill>
                <a:latin typeface="Arial" charset="0"/>
                <a:ea typeface="+mn-ea"/>
                <a:cs typeface="+mn-cs"/>
              </a:rPr>
              <a:t>حالات التفشي أو الأحداث المتعلقة بالأمراض المعدية والتي تمتد إلى أكثر من دولة واحدة من دول الاتحاد الأوروبي/ المنطقة الاقتصادية الأوروبية أو تلك التي تصاحبها احتمالية استمرار انتشار العدوى (مثل طائرة، سفينة سياحية، مدرسة...).</a:t>
            </a:r>
          </a:p>
          <a:p>
            <a:pPr marL="171450" indent="-171450">
              <a:buFont typeface="Arial" panose="020B0604020202020204" pitchFamily="34" charset="0"/>
              <a:buChar char="‒"/>
            </a:pPr>
            <a:r>
              <a:rPr lang="ar-OM" sz="1100">
                <a:solidFill>
                  <a:schemeClr val="tx1"/>
                </a:solidFill>
                <a:latin typeface="Arial" charset="0"/>
                <a:ea typeface="+mn-ea"/>
                <a:cs typeface="+mn-cs"/>
              </a:rPr>
              <a:t>في الفاشيات أو الأحداث التي تنطوي على خطر دخول المرض إلى الاتحاد الأوروبي/ المنطقة الاقتصادية الأوروبية أو انتشاره بين بلدانها أو التي تشمل الإبلاغ عن مرض لم يسبق رصده في الاتحاد الأوروبي أو أحد الأمراض التي كان من المعتقد أنه تم القضاء عليها.</a:t>
            </a:r>
          </a:p>
          <a:p>
            <a:pPr marL="171450" indent="-171450">
              <a:buFont typeface="Arial" panose="020B0604020202020204" pitchFamily="34" charset="0"/>
              <a:buChar char="‒"/>
            </a:pPr>
            <a:r>
              <a:rPr lang="ar-OM" sz="1100">
                <a:solidFill>
                  <a:schemeClr val="tx1"/>
                </a:solidFill>
              </a:rPr>
              <a:t>الفاشيات أو الأحداث المتعلقة بالأمراض المعدية والتي قد تتطلب إجراءً منسقًا وسريعًا من جانب الاتحاد الأوروبي لاحتوائها، مثل اقتفاء المخالطين عبر الحدود الداخلية للاتحاد الأوروبي والتي تتطلب تبادل المعلومات.</a:t>
            </a:r>
          </a:p>
          <a:p>
            <a:pPr marL="171450" indent="-171450">
              <a:buFont typeface="Arial" panose="020B0604020202020204" pitchFamily="34" charset="0"/>
              <a:buChar char="‒"/>
            </a:pPr>
            <a:r>
              <a:rPr lang="ar-OM" sz="1100">
                <a:solidFill>
                  <a:schemeClr val="tx1"/>
                </a:solidFill>
              </a:rPr>
              <a:t>حدث ينطوي على مرض معد يجذب الاهتمام العام أو الإعلامي أو السياسي بدرجة كبيرة في الاتحاد الأوروبي (مثل حالة وفاة غير متوقعة لأحد مواطني الاتحاد الأوروبي).</a:t>
            </a:r>
          </a:p>
          <a:p>
            <a:pPr marL="171450" indent="-171450">
              <a:buFont typeface="Arial" panose="020B0604020202020204" pitchFamily="34" charset="0"/>
              <a:buChar char="‒"/>
            </a:pPr>
            <a:r>
              <a:rPr lang="ar-OM" sz="1100">
                <a:solidFill>
                  <a:schemeClr val="tx1"/>
                </a:solidFill>
              </a:rPr>
              <a:t>حالات التفشي أو الأحداث التي يحتمل أن يكون لها أثر كبير على الصحة العامة أو التي قد تتطلب مساعدة الاتحاد الأوروبي.</a:t>
            </a:r>
          </a:p>
          <a:p>
            <a:pPr marL="171450" indent="-171450">
              <a:buFont typeface="Arial" panose="020B0604020202020204" pitchFamily="34" charset="0"/>
              <a:buChar char="‒"/>
            </a:pPr>
            <a:r>
              <a:rPr lang="ar-OM" sz="1100">
                <a:solidFill>
                  <a:schemeClr val="tx1"/>
                </a:solidFill>
              </a:rPr>
              <a:t>أحداث خطيرة أو غير عادية أو غير متوقعة تتعلق بالصحة العامة أو تفشي مرض مجهول المصدر.</a:t>
            </a:r>
          </a:p>
          <a:p>
            <a:pPr marL="171450" indent="-171450">
              <a:buFont typeface="Arial" panose="020B0604020202020204" pitchFamily="34" charset="0"/>
              <a:buChar char="‒"/>
            </a:pPr>
            <a:r>
              <a:rPr lang="ar-OM" sz="1100">
                <a:solidFill>
                  <a:schemeClr val="tx1"/>
                </a:solidFill>
              </a:rPr>
              <a:t>الأحداث المتعلقة بالصحة العامة والتي تشكل مخاطرة كبيرة على السفر والتي تضع قيودًا على الحركة التجارية.</a:t>
            </a:r>
          </a:p>
          <a:p>
            <a:pPr marL="171450" indent="-171450">
              <a:buFont typeface="Arial" panose="020B0604020202020204" pitchFamily="34" charset="0"/>
              <a:buChar char="‒"/>
            </a:pPr>
            <a:r>
              <a:rPr lang="ar-OM" sz="1100">
                <a:solidFill>
                  <a:schemeClr val="tx1"/>
                </a:solidFill>
              </a:rPr>
              <a:t>إنذار إعلامي شديد التأثير: هجمات إرهابية كبيرة قد تطال مواطني الاتحاد الأوروبي، أو كارثة طبيعية مدمرة على مستوى كبير وتؤثر على مواطني الاتحاد الأوروبي/ المنطقة الاقتصادية الأوروبية، أو الأحداث التي تؤدي إلى مستوى عالٍ من الإصابات والوفيات والتي قد تشمل مواطني الاتحاد الأوروبي.</a:t>
            </a:r>
          </a:p>
          <a:p>
            <a:r>
              <a:rPr lang="ar-OM" sz="1100">
                <a:solidFill>
                  <a:schemeClr val="tx1"/>
                </a:solidFill>
                <a:latin typeface="Arial" charset="0"/>
                <a:ea typeface="+mn-ea"/>
                <a:cs typeface="+mn-cs"/>
              </a:rPr>
              <a:t>حدوث تطور مهم في تهديد مفتوح قد يؤدي إلى أحد المعايير التي سبق ذكرها.  وقائع الصحة العامة غير طبيعية المنشأ وواحد على الأقل من المعايير سابقة الذكر.</a:t>
            </a:r>
          </a:p>
          <a:p>
            <a:pPr lvl="0"/>
            <a:r>
              <a:rPr lang="ar-OM" sz="1100" baseline="0">
                <a:solidFill>
                  <a:schemeClr val="tx1"/>
                </a:solidFill>
                <a:latin typeface="Arial" charset="0"/>
                <a:ea typeface="+mn-ea"/>
                <a:cs typeface="+mn-cs"/>
              </a:rPr>
              <a:t>يمكن تحديد معايير الترشيح لأحداث معينة مثل التجمهر، أو لمرض معين مثل الإيبولا أو الحصبة، أو لبلد معين موضع للاهتمام.</a:t>
            </a:r>
          </a:p>
          <a:p>
            <a:endParaRPr lang="en-GB" sz="1100" dirty="0"/>
          </a:p>
        </p:txBody>
      </p:sp>
      <p:sp>
        <p:nvSpPr>
          <p:cNvPr id="4" name="Slide Number Placeholder 3"/>
          <p:cNvSpPr>
            <a:spLocks noGrp="1"/>
          </p:cNvSpPr>
          <p:nvPr>
            <p:ph type="sldNum" sz="quarter" idx="10"/>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32919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defTabSz="820738">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يمكن للتجمهر أن يؤثر في انتشار الأمراض أو نظام المراقبة. قد يؤدي التجمهر إلى استنزاف موارد التخطيط والاستجابة للبلد أو المجتمع الذي يحدث فيه التجمهر.</a:t>
            </a:r>
          </a:p>
          <a:p>
            <a:pPr defTabSz="820738">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ينبغي للاستخبارات الوبائية الإجابة عن الأسئلة التالية: هل يوجد أي تجمهر ذي أهمية بين المجموعة السكانية المتضررة؟ كيف يتعامل البلد مع هذا التجمهر؟</a:t>
            </a:r>
          </a:p>
          <a:p>
            <a:pPr defTabSz="820738">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تجرى مواءمة معايير الترشيح عند متابعة أحداث التجمهر نظرًا للحاجة إلى زيادة الحساسية. كما يصبح الموقع الجغرافي لأنشطة الاستخبارات الوبائية أكثر تركيزًا.</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3139420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936589" y="9586997"/>
            <a:ext cx="3010521" cy="505087"/>
          </a:xfrm>
          <a:prstGeom prst="rect">
            <a:avLst/>
          </a:prstGeom>
          <a:noFill/>
          <a:ln>
            <a:miter lim="800000"/>
            <a:headEnd/>
            <a:tailEnd/>
          </a:ln>
        </p:spPr>
        <p:txBody>
          <a:bodyPr/>
          <a:lstStyle/>
          <a:p>
            <a:pPr marL="0" marR="0" lvl="0" indent="0" algn="r" defTabSz="914400" rtl="1" eaLnBrk="0" fontAlgn="base" latinLnBrk="0" hangingPunct="0">
              <a:lnSpc>
                <a:spcPct val="100000"/>
              </a:lnSpc>
              <a:spcBef>
                <a:spcPct val="0"/>
              </a:spcBef>
              <a:spcAft>
                <a:spcPct val="0"/>
              </a:spcAft>
              <a:buClrTx/>
              <a:buSzTx/>
              <a:buFontTx/>
              <a:buNone/>
              <a:tabLst/>
              <a:defRPr/>
            </a:pPr>
            <a:fld id="{89D0925D-28AA-42AD-8A11-62B73F4D623C}"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46083" name="Rectangle 2"/>
          <p:cNvSpPr>
            <a:spLocks noGrp="1" noRot="1" noChangeAspect="1" noChangeArrowheads="1" noTextEdit="1"/>
          </p:cNvSpPr>
          <p:nvPr>
            <p:ph type="sldImg"/>
          </p:nvPr>
        </p:nvSpPr>
        <p:spPr>
          <a:xfrm>
            <a:off x="385763" y="579438"/>
            <a:ext cx="4059237" cy="2578100"/>
          </a:xfrm>
          <a:ln/>
        </p:spPr>
      </p:sp>
      <p:sp>
        <p:nvSpPr>
          <p:cNvPr id="46084" name="Rectangle 3"/>
          <p:cNvSpPr>
            <a:spLocks noGrp="1" noChangeArrowheads="1"/>
          </p:cNvSpPr>
          <p:nvPr>
            <p:ph type="body" idx="1"/>
          </p:nvPr>
        </p:nvSpPr>
        <p:spPr>
          <a:noFill/>
          <a:ln/>
        </p:spPr>
        <p:txBody>
          <a:bodyPr/>
          <a:lstStyle/>
          <a:p>
            <a:pPr eaLnBrk="1" hangingPunct="1"/>
            <a:r>
              <a:rPr lang="ar-OM">
                <a:latin typeface="Arial Unicode MS" pitchFamily="34" charset="-128"/>
                <a:ea typeface="Arial Unicode MS" pitchFamily="34" charset="-128"/>
                <a:cs typeface="Arial Unicode MS" pitchFamily="34" charset="-128"/>
              </a:rPr>
              <a:t>التجمهر: ننتج التحليل قبل التجمهر، ونراقب الوضع خلال التجمهر وننتهي بعد التجمهر</a:t>
            </a:r>
          </a:p>
          <a:p>
            <a:pPr eaLnBrk="1" hangingPunct="1"/>
            <a:endParaRPr lang="en-GB"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02134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000">
                <a:solidFill>
                  <a:schemeClr val="tx1"/>
                </a:solidFill>
                <a:latin typeface="Arial" charset="0"/>
                <a:ea typeface="+mn-ea"/>
                <a:cs typeface="+mn-cs"/>
              </a:rPr>
              <a:t>بالإضافة إلى الأحداث التي تُفرَض من خلال اللوائح القطرية والدولية، يمكن استخدام مجموعة أخرى من المعايير لتحديد معايير الترشيح وتطبيقها بغرض استخدامها في أنشطة الاستخبارات الوبائية. وقد تختلف هذه المعايير وفقًا لتكليف المؤسسة، ولكنها تهدف إلى تحسين عملية الاستخبارات الوبائية وزيادة حساسيتها. وعلى الفريق المسؤول عن عملية الاستخبارات الوبائية تحديد هذه المعايير وتطبيقها. وقد تتفاوت مع مرور الوقت.</a:t>
            </a:r>
          </a:p>
          <a:p>
            <a:r>
              <a:rPr lang="ar-OM" sz="1000">
                <a:solidFill>
                  <a:schemeClr val="tx1"/>
                </a:solidFill>
                <a:latin typeface="Arial" charset="0"/>
                <a:ea typeface="+mn-ea"/>
                <a:cs typeface="+mn-cs"/>
              </a:rPr>
              <a:t>كيف نحدد حدثًا بدءًا من تقرير؟</a:t>
            </a:r>
          </a:p>
          <a:p>
            <a:r>
              <a:rPr lang="ar-OM" sz="1000">
                <a:solidFill>
                  <a:schemeClr val="tx1"/>
                </a:solidFill>
                <a:latin typeface="Arial" charset="0"/>
                <a:ea typeface="+mn-ea"/>
                <a:cs typeface="+mn-cs"/>
              </a:rPr>
              <a:t>يمكن ترشيح المعلومات، التي جُمعَت في مرحلة الفرز، عن طريق التصنيف. ويمكن تحديد عدة تصنيفات أساسية بناءً على الاحتياجات وتكليف خبير الاستخبارات الوبائية.</a:t>
            </a:r>
          </a:p>
          <a:p>
            <a:r>
              <a:rPr lang="ar-OM" sz="1000">
                <a:solidFill>
                  <a:schemeClr val="tx1"/>
                </a:solidFill>
                <a:latin typeface="Arial" charset="0"/>
                <a:ea typeface="+mn-ea"/>
                <a:cs typeface="+mn-cs"/>
              </a:rPr>
              <a:t> وبالنسبة للأمراض المعدية التي تصيب البشر، فهذه معايير أساسية:</a:t>
            </a:r>
          </a:p>
          <a:p>
            <a:pPr marL="171450" indent="-171450">
              <a:buFont typeface="Arial" panose="020B0604020202020204" pitchFamily="34" charset="0"/>
              <a:buChar char="•"/>
            </a:pPr>
            <a:r>
              <a:rPr lang="ar-OM" sz="1000" baseline="0"/>
              <a:t>المرض في البشر</a:t>
            </a:r>
          </a:p>
          <a:p>
            <a:pPr marL="171450" indent="-171450">
              <a:buFont typeface="Arial" panose="020B0604020202020204" pitchFamily="34" charset="0"/>
              <a:buChar char="•"/>
            </a:pPr>
            <a:r>
              <a:rPr lang="ar-OM" sz="1000" baseline="0"/>
              <a:t>الموقع الجغرافي</a:t>
            </a:r>
          </a:p>
          <a:p>
            <a:pPr marL="171450" indent="-171450">
              <a:buFont typeface="Arial" panose="020B0604020202020204" pitchFamily="34" charset="0"/>
              <a:buChar char="•"/>
            </a:pPr>
            <a:r>
              <a:rPr lang="ar-OM" sz="1000" baseline="0"/>
              <a:t>وقت الحدث (الأحدث غالبًا)</a:t>
            </a:r>
          </a:p>
          <a:p>
            <a:pPr marL="171450" indent="-171450">
              <a:buFont typeface="Arial" panose="020B0604020202020204" pitchFamily="34" charset="0"/>
              <a:buChar char="•"/>
            </a:pPr>
            <a:r>
              <a:rPr lang="ar-OM" sz="1000" baseline="0"/>
              <a:t>أنماط غير عادية في المراضة ومعدل الوفيات، مثل الزيادة الحادة في عدد الحالات، أو ارتفاع أعداد الوفيات.</a:t>
            </a:r>
          </a:p>
          <a:p>
            <a:pPr marL="171450" indent="-171450">
              <a:buFont typeface="Arial" panose="020B0604020202020204" pitchFamily="34" charset="0"/>
              <a:buChar char="•"/>
            </a:pPr>
            <a:r>
              <a:rPr lang="ar-OM" sz="1000" baseline="0"/>
              <a:t>مرض مجهول</a:t>
            </a:r>
          </a:p>
          <a:p>
            <a:pPr marL="171450" indent="-171450">
              <a:buFont typeface="Arial" panose="020B0604020202020204" pitchFamily="34" charset="0"/>
              <a:buChar char="•"/>
            </a:pPr>
            <a:r>
              <a:rPr lang="ar-OM" sz="1000" baseline="0"/>
              <a:t>بعض الأمراض أو مسببات الأمراض المعروفة: مثل الأمراض ومسببات الأمراض المدرجة في الملحق 2 من اللوائح الصحية الدولية، والأمراض ومسببات الأمراض الشائعة/ غير الشائعة في البلد أو المنطقة محل الاهتمام، والأمراض المنتشرة في البلدان المجاورة أو البلدان التي تعد وجهات سفر مشتركة.</a:t>
            </a:r>
          </a:p>
          <a:p>
            <a:r>
              <a:rPr lang="ar-OM" sz="1000" baseline="0"/>
              <a:t>بمجرد وضع معايير الترشيح الأساسية، يمكن وينبغي النظر في إضافة معايير إضافية، مثل الموسمية، ووجود المحددات البيئية (مثل البعوض، وموسم الاستحمام، والصيف الحار، والشتاء المعتدل).</a:t>
            </a:r>
          </a:p>
          <a:p>
            <a:r>
              <a:rPr lang="ar-OM" sz="1000" baseline="0"/>
              <a:t>معلومات عن الغذاء أو الماء الملوث، أو حالات الوفيات غير العادية، أو الفاشيات في الحيوانات، والتي قد يتعرض لها الأفراد</a:t>
            </a:r>
          </a:p>
          <a:p>
            <a:r>
              <a:rPr lang="ar-OM" sz="1000" baseline="0"/>
              <a:t>التغيرات في وبائيات أو بيولوجيا مرض معروف، مثل اكتشاف طريقة جديدة لانتقال المرض.</a:t>
            </a:r>
          </a:p>
          <a:p>
            <a:r>
              <a:rPr lang="ar-OM" sz="1000" baseline="0"/>
              <a:t>المجموعات السكانية المعرضة للخطر أو المتأثرة.</a:t>
            </a:r>
          </a:p>
          <a:p>
            <a:endParaRPr lang="en-GB" baseline="0" dirty="0"/>
          </a:p>
          <a:p>
            <a:endParaRPr lang="en-GB" baseline="0" dirty="0"/>
          </a:p>
        </p:txBody>
      </p:sp>
      <p:sp>
        <p:nvSpPr>
          <p:cNvPr id="4" name="Slide Number Placeholder 3"/>
          <p:cNvSpPr>
            <a:spLocks noGrp="1"/>
          </p:cNvSpPr>
          <p:nvPr>
            <p:ph type="sldNum" sz="quarter" idx="10"/>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399239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غالبًا في أثناء الترشيح، يحتاج خبير الاستخبارات الوبائية إلى معلومات إضافية لإجراء تقييم أولي لمعرفة ما إذا كان الحدث المرصود غير معتاد أم لا. يتم ذلك عن طريق التحقق من الوضع الوبائي للمرض موضع الاهتمام في الدولة أو المنطقة.</a:t>
            </a:r>
          </a:p>
          <a:p>
            <a:endParaRPr lang="en-GB" dirty="0"/>
          </a:p>
          <a:p>
            <a:r>
              <a:rPr lang="ar-OM"/>
              <a:t>يُنصح دائمًا بالتحقق من المعلومات الرسمية على المواقع الإلكترونية للأطراف المعنية بالصحة العامة على الصعيد القطري، مثل وزارة الصحة أو مؤسسات الصحة العامة أو مؤسسات الأمراض المعدية.</a:t>
            </a:r>
          </a:p>
          <a:p>
            <a:r>
              <a:rPr lang="ar-OM"/>
              <a:t>ومع ذلك، قد يتفاوت مستوى عرض البيانات بين البلدان والأطراف المعنية في البلد محل الاهتمام.</a:t>
            </a:r>
          </a:p>
          <a:p>
            <a:r>
              <a:rPr lang="ar-OM"/>
              <a:t> ومن ثم، قد يرغب خبير الاستخبارات الوبائية في الحصول على نظرة شاملة سريعة من الناحية الوبائية من مصادر أخرى (الأدبيات غير الرسمية) مثل </a:t>
            </a:r>
            <a:r>
              <a:rPr lang="en-GB"/>
              <a:t>GIDEON</a:t>
            </a:r>
            <a:r>
              <a:rPr lang="ar-OM"/>
              <a:t> (بيانات المراقبة بناءً على المؤشرات والأحداث)، و</a:t>
            </a:r>
            <a:r>
              <a:rPr lang="en-GB"/>
              <a:t>ECDC ATLAS</a:t>
            </a:r>
            <a:r>
              <a:rPr lang="ar-OM"/>
              <a:t> (المراقبة بناءً على المؤشرات)، والمواقع الإلكترونية لمنظمة الصحة العالمية، ومواقع المركز الأمريكي للوقاية من الأمراض ومكافحتها، وغيرها من المصادر المتاحة للجمهور. وفي بعض الحالات، سيجرى الاتصال بجهة تنسيق وطنية معنية برصد التهديدات للسؤال عن الوضع الوبائي والتحقق من الحدث.</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268716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200" i="0">
                <a:solidFill>
                  <a:schemeClr val="tx1"/>
                </a:solidFill>
              </a:rPr>
              <a:t>أطلس مراقبة الأمراض المعدية هو أداة تتفاعل مع أحدث البيانات المتاحة بشأن عدد من الأمراض المعدية. وتتيح الواجهة للمستخدم التفاعل مع البيانات ومعالجتها لإنتاج مجموعة متنوعة من الجداول والخرائط. وتتوفر المعلومات الواردة في مجموعة بيانات الأطلس بواسطة المركز الأوروبي، وذلك من خلال جمع البيانات من الدول الأعضاء عبر نظام المراقبة الأوروبي (</a:t>
            </a:r>
            <a:r>
              <a:rPr lang="en-GB" sz="1200" i="0">
                <a:solidFill>
                  <a:schemeClr val="tx1"/>
                </a:solidFill>
              </a:rPr>
              <a:t>TESSy</a:t>
            </a:r>
            <a:r>
              <a:rPr lang="ar-OM" sz="1200" i="0">
                <a:solidFill>
                  <a:schemeClr val="tx1"/>
                </a:solidFill>
              </a:rPr>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17</a:t>
            </a:fld>
            <a:endParaRPr lang="it-IT"/>
          </a:p>
        </p:txBody>
      </p:sp>
    </p:spTree>
    <p:extLst>
      <p:ext uri="{BB962C8B-B14F-4D97-AF65-F5344CB8AC3E}">
        <p14:creationId xmlns:p14="http://schemas.microsoft.com/office/powerpoint/2010/main" val="4282122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200" b="0" i="0">
                <a:solidFill>
                  <a:schemeClr val="tx1"/>
                </a:solidFill>
                <a:latin typeface="Arial" charset="0"/>
                <a:ea typeface="+mn-ea"/>
                <a:cs typeface="+mn-cs"/>
              </a:rPr>
              <a:t>يصدر الكتاب الأصفر (المعلومات الصحية للسفر الدولي) من المركز الأمريكي لمكافحة الأمراض كل عامين بوصفه مرجعًا للعاملين في المجال الصحي الذين يقدمون الرعاية للمسافرين الدوليين. وتجمع النسخة المنقحة والمحدثة للكتاب الأصفر، الصادرة عن المركز الأمريكي لمكافحة الأمراض لعام 2020، أحدث إرشادات صحة السفر الصادرة عن حكومة الولايات المتحدة، بما في ذلك توصيات اللقاحات قبل السفر، والنصائح الصحية الخاصة بالوجهة، والخرائط والجداول والرسوم البيانية التي يسهل الرجوع إليها.</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1211660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b="1"/>
              <a:t>الشبكة العالمية للأمراض المعدية والوبائيات عبر الإنترنت (</a:t>
            </a:r>
            <a:r>
              <a:rPr lang="en-GB" b="1"/>
              <a:t>GIDEON</a:t>
            </a:r>
            <a:r>
              <a:rPr lang="ar-OM" b="1"/>
              <a:t>)</a:t>
            </a:r>
            <a:r>
              <a:rPr lang="ar-OM"/>
              <a:t> هي برنامج قائم في عمله على الويب، تُستخدَم في دعم اتخاذ القرار والمعلوماتية في مجالات الأمراض المعدية والطب الجغرافي. وتعمل شبكة </a:t>
            </a:r>
            <a:r>
              <a:rPr lang="en-GB"/>
              <a:t>GIDEON</a:t>
            </a:r>
            <a:r>
              <a:rPr lang="ar-OM"/>
              <a:t> على مكافحة هذه الأمراض المعدية من خلال التشخيص باستخدام المؤشرات الجغرافية، وإعداد خريطة لوضع المرض تاريخيًا، وإعداد قائمة مفصلة باللقاحات والعلاجات المحتملة، وأخيرًا، من خلال سرد جميع الأنواع المحتملة للمرض أو الفاشية، مثل التصنيفات البكتيرية.</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23152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ar-OM" sz="1000" b="1"/>
              <a:t>[</a:t>
            </a:r>
            <a:r>
              <a:rPr lang="en-GB" sz="1000" b="1"/>
              <a:t>spoken audio]</a:t>
            </a: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r" defTabSz="914400" rtl="1" eaLnBrk="0" fontAlgn="base" latinLnBrk="0" hangingPunct="0">
              <a:lnSpc>
                <a:spcPct val="100000"/>
              </a:lnSpc>
              <a:spcBef>
                <a:spcPct val="0"/>
              </a:spcBef>
              <a:spcAft>
                <a:spcPct val="0"/>
              </a:spcAft>
              <a:buClrTx/>
              <a:buSzTx/>
              <a:buFontTx/>
              <a:buNone/>
              <a:tabLst/>
              <a:defRPr/>
            </a:pPr>
            <a:r>
              <a:rPr lang="ar-OM" sz="1000" u="none" noProof="1">
                <a:latin typeface="Arial" charset="0"/>
                <a:cs typeface="Times New Roman" pitchFamily="18" charset="0"/>
              </a:rPr>
              <a:t>عند الانتهاء من هذه الوحدة سنفهم: معنى الترشيح ومعايير الترشيح الرئيسية</a:t>
            </a:r>
          </a:p>
          <a:p>
            <a:pPr marL="0" marR="0" indent="0" algn="l" defTabSz="914400" rtl="0" eaLnBrk="0" fontAlgn="base" latinLnBrk="0" hangingPunct="0">
              <a:lnSpc>
                <a:spcPct val="100000"/>
              </a:lnSpc>
              <a:spcBef>
                <a:spcPct val="0"/>
              </a:spcBef>
              <a:spcAft>
                <a:spcPct val="0"/>
              </a:spcAft>
              <a:buClrTx/>
              <a:buSzTx/>
              <a:buFontTx/>
              <a:buNone/>
              <a:tabLst/>
              <a:defRPr/>
            </a:pPr>
            <a:endParaRPr lang="it-IT" sz="1000" u="none" noProof="1">
              <a:latin typeface="Arial" charset="0"/>
              <a:cs typeface="Times New Roman" pitchFamily="18" charset="0"/>
            </a:endParaRPr>
          </a:p>
          <a:p>
            <a:pPr algn="l">
              <a:lnSpc>
                <a:spcPct val="100000"/>
              </a:lnSpc>
              <a:spcBef>
                <a:spcPct val="0"/>
              </a:spcBef>
              <a:buFontTx/>
              <a:buNone/>
            </a:pPr>
            <a:endParaRPr lang="en-GB" sz="1000" u="none" dirty="0">
              <a:latin typeface="Arial" charset="0"/>
              <a:cs typeface="Times New Roman" pitchFamily="18" charset="0"/>
            </a:endParaRPr>
          </a:p>
          <a:p>
            <a:pPr eaLnBrk="1" hangingPunct="1"/>
            <a:r>
              <a:rPr lang="ar-OM" sz="1000" b="1"/>
              <a:t>[</a:t>
            </a:r>
            <a:r>
              <a:rPr lang="en-GB" sz="1000" b="1"/>
              <a:t>Design notes</a:t>
            </a:r>
            <a:r>
              <a:rPr lang="en-GB" sz="1000"/>
              <a:t>: This slide will have a background jingle music.</a:t>
            </a:r>
            <a:r>
              <a:rPr lang="en-GB" sz="1000" b="1"/>
              <a:t>]</a:t>
            </a:r>
          </a:p>
          <a:p>
            <a:pPr eaLnBrk="1" hangingPunct="1"/>
            <a:endParaRPr lang="it-IT" noProof="1">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1143000"/>
            <a:ext cx="485775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20</a:t>
            </a:fld>
            <a:endParaRPr lang="en-GB"/>
          </a:p>
        </p:txBody>
      </p:sp>
    </p:spTree>
    <p:extLst>
      <p:ext uri="{BB962C8B-B14F-4D97-AF65-F5344CB8AC3E}">
        <p14:creationId xmlns:p14="http://schemas.microsoft.com/office/powerpoint/2010/main" val="2093353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21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algn="r">
              <a:lnSpc>
                <a:spcPct val="100000"/>
              </a:lnSpc>
              <a:spcBef>
                <a:spcPct val="0"/>
              </a:spcBef>
              <a:buFontTx/>
              <a:buNone/>
            </a:pPr>
            <a:r>
              <a:rPr lang="ar-OM" sz="1000" noProof="1">
                <a:latin typeface="Arial" panose="020B0604020202020204" pitchFamily="34" charset="0"/>
                <a:cs typeface="Arial" panose="020B0604020202020204" pitchFamily="34" charset="0"/>
              </a:rPr>
              <a:t>في هذه الوحدة، عرضنا عملية الترشيح ومعاييرها وتعلمنا كيفية تحديد حدث ما من إشارة. وكذلك تحدثنا عن معايير نظام الإنذار المبكر والاستجابة ومعايير اللوائح الصحية الدولية.</a:t>
            </a:r>
          </a:p>
        </p:txBody>
      </p:sp>
    </p:spTree>
    <p:extLst>
      <p:ext uri="{BB962C8B-B14F-4D97-AF65-F5344CB8AC3E}">
        <p14:creationId xmlns:p14="http://schemas.microsoft.com/office/powerpoint/2010/main" val="855068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200" b="0" u="none">
                <a:latin typeface="Arial" charset="0"/>
                <a:cs typeface="Times New Roman" pitchFamily="18" charset="0"/>
              </a:rPr>
              <a:t>الترشيح هو المرحلة الثانية لعملية الاستخبارات الوبائية عند التدقيق في عملية الاستخبارات الوبائية بالتفصيل.</a:t>
            </a:r>
          </a:p>
          <a:p>
            <a:r>
              <a:rPr lang="ar-OM" sz="1200" b="0" u="none">
                <a:latin typeface="Arial" charset="0"/>
                <a:cs typeface="Times New Roman" pitchFamily="18" charset="0"/>
              </a:rPr>
              <a:t>     </a:t>
            </a:r>
          </a:p>
          <a:p>
            <a:r>
              <a:rPr lang="ar-OM" sz="1200" b="0" u="none">
                <a:latin typeface="Arial" charset="0"/>
                <a:cs typeface="Times New Roman" pitchFamily="18" charset="0"/>
              </a:rPr>
              <a:t>الهدف من الترشيح هو اختيار وتحديد المعلومات التي قد تشكل عنصرًا مهمًا يتطلب التقصي والمتابعة وتلك المعلومات التي ينبغي تجاهلها مبكرًا في مرحلة الفرز.</a:t>
            </a:r>
          </a:p>
          <a:p>
            <a:endParaRPr lang="en-GB" sz="1200" b="0" u="none" dirty="0">
              <a:latin typeface="Arial" charset="0"/>
              <a:cs typeface="Times New Roman" pitchFamily="18" charset="0"/>
            </a:endParaRPr>
          </a:p>
          <a:p>
            <a:r>
              <a:rPr lang="ar-OM" sz="1200" b="0" u="none">
                <a:latin typeface="Arial" charset="0"/>
                <a:cs typeface="Times New Roman" pitchFamily="18" charset="0"/>
              </a:rPr>
              <a:t>يجب تحديد المعايير المرتبطة بترشيح المعلومات الواردة في بداية عملية الاستخبارات الوبائية. سيكون هناك الكثير من المعلومات الهامشية بين المعلومات التي ستكون متاحة لك وستحتاج إلى تحديد وتطبيق معايير الترشيح التي يتناولها هذا القسم من البرنامج التعليمي لتحسين حساسية عملية الفرز الخاصة بك</a:t>
            </a:r>
          </a:p>
          <a:p>
            <a:endParaRPr lang="en-GB" sz="1200" b="0" u="none" dirty="0">
              <a:latin typeface="Arial" charset="0"/>
              <a:cs typeface="Times New Roman" pitchFamily="18" charset="0"/>
            </a:endParaRPr>
          </a:p>
          <a:p>
            <a:r>
              <a:rPr lang="ar-OM" sz="1200" b="0" u="none">
                <a:latin typeface="Arial" charset="0"/>
                <a:cs typeface="Times New Roman" pitchFamily="18" charset="0"/>
              </a:rPr>
              <a:t>بمجرد الانتهاء من ترشيح المعلومات، ستخضع للتحليل والتقييم.</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4217667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معايير وضع عملية الترشيح يجب أن تأخذ في الاعتبار ثلاثة عوامل رئيسية:</a:t>
            </a:r>
          </a:p>
          <a:p>
            <a:pPr marL="171450" indent="-171450">
              <a:buFont typeface="Wingdings" panose="05000000000000000000" pitchFamily="2" charset="2"/>
              <a:buChar char="§"/>
            </a:pPr>
            <a:r>
              <a:rPr lang="ar-OM"/>
              <a:t>التكليف الذي ينطبق على المؤسسة أو المنظمة</a:t>
            </a:r>
          </a:p>
          <a:p>
            <a:pPr marL="171450" indent="-171450">
              <a:buFont typeface="Wingdings" panose="05000000000000000000" pitchFamily="2" charset="2"/>
              <a:buChar char="§"/>
            </a:pPr>
            <a:r>
              <a:rPr lang="ar-OM"/>
              <a:t>التشريعات الصحية على المستوى الإقليمي والوطني والدولي التي قد تملي طبيعة التهديدات والأمراض التي يلزم مراقبتها وتحليلها</a:t>
            </a:r>
          </a:p>
          <a:p>
            <a:pPr marL="171450" indent="-171450">
              <a:buFont typeface="Wingdings" panose="05000000000000000000" pitchFamily="2" charset="2"/>
              <a:buChar char="§"/>
            </a:pPr>
            <a:r>
              <a:rPr lang="ar-OM"/>
              <a:t>معايير أخرى، معايير غير ملزمة قانونًا تضعها إحدى المؤسسات من أجل زيادة حساسية أنشطة الاستخبارات الوبائية وزيادة احتمالية رصد الأحداث ذات الأهمية.</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510930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3532" y="4694082"/>
            <a:ext cx="5439089" cy="4467384"/>
          </a:xfrm>
        </p:spPr>
        <p:txBody>
          <a:bodyPr/>
          <a:lstStyle/>
          <a:p>
            <a:r>
              <a:rPr lang="ar-OM"/>
              <a:t>يحدد التكليف المؤسسي مجال الإجراءات والأهداف ونطاق أنشطة الاستخبارات الوبائية. تركز بعض المعاهد وفقًا لتكليفاتها على مخاطر صحية محددة مثل المواد الكيميائية والأمراض المعدية والنووية والبيئية وصحة الإنسان وصحة الحيوان، بينما تنتهج بعض المؤسسات الأخرى نهجًا للتصدي لجميع مصادر الخطر.</a:t>
            </a:r>
          </a:p>
          <a:p>
            <a:r>
              <a:rPr lang="ar-OM"/>
              <a:t> عادةً ما يحدد التكليف أيضًا الحدود الجغرافية لنطاق اختصاصك والسكان الخاضعين للمراقبة.</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880036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200" b="0" i="0" u="none">
                <a:solidFill>
                  <a:schemeClr val="tx1"/>
                </a:solidFill>
                <a:latin typeface="Arial" charset="0"/>
                <a:ea typeface="+mn-ea"/>
                <a:cs typeface="+mn-cs"/>
              </a:rPr>
              <a:t>لضرب مثل للتكليف، استخدمنا مقتطفًا من لائحة تأسيس المركز الأوروبي للوقاية من الأمراض ومكافحتها، حيث نرى بوضوح وصف النطاق.</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6592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إلى جانب التكليف على عاتق مؤسسة ما - توجد تشريعات إضافية ملزمة قانونًا يجب احترامها. وبعضها دولي، والبعض الآخر قطري بل يمكن أن تكون دون قطرية ولا تطبّق إلا في بعض الولايات القضائية.</a:t>
            </a:r>
          </a:p>
          <a:p>
            <a:endParaRPr lang="en-GB" dirty="0"/>
          </a:p>
          <a:p>
            <a:r>
              <a:rPr lang="ar-OM"/>
              <a:t>سنشرح بالتفصيل المتطلبات المحددة وفقًا للوائح الصحة الدولية وتشريع الاتحاد الأوروبي بشأن التهديدات الصحية الخطيرة العابرة للحدود، وسنقدم أمثلة على متطلبات مراقبة الأحداث على الصعيد دون القطري.</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45728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b="0" i="0">
                <a:solidFill>
                  <a:schemeClr val="tx1"/>
                </a:solidFill>
                <a:latin typeface="Arial" charset="0"/>
                <a:ea typeface="+mn-ea"/>
                <a:cs typeface="+mn-cs"/>
              </a:rPr>
              <a:t>وتمثل اللوائح الصحية الدولية، أو ما يعرف اختصارًا بـ </a:t>
            </a:r>
            <a:r>
              <a:rPr lang="en-GB" sz="1200" b="0" i="0">
                <a:solidFill>
                  <a:schemeClr val="tx1"/>
                </a:solidFill>
                <a:latin typeface="Arial" charset="0"/>
                <a:ea typeface="+mn-ea"/>
                <a:cs typeface="+mn-cs"/>
              </a:rPr>
              <a:t>IHR (2005)</a:t>
            </a:r>
            <a:r>
              <a:rPr lang="ar-OM" sz="1200" b="0" i="0">
                <a:solidFill>
                  <a:schemeClr val="tx1"/>
                </a:solidFill>
                <a:latin typeface="Arial" charset="0"/>
                <a:ea typeface="+mn-ea"/>
                <a:cs typeface="+mn-cs"/>
              </a:rPr>
              <a:t>، اتفاقية بين 196 بلدًا تشمل جميع الدول الأعضاء في منظمة الصحة العالمية، وذلك للعمل معًا من أجل تحقيق الأمن الصحي العالمي.</a:t>
            </a:r>
          </a:p>
          <a:p>
            <a:endParaRPr lang="en-GB" dirty="0"/>
          </a:p>
          <a:p>
            <a:r>
              <a:rPr lang="ar-OM"/>
              <a:t>يتمثل الغرض من هذه اللوائح ونطاقها في منع انتشار المرض على الصعيد الدولي والحماية منه ومكافحته وتوفير استجابة صحية عامة للتصدي لانتشار المرض دوليًا بطرق </a:t>
            </a:r>
            <a:r>
              <a:rPr lang="ar-OM" b="1"/>
              <a:t>تتناسب</a:t>
            </a:r>
            <a:r>
              <a:rPr lang="ar-OM"/>
              <a:t> مع حجم مخاطر الصحة العامة وتقتصر عليها، وتتجنب التدخل غير الضروري في التنقلات وحركة التجارة الدولية.</a:t>
            </a:r>
          </a:p>
          <a:p>
            <a:pPr>
              <a:defRPr/>
            </a:pPr>
            <a:endParaRPr lang="en-GB"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a:t> أما بالنسبة للوائح الصحية الدولية المعدلة، فهي تعرّف حالات الطوارئ ذات الأهمية الدولية والمتعلقة بالصحة العامة (</a:t>
            </a:r>
            <a:r>
              <a:rPr lang="en-GB" sz="1200"/>
              <a:t>PHEIC</a:t>
            </a:r>
            <a:r>
              <a:rPr lang="ar-OM" sz="1200"/>
              <a:t>) بأنها حدث استثنائي في الصحة العامة، تقرر أنه يشكل مخاطرة على الصحة العامة للدول الأخرى من خلال انتشار المرض دوليًا، وقد يتطلب استجابة دولية منسقة.</a:t>
            </a:r>
          </a:p>
        </p:txBody>
      </p:sp>
      <p:sp>
        <p:nvSpPr>
          <p:cNvPr id="4" name="Segnaposto numero diapositiva 3"/>
          <p:cNvSpPr>
            <a:spLocks noGrp="1"/>
          </p:cNvSpPr>
          <p:nvPr>
            <p:ph type="sldNum" sz="quarter" idx="10"/>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4129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latin typeface="Arial" charset="0"/>
              <a:ea typeface="+mn-ea"/>
              <a:cs typeface="+mn-cs"/>
            </a:endParaRPr>
          </a:p>
          <a:p>
            <a:r>
              <a:rPr lang="ar-OM" sz="1200">
                <a:solidFill>
                  <a:schemeClr val="tx1"/>
                </a:solidFill>
                <a:latin typeface="Arial" charset="0"/>
                <a:ea typeface="+mn-ea"/>
                <a:cs typeface="+mn-cs"/>
              </a:rPr>
              <a:t>وفقًا للمادة 6 من اللوائح الصحية الدولية (2005). تقيّم كل دولة الأحداث التي تقع داخل أراضيها باستخدام أداة اتخاذ القرار الواردة في الملحق 2. يجب على كل دولة إخطار منظمة الصحة العالمية، باستخدام أكثر وسائل الاتصال المتاحة كفاءة، بواسطة جهة التنسيق الوطنية المعنية بالوائح الصحية الدولية، وفي غضون 24 ساعة بعد تقييم معلومات الصحة العامة، بجميع الأحداث التي قد تشكل حالة طوارئ صحية عامة تثير قلقًا دوليًا داخل أراضيها وفقًا لأداة اتخاذ القرار، وكذلك أي إجراء صحي يُنفّذ استجابة لتلك الأحداث. </a:t>
            </a:r>
            <a:br>
              <a:rPr lang="ar-OM" sz="1200">
                <a:solidFill>
                  <a:schemeClr val="tx1"/>
                </a:solidFill>
                <a:latin typeface="Arial" charset="0"/>
                <a:ea typeface="+mn-ea"/>
                <a:cs typeface="+mn-cs"/>
              </a:rPr>
            </a:br>
            <a:endParaRPr lang="ar-OM" sz="1200">
              <a:solidFill>
                <a:schemeClr val="tx1"/>
              </a:solidFill>
              <a:latin typeface="Arial" charset="0"/>
              <a:ea typeface="+mn-ea"/>
              <a:cs typeface="+mn-cs"/>
            </a:endParaRPr>
          </a:p>
          <a:p>
            <a:r>
              <a:rPr lang="ar-OM" sz="1200">
                <a:solidFill>
                  <a:schemeClr val="tx1"/>
                </a:solidFill>
                <a:latin typeface="Arial" charset="0"/>
                <a:ea typeface="+mn-ea"/>
                <a:cs typeface="+mn-cs"/>
              </a:rPr>
              <a:t>هنا نرى الملحق 2 الذي يُستخدم كأداة لتحديد الأحداث التي قد تشكل حالة طوارئ صحية عامة تثير قلقًا دوليًا وفقًا لوائح الصحة العامة (2005).</a:t>
            </a:r>
          </a:p>
          <a:p>
            <a:endParaRPr lang="en-GB" sz="1200" kern="1200" dirty="0">
              <a:solidFill>
                <a:schemeClr val="tx1"/>
              </a:solidFill>
              <a:latin typeface="Arial" charset="0"/>
              <a:ea typeface="+mn-ea"/>
              <a:cs typeface="+mn-cs"/>
            </a:endParaRPr>
          </a:p>
          <a:p>
            <a:r>
              <a:rPr lang="ar-OM" sz="1200">
                <a:solidFill>
                  <a:schemeClr val="tx1"/>
                </a:solidFill>
                <a:latin typeface="Arial" charset="0"/>
                <a:ea typeface="+mn-ea"/>
                <a:cs typeface="+mn-cs"/>
              </a:rPr>
              <a:t>وتُدرج الأحداث التي تم وصفها من خلال اللوائح الصحية الدولية في برامج فرز المعلومات للاستخبارات الوبائية.</a:t>
            </a:r>
          </a:p>
          <a:p>
            <a:endParaRPr lang="en-GB"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913189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r">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690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939112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258577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815152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50169" y="1122363"/>
            <a:ext cx="8101013" cy="2387600"/>
          </a:xfrm>
        </p:spPr>
        <p:txBody>
          <a:bodyPr anchor="b"/>
          <a:lstStyle>
            <a:lvl1pPr algn="ctr">
              <a:defRPr sz="5315"/>
            </a:lvl1pPr>
          </a:lstStyle>
          <a:p>
            <a:r>
              <a:rPr lang="en-US"/>
              <a:t>Click to edit Master title style</a:t>
            </a:r>
            <a:endParaRPr lang="en-GB"/>
          </a:p>
        </p:txBody>
      </p:sp>
      <p:sp>
        <p:nvSpPr>
          <p:cNvPr id="3" name="Subtitle 2"/>
          <p:cNvSpPr>
            <a:spLocks noGrp="1"/>
          </p:cNvSpPr>
          <p:nvPr>
            <p:ph type="subTitle" idx="1"/>
          </p:nvPr>
        </p:nvSpPr>
        <p:spPr>
          <a:xfrm>
            <a:off x="1350169" y="3602038"/>
            <a:ext cx="8101013" cy="1655762"/>
          </a:xfrm>
        </p:spPr>
        <p:txBody>
          <a:bodyPr/>
          <a:lstStyle>
            <a:lvl1pPr marL="0" indent="0" algn="ctr">
              <a:buNone/>
              <a:defRPr sz="2126"/>
            </a:lvl1pPr>
            <a:lvl2pPr marL="405033" indent="0" algn="ctr">
              <a:buNone/>
              <a:defRPr sz="1772"/>
            </a:lvl2pPr>
            <a:lvl3pPr marL="810067" indent="0" algn="ctr">
              <a:buNone/>
              <a:defRPr sz="1595"/>
            </a:lvl3pPr>
            <a:lvl4pPr marL="1215100" indent="0" algn="ctr">
              <a:buNone/>
              <a:defRPr sz="1417"/>
            </a:lvl4pPr>
            <a:lvl5pPr marL="1620134" indent="0" algn="ctr">
              <a:buNone/>
              <a:defRPr sz="1417"/>
            </a:lvl5pPr>
            <a:lvl6pPr marL="2025167" indent="0" algn="ctr">
              <a:buNone/>
              <a:defRPr sz="1417"/>
            </a:lvl6pPr>
            <a:lvl7pPr marL="2430201" indent="0" algn="ctr">
              <a:buNone/>
              <a:defRPr sz="1417"/>
            </a:lvl7pPr>
            <a:lvl8pPr marL="2835234" indent="0" algn="ctr">
              <a:buNone/>
              <a:defRPr sz="1417"/>
            </a:lvl8pPr>
            <a:lvl9pPr marL="3240268" indent="0" algn="ctr">
              <a:buNone/>
              <a:defRPr sz="1417"/>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450463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8794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967" y="1709739"/>
            <a:ext cx="9316164" cy="2852737"/>
          </a:xfrm>
        </p:spPr>
        <p:txBody>
          <a:bodyPr anchor="b"/>
          <a:lstStyle>
            <a:lvl1pPr>
              <a:defRPr sz="5315"/>
            </a:lvl1pPr>
          </a:lstStyle>
          <a:p>
            <a:r>
              <a:rPr lang="en-US"/>
              <a:t>Click to edit Master title style</a:t>
            </a:r>
            <a:endParaRPr lang="en-GB"/>
          </a:p>
        </p:txBody>
      </p:sp>
      <p:sp>
        <p:nvSpPr>
          <p:cNvPr id="3" name="Text Placeholder 2"/>
          <p:cNvSpPr>
            <a:spLocks noGrp="1"/>
          </p:cNvSpPr>
          <p:nvPr>
            <p:ph type="body" idx="1"/>
          </p:nvPr>
        </p:nvSpPr>
        <p:spPr>
          <a:xfrm>
            <a:off x="736967" y="4589464"/>
            <a:ext cx="9316164" cy="1500187"/>
          </a:xfrm>
        </p:spPr>
        <p:txBody>
          <a:bodyPr/>
          <a:lstStyle>
            <a:lvl1pPr marL="0" indent="0">
              <a:buNone/>
              <a:defRPr sz="2126">
                <a:solidFill>
                  <a:schemeClr val="tx1">
                    <a:tint val="75000"/>
                  </a:schemeClr>
                </a:solidFill>
              </a:defRPr>
            </a:lvl1pPr>
            <a:lvl2pPr marL="405033" indent="0">
              <a:buNone/>
              <a:defRPr sz="1772">
                <a:solidFill>
                  <a:schemeClr val="tx1">
                    <a:tint val="75000"/>
                  </a:schemeClr>
                </a:solidFill>
              </a:defRPr>
            </a:lvl2pPr>
            <a:lvl3pPr marL="810067" indent="0">
              <a:buNone/>
              <a:defRPr sz="1595">
                <a:solidFill>
                  <a:schemeClr val="tx1">
                    <a:tint val="75000"/>
                  </a:schemeClr>
                </a:solidFill>
              </a:defRPr>
            </a:lvl3pPr>
            <a:lvl4pPr marL="1215100" indent="0">
              <a:buNone/>
              <a:defRPr sz="1417">
                <a:solidFill>
                  <a:schemeClr val="tx1">
                    <a:tint val="75000"/>
                  </a:schemeClr>
                </a:solidFill>
              </a:defRPr>
            </a:lvl4pPr>
            <a:lvl5pPr marL="1620134" indent="0">
              <a:buNone/>
              <a:defRPr sz="1417">
                <a:solidFill>
                  <a:schemeClr val="tx1">
                    <a:tint val="75000"/>
                  </a:schemeClr>
                </a:solidFill>
              </a:defRPr>
            </a:lvl5pPr>
            <a:lvl6pPr marL="2025167" indent="0">
              <a:buNone/>
              <a:defRPr sz="1417">
                <a:solidFill>
                  <a:schemeClr val="tx1">
                    <a:tint val="75000"/>
                  </a:schemeClr>
                </a:solidFill>
              </a:defRPr>
            </a:lvl6pPr>
            <a:lvl7pPr marL="2430201" indent="0">
              <a:buNone/>
              <a:defRPr sz="1417">
                <a:solidFill>
                  <a:schemeClr val="tx1">
                    <a:tint val="75000"/>
                  </a:schemeClr>
                </a:solidFill>
              </a:defRPr>
            </a:lvl7pPr>
            <a:lvl8pPr marL="2835234" indent="0">
              <a:buNone/>
              <a:defRPr sz="1417">
                <a:solidFill>
                  <a:schemeClr val="tx1">
                    <a:tint val="75000"/>
                  </a:schemeClr>
                </a:solidFill>
              </a:defRPr>
            </a:lvl8pPr>
            <a:lvl9pPr marL="3240268" indent="0">
              <a:buNone/>
              <a:defRPr sz="141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20530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42593" y="1825625"/>
            <a:ext cx="459057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68183" y="1825625"/>
            <a:ext cx="459057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611637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4000" y="365126"/>
            <a:ext cx="9316164"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744000" y="1681163"/>
            <a:ext cx="4569477"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a:t>Edit Master text styles</a:t>
            </a:r>
          </a:p>
        </p:txBody>
      </p:sp>
      <p:sp>
        <p:nvSpPr>
          <p:cNvPr id="4" name="Content Placeholder 3"/>
          <p:cNvSpPr>
            <a:spLocks noGrp="1"/>
          </p:cNvSpPr>
          <p:nvPr>
            <p:ph sz="half" idx="2"/>
          </p:nvPr>
        </p:nvSpPr>
        <p:spPr>
          <a:xfrm>
            <a:off x="744000" y="2505075"/>
            <a:ext cx="456947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68183" y="1681163"/>
            <a:ext cx="4591981"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a:t>Edit Master text styles</a:t>
            </a:r>
          </a:p>
        </p:txBody>
      </p:sp>
      <p:sp>
        <p:nvSpPr>
          <p:cNvPr id="6" name="Content Placeholder 5"/>
          <p:cNvSpPr>
            <a:spLocks noGrp="1"/>
          </p:cNvSpPr>
          <p:nvPr>
            <p:ph sz="quarter" idx="4"/>
          </p:nvPr>
        </p:nvSpPr>
        <p:spPr>
          <a:xfrm>
            <a:off x="5468183" y="2505075"/>
            <a:ext cx="459198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F4B1350-780F-4619-AB99-2CF6C85D6FA3}" type="datetimeFigureOut">
              <a:rPr lang="en-GB" smtClean="0"/>
              <a:t>23/03/2021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622489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F4B1350-780F-4619-AB99-2CF6C85D6FA3}" type="datetimeFigureOut">
              <a:rPr lang="en-GB" smtClean="0"/>
              <a:t>23/03/2021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817627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B1350-780F-4619-AB99-2CF6C85D6FA3}" type="datetimeFigureOut">
              <a:rPr lang="en-GB" smtClean="0"/>
              <a:t>23/03/2021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287098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a:t>Click to edit Master title style</a:t>
            </a:r>
            <a:endParaRPr lang="en-GB"/>
          </a:p>
        </p:txBody>
      </p:sp>
      <p:sp>
        <p:nvSpPr>
          <p:cNvPr id="3" name="Content Placeholder 2"/>
          <p:cNvSpPr>
            <a:spLocks noGrp="1"/>
          </p:cNvSpPr>
          <p:nvPr>
            <p:ph idx="1"/>
          </p:nvPr>
        </p:nvSpPr>
        <p:spPr>
          <a:xfrm>
            <a:off x="4591981" y="987426"/>
            <a:ext cx="5468183" cy="4873625"/>
          </a:xfrm>
        </p:spPr>
        <p:txBody>
          <a:bodyPr/>
          <a:lstStyle>
            <a:lvl1pPr>
              <a:defRPr sz="2835"/>
            </a:lvl1pPr>
            <a:lvl2pPr>
              <a:defRPr sz="2481"/>
            </a:lvl2pPr>
            <a:lvl3pPr>
              <a:defRPr sz="2126"/>
            </a:lvl3pPr>
            <a:lvl4pPr>
              <a:defRPr sz="1772"/>
            </a:lvl4pPr>
            <a:lvl5pPr>
              <a:defRPr sz="1772"/>
            </a:lvl5pPr>
            <a:lvl6pPr>
              <a:defRPr sz="1772"/>
            </a:lvl6pPr>
            <a:lvl7pPr>
              <a:defRPr sz="1772"/>
            </a:lvl7pPr>
            <a:lvl8pPr>
              <a:defRPr sz="1772"/>
            </a:lvl8pPr>
            <a:lvl9pPr>
              <a:defRPr sz="177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304243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a:t>Click to edit Master title style</a:t>
            </a:r>
            <a:endParaRPr lang="en-GB"/>
          </a:p>
        </p:txBody>
      </p:sp>
      <p:sp>
        <p:nvSpPr>
          <p:cNvPr id="3" name="Picture Placeholder 2"/>
          <p:cNvSpPr>
            <a:spLocks noGrp="1"/>
          </p:cNvSpPr>
          <p:nvPr>
            <p:ph type="pic" idx="1"/>
          </p:nvPr>
        </p:nvSpPr>
        <p:spPr>
          <a:xfrm>
            <a:off x="4591981" y="987426"/>
            <a:ext cx="5468183" cy="4873625"/>
          </a:xfrm>
        </p:spPr>
        <p:txBody>
          <a:bodyPr/>
          <a:lstStyle>
            <a:lvl1pPr marL="0" indent="0">
              <a:buNone/>
              <a:defRPr sz="2835"/>
            </a:lvl1pPr>
            <a:lvl2pPr marL="405033" indent="0">
              <a:buNone/>
              <a:defRPr sz="2481"/>
            </a:lvl2pPr>
            <a:lvl3pPr marL="810067" indent="0">
              <a:buNone/>
              <a:defRPr sz="2126"/>
            </a:lvl3pPr>
            <a:lvl4pPr marL="1215100" indent="0">
              <a:buNone/>
              <a:defRPr sz="1772"/>
            </a:lvl4pPr>
            <a:lvl5pPr marL="1620134" indent="0">
              <a:buNone/>
              <a:defRPr sz="1772"/>
            </a:lvl5pPr>
            <a:lvl6pPr marL="2025167" indent="0">
              <a:buNone/>
              <a:defRPr sz="1772"/>
            </a:lvl6pPr>
            <a:lvl7pPr marL="2430201" indent="0">
              <a:buNone/>
              <a:defRPr sz="1772"/>
            </a:lvl7pPr>
            <a:lvl8pPr marL="2835234" indent="0">
              <a:buNone/>
              <a:defRPr sz="1772"/>
            </a:lvl8pPr>
            <a:lvl9pPr marL="3240268" indent="0">
              <a:buNone/>
              <a:defRPr sz="1772"/>
            </a:lvl9pPr>
          </a:lstStyle>
          <a:p>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826920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714552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9716" y="365125"/>
            <a:ext cx="2329041"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42593" y="365125"/>
            <a:ext cx="685210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4524033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r">
              <a:buFont typeface="Wingdings" pitchFamily="2" charset="2"/>
              <a:buNone/>
              <a:tabLst/>
              <a:defRPr sz="2400" b="0"/>
            </a:lvl1pPr>
          </a:lstStyle>
          <a:p>
            <a:r>
              <a:rPr lang="en-US" dirty="0"/>
              <a:t>Click to edit Master subtitle style</a:t>
            </a:r>
          </a:p>
        </p:txBody>
      </p:sp>
    </p:spTree>
    <p:extLst>
      <p:ext uri="{BB962C8B-B14F-4D97-AF65-F5344CB8AC3E}">
        <p14:creationId xmlns:p14="http://schemas.microsoft.com/office/powerpoint/2010/main" val="375929994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592508745"/>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424482255"/>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592363510"/>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296357183"/>
      </p:ext>
    </p:extLst>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712904739"/>
      </p:ext>
    </p:extLst>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022412651"/>
      </p:ext>
    </p:extLst>
  </p:cSld>
  <p:clrMapOvr>
    <a:masterClrMapping/>
  </p:clrMapOvr>
  <p:transitio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259854236"/>
      </p:ext>
    </p:extLst>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97476120"/>
      </p:ext>
    </p:extLst>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52068640"/>
      </p:ext>
    </p:extLst>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87007021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914326189"/>
      </p:ext>
    </p:extLst>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312085034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1.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r">
              <a:lnSpc>
                <a:spcPct val="85000"/>
              </a:lnSpc>
              <a:buClr>
                <a:schemeClr val="tx2"/>
              </a:buClr>
              <a:buSzPct val="90000"/>
              <a:buFont typeface="Wingdings" pitchFamily="2" charset="2"/>
              <a:buNone/>
              <a:defRPr/>
            </a:pPr>
            <a:r>
              <a:rPr lang="ar-OM" sz="2600" u="none">
                <a:solidFill>
                  <a:schemeClr val="bg1"/>
                </a:solidFill>
                <a:latin typeface="Arial" charset="0"/>
                <a:ea typeface="+mn-ea"/>
                <a:cs typeface="+mn-cs"/>
              </a:rPr>
              <a:t>برنامج تعليمي عن الاستخبارات الوبائية</a:t>
            </a:r>
          </a:p>
          <a:p>
            <a:pPr algn="r">
              <a:lnSpc>
                <a:spcPct val="85000"/>
              </a:lnSpc>
              <a:buClr>
                <a:schemeClr val="tx2"/>
              </a:buClr>
              <a:buSzPct val="90000"/>
              <a:buFont typeface="Wingdings" pitchFamily="2" charset="2"/>
              <a:buNone/>
              <a:defRPr/>
            </a:pPr>
            <a:r>
              <a:rPr lang="ar-OM" sz="2600" u="none">
                <a:solidFill>
                  <a:schemeClr val="bg1"/>
                </a:solidFill>
                <a:latin typeface="Arial" charset="0"/>
                <a:ea typeface="+mn-ea"/>
                <a:cs typeface="+mn-cs"/>
              </a:rPr>
              <a:t>الترشيح</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ar-OM" sz="1600" b="1" u="none">
                <a:latin typeface="Arial" charset="0"/>
              </a:rPr>
              <a:t>/21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r">
              <a:defRPr/>
            </a:pPr>
            <a:r>
              <a:rPr lang="en-GB" sz="1000" u="none">
                <a:effectLst>
                  <a:glow rad="63500">
                    <a:schemeClr val="accent5">
                      <a:satMod val="175000"/>
                      <a:alpha val="40000"/>
                    </a:schemeClr>
                  </a:glow>
                </a:effectLst>
              </a:rPr>
              <a:t>By Simulwate</a:t>
            </a:r>
          </a:p>
        </p:txBody>
      </p:sp>
      <p:pic>
        <p:nvPicPr>
          <p:cNvPr id="1032" name="Immagine 9" descr="ecdc_logo_x_ppt.png"/>
          <p:cNvPicPr>
            <a:picLocks noChangeAspect="1"/>
          </p:cNvPicPr>
          <p:nvPr userDrawn="1"/>
        </p:nvPicPr>
        <p:blipFill>
          <a:blip r:embed="rId19"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 id="2147484223" r:id="rId15"/>
    <p:sldLayoutId id="2147484224" r:id="rId16"/>
    <p:sldLayoutId id="2147484225" r:id="rId17"/>
  </p:sldLayoutIdLst>
  <p:transition>
    <p:wipe dir="r"/>
  </p:transition>
  <p:txStyles>
    <p:titleStyle>
      <a:lvl1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593" y="365126"/>
            <a:ext cx="9316164"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742593" y="1825625"/>
            <a:ext cx="9316164"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742593" y="6356351"/>
            <a:ext cx="2430304" cy="365125"/>
          </a:xfrm>
          <a:prstGeom prst="rect">
            <a:avLst/>
          </a:prstGeom>
        </p:spPr>
        <p:txBody>
          <a:bodyPr vert="horz" lIns="91440" tIns="45720" rIns="91440" bIns="45720" rtlCol="0" anchor="ctr"/>
          <a:lstStyle>
            <a:lvl1pPr algn="r">
              <a:defRPr sz="1063">
                <a:solidFill>
                  <a:schemeClr val="tx1">
                    <a:tint val="75000"/>
                  </a:schemeClr>
                </a:solidFill>
              </a:defRPr>
            </a:lvl1pPr>
          </a:lstStyle>
          <a:p>
            <a:fld id="{8F4B1350-780F-4619-AB99-2CF6C85D6FA3}" type="datetimeFigureOut">
              <a:rPr lang="en-GB" smtClean="0"/>
              <a:t>23/03/2021</a:t>
            </a:fld>
            <a:endParaRPr lang="en-GB"/>
          </a:p>
        </p:txBody>
      </p:sp>
      <p:sp>
        <p:nvSpPr>
          <p:cNvPr id="5" name="Footer Placeholder 4"/>
          <p:cNvSpPr>
            <a:spLocks noGrp="1"/>
          </p:cNvSpPr>
          <p:nvPr>
            <p:ph type="ftr" sz="quarter" idx="3"/>
          </p:nvPr>
        </p:nvSpPr>
        <p:spPr>
          <a:xfrm>
            <a:off x="3577947" y="6356351"/>
            <a:ext cx="3645456" cy="365125"/>
          </a:xfrm>
          <a:prstGeom prst="rect">
            <a:avLst/>
          </a:prstGeom>
        </p:spPr>
        <p:txBody>
          <a:bodyPr vert="horz" lIns="91440" tIns="45720" rIns="91440" bIns="45720" rtlCol="0" anchor="ctr"/>
          <a:lstStyle>
            <a:lvl1pPr algn="ctr">
              <a:defRPr sz="106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628453" y="6356351"/>
            <a:ext cx="2430304" cy="365125"/>
          </a:xfrm>
          <a:prstGeom prst="rect">
            <a:avLst/>
          </a:prstGeom>
        </p:spPr>
        <p:txBody>
          <a:bodyPr vert="horz" lIns="91440" tIns="45720" rIns="91440" bIns="45720" rtlCol="0" anchor="ctr"/>
          <a:lstStyle>
            <a:lvl1pPr algn="r">
              <a:defRPr sz="1063">
                <a:solidFill>
                  <a:schemeClr val="tx1">
                    <a:tint val="75000"/>
                  </a:schemeClr>
                </a:solidFill>
              </a:defRPr>
            </a:lvl1pPr>
          </a:lstStyle>
          <a:p>
            <a:fld id="{2733AED6-8E1A-427A-AC3B-E4E17E0A8B21}" type="slidenum">
              <a:rPr lang="en-GB" smtClean="0"/>
              <a:t>‹#›</a:t>
            </a:fld>
            <a:endParaRPr lang="en-GB"/>
          </a:p>
        </p:txBody>
      </p:sp>
    </p:spTree>
    <p:extLst>
      <p:ext uri="{BB962C8B-B14F-4D97-AF65-F5344CB8AC3E}">
        <p14:creationId xmlns:p14="http://schemas.microsoft.com/office/powerpoint/2010/main" val="2959704433"/>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Lst>
  <p:txStyles>
    <p:titleStyle>
      <a:lvl1pPr algn="r" defTabSz="810067" rtl="1" eaLnBrk="1" latinLnBrk="0" hangingPunct="1">
        <a:lnSpc>
          <a:spcPct val="90000"/>
        </a:lnSpc>
        <a:spcBef>
          <a:spcPct val="0"/>
        </a:spcBef>
        <a:buNone/>
        <a:defRPr sz="3898" kern="1200">
          <a:solidFill>
            <a:schemeClr val="tx1"/>
          </a:solidFill>
          <a:latin typeface="+mj-lt"/>
          <a:ea typeface="+mj-ea"/>
          <a:cs typeface="+mj-cs"/>
        </a:defRPr>
      </a:lvl1pPr>
    </p:titleStyle>
    <p:bodyStyle>
      <a:lvl1pPr marL="202517" indent="-202517" algn="r" defTabSz="810067" rtl="1"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r" defTabSz="810067" rtl="1"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r" defTabSz="810067" rtl="1"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r" defTabSz="810067" rtl="1"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p:bodyStyle>
    <p:otherStyle>
      <a:defPPr>
        <a:defRPr lang="en-US"/>
      </a:defPPr>
      <a:lvl1pPr marL="0" algn="r" defTabSz="810067" rtl="1" eaLnBrk="1" latinLnBrk="0" hangingPunct="1">
        <a:defRPr sz="1595" kern="1200">
          <a:solidFill>
            <a:schemeClr val="tx1"/>
          </a:solidFill>
          <a:latin typeface="+mn-lt"/>
          <a:ea typeface="+mn-ea"/>
          <a:cs typeface="+mn-cs"/>
        </a:defRPr>
      </a:lvl1pPr>
      <a:lvl2pPr marL="405033" algn="r" defTabSz="810067" rtl="1" eaLnBrk="1" latinLnBrk="0" hangingPunct="1">
        <a:defRPr sz="1595" kern="1200">
          <a:solidFill>
            <a:schemeClr val="tx1"/>
          </a:solidFill>
          <a:latin typeface="+mn-lt"/>
          <a:ea typeface="+mn-ea"/>
          <a:cs typeface="+mn-cs"/>
        </a:defRPr>
      </a:lvl2pPr>
      <a:lvl3pPr marL="810067" algn="r" defTabSz="810067" rtl="1" eaLnBrk="1" latinLnBrk="0" hangingPunct="1">
        <a:defRPr sz="1595" kern="1200">
          <a:solidFill>
            <a:schemeClr val="tx1"/>
          </a:solidFill>
          <a:latin typeface="+mn-lt"/>
          <a:ea typeface="+mn-ea"/>
          <a:cs typeface="+mn-cs"/>
        </a:defRPr>
      </a:lvl3pPr>
      <a:lvl4pPr marL="1215100" algn="r" defTabSz="810067" rtl="1" eaLnBrk="1" latinLnBrk="0" hangingPunct="1">
        <a:defRPr sz="1595" kern="1200">
          <a:solidFill>
            <a:schemeClr val="tx1"/>
          </a:solidFill>
          <a:latin typeface="+mn-lt"/>
          <a:ea typeface="+mn-ea"/>
          <a:cs typeface="+mn-cs"/>
        </a:defRPr>
      </a:lvl4pPr>
      <a:lvl5pPr marL="1620134" algn="r" defTabSz="810067" rtl="1" eaLnBrk="1" latinLnBrk="0" hangingPunct="1">
        <a:defRPr sz="1595" kern="1200">
          <a:solidFill>
            <a:schemeClr val="tx1"/>
          </a:solidFill>
          <a:latin typeface="+mn-lt"/>
          <a:ea typeface="+mn-ea"/>
          <a:cs typeface="+mn-cs"/>
        </a:defRPr>
      </a:lvl5pPr>
      <a:lvl6pPr marL="2025167" algn="r" defTabSz="810067" rtl="1" eaLnBrk="1" latinLnBrk="0" hangingPunct="1">
        <a:defRPr sz="1595" kern="1200">
          <a:solidFill>
            <a:schemeClr val="tx1"/>
          </a:solidFill>
          <a:latin typeface="+mn-lt"/>
          <a:ea typeface="+mn-ea"/>
          <a:cs typeface="+mn-cs"/>
        </a:defRPr>
      </a:lvl6pPr>
      <a:lvl7pPr marL="2430201" algn="r" defTabSz="810067" rtl="1" eaLnBrk="1" latinLnBrk="0" hangingPunct="1">
        <a:defRPr sz="1595" kern="1200">
          <a:solidFill>
            <a:schemeClr val="tx1"/>
          </a:solidFill>
          <a:latin typeface="+mn-lt"/>
          <a:ea typeface="+mn-ea"/>
          <a:cs typeface="+mn-cs"/>
        </a:defRPr>
      </a:lvl7pPr>
      <a:lvl8pPr marL="2835234" algn="r" defTabSz="810067" rtl="1" eaLnBrk="1" latinLnBrk="0" hangingPunct="1">
        <a:defRPr sz="1595" kern="1200">
          <a:solidFill>
            <a:schemeClr val="tx1"/>
          </a:solidFill>
          <a:latin typeface="+mn-lt"/>
          <a:ea typeface="+mn-ea"/>
          <a:cs typeface="+mn-cs"/>
        </a:defRPr>
      </a:lvl8pPr>
      <a:lvl9pPr marL="3240268" algn="r" defTabSz="810067" rtl="1" eaLnBrk="1" latinLnBrk="0" hangingPunct="1">
        <a:defRPr sz="159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r">
              <a:lnSpc>
                <a:spcPct val="85000"/>
              </a:lnSpc>
              <a:buClr>
                <a:schemeClr val="tx2"/>
              </a:buClr>
              <a:buSzPct val="90000"/>
              <a:buFont typeface="Wingdings" pitchFamily="2" charset="2"/>
              <a:buNone/>
              <a:defRPr/>
            </a:pPr>
            <a:r>
              <a:rPr lang="ar-OM" sz="2600" u="none">
                <a:solidFill>
                  <a:schemeClr val="bg1"/>
                </a:solidFill>
                <a:latin typeface="Arial" charset="0"/>
              </a:rPr>
              <a:t>برنامج تعليمي عن الاستخبارات الوبائية</a:t>
            </a:r>
          </a:p>
          <a:p>
            <a:pPr algn="r">
              <a:lnSpc>
                <a:spcPct val="85000"/>
              </a:lnSpc>
              <a:buClr>
                <a:schemeClr val="tx2"/>
              </a:buClr>
              <a:buSzPct val="90000"/>
              <a:buFont typeface="Wingdings" pitchFamily="2" charset="2"/>
              <a:buNone/>
              <a:defRPr/>
            </a:pPr>
            <a:r>
              <a:rPr lang="ar-OM" sz="2600" u="none">
                <a:solidFill>
                  <a:schemeClr val="bg1"/>
                </a:solidFill>
                <a:latin typeface="Arial" charset="0"/>
              </a:rPr>
              <a:t>الاتصالات التشغيلية</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ar-OM" sz="1600" b="1" u="none">
                <a:latin typeface="Arial" charset="0"/>
              </a:rPr>
              <a:t>/11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r">
              <a:defRPr/>
            </a:pPr>
            <a:r>
              <a:rPr lang="en-GB" sz="1000" u="none">
                <a:effectLst>
                  <a:glow rad="63500">
                    <a:schemeClr val="accent5">
                      <a:satMod val="175000"/>
                      <a:alpha val="40000"/>
                    </a:schemeClr>
                  </a:glow>
                </a:effectLst>
              </a:rPr>
              <a:t>By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extLst>
      <p:ext uri="{BB962C8B-B14F-4D97-AF65-F5344CB8AC3E}">
        <p14:creationId xmlns:p14="http://schemas.microsoft.com/office/powerpoint/2010/main" val="4180117983"/>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Lst>
  <p:transition>
    <p:wipe dir="r"/>
  </p:transition>
  <p:txStyles>
    <p:titleStyle>
      <a:lvl1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hyperlink" Target="http://events.frommers.com/sisp/index.htm" TargetMode="External"/><Relationship Id="rId7" Type="http://schemas.openxmlformats.org/officeDocument/2006/relationships/hyperlink" Target="https://apps.who.int/iris/bitstream/handle/10665/162109/WHO_HSE_GCR_2015.5_eng.pdf;jsessionid=6C6A70BA47A4061548E7F85EAC948757?sequence=1"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www.electionguide.org/" TargetMode="External"/><Relationship Id="rId5" Type="http://schemas.openxmlformats.org/officeDocument/2006/relationships/hyperlink" Target="http://www.eventogo.com/" TargetMode="External"/><Relationship Id="rId4" Type="http://schemas.openxmlformats.org/officeDocument/2006/relationships/hyperlink" Target="http://www.whatsonwhen.com/sisp/index.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www.ecdc.europa.eu/sites/default/files/documents/Communicable-disease-threats-report-17-feb-2018.pdf"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hyperlink" Target="https://www.ecdc.europa.eu/en/surveillance-atlas-infectious-disease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s://wwwnc.cdc.gov/travel/page/yellowbook-home-201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s://web.gideononline.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comments" Target="../comments/commen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ihr/publications/9789241580496/en/" TargetMode="External"/><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extranet.who.int/hslp/training/mod/scorm/view.php?id=482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r">
              <a:spcBef>
                <a:spcPct val="50000"/>
              </a:spcBef>
            </a:pPr>
            <a:r>
              <a:rPr lang="ar-OM" sz="1800" b="1" u="none">
                <a:solidFill>
                  <a:srgbClr val="69AE23"/>
                </a:solidFill>
                <a:latin typeface="Arial" charset="0"/>
              </a:rPr>
              <a:t>مرحبًا</a:t>
            </a:r>
          </a:p>
        </p:txBody>
      </p:sp>
      <p:sp>
        <p:nvSpPr>
          <p:cNvPr id="12" name="Rettangolo 11"/>
          <p:cNvSpPr/>
          <p:nvPr/>
        </p:nvSpPr>
        <p:spPr bwMode="auto">
          <a:xfrm>
            <a:off x="3915510" y="5114801"/>
            <a:ext cx="6388260" cy="801212"/>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8280995" y="5241486"/>
            <a:ext cx="1729448" cy="547842"/>
          </a:xfrm>
          <a:prstGeom prst="rect">
            <a:avLst/>
          </a:prstGeom>
          <a:noFill/>
          <a:ln w="9525">
            <a:noFill/>
            <a:miter lim="800000"/>
            <a:headEnd/>
            <a:tailEnd/>
          </a:ln>
        </p:spPr>
        <p:txBody>
          <a:bodyPr wrap="none">
            <a:spAutoFit/>
          </a:bodyPr>
          <a:lstStyle/>
          <a:p>
            <a:pPr algn="r"/>
            <a:r>
              <a:rPr lang="ar-OM" sz="3200" u="none" dirty="0">
                <a:solidFill>
                  <a:srgbClr val="69AE23"/>
                </a:solidFill>
                <a:latin typeface="MetaPro-Black" pitchFamily="50" charset="0"/>
              </a:rPr>
              <a:t>الترشيح</a:t>
            </a:r>
          </a:p>
        </p:txBody>
      </p:sp>
      <p:sp>
        <p:nvSpPr>
          <p:cNvPr id="2" name="Rounded Rectangular Callout 1"/>
          <p:cNvSpPr/>
          <p:nvPr/>
        </p:nvSpPr>
        <p:spPr bwMode="auto">
          <a:xfrm>
            <a:off x="4503453" y="695386"/>
            <a:ext cx="3936537" cy="630028"/>
          </a:xfrm>
          <a:prstGeom prst="wedgeRoundRectCallout">
            <a:avLst>
              <a:gd name="adj1" fmla="val -8335"/>
              <a:gd name="adj2" fmla="val 107917"/>
              <a:gd name="adj3" fmla="val 16667"/>
            </a:avLst>
          </a:prstGeom>
          <a:solidFill>
            <a:srgbClr val="C1E1FB"/>
          </a:solidFill>
          <a:ln w="28575" cap="flat" cmpd="sng" algn="ctr">
            <a:solidFill>
              <a:srgbClr val="71DA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ar-SA" u="none" dirty="0"/>
              <a:t>أكّد على هذه المرحلة باستخدام الرسوم والألوان</a:t>
            </a:r>
            <a:endParaRPr lang="en-GB" sz="1600" b="1" u="none" dirty="0">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3FE0A34E-3F08-485A-845C-B676B866BE10}"/>
              </a:ext>
            </a:extLst>
          </p:cNvPr>
          <p:cNvGrpSpPr/>
          <p:nvPr/>
        </p:nvGrpSpPr>
        <p:grpSpPr>
          <a:xfrm>
            <a:off x="790907" y="1196205"/>
            <a:ext cx="8212024" cy="4966409"/>
            <a:chOff x="1683234" y="960204"/>
            <a:chExt cx="8212024" cy="4966409"/>
          </a:xfrm>
        </p:grpSpPr>
        <p:sp>
          <p:nvSpPr>
            <p:cNvPr id="25" name="TextBox 24">
              <a:extLst>
                <a:ext uri="{FF2B5EF4-FFF2-40B4-BE49-F238E27FC236}">
                  <a16:creationId xmlns:a16="http://schemas.microsoft.com/office/drawing/2014/main" id="{287D9118-CD56-44FE-93E5-8848A423BEBB}"/>
                </a:ext>
              </a:extLst>
            </p:cNvPr>
            <p:cNvSpPr txBox="1"/>
            <p:nvPr/>
          </p:nvSpPr>
          <p:spPr>
            <a:xfrm rot="16200000">
              <a:off x="4394427" y="1564608"/>
              <a:ext cx="1522739" cy="313932"/>
            </a:xfrm>
            <a:prstGeom prst="rect">
              <a:avLst/>
            </a:prstGeom>
            <a:noFill/>
          </p:spPr>
          <p:txBody>
            <a:bodyPr wrap="square" rtlCol="0">
              <a:spAutoFit/>
            </a:bodyPr>
            <a:lstStyle/>
            <a:p>
              <a:r>
                <a:rPr lang="ar-OM" sz="1600" u="none" dirty="0"/>
                <a:t>التحليل</a:t>
              </a:r>
            </a:p>
          </p:txBody>
        </p:sp>
        <p:grpSp>
          <p:nvGrpSpPr>
            <p:cNvPr id="26" name="Group 25">
              <a:extLst>
                <a:ext uri="{FF2B5EF4-FFF2-40B4-BE49-F238E27FC236}">
                  <a16:creationId xmlns:a16="http://schemas.microsoft.com/office/drawing/2014/main" id="{AE124A64-8BCA-4192-B9B3-F66106E63AE4}"/>
                </a:ext>
              </a:extLst>
            </p:cNvPr>
            <p:cNvGrpSpPr/>
            <p:nvPr/>
          </p:nvGrpSpPr>
          <p:grpSpPr>
            <a:xfrm>
              <a:off x="1683234" y="1454940"/>
              <a:ext cx="8212024" cy="4471673"/>
              <a:chOff x="1683234" y="1454940"/>
              <a:chExt cx="8212024" cy="4471673"/>
            </a:xfrm>
          </p:grpSpPr>
          <p:pic>
            <p:nvPicPr>
              <p:cNvPr id="27" name="Picture 26">
                <a:extLst>
                  <a:ext uri="{FF2B5EF4-FFF2-40B4-BE49-F238E27FC236}">
                    <a16:creationId xmlns:a16="http://schemas.microsoft.com/office/drawing/2014/main" id="{0DE2DD1C-5D3F-40FF-8C25-AC26144063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683234" y="1805475"/>
                <a:ext cx="8212024" cy="3449295"/>
              </a:xfrm>
              <a:prstGeom prst="rect">
                <a:avLst/>
              </a:prstGeom>
            </p:spPr>
          </p:pic>
          <p:sp>
            <p:nvSpPr>
              <p:cNvPr id="28" name="Chevron 29">
                <a:extLst>
                  <a:ext uri="{FF2B5EF4-FFF2-40B4-BE49-F238E27FC236}">
                    <a16:creationId xmlns:a16="http://schemas.microsoft.com/office/drawing/2014/main" id="{9ECD8387-0F50-4D3C-9E8E-813B32F4BDA1}"/>
                  </a:ext>
                </a:extLst>
              </p:cNvPr>
              <p:cNvSpPr/>
              <p:nvPr/>
            </p:nvSpPr>
            <p:spPr>
              <a:xfrm flipH="1">
                <a:off x="4397805" y="2302092"/>
                <a:ext cx="848103" cy="1619121"/>
              </a:xfrm>
              <a:prstGeom prst="chevron">
                <a:avLst>
                  <a:gd name="adj" fmla="val 62310"/>
                </a:avLst>
              </a:prstGeom>
              <a:solidFill>
                <a:srgbClr val="70AD47">
                  <a:lumMod val="20000"/>
                  <a:lumOff val="80000"/>
                </a:srgbClr>
              </a:solidFill>
              <a:ln>
                <a:noFill/>
              </a:ln>
              <a:effectLst/>
            </p:spPr>
          </p:sp>
          <p:sp>
            <p:nvSpPr>
              <p:cNvPr id="29" name="TextBox 28">
                <a:extLst>
                  <a:ext uri="{FF2B5EF4-FFF2-40B4-BE49-F238E27FC236}">
                    <a16:creationId xmlns:a16="http://schemas.microsoft.com/office/drawing/2014/main" id="{489460D4-65F4-4910-A0F2-9F527B39D9F0}"/>
                  </a:ext>
                </a:extLst>
              </p:cNvPr>
              <p:cNvSpPr txBox="1"/>
              <p:nvPr/>
            </p:nvSpPr>
            <p:spPr>
              <a:xfrm>
                <a:off x="6991792" y="1509325"/>
                <a:ext cx="430118" cy="782469"/>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a:solidFill>
                      <a:prstClr val="black"/>
                    </a:solidFill>
                    <a:latin typeface="Calibri" panose="020F0502020204030204"/>
                  </a:rPr>
                  <a:t>الفرز</a:t>
                </a:r>
              </a:p>
            </p:txBody>
          </p:sp>
          <p:sp>
            <p:nvSpPr>
              <p:cNvPr id="30" name="TextBox 29">
                <a:extLst>
                  <a:ext uri="{FF2B5EF4-FFF2-40B4-BE49-F238E27FC236}">
                    <a16:creationId xmlns:a16="http://schemas.microsoft.com/office/drawing/2014/main" id="{B4FE3E75-AE7A-42E3-B396-6C3C37737817}"/>
                  </a:ext>
                </a:extLst>
              </p:cNvPr>
              <p:cNvSpPr txBox="1"/>
              <p:nvPr/>
            </p:nvSpPr>
            <p:spPr>
              <a:xfrm>
                <a:off x="6351473" y="1490897"/>
                <a:ext cx="430118" cy="734736"/>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الترشيح</a:t>
                </a:r>
              </a:p>
            </p:txBody>
          </p:sp>
          <p:sp>
            <p:nvSpPr>
              <p:cNvPr id="31" name="TextBox 30">
                <a:extLst>
                  <a:ext uri="{FF2B5EF4-FFF2-40B4-BE49-F238E27FC236}">
                    <a16:creationId xmlns:a16="http://schemas.microsoft.com/office/drawing/2014/main" id="{A5ACA290-10DD-4131-BCCA-CF1E3BE83A97}"/>
                  </a:ext>
                </a:extLst>
              </p:cNvPr>
              <p:cNvSpPr txBox="1"/>
              <p:nvPr/>
            </p:nvSpPr>
            <p:spPr>
              <a:xfrm>
                <a:off x="5632232" y="1454940"/>
                <a:ext cx="430118" cy="818013"/>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التحقق</a:t>
                </a:r>
              </a:p>
            </p:txBody>
          </p:sp>
          <p:grpSp>
            <p:nvGrpSpPr>
              <p:cNvPr id="32" name="Group 31">
                <a:extLst>
                  <a:ext uri="{FF2B5EF4-FFF2-40B4-BE49-F238E27FC236}">
                    <a16:creationId xmlns:a16="http://schemas.microsoft.com/office/drawing/2014/main" id="{0A5DD54C-914A-4274-9567-588B09D736FF}"/>
                  </a:ext>
                </a:extLst>
              </p:cNvPr>
              <p:cNvGrpSpPr/>
              <p:nvPr/>
            </p:nvGrpSpPr>
            <p:grpSpPr>
              <a:xfrm>
                <a:off x="2269219" y="2173898"/>
                <a:ext cx="1779330" cy="3752715"/>
                <a:chOff x="6996536" y="2221171"/>
                <a:chExt cx="1779330" cy="3752715"/>
              </a:xfrm>
            </p:grpSpPr>
            <p:sp>
              <p:nvSpPr>
                <p:cNvPr id="51" name="Oval 50">
                  <a:extLst>
                    <a:ext uri="{FF2B5EF4-FFF2-40B4-BE49-F238E27FC236}">
                      <a16:creationId xmlns:a16="http://schemas.microsoft.com/office/drawing/2014/main" id="{A465FF85-5A89-4AF5-9FF8-867C27480781}"/>
                    </a:ext>
                  </a:extLst>
                </p:cNvPr>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52" name="Oval 51">
                  <a:extLst>
                    <a:ext uri="{FF2B5EF4-FFF2-40B4-BE49-F238E27FC236}">
                      <a16:creationId xmlns:a16="http://schemas.microsoft.com/office/drawing/2014/main" id="{ADF7F90A-D671-43E6-BF60-945B85FCC5A0}"/>
                    </a:ext>
                  </a:extLst>
                </p:cNvPr>
                <p:cNvSpPr/>
                <p:nvPr/>
              </p:nvSpPr>
              <p:spPr>
                <a:xfrm flipH="1">
                  <a:off x="8014359" y="2255876"/>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53" name="Oval 52">
                  <a:extLst>
                    <a:ext uri="{FF2B5EF4-FFF2-40B4-BE49-F238E27FC236}">
                      <a16:creationId xmlns:a16="http://schemas.microsoft.com/office/drawing/2014/main" id="{526907EC-7189-4E35-B9B6-650B58618222}"/>
                    </a:ext>
                  </a:extLst>
                </p:cNvPr>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54" name="TextBox 53">
                  <a:extLst>
                    <a:ext uri="{FF2B5EF4-FFF2-40B4-BE49-F238E27FC236}">
                      <a16:creationId xmlns:a16="http://schemas.microsoft.com/office/drawing/2014/main" id="{BABEC326-5F52-4A96-A984-7F317FB5E8CD}"/>
                    </a:ext>
                  </a:extLst>
                </p:cNvPr>
                <p:cNvSpPr txBox="1"/>
                <p:nvPr/>
              </p:nvSpPr>
              <p:spPr>
                <a:xfrm>
                  <a:off x="7273116" y="2371546"/>
                  <a:ext cx="685428"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الإشارة</a:t>
                  </a:r>
                </a:p>
              </p:txBody>
            </p:sp>
            <p:sp>
              <p:nvSpPr>
                <p:cNvPr id="55" name="TextBox 54">
                  <a:extLst>
                    <a:ext uri="{FF2B5EF4-FFF2-40B4-BE49-F238E27FC236}">
                      <a16:creationId xmlns:a16="http://schemas.microsoft.com/office/drawing/2014/main" id="{368EF5F7-CD8A-414F-857C-4DFFE3DA9763}"/>
                    </a:ext>
                  </a:extLst>
                </p:cNvPr>
                <p:cNvSpPr txBox="1"/>
                <p:nvPr/>
              </p:nvSpPr>
              <p:spPr>
                <a:xfrm>
                  <a:off x="8110420" y="2404385"/>
                  <a:ext cx="543924"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الحدث</a:t>
                  </a:r>
                </a:p>
              </p:txBody>
            </p:sp>
            <p:sp>
              <p:nvSpPr>
                <p:cNvPr id="56" name="TextBox 55">
                  <a:extLst>
                    <a:ext uri="{FF2B5EF4-FFF2-40B4-BE49-F238E27FC236}">
                      <a16:creationId xmlns:a16="http://schemas.microsoft.com/office/drawing/2014/main" id="{09BBDA7B-2B3B-471B-90AD-26AD38F9CEEC}"/>
                    </a:ext>
                  </a:extLst>
                </p:cNvPr>
                <p:cNvSpPr txBox="1"/>
                <p:nvPr/>
              </p:nvSpPr>
              <p:spPr>
                <a:xfrm>
                  <a:off x="7535460" y="3598054"/>
                  <a:ext cx="676315"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dirty="0">
                      <a:solidFill>
                        <a:prstClr val="black"/>
                      </a:solidFill>
                      <a:latin typeface="Calibri" panose="020F0502020204030204"/>
                    </a:rPr>
                    <a:t>التهديد</a:t>
                  </a:r>
                </a:p>
              </p:txBody>
            </p:sp>
            <p:sp>
              <p:nvSpPr>
                <p:cNvPr id="57" name="Chevron 37">
                  <a:extLst>
                    <a:ext uri="{FF2B5EF4-FFF2-40B4-BE49-F238E27FC236}">
                      <a16:creationId xmlns:a16="http://schemas.microsoft.com/office/drawing/2014/main" id="{411A64A0-A113-4084-910E-15E206FBD723}"/>
                    </a:ext>
                  </a:extLst>
                </p:cNvPr>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58" name="TextBox 57">
                  <a:extLst>
                    <a:ext uri="{FF2B5EF4-FFF2-40B4-BE49-F238E27FC236}">
                      <a16:creationId xmlns:a16="http://schemas.microsoft.com/office/drawing/2014/main" id="{392352D8-5E74-4C27-8EC6-F951EAF8FBAC}"/>
                    </a:ext>
                  </a:extLst>
                </p:cNvPr>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ar-OM" sz="24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العناصر المهمة</a:t>
                  </a:r>
                </a:p>
              </p:txBody>
            </p:sp>
            <p:sp>
              <p:nvSpPr>
                <p:cNvPr id="59" name="TextBox 58">
                  <a:extLst>
                    <a:ext uri="{FF2B5EF4-FFF2-40B4-BE49-F238E27FC236}">
                      <a16:creationId xmlns:a16="http://schemas.microsoft.com/office/drawing/2014/main" id="{7A4FEAFB-BCE9-4051-BA90-F5FD0BB1D6AC}"/>
                    </a:ext>
                  </a:extLst>
                </p:cNvPr>
                <p:cNvSpPr txBox="1"/>
                <p:nvPr/>
              </p:nvSpPr>
              <p:spPr>
                <a:xfrm>
                  <a:off x="6996536" y="5185527"/>
                  <a:ext cx="1657808"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ar-OM" sz="3278" u="none" dirty="0">
                      <a:solidFill>
                        <a:prstClr val="black">
                          <a:hueOff val="0"/>
                          <a:satOff val="0"/>
                          <a:lumOff val="0"/>
                          <a:alphaOff val="0"/>
                        </a:prstClr>
                      </a:solidFill>
                      <a:latin typeface="Calibri" panose="020F0502020204030204"/>
                    </a:rPr>
                    <a:t>المزيد من الإجراءات</a:t>
                  </a:r>
                </a:p>
              </p:txBody>
            </p:sp>
          </p:grpSp>
          <p:sp>
            <p:nvSpPr>
              <p:cNvPr id="33" name="Chevron 18">
                <a:extLst>
                  <a:ext uri="{FF2B5EF4-FFF2-40B4-BE49-F238E27FC236}">
                    <a16:creationId xmlns:a16="http://schemas.microsoft.com/office/drawing/2014/main" id="{F204E794-3333-467F-836B-6E6CE5BEC979}"/>
                  </a:ext>
                </a:extLst>
              </p:cNvPr>
              <p:cNvSpPr/>
              <p:nvPr/>
            </p:nvSpPr>
            <p:spPr>
              <a:xfrm flipH="1">
                <a:off x="5824219" y="2280867"/>
                <a:ext cx="848103" cy="1619121"/>
              </a:xfrm>
              <a:prstGeom prst="chevron">
                <a:avLst>
                  <a:gd name="adj" fmla="val 62310"/>
                </a:avLst>
              </a:prstGeom>
              <a:solidFill>
                <a:srgbClr val="70AD47">
                  <a:lumMod val="20000"/>
                  <a:lumOff val="80000"/>
                </a:srgbClr>
              </a:solidFill>
              <a:ln>
                <a:noFill/>
              </a:ln>
              <a:effectLst/>
            </p:spPr>
          </p:sp>
          <p:sp>
            <p:nvSpPr>
              <p:cNvPr id="50" name="TextBox 49">
                <a:extLst>
                  <a:ext uri="{FF2B5EF4-FFF2-40B4-BE49-F238E27FC236}">
                    <a16:creationId xmlns:a16="http://schemas.microsoft.com/office/drawing/2014/main" id="{EB940A16-9CED-45E2-A958-FA96A2D8A8CC}"/>
                  </a:ext>
                </a:extLst>
              </p:cNvPr>
              <p:cNvSpPr txBox="1"/>
              <p:nvPr/>
            </p:nvSpPr>
            <p:spPr>
              <a:xfrm>
                <a:off x="7839156" y="2878061"/>
                <a:ext cx="1726756" cy="424732"/>
              </a:xfrm>
              <a:prstGeom prst="rect">
                <a:avLst/>
              </a:prstGeom>
              <a:noFill/>
            </p:spPr>
            <p:txBody>
              <a:bodyPr wrap="none" rtlCol="0">
                <a:spAutoFit/>
              </a:bodyPr>
              <a:lstStyle/>
              <a:p>
                <a:r>
                  <a:rPr lang="ar-OM" sz="2400" u="none" dirty="0"/>
                  <a:t>المعلومات</a:t>
                </a:r>
              </a:p>
            </p:txBody>
          </p:sp>
        </p:gr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30145" y="998730"/>
            <a:ext cx="9001000" cy="936625"/>
          </a:xfrm>
        </p:spPr>
        <p:txBody>
          <a:bodyPr/>
          <a:lstStyle/>
          <a:p>
            <a:pPr algn="ctr"/>
            <a:r>
              <a:rPr lang="ar-OM" dirty="0">
                <a:solidFill>
                  <a:srgbClr val="69AE23"/>
                </a:solidFill>
                <a:ea typeface="ＭＳ Ｐゴシック" panose="020B0600070205080204" pitchFamily="34" charset="-128"/>
              </a:rPr>
              <a:t>القرار 1082/2013/</a:t>
            </a:r>
            <a:r>
              <a:rPr lang="en-GB" dirty="0">
                <a:solidFill>
                  <a:srgbClr val="69AE23"/>
                </a:solidFill>
                <a:ea typeface="ＭＳ Ｐゴシック" panose="020B0600070205080204" pitchFamily="34" charset="-128"/>
              </a:rPr>
              <a:t>EU</a:t>
            </a:r>
            <a:r>
              <a:rPr lang="ar-OM" dirty="0">
                <a:solidFill>
                  <a:srgbClr val="69AE23"/>
                </a:solidFill>
                <a:ea typeface="ＭＳ Ｐゴシック" panose="020B0600070205080204" pitchFamily="34" charset="-128"/>
              </a:rPr>
              <a:t> بشأن التهديدات الصحية الخطيرة العابرة للحدود</a:t>
            </a:r>
          </a:p>
        </p:txBody>
      </p:sp>
      <p:sp>
        <p:nvSpPr>
          <p:cNvPr id="8195" name="Content Placeholder 2"/>
          <p:cNvSpPr>
            <a:spLocks noGrp="1"/>
          </p:cNvSpPr>
          <p:nvPr>
            <p:ph idx="1"/>
          </p:nvPr>
        </p:nvSpPr>
        <p:spPr>
          <a:xfrm>
            <a:off x="1057851" y="1906003"/>
            <a:ext cx="7808209" cy="2693127"/>
          </a:xfrm>
        </p:spPr>
        <p:txBody>
          <a:bodyPr/>
          <a:lstStyle/>
          <a:p>
            <a:pPr indent="0" eaLnBrk="1" hangingPunct="1">
              <a:buNone/>
              <a:defRPr/>
            </a:pPr>
            <a:r>
              <a:rPr lang="ar-OM" sz="1600" b="1" dirty="0">
                <a:latin typeface="Microsoft Sans Serif" panose="020B0604020202020204" pitchFamily="34" charset="0"/>
                <a:ea typeface="Microsoft Sans Serif" panose="020B0604020202020204" pitchFamily="34" charset="0"/>
                <a:cs typeface="Microsoft Sans Serif" panose="020B0604020202020204" pitchFamily="34" charset="0"/>
              </a:rPr>
              <a:t>تُدار حالات الطوارئ الصحية العامة على مستوى الاتحاد الأوروبي بموجب إطار عمل الأمن الصحي بالقرار 1082/2013/</a:t>
            </a:r>
            <a:r>
              <a:rPr lang="en-GB" sz="1600" b="1" dirty="0">
                <a:latin typeface="Microsoft Sans Serif" panose="020B0604020202020204" pitchFamily="34" charset="0"/>
                <a:ea typeface="Microsoft Sans Serif" panose="020B0604020202020204" pitchFamily="34" charset="0"/>
                <a:cs typeface="Microsoft Sans Serif" panose="020B0604020202020204" pitchFamily="34" charset="0"/>
              </a:rPr>
              <a:t>EU</a:t>
            </a:r>
          </a:p>
          <a:p>
            <a:pPr indent="0" eaLnBrk="1" hangingPunct="1">
              <a:buNone/>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indent="0" eaLnBrk="1" hangingPunct="1">
              <a:buNone/>
              <a:defRPr/>
            </a:pPr>
            <a:r>
              <a:rPr lang="ar-OM" sz="1600" b="1" dirty="0">
                <a:latin typeface="Microsoft Sans Serif" panose="020B0604020202020204" pitchFamily="34" charset="0"/>
                <a:ea typeface="Microsoft Sans Serif" panose="020B0604020202020204" pitchFamily="34" charset="0"/>
                <a:cs typeface="Microsoft Sans Serif" panose="020B0604020202020204" pitchFamily="34" charset="0"/>
              </a:rPr>
              <a:t>يوفر نهجًا شاملاً ومنسقًا للتأهب والإنذار المبكر وتقييم المخاطر والاستجابة للأزمات</a:t>
            </a:r>
          </a:p>
          <a:p>
            <a:pPr indent="0" eaLnBrk="1" hangingPunct="1">
              <a:buNone/>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indent="0" eaLnBrk="1" hangingPunct="1">
              <a:spcAft>
                <a:spcPts val="1200"/>
              </a:spcAft>
              <a:buNone/>
              <a:defRPr/>
            </a:pPr>
            <a:r>
              <a:rPr lang="ar-OM" sz="1600" b="1" dirty="0">
                <a:latin typeface="Microsoft Sans Serif" panose="020B0604020202020204" pitchFamily="34" charset="0"/>
                <a:ea typeface="Microsoft Sans Serif" panose="020B0604020202020204" pitchFamily="34" charset="0"/>
                <a:cs typeface="Microsoft Sans Serif" panose="020B0604020202020204" pitchFamily="34" charset="0"/>
              </a:rPr>
              <a:t> يدعم الدول الأعضاء في مكافحة التهديدات الصحية العابرة للحدود مثل الأمراض المعدية، وكذلك التهديدات الكيميائية والبيئية والتهديدات المجهولة</a:t>
            </a: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565360" y="4914165"/>
            <a:ext cx="4984884" cy="126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45" name="Slide Number Placeholder 1"/>
          <p:cNvSpPr>
            <a:spLocks noGrp="1"/>
          </p:cNvSpPr>
          <p:nvPr>
            <p:ph type="sldNum" sz="quarter" idx="11"/>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22C79CFB-45A7-49B8-AFEF-AF8D86886914}" type="slidenum">
              <a:rPr lang="en-GB" altLang="en-US" sz="1400" i="0">
                <a:solidFill>
                  <a:schemeClr val="tx1"/>
                </a:solidFill>
              </a:rPr>
              <a:pPr>
                <a:spcBef>
                  <a:spcPct val="0"/>
                </a:spcBef>
                <a:buClrTx/>
                <a:buFontTx/>
                <a:buNone/>
              </a:pPr>
              <a:t>10</a:t>
            </a:fld>
            <a:endParaRPr lang="en-GB" altLang="en-US" sz="1400" i="0">
              <a:solidFill>
                <a:schemeClr val="tx1"/>
              </a:solidFill>
            </a:endParaRPr>
          </a:p>
        </p:txBody>
      </p:sp>
      <p:sp>
        <p:nvSpPr>
          <p:cNvPr id="2" name="TextBox 1">
            <a:extLst>
              <a:ext uri="{FF2B5EF4-FFF2-40B4-BE49-F238E27FC236}">
                <a16:creationId xmlns:a16="http://schemas.microsoft.com/office/drawing/2014/main" id="{6CE32179-99B9-4BE9-A44B-5AA24E337877}"/>
              </a:ext>
            </a:extLst>
          </p:cNvPr>
          <p:cNvSpPr txBox="1"/>
          <p:nvPr/>
        </p:nvSpPr>
        <p:spPr>
          <a:xfrm>
            <a:off x="2655370" y="5834293"/>
            <a:ext cx="845104" cy="258532"/>
          </a:xfrm>
          <a:prstGeom prst="rect">
            <a:avLst/>
          </a:prstGeom>
          <a:noFill/>
        </p:spPr>
        <p:txBody>
          <a:bodyPr wrap="none" rtlCol="0">
            <a:spAutoFit/>
          </a:bodyPr>
          <a:lstStyle/>
          <a:p>
            <a:r>
              <a:rPr lang="ar-OM" u="none">
                <a:solidFill>
                  <a:srgbClr val="FFC000"/>
                </a:solidFill>
              </a:rPr>
              <a:t>البيولوجية</a:t>
            </a:r>
          </a:p>
        </p:txBody>
      </p:sp>
      <p:sp>
        <p:nvSpPr>
          <p:cNvPr id="7" name="TextBox 6">
            <a:extLst>
              <a:ext uri="{FF2B5EF4-FFF2-40B4-BE49-F238E27FC236}">
                <a16:creationId xmlns:a16="http://schemas.microsoft.com/office/drawing/2014/main" id="{D5F274EB-B6AD-4813-B136-32F9FC9CE666}"/>
              </a:ext>
            </a:extLst>
          </p:cNvPr>
          <p:cNvSpPr txBox="1"/>
          <p:nvPr/>
        </p:nvSpPr>
        <p:spPr>
          <a:xfrm>
            <a:off x="3925129" y="5834293"/>
            <a:ext cx="825868" cy="258532"/>
          </a:xfrm>
          <a:prstGeom prst="rect">
            <a:avLst/>
          </a:prstGeom>
          <a:noFill/>
        </p:spPr>
        <p:txBody>
          <a:bodyPr wrap="none" rtlCol="0">
            <a:spAutoFit/>
          </a:bodyPr>
          <a:lstStyle/>
          <a:p>
            <a:r>
              <a:rPr lang="ar-OM" u="none">
                <a:solidFill>
                  <a:srgbClr val="71DAFF"/>
                </a:solidFill>
              </a:rPr>
              <a:t>الكيميائية</a:t>
            </a:r>
          </a:p>
        </p:txBody>
      </p:sp>
      <p:sp>
        <p:nvSpPr>
          <p:cNvPr id="8" name="TextBox 7">
            <a:extLst>
              <a:ext uri="{FF2B5EF4-FFF2-40B4-BE49-F238E27FC236}">
                <a16:creationId xmlns:a16="http://schemas.microsoft.com/office/drawing/2014/main" id="{644EDA7C-50F7-4FAB-945F-BF9EC3B3284E}"/>
              </a:ext>
            </a:extLst>
          </p:cNvPr>
          <p:cNvSpPr txBox="1"/>
          <p:nvPr/>
        </p:nvSpPr>
        <p:spPr>
          <a:xfrm>
            <a:off x="5108941" y="5841129"/>
            <a:ext cx="1167307" cy="258532"/>
          </a:xfrm>
          <a:prstGeom prst="rect">
            <a:avLst/>
          </a:prstGeom>
          <a:noFill/>
        </p:spPr>
        <p:txBody>
          <a:bodyPr wrap="none" rtlCol="0">
            <a:spAutoFit/>
          </a:bodyPr>
          <a:lstStyle/>
          <a:p>
            <a:r>
              <a:rPr lang="ar-OM" u="none">
                <a:solidFill>
                  <a:srgbClr val="69AE23"/>
                </a:solidFill>
              </a:rPr>
              <a:t>البيئية</a:t>
            </a:r>
          </a:p>
        </p:txBody>
      </p:sp>
      <p:sp>
        <p:nvSpPr>
          <p:cNvPr id="9" name="TextBox 8">
            <a:extLst>
              <a:ext uri="{FF2B5EF4-FFF2-40B4-BE49-F238E27FC236}">
                <a16:creationId xmlns:a16="http://schemas.microsoft.com/office/drawing/2014/main" id="{6B962FB6-3AF3-4FD1-A2E0-13F2DCC6AFB6}"/>
              </a:ext>
            </a:extLst>
          </p:cNvPr>
          <p:cNvSpPr txBox="1"/>
          <p:nvPr/>
        </p:nvSpPr>
        <p:spPr>
          <a:xfrm>
            <a:off x="6634192" y="5843881"/>
            <a:ext cx="822661" cy="258532"/>
          </a:xfrm>
          <a:prstGeom prst="rect">
            <a:avLst/>
          </a:prstGeom>
          <a:noFill/>
        </p:spPr>
        <p:txBody>
          <a:bodyPr wrap="none" rtlCol="0">
            <a:spAutoFit/>
          </a:bodyPr>
          <a:lstStyle/>
          <a:p>
            <a:r>
              <a:rPr lang="ar-OM" u="none">
                <a:solidFill>
                  <a:schemeClr val="tx1">
                    <a:lumMod val="50000"/>
                    <a:lumOff val="50000"/>
                  </a:schemeClr>
                </a:solidFill>
              </a:rPr>
              <a:t>مجهولة</a:t>
            </a:r>
          </a:p>
        </p:txBody>
      </p:sp>
      <p:pic>
        <p:nvPicPr>
          <p:cNvPr id="3" name="Picture 2">
            <a:extLst>
              <a:ext uri="{FF2B5EF4-FFF2-40B4-BE49-F238E27FC236}">
                <a16:creationId xmlns:a16="http://schemas.microsoft.com/office/drawing/2014/main" id="{A9B35BEF-28E5-4ADB-BD48-4BFEAC178C4B}"/>
              </a:ext>
            </a:extLst>
          </p:cNvPr>
          <p:cNvPicPr>
            <a:picLocks noChangeAspect="1"/>
          </p:cNvPicPr>
          <p:nvPr/>
        </p:nvPicPr>
        <p:blipFill rotWithShape="1">
          <a:blip r:embed="rId4"/>
          <a:srcRect l="1" r="16770"/>
          <a:stretch/>
        </p:blipFill>
        <p:spPr>
          <a:xfrm flipH="1">
            <a:off x="9026945" y="1890453"/>
            <a:ext cx="266821" cy="2281810"/>
          </a:xfrm>
          <a:prstGeom prst="rect">
            <a:avLst/>
          </a:prstGeom>
        </p:spPr>
      </p:pic>
    </p:spTree>
    <p:extLst>
      <p:ext uri="{BB962C8B-B14F-4D97-AF65-F5344CB8AC3E}">
        <p14:creationId xmlns:p14="http://schemas.microsoft.com/office/powerpoint/2010/main" val="3713585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ar-OM" sz="2000"/>
              <a:t>نظرة عامة – وضع معايير الترشيح</a:t>
            </a:r>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417" b="1" i="0" u="none" strike="noStrike" cap="none" normalizeH="0" baseline="0" noProof="0">
                <a:ln>
                  <a:noFill/>
                </a:ln>
                <a:solidFill>
                  <a:prstClr val="white"/>
                </a:solidFill>
                <a:uLnTx/>
                <a:uFillTx/>
                <a:latin typeface="Calibri" panose="020F0502020204030204"/>
                <a:ea typeface="+mn-ea"/>
                <a:cs typeface="+mn-cs"/>
              </a:rPr>
              <a:t>الترشيح</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000" b="1" u="none">
                <a:solidFill>
                  <a:prstClr val="black"/>
                </a:solidFill>
                <a:latin typeface="Calibri" panose="020F0502020204030204"/>
              </a:rPr>
              <a:t>الموسمية</a:t>
            </a:r>
            <a:r>
              <a:rPr lang="ar-OM" sz="1000" u="none">
                <a:solidFill>
                  <a:prstClr val="black"/>
                </a:solidFill>
                <a:latin typeface="Calibri" panose="020F0502020204030204"/>
              </a:rPr>
              <a:t> - تخضع بعض الأمراض للمراقبة المشددة في أوقات معينة في السنة (مثل الإنفلونزا)</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200" u="none">
                <a:solidFill>
                  <a:prstClr val="black"/>
                </a:solidFill>
                <a:latin typeface="Calibri" panose="020F0502020204030204"/>
              </a:rPr>
              <a:t>ظهور </a:t>
            </a:r>
            <a:r>
              <a:rPr lang="ar-OM" sz="1200" b="1" u="none">
                <a:solidFill>
                  <a:prstClr val="black"/>
                </a:solidFill>
                <a:latin typeface="Calibri" panose="020F0502020204030204"/>
              </a:rPr>
              <a:t>مجموعة سكانية متأثرة أو مجموعة معرضة للمخاطرة</a:t>
            </a:r>
            <a:r>
              <a:rPr lang="ar-OM" sz="1200" u="none">
                <a:solidFill>
                  <a:prstClr val="black"/>
                </a:solidFill>
                <a:latin typeface="Calibri" panose="020F0502020204030204"/>
              </a:rPr>
              <a:t> مؤخرًا</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000" b="1" u="none">
                <a:solidFill>
                  <a:prstClr val="black"/>
                </a:solidFill>
                <a:latin typeface="Calibri" panose="020F0502020204030204"/>
              </a:rPr>
              <a:t>أنماط انتقال العدوى</a:t>
            </a:r>
            <a:r>
              <a:rPr lang="ar-OM" sz="1000" u="none">
                <a:solidFill>
                  <a:prstClr val="black"/>
                </a:solidFill>
                <a:latin typeface="Calibri" panose="020F0502020204030204"/>
              </a:rPr>
              <a:t>، غير العادية أو الجديدة (مثل حمى الضنك - انتقال العدوى جنسيًا)</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200" u="none">
                <a:solidFill>
                  <a:prstClr val="black"/>
                </a:solidFill>
              </a:rPr>
              <a:t>الأنماط غير العادية في </a:t>
            </a:r>
            <a:r>
              <a:rPr lang="ar-OM" sz="1200" b="1" u="none">
                <a:solidFill>
                  <a:prstClr val="black"/>
                </a:solidFill>
              </a:rPr>
              <a:t>المراضة ومعدل الوفيات</a:t>
            </a: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التغيرات في المحددات البيئية </a:t>
            </a:r>
            <a:r>
              <a:rPr lang="ar-OM" sz="1200" u="none">
                <a:solidFill>
                  <a:prstClr val="black"/>
                </a:solidFill>
                <a:latin typeface="Calibri" panose="020F0502020204030204"/>
              </a:rPr>
              <a:t>(مثل زيادة تعداد نواقل المرض، التغيّر المناخي)</a:t>
            </a:r>
          </a:p>
        </p:txBody>
      </p:sp>
      <p:sp>
        <p:nvSpPr>
          <p:cNvPr id="23" name="Content Placeholder 10"/>
          <p:cNvSpPr txBox="1">
            <a:spLocks/>
          </p:cNvSpPr>
          <p:nvPr/>
        </p:nvSpPr>
        <p:spPr>
          <a:xfrm>
            <a:off x="1303572" y="357069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تغيرات كبيرة </a:t>
            </a:r>
            <a:r>
              <a:rPr lang="ar-OM" sz="1200" u="none">
                <a:solidFill>
                  <a:prstClr val="black"/>
                </a:solidFill>
                <a:latin typeface="Calibri" panose="020F0502020204030204"/>
              </a:rPr>
              <a:t>في </a:t>
            </a:r>
            <a:r>
              <a:rPr lang="ar-OM" sz="1200" b="1" u="none">
                <a:solidFill>
                  <a:prstClr val="black"/>
                </a:solidFill>
                <a:latin typeface="Calibri" panose="020F0502020204030204"/>
              </a:rPr>
              <a:t>الوبائيات</a:t>
            </a:r>
            <a:r>
              <a:rPr lang="ar-OM" sz="1200" u="none">
                <a:solidFill>
                  <a:prstClr val="black"/>
                </a:solidFill>
                <a:latin typeface="Calibri" panose="020F0502020204030204"/>
              </a:rPr>
              <a:t> وفي </a:t>
            </a:r>
            <a:r>
              <a:rPr lang="ar-OM" sz="1200" b="1" u="none">
                <a:solidFill>
                  <a:prstClr val="black"/>
                </a:solidFill>
                <a:latin typeface="Calibri" panose="020F0502020204030204"/>
              </a:rPr>
              <a:t>البيولوجيا</a:t>
            </a: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200" b="1" u="none">
                <a:solidFill>
                  <a:prstClr val="black"/>
                </a:solidFill>
                <a:latin typeface="Calibri" panose="020F0502020204030204"/>
              </a:rPr>
              <a:t>حالات المرض أو الوفاة المريبة</a:t>
            </a:r>
            <a:r>
              <a:rPr lang="ar-OM" sz="1200" u="none">
                <a:solidFill>
                  <a:prstClr val="black"/>
                </a:solidFill>
                <a:latin typeface="Calibri" panose="020F0502020204030204"/>
              </a:rPr>
              <a:t> في </a:t>
            </a:r>
            <a:r>
              <a:rPr lang="ar-OM" sz="1200" b="1" u="none">
                <a:solidFill>
                  <a:prstClr val="black"/>
                </a:solidFill>
                <a:latin typeface="Calibri" panose="020F0502020204030204"/>
              </a:rPr>
              <a:t>الحيوانات</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ar-OM" sz="1200" b="1" u="none">
                <a:solidFill>
                  <a:prstClr val="black"/>
                </a:solidFill>
                <a:latin typeface="Calibri" panose="020F0502020204030204"/>
              </a:rPr>
              <a:t>الغذاء أو الماء الملوث</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مصادر الخطر البيئية</a:t>
            </a:r>
            <a:r>
              <a:rPr lang="ar-OM" sz="1200" u="none">
                <a:solidFill>
                  <a:prstClr val="black"/>
                </a:solidFill>
                <a:latin typeface="Calibri" panose="020F0502020204030204"/>
              </a:rPr>
              <a:t>، الأحداث الكيميائية/الإشعاعية النووية</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595" b="0" i="0" u="none" strike="noStrike" cap="none" normalizeH="0" baseline="0" noProof="0">
                <a:ln>
                  <a:noFill/>
                </a:ln>
                <a:solidFill>
                  <a:srgbClr val="0070C0"/>
                </a:solidFill>
                <a:uLnTx/>
                <a:uFillTx/>
                <a:latin typeface="Calibri" panose="020F0502020204030204"/>
                <a:ea typeface="+mn-ea"/>
                <a:cs typeface="+mn-cs"/>
              </a:rPr>
              <a:t>الأساس</a:t>
            </a:r>
          </a:p>
        </p:txBody>
      </p:sp>
      <p:sp>
        <p:nvSpPr>
          <p:cNvPr id="29" name="Rounded Rectangle 28"/>
          <p:cNvSpPr/>
          <p:nvPr/>
        </p:nvSpPr>
        <p:spPr>
          <a:xfrm>
            <a:off x="13892" y="3519573"/>
            <a:ext cx="1209978"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lang="ar-OM" sz="1595" u="none">
                <a:solidFill>
                  <a:srgbClr val="69AE23"/>
                </a:solidFill>
                <a:latin typeface="Calibri" panose="020F0502020204030204"/>
              </a:rPr>
              <a:t>إضافية*</a:t>
            </a: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b="1" i="0" u="none" strike="noStrike" cap="none" normalizeH="0" baseline="0" noProof="0">
                <a:ln>
                  <a:noFill/>
                </a:ln>
                <a:solidFill>
                  <a:prstClr val="white"/>
                </a:solidFill>
                <a:uLnTx/>
                <a:uFillTx/>
                <a:latin typeface="+mj-lt"/>
                <a:ea typeface="+mn-ea"/>
                <a:cs typeface="+mn-cs"/>
              </a:rPr>
              <a:t>اللوائح الصحية الدولية</a:t>
            </a: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b="1" i="0" u="none" strike="noStrike" cap="none" normalizeH="0" baseline="0" noProof="0">
                <a:ln>
                  <a:noFill/>
                </a:ln>
                <a:solidFill>
                  <a:prstClr val="white"/>
                </a:solidFill>
                <a:uLnTx/>
                <a:uFillTx/>
                <a:latin typeface="+mj-lt"/>
                <a:ea typeface="+mn-ea"/>
                <a:cs typeface="+mn-cs"/>
              </a:rPr>
              <a:t>1082/</a:t>
            </a:r>
            <a:r>
              <a:rPr kumimoji="0" lang="en-GB" b="1" i="0" u="none" strike="noStrike" cap="none" normalizeH="0" baseline="0" noProof="0">
                <a:ln>
                  <a:noFill/>
                </a:ln>
                <a:solidFill>
                  <a:prstClr val="white"/>
                </a:solidFill>
                <a:uLnTx/>
                <a:uFillTx/>
                <a:latin typeface="+mj-lt"/>
                <a:ea typeface="+mn-ea"/>
                <a:cs typeface="+mn-cs"/>
              </a:rPr>
              <a:t>EWRS</a:t>
            </a:r>
            <a:r>
              <a:rPr kumimoji="0" lang="ar-OM" b="1" i="0" u="none" strike="noStrike" cap="none" normalizeH="0" baseline="0" noProof="0">
                <a:ln>
                  <a:noFill/>
                </a:ln>
                <a:solidFill>
                  <a:prstClr val="white"/>
                </a:solidFill>
                <a:uLnTx/>
                <a:uFillTx/>
                <a:latin typeface="+mj-lt"/>
                <a:ea typeface="+mn-ea"/>
                <a:cs typeface="+mn-cs"/>
              </a:rPr>
              <a:t> نظام الإنذار المبكر والاستجابة</a:t>
            </a: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lang="ar-OM" b="1" u="none">
                <a:solidFill>
                  <a:prstClr val="white"/>
                </a:solidFill>
                <a:latin typeface="+mj-lt"/>
              </a:rPr>
              <a:t>التكليف المؤسسي</a:t>
            </a:r>
          </a:p>
        </p:txBody>
      </p:sp>
      <p:sp>
        <p:nvSpPr>
          <p:cNvPr id="33" name="Rectangle 32"/>
          <p:cNvSpPr/>
          <p:nvPr/>
        </p:nvSpPr>
        <p:spPr>
          <a:xfrm>
            <a:off x="13892" y="6334713"/>
            <a:ext cx="3250624" cy="549381"/>
          </a:xfrm>
          <a:prstGeom prst="rect">
            <a:avLst/>
          </a:prstGeom>
        </p:spPr>
        <p:txBody>
          <a:bodyPr wrap="square">
            <a:spAutoFit/>
          </a:bodyPr>
          <a:lstStyle/>
          <a:p>
            <a:r>
              <a:rPr lang="ar-OM" sz="1100" u="none"/>
              <a:t>* جميع العناصر التي تجعلك تشك في أن حدثًا ما قد يشكل تهديدًا للصحة العامة</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 عودة/إعادة ظهور مرض ما</a:t>
            </a: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بؤرة مرض مجهول</a:t>
            </a: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أي أحداث تثير الاهتمام الإعلامي أو السياسي بدرجة كبيرة</a:t>
            </a:r>
          </a:p>
        </p:txBody>
      </p:sp>
      <p:graphicFrame>
        <p:nvGraphicFramePr>
          <p:cNvPr id="3" name="Table 2">
            <a:extLst>
              <a:ext uri="{FF2B5EF4-FFF2-40B4-BE49-F238E27FC236}">
                <a16:creationId xmlns:a16="http://schemas.microsoft.com/office/drawing/2014/main" id="{72843ADD-2FA9-4263-B883-784198EBCFBF}"/>
              </a:ext>
            </a:extLst>
          </p:cNvPr>
          <p:cNvGraphicFramePr>
            <a:graphicFrameLocks noGrp="1"/>
          </p:cNvGraphicFramePr>
          <p:nvPr>
            <p:extLst>
              <p:ext uri="{D42A27DB-BD31-4B8C-83A1-F6EECF244321}">
                <p14:modId xmlns:p14="http://schemas.microsoft.com/office/powerpoint/2010/main" val="1504065891"/>
              </p:ext>
            </p:extLst>
          </p:nvPr>
        </p:nvGraphicFramePr>
        <p:xfrm>
          <a:off x="81280" y="4690074"/>
          <a:ext cx="1764000" cy="1296000"/>
        </p:xfrm>
        <a:graphic>
          <a:graphicData uri="http://schemas.openxmlformats.org/drawingml/2006/table">
            <a:tbl>
              <a:tblPr firstRow="1" firstCol="1" bandRow="1">
                <a:tableStyleId>{5C22544A-7EE6-4342-B048-85BDC9FD1C3A}</a:tableStyleId>
              </a:tblPr>
              <a:tblGrid>
                <a:gridCol w="1764000">
                  <a:extLst>
                    <a:ext uri="{9D8B030D-6E8A-4147-A177-3AD203B41FA5}">
                      <a16:colId xmlns:a16="http://schemas.microsoft.com/office/drawing/2014/main" val="1780299332"/>
                    </a:ext>
                  </a:extLst>
                </a:gridCol>
              </a:tblGrid>
              <a:tr h="1296000">
                <a:tc>
                  <a:txBody>
                    <a:bodyPr/>
                    <a:lstStyle/>
                    <a:p>
                      <a:pPr algn="r" rtl="1">
                        <a:lnSpc>
                          <a:spcPct val="105000"/>
                        </a:lnSpc>
                        <a:spcAft>
                          <a:spcPts val="800"/>
                        </a:spcAft>
                      </a:pPr>
                      <a:r>
                        <a:rPr lang="en-US" sz="1100" dirty="0">
                          <a:effectLst/>
                        </a:rPr>
                        <a:t> </a:t>
                      </a:r>
                      <a:r>
                        <a:rPr lang="ar-SA" sz="1100" dirty="0">
                          <a:effectLst/>
                        </a:rPr>
                        <a:t>ينبغي على خبراء الاستخبارات الوبائية على الصعيد القطري تحديد معايير الترشيح لتحديد أنماط الصحة العامة ذات الصلة في البلد. وينبغي أن تكون استخدامات هذه المعايير قائمة على أنماط الصحة العامة والأنماط الوبائية الإقليمية الخاصة</a:t>
                      </a:r>
                      <a:endParaRPr lang="fr-LU"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rgbClr val="54BB1C"/>
                    </a:solidFill>
                  </a:tcPr>
                </a:tc>
                <a:extLst>
                  <a:ext uri="{0D108BD9-81ED-4DB2-BD59-A6C34878D82A}">
                    <a16:rowId xmlns:a16="http://schemas.microsoft.com/office/drawing/2014/main" val="2347353140"/>
                  </a:ext>
                </a:extLst>
              </a:tr>
            </a:tbl>
          </a:graphicData>
        </a:graphic>
      </p:graphicFrame>
    </p:spTree>
    <p:extLst>
      <p:ext uri="{BB962C8B-B14F-4D97-AF65-F5344CB8AC3E}">
        <p14:creationId xmlns:p14="http://schemas.microsoft.com/office/powerpoint/2010/main" val="913069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05121" y="863715"/>
            <a:ext cx="9406044" cy="341632"/>
          </a:xfrm>
          <a:prstGeom prst="rect">
            <a:avLst/>
          </a:prstGeom>
          <a:noFill/>
          <a:ln w="9525" algn="ctr">
            <a:noFill/>
            <a:miter lim="800000"/>
            <a:headEnd/>
            <a:tailEnd/>
          </a:ln>
        </p:spPr>
        <p:txBody>
          <a:bodyPr wrap="square">
            <a:spAutoFit/>
          </a:bodyPr>
          <a:lstStyle/>
          <a:p>
            <a:pPr lvl="0" algn="r">
              <a:spcBef>
                <a:spcPct val="50000"/>
              </a:spcBef>
              <a:defRPr/>
            </a:pPr>
            <a:r>
              <a:rPr lang="ar-OM" sz="1800" b="1" u="none" dirty="0">
                <a:solidFill>
                  <a:srgbClr val="69AE23"/>
                </a:solidFill>
                <a:latin typeface="Arial" charset="0"/>
              </a:rPr>
              <a:t>معايير إضافية للترشيح مستخدمة في المركز الأوروبي لفرز الاستخبارات الوبائية</a:t>
            </a:r>
          </a:p>
        </p:txBody>
      </p:sp>
      <p:sp>
        <p:nvSpPr>
          <p:cNvPr id="3" name="Rectangle 3"/>
          <p:cNvSpPr txBox="1">
            <a:spLocks noChangeArrowheads="1"/>
          </p:cNvSpPr>
          <p:nvPr/>
        </p:nvSpPr>
        <p:spPr>
          <a:xfrm>
            <a:off x="5670705" y="2164291"/>
            <a:ext cx="4455495" cy="3872737"/>
          </a:xfrm>
          <a:prstGeom prst="rect">
            <a:avLst/>
          </a:prstGeom>
          <a:noFill/>
        </p:spPr>
        <p:txBody>
          <a:bodyPr/>
          <a:lstStyle/>
          <a:p>
            <a:pPr algn="l">
              <a:defRPr/>
            </a:pPr>
            <a:endParaRPr lang="de-DE" sz="1400" b="1"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حالات التفشي أو الأحداث التي تمتد إلى أكثر من دولة واحدة من دول الاتحاد الأوروبي/ المنطقة الاقتصادية الأوروبية أو تلك التي تصاحبها احتمالية استمرار انتشار العدوى (مثل طائرة، سفينة سياحية، مدرسة ...)</a:t>
            </a:r>
          </a:p>
          <a:p>
            <a:pPr marL="171450" indent="-171450" algn="l">
              <a:buFont typeface="Arial" panose="020B0604020202020204" pitchFamily="34" charset="0"/>
              <a:buChar char="•"/>
              <a:defRPr/>
            </a:pPr>
            <a:endParaRPr lang="de-DE" sz="105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حالات التفشي أو الأحداث التي تنطوي على خطر دخول المرض إلى الاتحاد الأوروبي/ المنطقة الاقتصادية الأوروبية أو انتشاره بين بلدانها أو التي تشمل الإبلاغ عن مرض مستجد في الاتحاد الأوروبي أو أحد الأمراض التي كان من المعتقد أنه تم القضاء عليها</a:t>
            </a:r>
          </a:p>
          <a:p>
            <a:pPr algn="l">
              <a:defRPr/>
            </a:pPr>
            <a:endParaRPr lang="en-GB" sz="105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حالات التفشي أو الأحداث التي قد تتطلب إجراءً منسقًا وسريعًا من جانب الاتحاد الأوروبي لاحتوائها، مثل اقتفاء المخالطين عبر الحدود الداخلية للاتحاد الأوروبي والتي تتطلب تبادل المعلومات</a:t>
            </a:r>
          </a:p>
          <a:p>
            <a:pPr algn="r">
              <a:defRPr/>
            </a:pPr>
            <a:r>
              <a:rPr lang="ar-OM" sz="1050" u="none" dirty="0">
                <a:solidFill>
                  <a:srgbClr val="000000"/>
                </a:solidFill>
              </a:rPr>
              <a:t> </a:t>
            </a:r>
          </a:p>
          <a:p>
            <a:pPr marL="171450" indent="-171450" algn="r">
              <a:buFont typeface="Arial" panose="020B0604020202020204" pitchFamily="34" charset="0"/>
              <a:buChar char="•"/>
              <a:defRPr/>
            </a:pPr>
            <a:r>
              <a:rPr lang="ar-OM" sz="1050" u="none" dirty="0">
                <a:solidFill>
                  <a:srgbClr val="000000"/>
                </a:solidFill>
              </a:rPr>
              <a:t>حدث ينطوي على مرض معد يجذب الاهتمام العام أو الإعلامي أو السياسي بدرجة كبيرة في الاتحاد الأوروبي</a:t>
            </a:r>
          </a:p>
          <a:p>
            <a:pPr algn="r">
              <a:defRPr/>
            </a:pPr>
            <a:r>
              <a:rPr lang="ar-OM" sz="1050" u="none" dirty="0">
                <a:solidFill>
                  <a:srgbClr val="000000"/>
                </a:solidFill>
              </a:rPr>
              <a:t> </a:t>
            </a:r>
          </a:p>
          <a:p>
            <a:pPr marL="171450" indent="-171450" algn="r">
              <a:buFont typeface="Arial" panose="020B0604020202020204" pitchFamily="34" charset="0"/>
              <a:buChar char="•"/>
              <a:defRPr/>
            </a:pPr>
            <a:r>
              <a:rPr lang="ar-OM" sz="1050" u="none" dirty="0">
                <a:solidFill>
                  <a:srgbClr val="000000"/>
                </a:solidFill>
              </a:rPr>
              <a:t>أحداث خطيرة أو غير عادية أو غير متوقعة تتعلق بالصحة العامة أو تفشي مرض مجهول المصدر</a:t>
            </a:r>
          </a:p>
          <a:p>
            <a:pPr marL="171450" indent="-171450" algn="l">
              <a:buFont typeface="Arial" panose="020B0604020202020204" pitchFamily="34" charset="0"/>
              <a:buChar char="•"/>
              <a:defRPr/>
            </a:pPr>
            <a:endParaRPr lang="de-DE" sz="105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حدث تجمهر</a:t>
            </a:r>
          </a:p>
        </p:txBody>
      </p:sp>
      <p:sp>
        <p:nvSpPr>
          <p:cNvPr id="6" name="Rectangle 3"/>
          <p:cNvSpPr txBox="1">
            <a:spLocks noChangeArrowheads="1"/>
          </p:cNvSpPr>
          <p:nvPr/>
        </p:nvSpPr>
        <p:spPr>
          <a:xfrm>
            <a:off x="2880395" y="1564572"/>
            <a:ext cx="7245805" cy="599719"/>
          </a:xfrm>
          <a:prstGeom prst="rect">
            <a:avLst/>
          </a:prstGeom>
          <a:noFill/>
        </p:spPr>
        <p:txBody>
          <a:bodyPr/>
          <a:lstStyle/>
          <a:p>
            <a:pPr algn="r">
              <a:defRPr/>
            </a:pPr>
            <a:r>
              <a:rPr lang="ar-OM" sz="1400" b="1" u="none" dirty="0">
                <a:solidFill>
                  <a:srgbClr val="000000"/>
                </a:solidFill>
              </a:rPr>
              <a:t>أي حدث يفي بمتطلبات اللوائح الصحية الدولية ويخضع للائحة الاتحاد الأوروبي رقم 1082 (المادة 2) بالإضافة إلى ما يلي</a:t>
            </a:r>
          </a:p>
        </p:txBody>
      </p:sp>
      <p:grpSp>
        <p:nvGrpSpPr>
          <p:cNvPr id="5" name="Group 4">
            <a:extLst>
              <a:ext uri="{FF2B5EF4-FFF2-40B4-BE49-F238E27FC236}">
                <a16:creationId xmlns:a16="http://schemas.microsoft.com/office/drawing/2014/main" id="{470506D6-0177-4B1B-ACC6-1CDC8852C6B0}"/>
              </a:ext>
            </a:extLst>
          </p:cNvPr>
          <p:cNvGrpSpPr/>
          <p:nvPr/>
        </p:nvGrpSpPr>
        <p:grpSpPr>
          <a:xfrm>
            <a:off x="-3127847" y="1515870"/>
            <a:ext cx="8528448" cy="4325219"/>
            <a:chOff x="1822778" y="1255519"/>
            <a:chExt cx="8528448" cy="4325219"/>
          </a:xfrm>
        </p:grpSpPr>
        <p:sp>
          <p:nvSpPr>
            <p:cNvPr id="4" name="Rectangle 3"/>
            <p:cNvSpPr txBox="1">
              <a:spLocks noChangeArrowheads="1"/>
            </p:cNvSpPr>
            <p:nvPr/>
          </p:nvSpPr>
          <p:spPr>
            <a:xfrm>
              <a:off x="5580696" y="2121547"/>
              <a:ext cx="4770530" cy="2387573"/>
            </a:xfrm>
            <a:prstGeom prst="rect">
              <a:avLst/>
            </a:prstGeom>
            <a:noFill/>
          </p:spPr>
          <p:txBody>
            <a:bodyPr/>
            <a:lstStyle/>
            <a:p>
              <a:pPr algn="l">
                <a:defRPr/>
              </a:pPr>
              <a:endParaRPr lang="de-DE" sz="140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حالات التفشي أو الأحداث التي يحتمل أن يكون لها أثر كبير على الصحة العامة أو التي قد تتطلب مساعدة الاتحاد الأوروبي.</a:t>
              </a:r>
            </a:p>
            <a:p>
              <a:pPr marL="171450" indent="-171450" algn="l">
                <a:buFont typeface="Arial" panose="020B0604020202020204" pitchFamily="34" charset="0"/>
                <a:buChar char="•"/>
                <a:defRPr/>
              </a:pPr>
              <a:endParaRPr lang="de-DE" sz="105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الأحداث المتعلقة بالصحة العامة والتي تشكل مخاطرة كبيرة على السفر والتي تضع قيودًا على الحركة التجارية.</a:t>
              </a:r>
            </a:p>
            <a:p>
              <a:pPr marL="171450" indent="-171450" algn="l">
                <a:buFont typeface="Arial" panose="020B0604020202020204" pitchFamily="34" charset="0"/>
                <a:buChar char="•"/>
                <a:defRPr/>
              </a:pPr>
              <a:endParaRPr lang="en-GB" sz="1050" u="none" dirty="0">
                <a:solidFill>
                  <a:srgbClr val="000000"/>
                </a:solidFill>
              </a:endParaRPr>
            </a:p>
            <a:p>
              <a:pPr marL="171450" indent="-171450" algn="r">
                <a:buFont typeface="Arial" panose="020B0604020202020204" pitchFamily="34" charset="0"/>
                <a:buChar char="•"/>
                <a:defRPr/>
              </a:pPr>
              <a:r>
                <a:rPr lang="ar-OM" sz="1050" u="none" dirty="0">
                  <a:solidFill>
                    <a:srgbClr val="000000"/>
                  </a:solidFill>
                </a:rPr>
                <a:t>إنذار إعلامي شديد التأثير: هجمات إرهابية كبيرة قد تطال مواطني الاتحاد الأوروبي، أو كارثة طبيعية مدمرة على مستوى كبير وتؤثر على مواطني الاتحاد الأوروبي/ المنطقة الاقتصادية الأوروبية، أو الأحداث التي تؤدي إلى مستوى عالٍ من الإصابات والوفيات والتي قد تشمل مواطني الاتحاد الأوروبي.</a:t>
              </a:r>
            </a:p>
            <a:p>
              <a:pPr algn="l">
                <a:defRPr/>
              </a:pPr>
              <a:endParaRPr lang="en-GB" sz="1050" u="none" dirty="0">
                <a:solidFill>
                  <a:srgbClr val="000000"/>
                </a:solidFill>
              </a:endParaRPr>
            </a:p>
          </p:txBody>
        </p:sp>
        <p:sp>
          <p:nvSpPr>
            <p:cNvPr id="9" name="Rounded Rectangular Callout 8"/>
            <p:cNvSpPr/>
            <p:nvPr/>
          </p:nvSpPr>
          <p:spPr bwMode="auto">
            <a:xfrm>
              <a:off x="6773327" y="4649934"/>
              <a:ext cx="3015335" cy="930804"/>
            </a:xfrm>
            <a:prstGeom prst="wedgeRoundRectCallout">
              <a:avLst>
                <a:gd name="adj1" fmla="val 6753"/>
                <a:gd name="adj2" fmla="val -136314"/>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ar-OM" u="none">
                  <a:solidFill>
                    <a:srgbClr val="000000"/>
                  </a:solidFill>
                </a:rPr>
                <a:t>مثل تسونامي، موجات حارة</a:t>
              </a:r>
            </a:p>
          </p:txBody>
        </p:sp>
        <p:sp>
          <p:nvSpPr>
            <p:cNvPr id="10" name="Rounded Rectangular Callout 9"/>
            <p:cNvSpPr/>
            <p:nvPr/>
          </p:nvSpPr>
          <p:spPr bwMode="auto">
            <a:xfrm>
              <a:off x="1822778" y="2439935"/>
              <a:ext cx="3375375" cy="909119"/>
            </a:xfrm>
            <a:prstGeom prst="wedgeRoundRectCallout">
              <a:avLst>
                <a:gd name="adj1" fmla="val 64577"/>
                <a:gd name="adj2" fmla="val 80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lang="ar-OM"/>
                <a:t>مثل إنفلونزا الطيور في تجارة الطيور</a:t>
              </a:r>
            </a:p>
          </p:txBody>
        </p:sp>
        <p:sp>
          <p:nvSpPr>
            <p:cNvPr id="11" name="Rounded Rectangular Callout 10"/>
            <p:cNvSpPr/>
            <p:nvPr/>
          </p:nvSpPr>
          <p:spPr bwMode="auto">
            <a:xfrm>
              <a:off x="2497854" y="1255519"/>
              <a:ext cx="3375375" cy="909119"/>
            </a:xfrm>
            <a:prstGeom prst="wedgeRoundRectCallout">
              <a:avLst>
                <a:gd name="adj1" fmla="val 39271"/>
                <a:gd name="adj2" fmla="val 69394"/>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lang="ar-OM"/>
                <a:t>مثل فاشية الطاعون في مدغشقر</a:t>
              </a:r>
            </a:p>
          </p:txBody>
        </p:sp>
      </p:grpSp>
      <p:sp>
        <p:nvSpPr>
          <p:cNvPr id="12" name="Rounded Rectangular Callout 11"/>
          <p:cNvSpPr/>
          <p:nvPr/>
        </p:nvSpPr>
        <p:spPr bwMode="auto">
          <a:xfrm>
            <a:off x="5981641" y="5539725"/>
            <a:ext cx="3375375" cy="909119"/>
          </a:xfrm>
          <a:prstGeom prst="wedgeRoundRectCallout">
            <a:avLst>
              <a:gd name="adj1" fmla="val 43349"/>
              <a:gd name="adj2" fmla="val -6785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lang="ar-OM"/>
              <a:t>الأولمبيات</a:t>
            </a:r>
          </a:p>
        </p:txBody>
      </p:sp>
      <p:sp>
        <p:nvSpPr>
          <p:cNvPr id="13" name="Rounded Rectangular Callout 12"/>
          <p:cNvSpPr/>
          <p:nvPr/>
        </p:nvSpPr>
        <p:spPr bwMode="auto">
          <a:xfrm>
            <a:off x="12196430" y="5096427"/>
            <a:ext cx="7380820" cy="655564"/>
          </a:xfrm>
          <a:prstGeom prst="wedgeRoundRectCallout">
            <a:avLst>
              <a:gd name="adj1" fmla="val -77833"/>
              <a:gd name="adj2" fmla="val -722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r">
              <a:buFont typeface="Arial" panose="020B0604020202020204" pitchFamily="34" charset="0"/>
              <a:buChar char="•"/>
              <a:defRPr/>
            </a:pPr>
            <a:r>
              <a:rPr lang="ar-OM" dirty="0"/>
              <a:t> مثل</a:t>
            </a:r>
            <a:r>
              <a:rPr lang="ar-OM" u="none" dirty="0">
                <a:solidFill>
                  <a:srgbClr val="000000"/>
                </a:solidFill>
              </a:rPr>
              <a:t> (حالة صعل في البرازيل قبل تحديد العلاقة السببية بإصابة الأم بعدوى فيروس </a:t>
            </a:r>
            <a:r>
              <a:rPr lang="ar-OM" u="none" dirty="0" err="1">
                <a:solidFill>
                  <a:srgbClr val="000000"/>
                </a:solidFill>
              </a:rPr>
              <a:t>زيكا</a:t>
            </a:r>
            <a:r>
              <a:rPr lang="ar-OM" u="none" dirty="0">
                <a:solidFill>
                  <a:srgbClr val="000000"/>
                </a:solidFill>
              </a:rPr>
              <a:t>)</a:t>
            </a:r>
          </a:p>
        </p:txBody>
      </p:sp>
      <p:sp>
        <p:nvSpPr>
          <p:cNvPr id="16" name="Rounded Rectangular Callout 15"/>
          <p:cNvSpPr/>
          <p:nvPr/>
        </p:nvSpPr>
        <p:spPr bwMode="auto">
          <a:xfrm>
            <a:off x="11971405" y="1793765"/>
            <a:ext cx="7380820" cy="655564"/>
          </a:xfrm>
          <a:prstGeom prst="wedgeRoundRectCallout">
            <a:avLst>
              <a:gd name="adj1" fmla="val -73956"/>
              <a:gd name="adj2" fmla="val 51305"/>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r">
              <a:buFont typeface="Arial" panose="020B0604020202020204" pitchFamily="34" charset="0"/>
              <a:buChar char="•"/>
              <a:defRPr/>
            </a:pPr>
            <a:r>
              <a:rPr kumimoji="0" lang="ar-OM" sz="1200" b="0" i="0" u="sng" strike="noStrike" cap="none" normalizeH="0" baseline="0">
                <a:ln>
                  <a:noFill/>
                </a:ln>
                <a:solidFill>
                  <a:schemeClr val="tx1"/>
                </a:solidFill>
                <a:latin typeface="Microsoft Sans Serif" pitchFamily="34" charset="0"/>
              </a:rPr>
              <a:t>مثل</a:t>
            </a:r>
            <a:r>
              <a:rPr lang="ar-OM" u="none">
                <a:solidFill>
                  <a:srgbClr val="000000"/>
                </a:solidFill>
              </a:rPr>
              <a:t>السل المقاوم للأدوية في طائرة</a:t>
            </a:r>
          </a:p>
        </p:txBody>
      </p:sp>
      <p:sp>
        <p:nvSpPr>
          <p:cNvPr id="17" name="Rounded Rectangular Callout 16"/>
          <p:cNvSpPr/>
          <p:nvPr/>
        </p:nvSpPr>
        <p:spPr bwMode="auto">
          <a:xfrm>
            <a:off x="11678873" y="3445096"/>
            <a:ext cx="7380820" cy="655564"/>
          </a:xfrm>
          <a:prstGeom prst="wedgeRoundRectCallout">
            <a:avLst>
              <a:gd name="adj1" fmla="val -70787"/>
              <a:gd name="adj2" fmla="val 10654"/>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r">
              <a:buFont typeface="Arial" panose="020B0604020202020204" pitchFamily="34" charset="0"/>
              <a:buChar char="•"/>
              <a:defRPr/>
            </a:pPr>
            <a:r>
              <a:rPr kumimoji="0" lang="ar-OM" sz="1200" b="0" i="0" u="sng" strike="noStrike" cap="none" normalizeH="0" baseline="0">
                <a:ln>
                  <a:noFill/>
                </a:ln>
                <a:solidFill>
                  <a:schemeClr val="tx1"/>
                </a:solidFill>
                <a:latin typeface="Microsoft Sans Serif" pitchFamily="34" charset="0"/>
              </a:rPr>
              <a:t>مثل</a:t>
            </a:r>
            <a:r>
              <a:rPr lang="ar-OM" u="none">
                <a:solidFill>
                  <a:srgbClr val="000000"/>
                </a:solidFill>
              </a:rPr>
              <a:t>استقدام حمى لاسا في هولاندا، وكانت الحالة على اتصال مع سكان من بلدان أخرى</a:t>
            </a:r>
          </a:p>
        </p:txBody>
      </p:sp>
      <p:sp>
        <p:nvSpPr>
          <p:cNvPr id="18" name="Rounded Rectangular Callout 17"/>
          <p:cNvSpPr/>
          <p:nvPr/>
        </p:nvSpPr>
        <p:spPr bwMode="auto">
          <a:xfrm>
            <a:off x="11971405" y="4254721"/>
            <a:ext cx="7380820" cy="655564"/>
          </a:xfrm>
          <a:prstGeom prst="wedgeRoundRectCallout">
            <a:avLst>
              <a:gd name="adj1" fmla="val -74948"/>
              <a:gd name="adj2" fmla="val -15562"/>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r">
              <a:buFont typeface="Arial" panose="020B0604020202020204" pitchFamily="34" charset="0"/>
              <a:buChar char="•"/>
              <a:defRPr/>
            </a:pPr>
            <a:r>
              <a:rPr kumimoji="0" lang="ar-OM" sz="1200" b="0" i="0" u="sng" strike="noStrike" cap="none" normalizeH="0" baseline="0">
                <a:ln>
                  <a:noFill/>
                </a:ln>
                <a:solidFill>
                  <a:schemeClr val="tx1"/>
                </a:solidFill>
                <a:latin typeface="Microsoft Sans Serif" pitchFamily="34" charset="0"/>
              </a:rPr>
              <a:t>مثل</a:t>
            </a:r>
            <a:r>
              <a:rPr lang="ar-OM" u="none">
                <a:solidFill>
                  <a:srgbClr val="000000"/>
                </a:solidFill>
              </a:rPr>
              <a:t> إصابة أحد عاملي المجال الصحي بالإيبولا في أحد بلاد الاتحاد الأوروبي</a:t>
            </a:r>
          </a:p>
        </p:txBody>
      </p:sp>
      <p:sp>
        <p:nvSpPr>
          <p:cNvPr id="14" name="Rounded Rectangular Callout 13"/>
          <p:cNvSpPr/>
          <p:nvPr/>
        </p:nvSpPr>
        <p:spPr bwMode="auto">
          <a:xfrm>
            <a:off x="11728189" y="2700286"/>
            <a:ext cx="7380820" cy="655564"/>
          </a:xfrm>
          <a:prstGeom prst="wedgeRoundRectCallout">
            <a:avLst>
              <a:gd name="adj1" fmla="val -71019"/>
              <a:gd name="adj2" fmla="val 696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r">
              <a:buFont typeface="Arial" panose="020B0604020202020204" pitchFamily="34" charset="0"/>
              <a:buChar char="•"/>
              <a:defRPr/>
            </a:pPr>
            <a:r>
              <a:rPr kumimoji="0" lang="ar-OM" sz="1200" b="0" i="0" u="sng" strike="noStrike" cap="none" normalizeH="0" baseline="0">
                <a:ln>
                  <a:noFill/>
                </a:ln>
                <a:solidFill>
                  <a:schemeClr val="tx1"/>
                </a:solidFill>
                <a:latin typeface="Microsoft Sans Serif" pitchFamily="34" charset="0"/>
              </a:rPr>
              <a:t>مثل</a:t>
            </a:r>
            <a:r>
              <a:rPr lang="ar-OM" u="none">
                <a:solidFill>
                  <a:srgbClr val="000000"/>
                </a:solidFill>
              </a:rPr>
              <a:t> حالة السعار بعد نقل كلب مريض في إسبانيا</a:t>
            </a:r>
          </a:p>
        </p:txBody>
      </p:sp>
    </p:spTree>
    <p:extLst>
      <p:ext uri="{BB962C8B-B14F-4D97-AF65-F5344CB8AC3E}">
        <p14:creationId xmlns:p14="http://schemas.microsoft.com/office/powerpoint/2010/main" val="1071658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8108577" cy="34131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FF0000"/>
                </a:solidFill>
                <a:latin typeface="Arial" pitchFamily="34" charset="0"/>
                <a:cs typeface="Arial" pitchFamily="34" charset="0"/>
              </a:rPr>
              <a:t>مثال: التجمهر</a:t>
            </a:r>
          </a:p>
        </p:txBody>
      </p:sp>
      <p:sp>
        <p:nvSpPr>
          <p:cNvPr id="3" name="Rettangolo 2"/>
          <p:cNvSpPr/>
          <p:nvPr/>
        </p:nvSpPr>
        <p:spPr>
          <a:xfrm>
            <a:off x="-6667500" y="5216091"/>
            <a:ext cx="6667500" cy="1446550"/>
          </a:xfrm>
          <a:prstGeom prst="rect">
            <a:avLst/>
          </a:prstGeom>
          <a:solidFill>
            <a:schemeClr val="bg1"/>
          </a:solidFill>
        </p:spPr>
        <p:txBody>
          <a:bodyPr wrap="square">
            <a:spAutoFit/>
          </a:bodyPr>
          <a:lstStyle/>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تجمهر مهم: </a:t>
            </a:r>
            <a:r>
              <a:rPr lang="en-GB" sz="1600" u="none" dirty="0">
                <a:solidFill>
                  <a:srgbClr val="000000"/>
                </a:solidFill>
                <a:latin typeface="Arial" charset="0"/>
                <a:cs typeface="Times New Roman" pitchFamily="18" charset="0"/>
                <a:hlinkClick r:id="rId3"/>
              </a:rPr>
              <a:t>http://events.frommers.com/sisp/index.htm</a:t>
            </a:r>
          </a:p>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تقويم الاحتفالات العالمية: </a:t>
            </a:r>
            <a:r>
              <a:rPr lang="en-GB" sz="1600" u="none" dirty="0">
                <a:solidFill>
                  <a:srgbClr val="000000"/>
                </a:solidFill>
                <a:latin typeface="Arial" charset="0"/>
                <a:cs typeface="Times New Roman" pitchFamily="18" charset="0"/>
                <a:hlinkClick r:id="rId4"/>
              </a:rPr>
              <a:t>http://www.whatsonwhen.com/sisp/index.htm</a:t>
            </a:r>
          </a:p>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تقويم عالمي عام: </a:t>
            </a:r>
            <a:r>
              <a:rPr lang="en-GB" sz="1600" u="none" dirty="0">
                <a:solidFill>
                  <a:srgbClr val="000000"/>
                </a:solidFill>
                <a:latin typeface="Arial" charset="0"/>
                <a:cs typeface="Times New Roman" pitchFamily="18" charset="0"/>
                <a:hlinkClick r:id="rId5"/>
              </a:rPr>
              <a:t>http://www.eventogo.com</a:t>
            </a:r>
          </a:p>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تقويم الفعاليات السياسية (على مستوى العالم): </a:t>
            </a:r>
            <a:r>
              <a:rPr lang="en-GB" sz="1600" u="none" dirty="0">
                <a:solidFill>
                  <a:srgbClr val="000000"/>
                </a:solidFill>
                <a:latin typeface="Arial" charset="0"/>
                <a:cs typeface="Times New Roman" pitchFamily="18" charset="0"/>
                <a:hlinkClick r:id="rId6"/>
              </a:rPr>
              <a:t>http://www.electionguide.org</a:t>
            </a:r>
          </a:p>
        </p:txBody>
      </p:sp>
      <p:sp>
        <p:nvSpPr>
          <p:cNvPr id="5" name="Content Placeholder 2"/>
          <p:cNvSpPr txBox="1">
            <a:spLocks/>
          </p:cNvSpPr>
          <p:nvPr/>
        </p:nvSpPr>
        <p:spPr>
          <a:xfrm>
            <a:off x="1215210" y="1673805"/>
            <a:ext cx="8496300" cy="2000249"/>
          </a:xfrm>
          <a:prstGeom prst="rect">
            <a:avLst/>
          </a:prstGeom>
        </p:spPr>
        <p:txBody>
          <a:bodyPr/>
          <a:lstStyle/>
          <a:p>
            <a:pPr lvl="0" algn="r" defTabSz="820738" eaLnBrk="0" hangingPunct="0">
              <a:lnSpc>
                <a:spcPct val="100000"/>
              </a:lnSpc>
              <a:spcBef>
                <a:spcPct val="50000"/>
              </a:spcBef>
              <a:buClr>
                <a:srgbClr val="B22C1B"/>
              </a:buClr>
              <a:buSzPct val="80000"/>
              <a:tabLst>
                <a:tab pos="341313" algn="l"/>
                <a:tab pos="1150938" algn="l"/>
              </a:tabLst>
              <a:defRPr/>
            </a:pPr>
            <a:r>
              <a:rPr lang="ar-OM" i="1" u="none">
                <a:solidFill>
                  <a:srgbClr val="000000"/>
                </a:solidFill>
                <a:latin typeface="Arial" charset="0"/>
                <a:cs typeface="Times New Roman" pitchFamily="18" charset="0"/>
              </a:rPr>
              <a:t>"يوصف التجمهر بأنه اجتماع الناس في مكان محدد لغرض محدد خلال فترة زمنية محددة، ولديه القدرة على استنزاف موارد التخطيط والاستجابة للبلد أو المجتمع." (منظمة الصحة العالمية)</a:t>
            </a:r>
          </a:p>
          <a:p>
            <a:pPr lvl="0" algn="r" defTabSz="820738" eaLnBrk="0" hangingPunct="0">
              <a:lnSpc>
                <a:spcPct val="100000"/>
              </a:lnSpc>
              <a:spcBef>
                <a:spcPct val="50000"/>
              </a:spcBef>
              <a:buClr>
                <a:srgbClr val="B22C1B"/>
              </a:buClr>
              <a:buSzPct val="80000"/>
              <a:tabLst>
                <a:tab pos="341313" algn="l"/>
                <a:tab pos="1150938" algn="l"/>
              </a:tabLst>
              <a:defRPr/>
            </a:pPr>
            <a:r>
              <a:rPr lang="ar-OM" i="1" u="none">
                <a:solidFill>
                  <a:srgbClr val="000000"/>
                </a:solidFill>
                <a:latin typeface="Arial" charset="0"/>
                <a:cs typeface="Times New Roman" pitchFamily="18" charset="0"/>
              </a:rPr>
              <a:t>... لم يُحدَّد حجم الحدث لأن كل مجتمع لديه قدرة مختلفة على إدارة الحشود. (منظمة الصحة العالمية)</a:t>
            </a:r>
          </a:p>
          <a:p>
            <a:pPr lvl="0" algn="r" defTabSz="820738" eaLnBrk="0" hangingPunct="0">
              <a:lnSpc>
                <a:spcPct val="100000"/>
              </a:lnSpc>
              <a:spcBef>
                <a:spcPct val="50000"/>
              </a:spcBef>
              <a:buClr>
                <a:srgbClr val="B22C1B"/>
              </a:buClr>
              <a:buSzPct val="80000"/>
              <a:tabLst>
                <a:tab pos="341313" algn="l"/>
                <a:tab pos="1150938" algn="l"/>
              </a:tabLst>
              <a:defRPr/>
            </a:pPr>
            <a:r>
              <a:rPr lang="ar-OM" i="1" u="none">
                <a:solidFill>
                  <a:srgbClr val="000000"/>
                </a:solidFill>
                <a:latin typeface="Arial" charset="0"/>
                <a:cs typeface="Times New Roman" pitchFamily="18" charset="0"/>
              </a:rPr>
              <a:t>وتشكل حالات التجمهر الدولية مخاطرة قد تؤدي إلى تفشي الأمراض المعدية والانتشار السريع في جميع أنحاء العالم.</a:t>
            </a:r>
          </a:p>
          <a:p>
            <a:pPr lvl="0" algn="r" defTabSz="820738" eaLnBrk="0" hangingPunct="0">
              <a:lnSpc>
                <a:spcPct val="100000"/>
              </a:lnSpc>
              <a:spcBef>
                <a:spcPct val="50000"/>
              </a:spcBef>
              <a:buClr>
                <a:srgbClr val="B22C1B"/>
              </a:buClr>
              <a:buSzPct val="80000"/>
              <a:tabLst>
                <a:tab pos="341313" algn="l"/>
                <a:tab pos="1150938" algn="l"/>
              </a:tabLst>
              <a:defRPr/>
            </a:pPr>
            <a:r>
              <a:rPr lang="ar-OM" sz="1100">
                <a:hlinkClick r:id="rId7"/>
              </a:rPr>
              <a:t>المرجع: </a:t>
            </a:r>
            <a:r>
              <a:rPr lang="en-GB" sz="1100">
                <a:hlinkClick r:id="rId7"/>
              </a:rPr>
              <a:t>https://apps.who.int/iris/bitstream/handle/10665/162109/WHO_HSE_GCR_2015.5_eng.pdf;jsessionid=6C6A70BA47A4061548E7F85EAC948757?sequence=1</a:t>
            </a:r>
            <a:r>
              <a:rPr lang="en-GB" u="none">
                <a:solidFill>
                  <a:srgbClr val="000000"/>
                </a:solidFill>
                <a:latin typeface="Arial" charset="0"/>
                <a:cs typeface="Times New Roman" pitchFamily="18" charset="0"/>
              </a:rPr>
              <a:t> </a:t>
            </a:r>
            <a:r>
              <a:rPr lang="ar-OM" u="none">
                <a:solidFill>
                  <a:srgbClr val="000000"/>
                </a:solidFill>
                <a:latin typeface="Arial" charset="0"/>
                <a:cs typeface="Times New Roman" pitchFamily="18" charset="0"/>
              </a:rPr>
              <a:t>	</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US" sz="1600" u="none" dirty="0">
              <a:solidFill>
                <a:srgbClr val="000000"/>
              </a:solidFill>
              <a:latin typeface="Arial" charset="0"/>
              <a:cs typeface="Times New Roman" pitchFamily="18" charset="0"/>
            </a:endParaRPr>
          </a:p>
          <a:p>
            <a:pPr marL="0" marR="0" lvl="0" indent="0" algn="r" defTabSz="820738" rtl="1" eaLnBrk="0" fontAlgn="base" latinLnBrk="0" hangingPunct="0">
              <a:lnSpc>
                <a:spcPct val="100000"/>
              </a:lnSpc>
              <a:spcBef>
                <a:spcPct val="50000"/>
              </a:spcBef>
              <a:spcAft>
                <a:spcPct val="0"/>
              </a:spcAft>
              <a:buClr>
                <a:srgbClr val="B22C1B"/>
              </a:buClr>
              <a:buSzPct val="80000"/>
              <a:tabLst>
                <a:tab pos="341313" algn="l"/>
                <a:tab pos="1150938" algn="l"/>
              </a:tabLst>
              <a:defRPr/>
            </a:pPr>
            <a:r>
              <a:rPr lang="ar-OM" sz="1600" u="none">
                <a:solidFill>
                  <a:srgbClr val="000000"/>
                </a:solidFill>
                <a:latin typeface="Arial" charset="0"/>
                <a:cs typeface="Times New Roman" pitchFamily="18" charset="0"/>
              </a:rPr>
              <a:t>يمكن للتجمهر أن يؤثر في انتشار الأمراض</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1600" b="1" i="0" u="none" strike="noStrike" kern="0" cap="none" spc="0" normalizeH="0" baseline="0" noProof="0" dirty="0">
              <a:ln>
                <a:noFill/>
              </a:ln>
              <a:solidFill>
                <a:srgbClr val="000000"/>
              </a:solidFill>
              <a:effectLst/>
              <a:uLnTx/>
              <a:uFillTx/>
              <a:latin typeface="Arial" charset="0"/>
              <a:ea typeface="+mn-ea"/>
              <a:cs typeface="Times New Roman" pitchFamily="18" charset="0"/>
            </a:endParaRPr>
          </a:p>
        </p:txBody>
      </p:sp>
      <p:sp>
        <p:nvSpPr>
          <p:cNvPr id="6" name="Rettangolo 8"/>
          <p:cNvSpPr/>
          <p:nvPr/>
        </p:nvSpPr>
        <p:spPr>
          <a:xfrm>
            <a:off x="-521845" y="6407398"/>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ar-OM" sz="1100" dirty="0">
                <a:solidFill>
                  <a:srgbClr val="000000"/>
                </a:solidFill>
                <a:latin typeface="Arial" charset="0"/>
                <a:cs typeface="Times New Roman" pitchFamily="18" charset="0"/>
              </a:rPr>
              <a:t>مصادر المعلومات</a:t>
            </a:r>
          </a:p>
        </p:txBody>
      </p:sp>
      <p:sp>
        <p:nvSpPr>
          <p:cNvPr id="4" name="TextBox 3"/>
          <p:cNvSpPr txBox="1"/>
          <p:nvPr/>
        </p:nvSpPr>
        <p:spPr>
          <a:xfrm>
            <a:off x="6335168" y="4464115"/>
            <a:ext cx="4500500" cy="258532"/>
          </a:xfrm>
          <a:prstGeom prst="rect">
            <a:avLst/>
          </a:prstGeom>
          <a:noFill/>
        </p:spPr>
        <p:txBody>
          <a:bodyPr wrap="square" rtlCol="0">
            <a:spAutoFit/>
          </a:bodyPr>
          <a:lstStyle/>
          <a:p>
            <a:r>
              <a:rPr lang="ar-OM"/>
              <a:t>زيادة حساسية الاستخبارات الوبائية</a:t>
            </a:r>
          </a:p>
        </p:txBody>
      </p:sp>
      <p:sp>
        <p:nvSpPr>
          <p:cNvPr id="7" name="Down Arrow 6"/>
          <p:cNvSpPr/>
          <p:nvPr/>
        </p:nvSpPr>
        <p:spPr bwMode="auto">
          <a:xfrm>
            <a:off x="8387718" y="4141359"/>
            <a:ext cx="360040" cy="412766"/>
          </a:xfrm>
          <a:prstGeom prst="downArrow">
            <a:avLst/>
          </a:prstGeom>
          <a:solidFill>
            <a:srgbClr val="69AE23">
              <a:alpha val="25000"/>
            </a:srgb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3709192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519" y="1145155"/>
            <a:ext cx="9832315" cy="480131"/>
          </a:xfrm>
          <a:prstGeom prst="rect">
            <a:avLst/>
          </a:prstGeom>
          <a:noFill/>
        </p:spPr>
        <p:txBody>
          <a:bodyPr wrap="square" rtlCol="0">
            <a:spAutoFit/>
          </a:bodyPr>
          <a:lstStyle/>
          <a:p>
            <a:pPr algn="r">
              <a:spcBef>
                <a:spcPct val="50000"/>
              </a:spcBef>
            </a:pPr>
            <a:r>
              <a:rPr lang="ar-OM" sz="2800" b="1" u="none" dirty="0">
                <a:solidFill>
                  <a:srgbClr val="FF0000"/>
                </a:solidFill>
                <a:latin typeface="Arial" pitchFamily="34" charset="0"/>
                <a:cs typeface="Arial" pitchFamily="34" charset="0"/>
              </a:rPr>
              <a:t>مثال: التجمهر</a:t>
            </a:r>
          </a:p>
        </p:txBody>
      </p:sp>
      <p:sp>
        <p:nvSpPr>
          <p:cNvPr id="9" name="Rectangle 8"/>
          <p:cNvSpPr/>
          <p:nvPr/>
        </p:nvSpPr>
        <p:spPr bwMode="auto">
          <a:xfrm flipV="1">
            <a:off x="1282660" y="997065"/>
            <a:ext cx="7239881" cy="25515"/>
          </a:xfrm>
          <a:prstGeom prst="rect">
            <a:avLst/>
          </a:prstGeom>
          <a:gradFill flip="none" rotWithShape="1">
            <a:gsLst>
              <a:gs pos="0">
                <a:srgbClr val="69AE23"/>
              </a:gs>
              <a:gs pos="40000">
                <a:schemeClr val="accent1">
                  <a:shade val="67500"/>
                  <a:satMod val="115000"/>
                </a:schemeClr>
              </a:gs>
              <a:gs pos="57000">
                <a:srgbClr val="A9D1D4"/>
              </a:gs>
              <a:gs pos="100000">
                <a:schemeClr val="bg1"/>
              </a:gs>
            </a:gsLst>
            <a:lin ang="0" scaled="1"/>
            <a:tileRect/>
          </a:gra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810067" eaLnBrk="0" hangingPunct="0">
              <a:spcBef>
                <a:spcPct val="0"/>
              </a:spcBef>
              <a:spcAft>
                <a:spcPct val="30000"/>
              </a:spcAft>
              <a:defRPr/>
            </a:pPr>
            <a:endParaRPr lang="en-GB" sz="1772" u="none">
              <a:solidFill>
                <a:srgbClr val="000000"/>
              </a:solidFill>
              <a:latin typeface="Tahoma" pitchFamily="34" charset="0"/>
            </a:endParaRPr>
          </a:p>
        </p:txBody>
      </p:sp>
      <p:sp>
        <p:nvSpPr>
          <p:cNvPr id="2" name="TextBox 1"/>
          <p:cNvSpPr txBox="1"/>
          <p:nvPr/>
        </p:nvSpPr>
        <p:spPr>
          <a:xfrm>
            <a:off x="8136037" y="2075447"/>
            <a:ext cx="1943797" cy="337785"/>
          </a:xfrm>
          <a:prstGeom prst="rect">
            <a:avLst/>
          </a:prstGeom>
          <a:noFill/>
        </p:spPr>
        <p:txBody>
          <a:bodyPr wrap="square" rtlCol="0">
            <a:spAutoFit/>
          </a:bodyPr>
          <a:lstStyle/>
          <a:p>
            <a:pPr algn="r" defTabSz="810067" eaLnBrk="0" hangingPunct="0">
              <a:lnSpc>
                <a:spcPct val="100000"/>
              </a:lnSpc>
              <a:spcBef>
                <a:spcPct val="0"/>
              </a:spcBef>
              <a:defRPr/>
            </a:pPr>
            <a:r>
              <a:rPr lang="ar-OM" sz="1595" b="1" u="none">
                <a:solidFill>
                  <a:srgbClr val="2D2D8A"/>
                </a:solidFill>
                <a:latin typeface="Arial" charset="0"/>
              </a:rPr>
              <a:t>إعداد المعايير</a:t>
            </a:r>
          </a:p>
        </p:txBody>
      </p:sp>
      <p:sp>
        <p:nvSpPr>
          <p:cNvPr id="3" name="TextBox 2"/>
          <p:cNvSpPr txBox="1"/>
          <p:nvPr/>
        </p:nvSpPr>
        <p:spPr>
          <a:xfrm>
            <a:off x="4139063" y="1851608"/>
            <a:ext cx="3307913" cy="828688"/>
          </a:xfrm>
          <a:prstGeom prst="rect">
            <a:avLst/>
          </a:prstGeom>
          <a:noFill/>
        </p:spPr>
        <p:txBody>
          <a:bodyPr wrap="square" rtlCol="0">
            <a:spAutoFit/>
          </a:bodyPr>
          <a:lstStyle/>
          <a:p>
            <a:pPr defTabSz="810067" eaLnBrk="0" hangingPunct="0">
              <a:lnSpc>
                <a:spcPct val="100000"/>
              </a:lnSpc>
              <a:spcBef>
                <a:spcPct val="0"/>
              </a:spcBef>
              <a:defRPr/>
            </a:pPr>
            <a:r>
              <a:rPr lang="ar-OM" sz="1595" b="1" u="none" dirty="0">
                <a:solidFill>
                  <a:srgbClr val="2D2D8A"/>
                </a:solidFill>
                <a:latin typeface="Arial" charset="0"/>
              </a:rPr>
              <a:t>إعداد أدوات محددة للمراقبة النشطة للعناصر ذات الأهمية</a:t>
            </a:r>
          </a:p>
        </p:txBody>
      </p:sp>
      <p:sp>
        <p:nvSpPr>
          <p:cNvPr id="5" name="TextBox 4"/>
          <p:cNvSpPr txBox="1"/>
          <p:nvPr/>
        </p:nvSpPr>
        <p:spPr>
          <a:xfrm>
            <a:off x="4804" y="2003882"/>
            <a:ext cx="3577947" cy="337785"/>
          </a:xfrm>
          <a:prstGeom prst="rect">
            <a:avLst/>
          </a:prstGeom>
          <a:noFill/>
        </p:spPr>
        <p:txBody>
          <a:bodyPr wrap="square" rtlCol="0">
            <a:spAutoFit/>
          </a:bodyPr>
          <a:lstStyle/>
          <a:p>
            <a:pPr defTabSz="810067" eaLnBrk="0" hangingPunct="0">
              <a:lnSpc>
                <a:spcPct val="100000"/>
              </a:lnSpc>
              <a:spcBef>
                <a:spcPct val="0"/>
              </a:spcBef>
              <a:defRPr/>
            </a:pPr>
            <a:r>
              <a:rPr lang="ar-OM" sz="1595" b="1" u="none">
                <a:solidFill>
                  <a:srgbClr val="2D2D8A"/>
                </a:solidFill>
                <a:latin typeface="Arial" charset="0"/>
              </a:rPr>
              <a:t>التوثيق والإبلاغ</a:t>
            </a:r>
          </a:p>
        </p:txBody>
      </p:sp>
      <p:pic>
        <p:nvPicPr>
          <p:cNvPr id="6" name="Picture 5"/>
          <p:cNvPicPr>
            <a:picLocks noChangeAspect="1"/>
          </p:cNvPicPr>
          <p:nvPr/>
        </p:nvPicPr>
        <p:blipFill>
          <a:blip r:embed="rId3"/>
          <a:stretch>
            <a:fillRect/>
          </a:stretch>
        </p:blipFill>
        <p:spPr>
          <a:xfrm>
            <a:off x="3780495" y="2655665"/>
            <a:ext cx="4025049" cy="2740819"/>
          </a:xfrm>
          <a:prstGeom prst="rect">
            <a:avLst/>
          </a:prstGeom>
          <a:ln>
            <a:solidFill>
              <a:schemeClr val="tx1">
                <a:lumMod val="65000"/>
                <a:lumOff val="35000"/>
              </a:schemeClr>
            </a:solidFill>
          </a:ln>
        </p:spPr>
      </p:pic>
      <p:pic>
        <p:nvPicPr>
          <p:cNvPr id="8" name="Picture 7"/>
          <p:cNvPicPr>
            <a:picLocks noChangeAspect="1"/>
          </p:cNvPicPr>
          <p:nvPr/>
        </p:nvPicPr>
        <p:blipFill>
          <a:blip r:embed="rId4"/>
          <a:stretch>
            <a:fillRect/>
          </a:stretch>
        </p:blipFill>
        <p:spPr>
          <a:xfrm>
            <a:off x="137552" y="2804419"/>
            <a:ext cx="3312450" cy="1221656"/>
          </a:xfrm>
          <a:prstGeom prst="rect">
            <a:avLst/>
          </a:prstGeom>
          <a:ln>
            <a:solidFill>
              <a:schemeClr val="tx1">
                <a:lumMod val="65000"/>
                <a:lumOff val="35000"/>
              </a:schemeClr>
            </a:solidFill>
          </a:ln>
        </p:spPr>
      </p:pic>
      <p:sp>
        <p:nvSpPr>
          <p:cNvPr id="12" name="TextBox 11"/>
          <p:cNvSpPr txBox="1"/>
          <p:nvPr/>
        </p:nvSpPr>
        <p:spPr>
          <a:xfrm>
            <a:off x="7942560" y="2532308"/>
            <a:ext cx="2545032" cy="3106813"/>
          </a:xfrm>
          <a:prstGeom prst="rect">
            <a:avLst/>
          </a:prstGeom>
          <a:noFill/>
        </p:spPr>
        <p:txBody>
          <a:bodyPr wrap="square" rtlCol="0">
            <a:spAutoFit/>
          </a:bodyPr>
          <a:lstStyle/>
          <a:p>
            <a:pPr marL="285750" indent="-285750" algn="r">
              <a:buClr>
                <a:srgbClr val="69AE23"/>
              </a:buClr>
              <a:buFont typeface="Wingdings" panose="05000000000000000000" pitchFamily="2" charset="2"/>
              <a:buChar char="§"/>
            </a:pPr>
            <a:r>
              <a:rPr lang="ar-OM" sz="1240" u="none" dirty="0"/>
              <a:t>الغرض من التجمهر: الرياضة، الدين، احتفال موسيقي</a:t>
            </a:r>
          </a:p>
          <a:p>
            <a:pPr marL="285750" indent="-285750" algn="l">
              <a:buClr>
                <a:srgbClr val="69AE23"/>
              </a:buClr>
              <a:buFont typeface="Wingdings" panose="05000000000000000000" pitchFamily="2" charset="2"/>
              <a:buChar char="§"/>
            </a:pPr>
            <a:endParaRPr lang="en-GB" sz="1240" u="none" dirty="0"/>
          </a:p>
          <a:p>
            <a:pPr marL="285750" indent="-285750" algn="r">
              <a:buClr>
                <a:srgbClr val="69AE23"/>
              </a:buClr>
              <a:buFont typeface="Wingdings" panose="05000000000000000000" pitchFamily="2" charset="2"/>
              <a:buChar char="§"/>
            </a:pPr>
            <a:r>
              <a:rPr lang="ar-OM" sz="1240" u="none" dirty="0"/>
              <a:t> سمات المرض المعدي في البلد المضيف</a:t>
            </a:r>
          </a:p>
          <a:p>
            <a:pPr marL="285750" indent="-285750" algn="r">
              <a:buClr>
                <a:srgbClr val="69AE23"/>
              </a:buClr>
              <a:buFont typeface="Wingdings" panose="05000000000000000000" pitchFamily="2" charset="2"/>
              <a:buChar char="§"/>
            </a:pPr>
            <a:r>
              <a:rPr lang="ar-OM" sz="1240" u="none" dirty="0"/>
              <a:t>قدرة البلد على التأهب والمراقبة</a:t>
            </a:r>
          </a:p>
          <a:p>
            <a:pPr algn="l">
              <a:buClr>
                <a:srgbClr val="69AE23"/>
              </a:buClr>
            </a:pPr>
            <a:endParaRPr lang="en-GB" sz="1240" u="none" dirty="0">
              <a:sym typeface="Wingdings" panose="05000000000000000000" pitchFamily="2" charset="2"/>
            </a:endParaRPr>
          </a:p>
          <a:p>
            <a:pPr marL="285750" indent="-285750" algn="r">
              <a:buClr>
                <a:srgbClr val="69AE23"/>
              </a:buClr>
              <a:buFont typeface="Wingdings" panose="05000000000000000000" pitchFamily="2" charset="2"/>
              <a:buChar char="§"/>
            </a:pPr>
            <a:r>
              <a:rPr lang="ar-OM" sz="1240" u="none" dirty="0"/>
              <a:t>سمات المرض المعدي في البلاد التي يأتي منها المشاركون</a:t>
            </a:r>
          </a:p>
          <a:p>
            <a:pPr marL="285750" indent="-285750" algn="l">
              <a:buClr>
                <a:srgbClr val="69AE23"/>
              </a:buClr>
              <a:buFont typeface="Wingdings" panose="05000000000000000000" pitchFamily="2" charset="2"/>
              <a:buChar char="§"/>
            </a:pPr>
            <a:endParaRPr lang="en-GB" sz="1240" u="none" dirty="0">
              <a:sym typeface="Wingdings" panose="05000000000000000000" pitchFamily="2" charset="2"/>
            </a:endParaRPr>
          </a:p>
          <a:p>
            <a:pPr marL="285750" indent="-285750" algn="r">
              <a:buClr>
                <a:srgbClr val="69AE23"/>
              </a:buClr>
              <a:buFont typeface="Wingdings" panose="05000000000000000000" pitchFamily="2" charset="2"/>
              <a:buChar char="§"/>
            </a:pPr>
            <a:r>
              <a:rPr lang="ar-OM" sz="1240" u="none" dirty="0"/>
              <a:t>مدة المتابعة الممتدة للحدث، قبل الحدث وبعده</a:t>
            </a:r>
          </a:p>
        </p:txBody>
      </p:sp>
      <p:sp>
        <p:nvSpPr>
          <p:cNvPr id="7" name="TextBox 6"/>
          <p:cNvSpPr txBox="1"/>
          <p:nvPr/>
        </p:nvSpPr>
        <p:spPr>
          <a:xfrm>
            <a:off x="663586" y="3997965"/>
            <a:ext cx="2919165" cy="590931"/>
          </a:xfrm>
          <a:prstGeom prst="rect">
            <a:avLst/>
          </a:prstGeom>
          <a:noFill/>
        </p:spPr>
        <p:txBody>
          <a:bodyPr wrap="square" rtlCol="0">
            <a:spAutoFit/>
          </a:bodyPr>
          <a:lstStyle/>
          <a:p>
            <a:r>
              <a:rPr lang="en-GB">
                <a:hlinkClick r:id="rId5"/>
              </a:rPr>
              <a:t>https://www.ecdc.europa.eu/sites/default/files/documents/Communicable-disease-threats-report-17-feb-2018.pdf</a:t>
            </a:r>
          </a:p>
        </p:txBody>
      </p:sp>
    </p:spTree>
    <p:extLst>
      <p:ext uri="{BB962C8B-B14F-4D97-AF65-F5344CB8AC3E}">
        <p14:creationId xmlns:p14="http://schemas.microsoft.com/office/powerpoint/2010/main" val="2755105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ar-OM" sz="2000"/>
              <a:t>نظرة عامة – وضع معايير الترشيح</a:t>
            </a:r>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417" b="1" i="0" u="none" strike="noStrike" cap="none" normalizeH="0" baseline="0" noProof="0">
                <a:ln>
                  <a:noFill/>
                </a:ln>
                <a:solidFill>
                  <a:prstClr val="white"/>
                </a:solidFill>
                <a:uLnTx/>
                <a:uFillTx/>
                <a:latin typeface="Calibri" panose="020F0502020204030204"/>
                <a:ea typeface="+mn-ea"/>
                <a:cs typeface="+mn-cs"/>
              </a:rPr>
              <a:t>الترشيح</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000" b="1" u="none">
                <a:solidFill>
                  <a:prstClr val="black"/>
                </a:solidFill>
                <a:latin typeface="Calibri" panose="020F0502020204030204"/>
              </a:rPr>
              <a:t>الموسمية</a:t>
            </a:r>
            <a:r>
              <a:rPr lang="ar-OM" sz="1000" u="none">
                <a:solidFill>
                  <a:prstClr val="black"/>
                </a:solidFill>
                <a:latin typeface="Calibri" panose="020F0502020204030204"/>
              </a:rPr>
              <a:t> - تخضع بعض الأمراض للمراقبة المشددة في أوقات معينة في السنة (مثل الإنفلونزا)</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u="none">
                <a:solidFill>
                  <a:prstClr val="black"/>
                </a:solidFill>
                <a:latin typeface="Calibri" panose="020F0502020204030204"/>
              </a:rPr>
              <a:t>ظهور </a:t>
            </a:r>
            <a:r>
              <a:rPr lang="ar-OM" sz="1200" b="1" u="none">
                <a:solidFill>
                  <a:prstClr val="black"/>
                </a:solidFill>
                <a:latin typeface="Calibri" panose="020F0502020204030204"/>
              </a:rPr>
              <a:t>مجموعة سكانية متأثرة أو مجموعة معرضة للمخاطرة</a:t>
            </a:r>
            <a:r>
              <a:rPr lang="ar-OM" sz="1200" u="none">
                <a:solidFill>
                  <a:prstClr val="black"/>
                </a:solidFill>
                <a:latin typeface="Calibri" panose="020F0502020204030204"/>
              </a:rPr>
              <a:t> مؤخرًا</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000" b="1" u="none">
                <a:solidFill>
                  <a:prstClr val="black"/>
                </a:solidFill>
                <a:latin typeface="Calibri" panose="020F0502020204030204"/>
              </a:rPr>
              <a:t>أنماط انتقال العدوى</a:t>
            </a:r>
            <a:r>
              <a:rPr lang="ar-OM" sz="1000" u="none">
                <a:solidFill>
                  <a:prstClr val="black"/>
                </a:solidFill>
                <a:latin typeface="Calibri" panose="020F0502020204030204"/>
              </a:rPr>
              <a:t>، غير العادية أو الجديدة (مثل حمى الضنك - انتقال العدوى جنسيًا)</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u="none">
                <a:solidFill>
                  <a:prstClr val="black"/>
                </a:solidFill>
                <a:latin typeface="Calibri" panose="020F0502020204030204"/>
              </a:rPr>
              <a:t>الأنماط غير العادية في </a:t>
            </a:r>
            <a:r>
              <a:rPr lang="ar-OM" sz="1200" b="1" u="none">
                <a:solidFill>
                  <a:prstClr val="black"/>
                </a:solidFill>
                <a:latin typeface="Calibri" panose="020F0502020204030204"/>
              </a:rPr>
              <a:t>المراضة ومعدل الوفيات</a:t>
            </a: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التغيرات في المحددات البيئية </a:t>
            </a:r>
            <a:r>
              <a:rPr lang="ar-OM" sz="1200" u="none">
                <a:solidFill>
                  <a:prstClr val="black"/>
                </a:solidFill>
                <a:latin typeface="Calibri" panose="020F0502020204030204"/>
              </a:rPr>
              <a:t>(مثل زيادة تعداد نواقل المرض، التغيّر المناخي)</a:t>
            </a:r>
          </a:p>
        </p:txBody>
      </p:sp>
      <p:sp>
        <p:nvSpPr>
          <p:cNvPr id="23" name="Content Placeholder 10"/>
          <p:cNvSpPr txBox="1">
            <a:spLocks/>
          </p:cNvSpPr>
          <p:nvPr/>
        </p:nvSpPr>
        <p:spPr>
          <a:xfrm>
            <a:off x="1303572" y="357069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تغيرات كبيرة </a:t>
            </a:r>
            <a:r>
              <a:rPr lang="ar-OM" sz="1200" u="none">
                <a:solidFill>
                  <a:prstClr val="black"/>
                </a:solidFill>
                <a:latin typeface="Calibri" panose="020F0502020204030204"/>
              </a:rPr>
              <a:t>في </a:t>
            </a:r>
            <a:r>
              <a:rPr lang="ar-OM" sz="1200" b="1" u="none">
                <a:solidFill>
                  <a:prstClr val="black"/>
                </a:solidFill>
                <a:latin typeface="Calibri" panose="020F0502020204030204"/>
              </a:rPr>
              <a:t>الوبائيات</a:t>
            </a:r>
            <a:r>
              <a:rPr lang="ar-OM" sz="1200" u="none">
                <a:solidFill>
                  <a:prstClr val="black"/>
                </a:solidFill>
                <a:latin typeface="Calibri" panose="020F0502020204030204"/>
              </a:rPr>
              <a:t> وفي </a:t>
            </a:r>
            <a:r>
              <a:rPr lang="ar-OM" sz="1200" b="1" u="none">
                <a:solidFill>
                  <a:prstClr val="black"/>
                </a:solidFill>
                <a:latin typeface="Calibri" panose="020F0502020204030204"/>
              </a:rPr>
              <a:t>البيولوجيا</a:t>
            </a: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حالات المرض أو الوفاة المريبة</a:t>
            </a:r>
            <a:r>
              <a:rPr lang="ar-OM" sz="1200" u="none">
                <a:solidFill>
                  <a:prstClr val="black"/>
                </a:solidFill>
                <a:latin typeface="Calibri" panose="020F0502020204030204"/>
              </a:rPr>
              <a:t> في </a:t>
            </a:r>
            <a:r>
              <a:rPr lang="ar-OM" sz="1200" b="1" u="none">
                <a:solidFill>
                  <a:prstClr val="black"/>
                </a:solidFill>
                <a:latin typeface="Calibri" panose="020F0502020204030204"/>
              </a:rPr>
              <a:t>الحيوانات</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الغذاء أو الماء الملوث</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lang="ar-OM" sz="1200" b="1" u="none">
                <a:solidFill>
                  <a:prstClr val="black"/>
                </a:solidFill>
                <a:latin typeface="Calibri" panose="020F0502020204030204"/>
              </a:rPr>
              <a:t>مصادر الخطر البيئية</a:t>
            </a:r>
            <a:r>
              <a:rPr lang="ar-OM" sz="1200" u="none">
                <a:solidFill>
                  <a:prstClr val="black"/>
                </a:solidFill>
                <a:latin typeface="Calibri" panose="020F0502020204030204"/>
              </a:rPr>
              <a:t>، الأحداث الكيميائية/الإشعاعية النووية</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595" b="0" i="0" u="none" strike="noStrike" cap="none" normalizeH="0" baseline="0" noProof="0">
                <a:ln>
                  <a:noFill/>
                </a:ln>
                <a:solidFill>
                  <a:srgbClr val="0070C0"/>
                </a:solidFill>
                <a:uLnTx/>
                <a:uFillTx/>
                <a:latin typeface="Calibri" panose="020F0502020204030204"/>
                <a:ea typeface="+mn-ea"/>
                <a:cs typeface="+mn-cs"/>
              </a:rPr>
              <a:t>الأساس</a:t>
            </a:r>
          </a:p>
        </p:txBody>
      </p:sp>
      <p:sp>
        <p:nvSpPr>
          <p:cNvPr id="29" name="Rounded Rectangle 28"/>
          <p:cNvSpPr/>
          <p:nvPr/>
        </p:nvSpPr>
        <p:spPr>
          <a:xfrm>
            <a:off x="13892" y="3519573"/>
            <a:ext cx="1209978"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595" b="0" i="0" u="none" strike="noStrike" cap="none" normalizeH="0" baseline="0" noProof="0">
                <a:ln>
                  <a:noFill/>
                </a:ln>
                <a:solidFill>
                  <a:srgbClr val="69AE23"/>
                </a:solidFill>
                <a:uLnTx/>
                <a:uFillTx/>
                <a:latin typeface="Calibri" panose="020F0502020204030204"/>
                <a:ea typeface="+mn-ea"/>
                <a:cs typeface="+mn-cs"/>
              </a:rPr>
              <a:t>إضافية*</a:t>
            </a: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200" b="1" i="0" u="none" strike="noStrike" cap="none" normalizeH="0" baseline="0" noProof="0">
                <a:ln>
                  <a:noFill/>
                </a:ln>
                <a:solidFill>
                  <a:prstClr val="white"/>
                </a:solidFill>
                <a:uLnTx/>
                <a:uFillTx/>
                <a:latin typeface="Calibri Light" panose="020F0302020204030204"/>
                <a:ea typeface="+mn-ea"/>
                <a:cs typeface="+mn-cs"/>
              </a:rPr>
              <a:t>اللوائح الصحية الدولية</a:t>
            </a: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200" b="1" i="0" u="none" strike="noStrike" cap="none" normalizeH="0" baseline="0" noProof="0">
                <a:ln>
                  <a:noFill/>
                </a:ln>
                <a:solidFill>
                  <a:prstClr val="white"/>
                </a:solidFill>
                <a:uLnTx/>
                <a:uFillTx/>
                <a:latin typeface="Calibri Light" panose="020F0302020204030204"/>
                <a:ea typeface="+mn-ea"/>
                <a:cs typeface="+mn-cs"/>
              </a:rPr>
              <a:t>1082/</a:t>
            </a:r>
            <a:r>
              <a:rPr kumimoji="0" lang="en-GB" sz="1200" b="1" i="0" u="none" strike="noStrike" cap="none" normalizeH="0" baseline="0" noProof="0">
                <a:ln>
                  <a:noFill/>
                </a:ln>
                <a:solidFill>
                  <a:prstClr val="white"/>
                </a:solidFill>
                <a:uLnTx/>
                <a:uFillTx/>
                <a:latin typeface="Calibri Light" panose="020F0302020204030204"/>
                <a:ea typeface="+mn-ea"/>
                <a:cs typeface="+mn-cs"/>
              </a:rPr>
              <a:t>EWRS</a:t>
            </a:r>
            <a:r>
              <a:rPr kumimoji="0" lang="ar-OM" sz="1200" b="1" i="0" u="none" strike="noStrike" cap="none" normalizeH="0" baseline="0" noProof="0">
                <a:ln>
                  <a:noFill/>
                </a:ln>
                <a:solidFill>
                  <a:prstClr val="white"/>
                </a:solidFill>
                <a:uLnTx/>
                <a:uFillTx/>
                <a:latin typeface="Calibri Light" panose="020F0302020204030204"/>
                <a:ea typeface="+mn-ea"/>
                <a:cs typeface="+mn-cs"/>
              </a:rPr>
              <a:t> نظام الإنذار المبكر والاستجابة</a:t>
            </a: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1" eaLnBrk="1" fontAlgn="auto" latinLnBrk="0" hangingPunct="1">
              <a:lnSpc>
                <a:spcPct val="100000"/>
              </a:lnSpc>
              <a:spcBef>
                <a:spcPts val="0"/>
              </a:spcBef>
              <a:spcAft>
                <a:spcPts val="0"/>
              </a:spcAft>
              <a:buClrTx/>
              <a:buSzTx/>
              <a:buFontTx/>
              <a:buNone/>
              <a:tabLst/>
              <a:defRPr/>
            </a:pPr>
            <a:r>
              <a:rPr kumimoji="0" lang="ar-OM" sz="1200" b="1" i="0" u="none" strike="noStrike" cap="none" normalizeH="0" baseline="0" noProof="0">
                <a:ln>
                  <a:noFill/>
                </a:ln>
                <a:solidFill>
                  <a:prstClr val="white"/>
                </a:solidFill>
                <a:uLnTx/>
                <a:uFillTx/>
                <a:latin typeface="Calibri Light" panose="020F0302020204030204"/>
                <a:ea typeface="+mn-ea"/>
                <a:cs typeface="+mn-cs"/>
              </a:rPr>
              <a:t>التكليف المؤسسي</a:t>
            </a:r>
          </a:p>
        </p:txBody>
      </p:sp>
      <p:sp>
        <p:nvSpPr>
          <p:cNvPr id="33" name="Rectangle 32"/>
          <p:cNvSpPr/>
          <p:nvPr/>
        </p:nvSpPr>
        <p:spPr>
          <a:xfrm>
            <a:off x="13892" y="6334713"/>
            <a:ext cx="3250624" cy="549381"/>
          </a:xfrm>
          <a:prstGeom prst="rect">
            <a:avLst/>
          </a:prstGeom>
        </p:spPr>
        <p:txBody>
          <a:bodyPr wrap="square">
            <a:spAutoFit/>
          </a:bodyPr>
          <a:lstStyle/>
          <a:p>
            <a:pPr marL="0" marR="0" lvl="0" indent="0" algn="ctr" defTabSz="914400" rtl="1" eaLnBrk="1" fontAlgn="base" latinLnBrk="0" hangingPunct="1">
              <a:lnSpc>
                <a:spcPct val="90000"/>
              </a:lnSpc>
              <a:spcBef>
                <a:spcPct val="20000"/>
              </a:spcBef>
              <a:spcAft>
                <a:spcPct val="0"/>
              </a:spcAft>
              <a:buClrTx/>
              <a:buSzTx/>
              <a:buFontTx/>
              <a:buNone/>
              <a:tabLst/>
              <a:defRPr/>
            </a:pPr>
            <a:r>
              <a:rPr kumimoji="0" lang="ar-OM" sz="1100" b="0" i="0" u="none" strike="noStrike" cap="none" normalizeH="0" baseline="0" noProof="0">
                <a:ln>
                  <a:noFill/>
                </a:ln>
                <a:solidFill>
                  <a:prstClr val="black"/>
                </a:solidFill>
                <a:uLnTx/>
                <a:uFillTx/>
                <a:latin typeface="Microsoft Sans Serif" pitchFamily="34" charset="0"/>
                <a:ea typeface="+mn-ea"/>
                <a:cs typeface="+mn-cs"/>
              </a:rPr>
              <a:t>* جميع العناصر التي تجعلك تشك في أن حدثًا ما قد يشكل تهديدًا للصحة العامة</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 عودة/إعادة ظهور مرض ما</a:t>
            </a: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بؤرة مرض مجهول</a:t>
            </a: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1"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ar-OM" sz="1200" b="1" i="0" u="none" strike="noStrike" cap="none" normalizeH="0" baseline="0" noProof="0">
                <a:ln>
                  <a:noFill/>
                </a:ln>
                <a:solidFill>
                  <a:prstClr val="black"/>
                </a:solidFill>
                <a:uLnTx/>
                <a:uFillTx/>
                <a:latin typeface="Calibri" panose="020F0502020204030204"/>
                <a:ea typeface="+mn-ea"/>
                <a:cs typeface="+mn-cs"/>
              </a:rPr>
              <a:t>أي أحداث تثير الاهتمام الإعلامي أو السياسي بدرجة كبيرة</a:t>
            </a:r>
          </a:p>
        </p:txBody>
      </p:sp>
      <p:sp>
        <p:nvSpPr>
          <p:cNvPr id="2" name="Rounded Rectangular Callout 1"/>
          <p:cNvSpPr/>
          <p:nvPr/>
        </p:nvSpPr>
        <p:spPr>
          <a:xfrm>
            <a:off x="527483" y="1349932"/>
            <a:ext cx="2295255" cy="422878"/>
          </a:xfrm>
          <a:prstGeom prst="wedgeRoundRectCallout">
            <a:avLst>
              <a:gd name="adj1" fmla="val 56078"/>
              <a:gd name="adj2" fmla="val 940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POP-UP</a:t>
            </a:r>
          </a:p>
        </p:txBody>
      </p:sp>
      <p:graphicFrame>
        <p:nvGraphicFramePr>
          <p:cNvPr id="38" name="Table 37">
            <a:extLst>
              <a:ext uri="{FF2B5EF4-FFF2-40B4-BE49-F238E27FC236}">
                <a16:creationId xmlns:a16="http://schemas.microsoft.com/office/drawing/2014/main" id="{8ECC45B3-FE41-4A3C-95CA-41010F36D502}"/>
              </a:ext>
            </a:extLst>
          </p:cNvPr>
          <p:cNvGraphicFramePr>
            <a:graphicFrameLocks noGrp="1"/>
          </p:cNvGraphicFramePr>
          <p:nvPr>
            <p:extLst>
              <p:ext uri="{D42A27DB-BD31-4B8C-83A1-F6EECF244321}">
                <p14:modId xmlns:p14="http://schemas.microsoft.com/office/powerpoint/2010/main" val="389147603"/>
              </p:ext>
            </p:extLst>
          </p:nvPr>
        </p:nvGraphicFramePr>
        <p:xfrm>
          <a:off x="81280" y="4690074"/>
          <a:ext cx="1764000" cy="1296000"/>
        </p:xfrm>
        <a:graphic>
          <a:graphicData uri="http://schemas.openxmlformats.org/drawingml/2006/table">
            <a:tbl>
              <a:tblPr firstRow="1" firstCol="1" bandRow="1">
                <a:tableStyleId>{5C22544A-7EE6-4342-B048-85BDC9FD1C3A}</a:tableStyleId>
              </a:tblPr>
              <a:tblGrid>
                <a:gridCol w="1764000">
                  <a:extLst>
                    <a:ext uri="{9D8B030D-6E8A-4147-A177-3AD203B41FA5}">
                      <a16:colId xmlns:a16="http://schemas.microsoft.com/office/drawing/2014/main" val="1780299332"/>
                    </a:ext>
                  </a:extLst>
                </a:gridCol>
              </a:tblGrid>
              <a:tr h="1296000">
                <a:tc>
                  <a:txBody>
                    <a:bodyPr/>
                    <a:lstStyle/>
                    <a:p>
                      <a:pPr algn="r" rtl="1">
                        <a:lnSpc>
                          <a:spcPct val="105000"/>
                        </a:lnSpc>
                        <a:spcAft>
                          <a:spcPts val="800"/>
                        </a:spcAft>
                      </a:pPr>
                      <a:r>
                        <a:rPr lang="en-US" sz="1100" dirty="0">
                          <a:effectLst/>
                        </a:rPr>
                        <a:t> </a:t>
                      </a:r>
                      <a:r>
                        <a:rPr lang="ar-SA" sz="1100" dirty="0">
                          <a:effectLst/>
                        </a:rPr>
                        <a:t>ينبغي على خبراء الاستخبارات الوبائية على الصعيد القطري تحديد معايير الترشيح لتحديد أنماط الصحة العامة ذات الصلة في البلد. وينبغي أن تكون استخدامات هذه المعايير قائمة على أنماط الصحة العامة والأنماط الوبائية الإقليمية الخاصة</a:t>
                      </a:r>
                      <a:endParaRPr lang="fr-LU" sz="105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rgbClr val="54BB1C"/>
                    </a:solidFill>
                  </a:tcPr>
                </a:tc>
                <a:extLst>
                  <a:ext uri="{0D108BD9-81ED-4DB2-BD59-A6C34878D82A}">
                    <a16:rowId xmlns:a16="http://schemas.microsoft.com/office/drawing/2014/main" val="2347353140"/>
                  </a:ext>
                </a:extLst>
              </a:tr>
            </a:tbl>
          </a:graphicData>
        </a:graphic>
      </p:graphicFrame>
    </p:spTree>
    <p:extLst>
      <p:ext uri="{BB962C8B-B14F-4D97-AF65-F5344CB8AC3E}">
        <p14:creationId xmlns:p14="http://schemas.microsoft.com/office/powerpoint/2010/main" val="3927966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bwMode="auto">
          <a:xfrm>
            <a:off x="7745868" y="3248980"/>
            <a:ext cx="1980220" cy="1757615"/>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1" eaLnBrk="1" fontAlgn="base" latinLnBrk="0" hangingPunct="1">
              <a:lnSpc>
                <a:spcPct val="90000"/>
              </a:lnSpc>
              <a:spcBef>
                <a:spcPct val="20000"/>
              </a:spcBef>
              <a:spcAft>
                <a:spcPct val="0"/>
              </a:spcAft>
              <a:buClrTx/>
              <a:buSzTx/>
              <a:buFontTx/>
              <a:buNone/>
              <a:tabLst/>
            </a:pPr>
            <a:r>
              <a:rPr kumimoji="0" lang="ar-OM" sz="1800" b="1" i="0" u="none" strike="noStrike" cap="none" normalizeH="0" baseline="0">
                <a:ln>
                  <a:noFill/>
                </a:ln>
                <a:solidFill>
                  <a:schemeClr val="tx1"/>
                </a:solidFill>
                <a:latin typeface="Microsoft Sans Serif" pitchFamily="34" charset="0"/>
              </a:rPr>
              <a:t>الترشيح</a:t>
            </a:r>
          </a:p>
          <a:p>
            <a:pPr marL="0" marR="0" indent="0" algn="ctr" defTabSz="914400" rtl="1" eaLnBrk="1" fontAlgn="base" latinLnBrk="0" hangingPunct="1">
              <a:lnSpc>
                <a:spcPct val="90000"/>
              </a:lnSpc>
              <a:spcBef>
                <a:spcPct val="20000"/>
              </a:spcBef>
              <a:spcAft>
                <a:spcPct val="0"/>
              </a:spcAft>
              <a:buClrTx/>
              <a:buSzTx/>
              <a:buFontTx/>
              <a:buNone/>
              <a:tabLst/>
            </a:pPr>
            <a:r>
              <a:rPr lang="ar-OM" u="none"/>
              <a:t>هل الحدث غير معتاد أو غير متوقع؟</a:t>
            </a:r>
          </a:p>
        </p:txBody>
      </p:sp>
      <p:sp>
        <p:nvSpPr>
          <p:cNvPr id="10" name="TextBox 9"/>
          <p:cNvSpPr txBox="1"/>
          <p:nvPr/>
        </p:nvSpPr>
        <p:spPr>
          <a:xfrm>
            <a:off x="1186111" y="4186518"/>
            <a:ext cx="2267072" cy="1274195"/>
          </a:xfrm>
          <a:prstGeom prst="rect">
            <a:avLst/>
          </a:prstGeom>
          <a:noFill/>
          <a:ln>
            <a:solidFill>
              <a:schemeClr val="tx1"/>
            </a:solidFill>
          </a:ln>
        </p:spPr>
        <p:txBody>
          <a:bodyPr wrap="square" rtlCol="0">
            <a:spAutoFit/>
          </a:bodyPr>
          <a:lstStyle/>
          <a:p>
            <a:r>
              <a:rPr lang="ar-OM" b="1" u="none" dirty="0">
                <a:solidFill>
                  <a:srgbClr val="FF0000"/>
                </a:solidFill>
              </a:rPr>
              <a:t>[</a:t>
            </a:r>
            <a:endParaRPr lang="en-US" b="1" u="none" dirty="0">
              <a:solidFill>
                <a:srgbClr val="FF0000"/>
              </a:solidFill>
            </a:endParaRPr>
          </a:p>
          <a:p>
            <a:endParaRPr lang="en-US" b="1" u="none" dirty="0">
              <a:solidFill>
                <a:srgbClr val="FF0000"/>
              </a:solidFill>
            </a:endParaRPr>
          </a:p>
          <a:p>
            <a:endParaRPr lang="en-US" b="1" u="none" dirty="0">
              <a:solidFill>
                <a:srgbClr val="FF0000"/>
              </a:solidFill>
            </a:endParaRPr>
          </a:p>
          <a:p>
            <a:r>
              <a:rPr lang="en-GB" b="1" u="none" dirty="0" err="1">
                <a:solidFill>
                  <a:srgbClr val="FF0000"/>
                </a:solidFill>
              </a:rPr>
              <a:t>Pubmed</a:t>
            </a:r>
            <a:endParaRPr lang="en-GB" b="1" u="none" dirty="0">
              <a:solidFill>
                <a:srgbClr val="FF0000"/>
              </a:solidFill>
            </a:endParaRPr>
          </a:p>
          <a:p>
            <a:r>
              <a:rPr lang="ar-OM" b="1" u="none" dirty="0">
                <a:solidFill>
                  <a:srgbClr val="FF0000"/>
                </a:solidFill>
              </a:rPr>
              <a:t>الأدبيات العلمية</a:t>
            </a:r>
          </a:p>
          <a:p>
            <a:endParaRPr lang="en-GB" b="1" u="none" dirty="0">
              <a:solidFill>
                <a:srgbClr val="FF0000"/>
              </a:solidFill>
            </a:endParaRPr>
          </a:p>
        </p:txBody>
      </p:sp>
      <p:sp>
        <p:nvSpPr>
          <p:cNvPr id="11" name="TextBox 10"/>
          <p:cNvSpPr txBox="1"/>
          <p:nvPr/>
        </p:nvSpPr>
        <p:spPr>
          <a:xfrm>
            <a:off x="1186111" y="2826085"/>
            <a:ext cx="2267072" cy="1368000"/>
          </a:xfrm>
          <a:prstGeom prst="rect">
            <a:avLst/>
          </a:prstGeom>
          <a:noFill/>
          <a:ln>
            <a:solidFill>
              <a:schemeClr val="tx1"/>
            </a:solidFill>
          </a:ln>
        </p:spPr>
        <p:txBody>
          <a:bodyPr wrap="square" rtlCol="0">
            <a:spAutoFit/>
          </a:bodyPr>
          <a:lstStyle/>
          <a:p>
            <a:r>
              <a:rPr lang="ar-OM" b="1" u="none" dirty="0"/>
              <a:t> قواعد بيانات وتقارير المراقبة بناءً على المؤشرات والأحداث</a:t>
            </a:r>
          </a:p>
          <a:p>
            <a:endParaRPr lang="en-GB" b="1" u="none" dirty="0">
              <a:solidFill>
                <a:srgbClr val="FF0000"/>
              </a:solidFill>
            </a:endParaRPr>
          </a:p>
          <a:p>
            <a:endParaRPr lang="en-GB" b="1" u="none" dirty="0">
              <a:solidFill>
                <a:srgbClr val="FF0000"/>
              </a:solidFill>
            </a:endParaRPr>
          </a:p>
          <a:p>
            <a:endParaRPr lang="en-GB" b="1" u="none" dirty="0">
              <a:solidFill>
                <a:srgbClr val="FF0000"/>
              </a:solidFill>
            </a:endParaRPr>
          </a:p>
        </p:txBody>
      </p:sp>
      <p:cxnSp>
        <p:nvCxnSpPr>
          <p:cNvPr id="17" name="Straight Arrow Connector 16"/>
          <p:cNvCxnSpPr>
            <a:cxnSpLocks/>
            <a:endCxn id="2" idx="2"/>
          </p:cNvCxnSpPr>
          <p:nvPr/>
        </p:nvCxnSpPr>
        <p:spPr bwMode="auto">
          <a:xfrm flipV="1">
            <a:off x="3594428" y="4127788"/>
            <a:ext cx="4151440" cy="20333"/>
          </a:xfrm>
          <a:prstGeom prst="straightConnector1">
            <a:avLst/>
          </a:prstGeom>
          <a:solidFill>
            <a:srgbClr val="FF99FF">
              <a:alpha val="25000"/>
            </a:srgbClr>
          </a:solidFill>
          <a:ln w="28575" cap="flat" cmpd="sng" algn="ctr">
            <a:solidFill>
              <a:srgbClr val="FF99FF"/>
            </a:solidFill>
            <a:prstDash val="solid"/>
            <a:round/>
            <a:headEnd type="triangle" w="med" len="med"/>
            <a:tailEnd type="none"/>
          </a:ln>
          <a:effectLst/>
        </p:spPr>
      </p:cxnSp>
      <p:sp>
        <p:nvSpPr>
          <p:cNvPr id="46" name="Rectangle 45"/>
          <p:cNvSpPr/>
          <p:nvPr/>
        </p:nvSpPr>
        <p:spPr>
          <a:xfrm>
            <a:off x="3938413" y="3323340"/>
            <a:ext cx="2132563" cy="590931"/>
          </a:xfrm>
          <a:prstGeom prst="rect">
            <a:avLst/>
          </a:prstGeom>
        </p:spPr>
        <p:txBody>
          <a:bodyPr wrap="square">
            <a:spAutoFit/>
          </a:bodyPr>
          <a:lstStyle/>
          <a:p>
            <a:r>
              <a:rPr lang="ar-OM" u="none" dirty="0"/>
              <a:t>وضع خط الأساس من خلال عدة مصادر محتملة للمعلومات</a:t>
            </a:r>
          </a:p>
        </p:txBody>
      </p:sp>
      <p:sp>
        <p:nvSpPr>
          <p:cNvPr id="4" name="TextBox 3"/>
          <p:cNvSpPr txBox="1"/>
          <p:nvPr/>
        </p:nvSpPr>
        <p:spPr>
          <a:xfrm>
            <a:off x="7020855" y="1872896"/>
            <a:ext cx="2870718" cy="424732"/>
          </a:xfrm>
          <a:prstGeom prst="rect">
            <a:avLst/>
          </a:prstGeom>
          <a:noFill/>
        </p:spPr>
        <p:txBody>
          <a:bodyPr wrap="square" rtlCol="0">
            <a:spAutoFit/>
          </a:bodyPr>
          <a:lstStyle/>
          <a:p>
            <a:pPr lvl="0" defTabSz="810067" fontAlgn="auto">
              <a:spcBef>
                <a:spcPts val="886"/>
              </a:spcBef>
              <a:spcAft>
                <a:spcPts val="0"/>
              </a:spcAft>
              <a:defRPr/>
            </a:pPr>
            <a:r>
              <a:rPr lang="en-GB" dirty="0">
                <a:solidFill>
                  <a:prstClr val="black"/>
                </a:solidFill>
                <a:latin typeface="Calibri" panose="020F0502020204030204"/>
              </a:rPr>
              <a:t>Pop up from the box</a:t>
            </a:r>
            <a:r>
              <a:rPr lang="ar-OM" u="none" dirty="0">
                <a:solidFill>
                  <a:prstClr val="black"/>
                </a:solidFill>
                <a:latin typeface="Calibri" panose="020F0502020204030204"/>
              </a:rPr>
              <a:t> الأنماط غير العادية في </a:t>
            </a:r>
            <a:r>
              <a:rPr lang="ar-OM" b="1" u="none" dirty="0" err="1">
                <a:solidFill>
                  <a:prstClr val="black"/>
                </a:solidFill>
                <a:latin typeface="Calibri" panose="020F0502020204030204"/>
              </a:rPr>
              <a:t>المراضة</a:t>
            </a:r>
            <a:r>
              <a:rPr lang="ar-OM" b="1" u="none" dirty="0">
                <a:solidFill>
                  <a:prstClr val="black"/>
                </a:solidFill>
                <a:latin typeface="Calibri" panose="020F0502020204030204"/>
              </a:rPr>
              <a:t> ومعدل الوفيات</a:t>
            </a:r>
          </a:p>
        </p:txBody>
      </p:sp>
      <p:sp>
        <p:nvSpPr>
          <p:cNvPr id="8" name="Rectangle 7">
            <a:extLst>
              <a:ext uri="{FF2B5EF4-FFF2-40B4-BE49-F238E27FC236}">
                <a16:creationId xmlns:a16="http://schemas.microsoft.com/office/drawing/2014/main" id="{C5D21BE1-1FEC-41E1-95D2-04E5954F7AF8}"/>
              </a:ext>
            </a:extLst>
          </p:cNvPr>
          <p:cNvSpPr/>
          <p:nvPr/>
        </p:nvSpPr>
        <p:spPr>
          <a:xfrm>
            <a:off x="1188291" y="4241308"/>
            <a:ext cx="2267072" cy="590931"/>
          </a:xfrm>
          <a:prstGeom prst="rect">
            <a:avLst/>
          </a:prstGeom>
        </p:spPr>
        <p:txBody>
          <a:bodyPr wrap="square">
            <a:spAutoFit/>
          </a:bodyPr>
          <a:lstStyle/>
          <a:p>
            <a:r>
              <a:rPr lang="en-US" u="none" dirty="0">
                <a:solidFill>
                  <a:srgbClr val="FF0000"/>
                </a:solidFill>
                <a:latin typeface="Times New Roman" panose="02020603050405020304" pitchFamily="18" charset="0"/>
                <a:ea typeface="Times New Roman" panose="02020603050405020304" pitchFamily="18" charset="0"/>
              </a:rPr>
              <a:t> </a:t>
            </a:r>
            <a:r>
              <a:rPr lang="ar-SA" u="none" dirty="0">
                <a:solidFill>
                  <a:srgbClr val="FF0000"/>
                </a:solidFill>
                <a:ea typeface="Times New Roman" panose="02020603050405020304" pitchFamily="18" charset="0"/>
                <a:cs typeface="Times New Roman" panose="02020603050405020304" pitchFamily="18" charset="0"/>
              </a:rPr>
              <a:t>رسالة منبثقة تشمل أطلس المركز الأوروبي لمكافحة الأمراض وتطبيق </a:t>
            </a:r>
            <a:r>
              <a:rPr lang="en-US" u="none" dirty="0">
                <a:solidFill>
                  <a:srgbClr val="FF0000"/>
                </a:solidFill>
                <a:latin typeface="Times New Roman" panose="02020603050405020304" pitchFamily="18" charset="0"/>
                <a:ea typeface="Times New Roman" panose="02020603050405020304" pitchFamily="18" charset="0"/>
              </a:rPr>
              <a:t>TESSY</a:t>
            </a:r>
            <a:r>
              <a:rPr lang="ar-SA" u="none" dirty="0">
                <a:solidFill>
                  <a:srgbClr val="FF0000"/>
                </a:solidFill>
                <a:ea typeface="Times New Roman" panose="02020603050405020304" pitchFamily="18" charset="0"/>
                <a:cs typeface="Times New Roman" panose="02020603050405020304" pitchFamily="18" charset="0"/>
              </a:rPr>
              <a:t>]</a:t>
            </a:r>
            <a:endParaRPr lang="fr-LU" u="none" dirty="0"/>
          </a:p>
        </p:txBody>
      </p:sp>
      <p:sp>
        <p:nvSpPr>
          <p:cNvPr id="9" name="Rectangle 8">
            <a:extLst>
              <a:ext uri="{FF2B5EF4-FFF2-40B4-BE49-F238E27FC236}">
                <a16:creationId xmlns:a16="http://schemas.microsoft.com/office/drawing/2014/main" id="{0CECF48B-5E58-4A62-ACFF-5085B13F4CA0}"/>
              </a:ext>
            </a:extLst>
          </p:cNvPr>
          <p:cNvSpPr/>
          <p:nvPr/>
        </p:nvSpPr>
        <p:spPr>
          <a:xfrm>
            <a:off x="1329536" y="3222096"/>
            <a:ext cx="1980221" cy="1080000"/>
          </a:xfrm>
          <a:prstGeom prst="rect">
            <a:avLst/>
          </a:prstGeom>
        </p:spPr>
        <p:txBody>
          <a:bodyPr wrap="square">
            <a:spAutoFit/>
          </a:bodyPr>
          <a:lstStyle/>
          <a:p>
            <a:r>
              <a:rPr lang="en-US" dirty="0">
                <a:solidFill>
                  <a:srgbClr val="FF0000"/>
                </a:solidFill>
                <a:latin typeface="Times New Roman" panose="02020603050405020304" pitchFamily="18" charset="0"/>
                <a:ea typeface="Times New Roman" panose="02020603050405020304" pitchFamily="18" charset="0"/>
              </a:rPr>
              <a:t> </a:t>
            </a:r>
            <a:r>
              <a:rPr lang="ar-SA" dirty="0">
                <a:solidFill>
                  <a:srgbClr val="FF0000"/>
                </a:solidFill>
                <a:ea typeface="Times New Roman" panose="02020603050405020304" pitchFamily="18" charset="0"/>
                <a:cs typeface="Times New Roman" panose="02020603050405020304" pitchFamily="18" charset="0"/>
              </a:rPr>
              <a:t>رسالة منبثقة تشمل تطبيق </a:t>
            </a:r>
            <a:r>
              <a:rPr lang="en-US" dirty="0">
                <a:solidFill>
                  <a:srgbClr val="FF0000"/>
                </a:solidFill>
                <a:latin typeface="Times New Roman" panose="02020603050405020304" pitchFamily="18" charset="0"/>
                <a:ea typeface="Times New Roman" panose="02020603050405020304" pitchFamily="18" charset="0"/>
              </a:rPr>
              <a:t>GIDEON</a:t>
            </a:r>
            <a:r>
              <a:rPr lang="ar-SA" dirty="0">
                <a:solidFill>
                  <a:srgbClr val="FF0000"/>
                </a:solidFill>
                <a:ea typeface="Times New Roman" panose="02020603050405020304" pitchFamily="18" charset="0"/>
                <a:cs typeface="Times New Roman" panose="02020603050405020304" pitchFamily="18" charset="0"/>
              </a:rPr>
              <a:t> وقاعدة بيانات منظمة الصحة العالمية والكتاب الأصفر الصادر عن المركز الأمريكي لمكافحة الأمراض]</a:t>
            </a:r>
            <a:endParaRPr lang="fr-LU" dirty="0"/>
          </a:p>
        </p:txBody>
      </p:sp>
    </p:spTree>
    <p:extLst>
      <p:ext uri="{BB962C8B-B14F-4D97-AF65-F5344CB8AC3E}">
        <p14:creationId xmlns:p14="http://schemas.microsoft.com/office/powerpoint/2010/main" val="1573895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78750"/>
            <a:ext cx="6915731" cy="5490844"/>
          </a:xfrm>
          <a:prstGeom prst="rect">
            <a:avLst/>
          </a:prstGeom>
        </p:spPr>
      </p:pic>
      <p:sp>
        <p:nvSpPr>
          <p:cNvPr id="4" name="TextBox 3"/>
          <p:cNvSpPr txBox="1"/>
          <p:nvPr/>
        </p:nvSpPr>
        <p:spPr>
          <a:xfrm>
            <a:off x="4455570" y="5994285"/>
            <a:ext cx="2460161" cy="757130"/>
          </a:xfrm>
          <a:prstGeom prst="rect">
            <a:avLst/>
          </a:prstGeom>
          <a:noFill/>
        </p:spPr>
        <p:txBody>
          <a:bodyPr wrap="square" rtlCol="0">
            <a:spAutoFit/>
          </a:bodyPr>
          <a:lstStyle/>
          <a:p>
            <a:r>
              <a:rPr lang="ar-OM"/>
              <a:t>الرابط: </a:t>
            </a:r>
            <a:r>
              <a:rPr lang="en-GB">
                <a:hlinkClick r:id="rId4"/>
              </a:rPr>
              <a:t>https://www.ecdc.europa.eu/en/surveillance-atlas-infectious-diseases</a:t>
            </a:r>
          </a:p>
        </p:txBody>
      </p:sp>
      <p:sp>
        <p:nvSpPr>
          <p:cNvPr id="5" name="TextBox 4"/>
          <p:cNvSpPr txBox="1"/>
          <p:nvPr/>
        </p:nvSpPr>
        <p:spPr>
          <a:xfrm>
            <a:off x="7470905" y="1178750"/>
            <a:ext cx="3105345" cy="424732"/>
          </a:xfrm>
          <a:prstGeom prst="rect">
            <a:avLst/>
          </a:prstGeom>
          <a:noFill/>
        </p:spPr>
        <p:txBody>
          <a:bodyPr wrap="square" rtlCol="0">
            <a:spAutoFit/>
          </a:bodyPr>
          <a:lstStyle/>
          <a:p>
            <a:r>
              <a:rPr lang="en-GB" sz="2400" u="none">
                <a:solidFill>
                  <a:srgbClr val="FF0000"/>
                </a:solidFill>
              </a:rPr>
              <a:t>POP UP</a:t>
            </a:r>
          </a:p>
        </p:txBody>
      </p:sp>
    </p:spTree>
    <p:extLst>
      <p:ext uri="{BB962C8B-B14F-4D97-AF65-F5344CB8AC3E}">
        <p14:creationId xmlns:p14="http://schemas.microsoft.com/office/powerpoint/2010/main" val="2051112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0115" y="1673805"/>
            <a:ext cx="2844812" cy="4770530"/>
          </a:xfrm>
          <a:prstGeom prst="rect">
            <a:avLst/>
          </a:prstGeom>
        </p:spPr>
      </p:pic>
      <p:sp>
        <p:nvSpPr>
          <p:cNvPr id="3" name="TextBox 2"/>
          <p:cNvSpPr txBox="1"/>
          <p:nvPr/>
        </p:nvSpPr>
        <p:spPr>
          <a:xfrm>
            <a:off x="5985740" y="1673805"/>
            <a:ext cx="3735415" cy="369332"/>
          </a:xfrm>
          <a:prstGeom prst="rect">
            <a:avLst/>
          </a:prstGeom>
          <a:noFill/>
        </p:spPr>
        <p:txBody>
          <a:bodyPr wrap="square" rtlCol="0">
            <a:spAutoFit/>
          </a:bodyPr>
          <a:lstStyle/>
          <a:p>
            <a:r>
              <a:rPr lang="en-GB" sz="2000" u="none">
                <a:solidFill>
                  <a:srgbClr val="FF0000"/>
                </a:solidFill>
              </a:rPr>
              <a:t>POP UP</a:t>
            </a:r>
          </a:p>
        </p:txBody>
      </p:sp>
      <p:sp>
        <p:nvSpPr>
          <p:cNvPr id="4" name="TextBox 3"/>
          <p:cNvSpPr txBox="1"/>
          <p:nvPr/>
        </p:nvSpPr>
        <p:spPr>
          <a:xfrm>
            <a:off x="3780495" y="5229200"/>
            <a:ext cx="1215135" cy="923330"/>
          </a:xfrm>
          <a:prstGeom prst="rect">
            <a:avLst/>
          </a:prstGeom>
          <a:noFill/>
        </p:spPr>
        <p:txBody>
          <a:bodyPr wrap="square" rtlCol="0">
            <a:spAutoFit/>
          </a:bodyPr>
          <a:lstStyle/>
          <a:p>
            <a:r>
              <a:rPr lang="ar-OM">
                <a:hlinkClick r:id="rId4"/>
              </a:rPr>
              <a:t>الرابط: </a:t>
            </a:r>
            <a:r>
              <a:rPr lang="en-GB">
                <a:hlinkClick r:id="rId4"/>
              </a:rPr>
              <a:t>https://wwwnc.cdc.gov/travel/page/yellowbook-home-2014</a:t>
            </a:r>
          </a:p>
        </p:txBody>
      </p:sp>
    </p:spTree>
    <p:extLst>
      <p:ext uri="{BB962C8B-B14F-4D97-AF65-F5344CB8AC3E}">
        <p14:creationId xmlns:p14="http://schemas.microsoft.com/office/powerpoint/2010/main" val="2667993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91478" y="1088740"/>
            <a:ext cx="6642867" cy="5490611"/>
          </a:xfrm>
          <a:prstGeom prst="rect">
            <a:avLst/>
          </a:prstGeom>
        </p:spPr>
      </p:pic>
      <p:sp>
        <p:nvSpPr>
          <p:cNvPr id="3" name="Rectangle 2"/>
          <p:cNvSpPr/>
          <p:nvPr/>
        </p:nvSpPr>
        <p:spPr>
          <a:xfrm>
            <a:off x="540135" y="5004175"/>
            <a:ext cx="3335141" cy="1089529"/>
          </a:xfrm>
          <a:prstGeom prst="rect">
            <a:avLst/>
          </a:prstGeom>
        </p:spPr>
        <p:txBody>
          <a:bodyPr wrap="square">
            <a:spAutoFit/>
          </a:bodyPr>
          <a:lstStyle/>
          <a:p>
            <a:r>
              <a:rPr lang="ar-OM" dirty="0">
                <a:solidFill>
                  <a:srgbClr val="222222"/>
                </a:solidFill>
                <a:latin typeface="Calibri" panose="020F0502020204030204" pitchFamily="34" charset="0"/>
              </a:rPr>
              <a:t>المصدر: </a:t>
            </a:r>
            <a:r>
              <a:rPr lang="en-GB" dirty="0">
                <a:solidFill>
                  <a:srgbClr val="222222"/>
                </a:solidFill>
                <a:latin typeface="Calibri" panose="020F0502020204030204" pitchFamily="34" charset="0"/>
              </a:rPr>
              <a:t>GIDEON: </a:t>
            </a:r>
            <a:r>
              <a:rPr lang="ar-OM" dirty="0">
                <a:solidFill>
                  <a:srgbClr val="222222"/>
                </a:solidFill>
                <a:latin typeface="Calibri" panose="020F0502020204030204" pitchFamily="34" charset="0"/>
              </a:rPr>
              <a:t>الشبكة العالمية للأمراض المعدية والوبائيات [الإنترنت]. لوس أنجلوس: </a:t>
            </a:r>
            <a:r>
              <a:rPr lang="en-GB" dirty="0">
                <a:solidFill>
                  <a:srgbClr val="222222"/>
                </a:solidFill>
                <a:latin typeface="Calibri" panose="020F0502020204030204" pitchFamily="34" charset="0"/>
              </a:rPr>
              <a:t>GIDEON Informatics, 1992- [cited 2020 Mach 09]. </a:t>
            </a:r>
            <a:r>
              <a:rPr lang="ar-OM" dirty="0">
                <a:solidFill>
                  <a:srgbClr val="222222"/>
                </a:solidFill>
                <a:latin typeface="Calibri" panose="020F0502020204030204" pitchFamily="34" charset="0"/>
              </a:rPr>
              <a:t>متاح من: </a:t>
            </a:r>
            <a:r>
              <a:rPr lang="en-GB" dirty="0">
                <a:solidFill>
                  <a:srgbClr val="91B0BF"/>
                </a:solidFill>
                <a:latin typeface="Calibri" panose="020F0502020204030204" pitchFamily="34" charset="0"/>
                <a:hlinkClick r:id="rId4">
                  <a:extLst>
                    <a:ext uri="{A12FA001-AC4F-418D-AE19-62706E023703}">
                      <ahyp:hlinkClr xmlns:ahyp="http://schemas.microsoft.com/office/drawing/2018/hyperlinkcolor" val="tx"/>
                    </a:ext>
                  </a:extLst>
                </a:hlinkClick>
              </a:rPr>
              <a:t>https://web.gideononline.com/</a:t>
            </a:r>
            <a:r>
              <a:rPr lang="en-GB" dirty="0">
                <a:solidFill>
                  <a:srgbClr val="91B0BF"/>
                </a:solidFill>
                <a:latin typeface="Calibri" panose="020F0502020204030204" pitchFamily="34" charset="0"/>
              </a:rPr>
              <a:t>. </a:t>
            </a:r>
            <a:r>
              <a:rPr lang="ar-OM" dirty="0">
                <a:solidFill>
                  <a:srgbClr val="222222"/>
                </a:solidFill>
                <a:latin typeface="Calibri" panose="020F0502020204030204" pitchFamily="34" charset="0"/>
              </a:rPr>
              <a:t>يجرى تحديثها يوميًا تقريبًا. الاشتراك مطلوب، ولكن التجارب المجانية متاحة.</a:t>
            </a:r>
          </a:p>
        </p:txBody>
      </p:sp>
    </p:spTree>
    <p:extLst>
      <p:ext uri="{BB962C8B-B14F-4D97-AF65-F5344CB8AC3E}">
        <p14:creationId xmlns:p14="http://schemas.microsoft.com/office/powerpoint/2010/main" val="4171616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8A0A2A3-62B3-4704-8334-8B719E875245}"/>
              </a:ext>
            </a:extLst>
          </p:cNvPr>
          <p:cNvGrpSpPr/>
          <p:nvPr/>
        </p:nvGrpSpPr>
        <p:grpSpPr>
          <a:xfrm>
            <a:off x="475767" y="2205593"/>
            <a:ext cx="4621212" cy="1880970"/>
            <a:chOff x="5557838" y="2228850"/>
            <a:chExt cx="4621212" cy="1880970"/>
          </a:xfrm>
        </p:grpSpPr>
        <p:grpSp>
          <p:nvGrpSpPr>
            <p:cNvPr id="16386" name="Gruppo 8"/>
            <p:cNvGrpSpPr>
              <a:grpSpLocks/>
            </p:cNvGrpSpPr>
            <p:nvPr/>
          </p:nvGrpSpPr>
          <p:grpSpPr bwMode="auto">
            <a:xfrm>
              <a:off x="5557838" y="2228850"/>
              <a:ext cx="4621212" cy="1875225"/>
              <a:chOff x="393700" y="1962150"/>
              <a:chExt cx="3911600" cy="1875225"/>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187522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1815882"/>
            </a:xfrm>
            <a:prstGeom prst="rect">
              <a:avLst/>
            </a:prstGeom>
            <a:noFill/>
            <a:ln w="9525">
              <a:noFill/>
              <a:miter lim="800000"/>
              <a:headEnd/>
              <a:tailEnd/>
            </a:ln>
          </p:spPr>
          <p:txBody>
            <a:bodyPr>
              <a:spAutoFit/>
            </a:bodyPr>
            <a:lstStyle/>
            <a:p>
              <a:pPr marL="190500" indent="-187325" algn="r">
                <a:lnSpc>
                  <a:spcPct val="100000"/>
                </a:lnSpc>
                <a:spcBef>
                  <a:spcPct val="0"/>
                </a:spcBef>
              </a:pPr>
              <a:r>
                <a:rPr lang="ar-OM" sz="1600" b="1" u="none" noProof="1">
                  <a:solidFill>
                    <a:schemeClr val="bg1"/>
                  </a:solidFill>
                  <a:latin typeface="Arial" charset="0"/>
                </a:rPr>
                <a:t>الهدف</a:t>
              </a:r>
            </a:p>
            <a:p>
              <a:pPr marL="190500" indent="-187325" algn="l">
                <a:lnSpc>
                  <a:spcPct val="100000"/>
                </a:lnSpc>
                <a:spcBef>
                  <a:spcPct val="0"/>
                </a:spcBef>
              </a:pPr>
              <a:endParaRPr lang="it-IT" sz="1600" b="1" u="none" noProof="1">
                <a:latin typeface="Arial" charset="0"/>
              </a:endParaRPr>
            </a:p>
            <a:p>
              <a:pPr marL="190500" indent="-187325" algn="r">
                <a:lnSpc>
                  <a:spcPct val="100000"/>
                </a:lnSpc>
                <a:spcBef>
                  <a:spcPct val="0"/>
                </a:spcBef>
              </a:pPr>
              <a:r>
                <a:rPr lang="ar-OM" sz="1600" u="none" noProof="1">
                  <a:latin typeface="Arial" charset="0"/>
                  <a:cs typeface="Times New Roman" pitchFamily="18" charset="0"/>
                </a:rPr>
                <a:t>عند الانتهاء من هذه الوحدة سنفهم:</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r">
                <a:lnSpc>
                  <a:spcPct val="100000"/>
                </a:lnSpc>
                <a:spcBef>
                  <a:spcPct val="0"/>
                </a:spcBef>
                <a:buFont typeface="Arial" pitchFamily="34" charset="0"/>
                <a:buChar char="•"/>
              </a:pPr>
              <a:r>
                <a:rPr lang="ar-OM" sz="1600" u="none" noProof="1">
                  <a:latin typeface="Arial" charset="0"/>
                  <a:cs typeface="Times New Roman" pitchFamily="18" charset="0"/>
                </a:rPr>
                <a:t>ما معنى الترشيح</a:t>
              </a:r>
            </a:p>
            <a:p>
              <a:pPr marL="190500" indent="-187325" algn="r">
                <a:lnSpc>
                  <a:spcPct val="100000"/>
                </a:lnSpc>
                <a:spcBef>
                  <a:spcPct val="0"/>
                </a:spcBef>
                <a:buFont typeface="Arial" pitchFamily="34" charset="0"/>
                <a:buChar char="•"/>
              </a:pPr>
              <a:r>
                <a:rPr lang="ar-OM" sz="1600" u="none" noProof="1">
                  <a:latin typeface="Arial" charset="0"/>
                  <a:cs typeface="Times New Roman" pitchFamily="18" charset="0"/>
                </a:rPr>
                <a:t> ومعايير الترشيح الرئيسية</a:t>
              </a:r>
            </a:p>
            <a:p>
              <a:pPr marL="190500" indent="-187325" algn="l">
                <a:lnSpc>
                  <a:spcPct val="100000"/>
                </a:lnSpc>
                <a:spcBef>
                  <a:spcPct val="0"/>
                </a:spcBef>
              </a:pPr>
              <a:endParaRPr lang="en-US" sz="1600" u="none" noProof="1">
                <a:latin typeface="Arial" charset="0"/>
              </a:endParaRPr>
            </a:p>
          </p:txBody>
        </p:sp>
      </p:grpSp>
      <p:sp>
        <p:nvSpPr>
          <p:cNvPr id="16389" name="Text Box 4"/>
          <p:cNvSpPr txBox="1">
            <a:spLocks noChangeArrowheads="1"/>
          </p:cNvSpPr>
          <p:nvPr/>
        </p:nvSpPr>
        <p:spPr bwMode="auto">
          <a:xfrm>
            <a:off x="1252537" y="865188"/>
            <a:ext cx="8108577"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الفهرس والأهداف</a:t>
            </a:r>
          </a:p>
        </p:txBody>
      </p:sp>
      <p:grpSp>
        <p:nvGrpSpPr>
          <p:cNvPr id="2" name="Group 1">
            <a:extLst>
              <a:ext uri="{FF2B5EF4-FFF2-40B4-BE49-F238E27FC236}">
                <a16:creationId xmlns:a16="http://schemas.microsoft.com/office/drawing/2014/main" id="{F271A9C0-92EC-4148-9EF6-D39E50F9F34E}"/>
              </a:ext>
            </a:extLst>
          </p:cNvPr>
          <p:cNvGrpSpPr/>
          <p:nvPr/>
        </p:nvGrpSpPr>
        <p:grpSpPr>
          <a:xfrm>
            <a:off x="5624934" y="2205593"/>
            <a:ext cx="4621212" cy="3693026"/>
            <a:chOff x="465138" y="2211249"/>
            <a:chExt cx="4621212" cy="3693026"/>
          </a:xfrm>
        </p:grpSpPr>
        <p:grpSp>
          <p:nvGrpSpPr>
            <p:cNvPr id="16388" name="Gruppo 7"/>
            <p:cNvGrpSpPr>
              <a:grpSpLocks/>
            </p:cNvGrpSpPr>
            <p:nvPr/>
          </p:nvGrpSpPr>
          <p:grpSpPr bwMode="auto">
            <a:xfrm>
              <a:off x="465138" y="2228849"/>
              <a:ext cx="4621212" cy="3675426"/>
              <a:chOff x="393700" y="1962149"/>
              <a:chExt cx="3911600" cy="3675426"/>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49"/>
                <a:ext cx="3911600" cy="3675426"/>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90" name="Text Box 23"/>
            <p:cNvSpPr txBox="1">
              <a:spLocks noChangeArrowheads="1"/>
            </p:cNvSpPr>
            <p:nvPr/>
          </p:nvSpPr>
          <p:spPr bwMode="auto">
            <a:xfrm>
              <a:off x="470135" y="2211249"/>
              <a:ext cx="4500563" cy="3046988"/>
            </a:xfrm>
            <a:prstGeom prst="rect">
              <a:avLst/>
            </a:prstGeom>
            <a:noFill/>
            <a:ln w="9525">
              <a:noFill/>
              <a:miter lim="800000"/>
              <a:headEnd/>
              <a:tailEnd/>
            </a:ln>
          </p:spPr>
          <p:txBody>
            <a:bodyPr>
              <a:spAutoFit/>
            </a:bodyPr>
            <a:lstStyle/>
            <a:p>
              <a:pPr algn="r">
                <a:lnSpc>
                  <a:spcPct val="100000"/>
                </a:lnSpc>
                <a:spcBef>
                  <a:spcPct val="0"/>
                </a:spcBef>
              </a:pPr>
              <a:r>
                <a:rPr lang="ar-OM" sz="1600" b="1" u="none" dirty="0">
                  <a:solidFill>
                    <a:schemeClr val="bg1"/>
                  </a:solidFill>
                  <a:latin typeface="Arial" charset="0"/>
                </a:rPr>
                <a:t>الفهرس</a:t>
              </a:r>
            </a:p>
            <a:p>
              <a:pPr algn="l">
                <a:lnSpc>
                  <a:spcPct val="100000"/>
                </a:lnSpc>
                <a:spcBef>
                  <a:spcPct val="0"/>
                </a:spcBef>
              </a:pPr>
              <a:endParaRPr lang="it-IT" sz="1600" b="1" u="none" dirty="0">
                <a:latin typeface="Arial" charset="0"/>
              </a:endParaRPr>
            </a:p>
            <a:p>
              <a:pPr algn="r">
                <a:lnSpc>
                  <a:spcPct val="100000"/>
                </a:lnSpc>
                <a:spcBef>
                  <a:spcPct val="0"/>
                </a:spcBef>
              </a:pPr>
              <a:r>
                <a:rPr lang="ar-OM" sz="1600" u="none" dirty="0">
                  <a:latin typeface="Arial" charset="0"/>
                  <a:cs typeface="Times New Roman" pitchFamily="18" charset="0"/>
                </a:rPr>
                <a:t>في هذه الوحدة سنستكشف الموضوعات التالية:</a:t>
              </a:r>
            </a:p>
            <a:p>
              <a:pPr algn="l">
                <a:lnSpc>
                  <a:spcPct val="100000"/>
                </a:lnSpc>
                <a:spcBef>
                  <a:spcPct val="0"/>
                </a:spcBef>
              </a:pPr>
              <a:endParaRPr lang="it-IT" sz="1600" u="none" dirty="0">
                <a:latin typeface="Arial" charset="0"/>
                <a:cs typeface="Times New Roman" pitchFamily="18" charset="0"/>
              </a:endParaRPr>
            </a:p>
            <a:p>
              <a:pPr algn="r" eaLnBrk="0" hangingPunct="0">
                <a:lnSpc>
                  <a:spcPct val="100000"/>
                </a:lnSpc>
                <a:spcBef>
                  <a:spcPct val="0"/>
                </a:spcBef>
                <a:defRPr/>
              </a:pPr>
              <a:r>
                <a:rPr lang="ar-OM" sz="1600" dirty="0"/>
                <a:t>في هذه الوحدة سنستكشف الموضوعات التالية:</a:t>
              </a:r>
            </a:p>
            <a:p>
              <a:pPr algn="r" eaLnBrk="0" hangingPunct="0">
                <a:lnSpc>
                  <a:spcPct val="100000"/>
                </a:lnSpc>
                <a:spcBef>
                  <a:spcPct val="0"/>
                </a:spcBef>
                <a:defRPr/>
              </a:pPr>
              <a:r>
                <a:rPr lang="ar-OM" sz="1600" u="none" dirty="0">
                  <a:latin typeface="Arial" charset="0"/>
                  <a:cs typeface="Times New Roman" pitchFamily="18" charset="0"/>
                </a:rPr>
                <a:t> تعريف الترشيح</a:t>
              </a:r>
            </a:p>
            <a:p>
              <a:pPr algn="r" eaLnBrk="0" hangingPunct="0">
                <a:lnSpc>
                  <a:spcPct val="100000"/>
                </a:lnSpc>
                <a:spcBef>
                  <a:spcPct val="0"/>
                </a:spcBef>
                <a:defRPr/>
              </a:pPr>
              <a:r>
                <a:rPr lang="ar-OM" sz="1600" u="none" dirty="0">
                  <a:latin typeface="Arial" charset="0"/>
                  <a:cs typeface="Times New Roman" pitchFamily="18" charset="0"/>
                </a:rPr>
                <a:t> الخصائص الأساسية</a:t>
              </a:r>
            </a:p>
            <a:p>
              <a:pPr algn="r" eaLnBrk="0" hangingPunct="0">
                <a:lnSpc>
                  <a:spcPct val="100000"/>
                </a:lnSpc>
                <a:spcBef>
                  <a:spcPct val="0"/>
                </a:spcBef>
                <a:defRPr/>
              </a:pPr>
              <a:r>
                <a:rPr lang="ar-OM" sz="1600" u="none" dirty="0">
                  <a:latin typeface="Arial" charset="0"/>
                  <a:cs typeface="Times New Roman" pitchFamily="18" charset="0"/>
                </a:rPr>
                <a:t>المعايير الرسمية/ الالتزامات القانونية</a:t>
              </a:r>
            </a:p>
            <a:p>
              <a:pPr algn="r" eaLnBrk="0" hangingPunct="0">
                <a:lnSpc>
                  <a:spcPct val="100000"/>
                </a:lnSpc>
                <a:spcBef>
                  <a:spcPct val="0"/>
                </a:spcBef>
                <a:defRPr/>
              </a:pPr>
              <a:r>
                <a:rPr lang="ar-OM" sz="1600" u="none" dirty="0">
                  <a:latin typeface="Arial" charset="0"/>
                  <a:cs typeface="Times New Roman" pitchFamily="18" charset="0"/>
                </a:rPr>
                <a:t>معايير اللوائح الصحية الدولية؛</a:t>
              </a:r>
            </a:p>
            <a:p>
              <a:pPr lvl="0" algn="r" eaLnBrk="0" hangingPunct="0">
                <a:lnSpc>
                  <a:spcPct val="100000"/>
                </a:lnSpc>
                <a:spcBef>
                  <a:spcPct val="0"/>
                </a:spcBef>
                <a:defRPr/>
              </a:pPr>
              <a:r>
                <a:rPr lang="ar-OM" sz="1600" u="none" dirty="0">
                  <a:latin typeface="Arial" charset="0"/>
                  <a:cs typeface="Times New Roman" pitchFamily="18" charset="0"/>
                </a:rPr>
                <a:t> معايير نظام الإنذار المبكر والاستجابة المعايير (قرار 1082)؛</a:t>
              </a:r>
            </a:p>
            <a:p>
              <a:pPr lvl="0" algn="r" eaLnBrk="0" hangingPunct="0">
                <a:lnSpc>
                  <a:spcPct val="100000"/>
                </a:lnSpc>
                <a:spcBef>
                  <a:spcPct val="0"/>
                </a:spcBef>
                <a:defRPr/>
              </a:pPr>
              <a:r>
                <a:rPr lang="ar-OM" sz="1600" u="none" dirty="0">
                  <a:latin typeface="Arial" charset="0"/>
                  <a:cs typeface="Times New Roman" pitchFamily="18" charset="0"/>
                </a:rPr>
                <a:t>معايير إضافية للترشيح في المركز الأوروبي</a:t>
              </a:r>
            </a:p>
            <a:p>
              <a:pPr lvl="0" algn="r" eaLnBrk="0" hangingPunct="0">
                <a:lnSpc>
                  <a:spcPct val="100000"/>
                </a:lnSpc>
                <a:spcBef>
                  <a:spcPct val="0"/>
                </a:spcBef>
                <a:defRPr/>
              </a:pPr>
              <a:r>
                <a:rPr lang="ar-OM" sz="1600" u="none" dirty="0">
                  <a:solidFill>
                    <a:schemeClr val="bg2"/>
                  </a:solidFill>
                  <a:latin typeface="Arial" charset="0"/>
                  <a:cs typeface="Times New Roman" pitchFamily="18" charset="0"/>
                </a:rPr>
                <a:t>وضع خط قاعدي</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65260" y="2129676"/>
            <a:ext cx="7695855" cy="2779222"/>
          </a:xfrm>
          <a:prstGeom prst="rect">
            <a:avLst/>
          </a:prstGeom>
          <a:noFill/>
        </p:spPr>
        <p:txBody>
          <a:bodyPr wrap="square" rtlCol="0">
            <a:spAutoFit/>
          </a:bodyPr>
          <a:lstStyle/>
          <a:p>
            <a:pPr algn="r"/>
            <a:r>
              <a:rPr lang="ar-OM" sz="1800" i="1" u="none">
                <a:solidFill>
                  <a:srgbClr val="002060"/>
                </a:solidFill>
                <a:latin typeface="Calibri" panose="020F0502020204030204" pitchFamily="34" charset="0"/>
              </a:rPr>
              <a:t>ابحث عن المعلومات الأساسية بشأن المرض في البلد/الإقليم</a:t>
            </a: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r"/>
            <a:r>
              <a:rPr lang="ar-OM" sz="1800" i="1" u="none">
                <a:solidFill>
                  <a:srgbClr val="002060"/>
                </a:solidFill>
                <a:latin typeface="Calibri" panose="020F0502020204030204" pitchFamily="34" charset="0"/>
              </a:rPr>
              <a:t>طبّق معايير الترشيح</a:t>
            </a: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r"/>
            <a:r>
              <a:rPr lang="ar-OM" sz="1800" i="1" u="none">
                <a:solidFill>
                  <a:srgbClr val="002060"/>
                </a:solidFill>
                <a:latin typeface="Calibri" panose="020F0502020204030204" pitchFamily="34" charset="0"/>
              </a:rPr>
              <a:t>استشر الخبراء المتخصصين في الأمراض</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0481" y="1900483"/>
            <a:ext cx="538343" cy="538343"/>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59037" y="3194434"/>
            <a:ext cx="538343" cy="538343"/>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0481" y="4262357"/>
            <a:ext cx="538343" cy="538343"/>
          </a:xfrm>
          <a:prstGeom prst="rect">
            <a:avLst/>
          </a:prstGeom>
        </p:spPr>
      </p:pic>
      <p:sp>
        <p:nvSpPr>
          <p:cNvPr id="2" name="TextBox 1"/>
          <p:cNvSpPr txBox="1"/>
          <p:nvPr/>
        </p:nvSpPr>
        <p:spPr>
          <a:xfrm>
            <a:off x="1452977" y="3020423"/>
            <a:ext cx="8190910" cy="1883593"/>
          </a:xfrm>
          <a:prstGeom prst="rect">
            <a:avLst/>
          </a:prstGeom>
          <a:noFill/>
        </p:spPr>
        <p:txBody>
          <a:bodyPr wrap="square" rtlCol="0">
            <a:spAutoFit/>
          </a:bodyPr>
          <a:lstStyle/>
          <a:p>
            <a:r>
              <a:rPr lang="ar-OM" u="none" dirty="0"/>
              <a:t>ما هي فاشية المرض المعدي؟</a:t>
            </a:r>
          </a:p>
          <a:p>
            <a:pPr marL="228600" indent="-228600">
              <a:buFont typeface="+mj-lt"/>
              <a:buAutoNum type="arabicParenR"/>
            </a:pPr>
            <a:r>
              <a:rPr lang="ar-OM" u="none" dirty="0"/>
              <a:t>يموت العديد من الناس بسبب الأمراض المعدية</a:t>
            </a:r>
          </a:p>
          <a:p>
            <a:pPr marL="228600" indent="-228600">
              <a:buFont typeface="+mj-lt"/>
              <a:buAutoNum type="arabicParenR"/>
            </a:pPr>
            <a:r>
              <a:rPr lang="ar-OM" b="1" dirty="0"/>
              <a:t> هي زيادة مفاجئة في حدوث مرض في وقت ومكان محددين</a:t>
            </a:r>
          </a:p>
          <a:p>
            <a:pPr marL="228600" indent="-228600">
              <a:buAutoNum type="arabicParenR" startAt="3"/>
            </a:pPr>
            <a:r>
              <a:rPr lang="ar-OM" u="none" dirty="0"/>
              <a:t>عدد حالات مرض معين</a:t>
            </a:r>
          </a:p>
          <a:p>
            <a:pPr marL="228600" indent="-228600">
              <a:buAutoNum type="arabicParenR" startAt="3"/>
            </a:pPr>
            <a:r>
              <a:rPr lang="ar-OM" u="none" dirty="0"/>
              <a:t>كل ما سبق</a:t>
            </a:r>
          </a:p>
          <a:p>
            <a:endParaRPr lang="en-GB" u="none" dirty="0"/>
          </a:p>
          <a:p>
            <a:endParaRPr lang="en-GB" u="none" dirty="0"/>
          </a:p>
          <a:p>
            <a:endParaRPr lang="en-GB" dirty="0"/>
          </a:p>
          <a:p>
            <a:endParaRPr lang="en-GB" dirty="0"/>
          </a:p>
        </p:txBody>
      </p:sp>
    </p:spTree>
    <p:extLst>
      <p:ext uri="{BB962C8B-B14F-4D97-AF65-F5344CB8AC3E}">
        <p14:creationId xmlns:p14="http://schemas.microsoft.com/office/powerpoint/2010/main" val="690727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7"/>
            <a:ext cx="8063572"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الملخص</a:t>
            </a:r>
          </a:p>
        </p:txBody>
      </p:sp>
      <p:cxnSp>
        <p:nvCxnSpPr>
          <p:cNvPr id="5" name="Connettore 1 4"/>
          <p:cNvCxnSpPr/>
          <p:nvPr/>
        </p:nvCxnSpPr>
        <p:spPr bwMode="auto">
          <a:xfrm rot="10800000" flipV="1">
            <a:off x="694507" y="3618922"/>
            <a:ext cx="7978800" cy="1"/>
          </a:xfrm>
          <a:prstGeom prst="line">
            <a:avLst/>
          </a:prstGeom>
          <a:solidFill>
            <a:srgbClr val="FF99FF">
              <a:alpha val="25000"/>
            </a:srgbClr>
          </a:solidFill>
          <a:ln w="12700" cap="flat" cmpd="sng" algn="ctr">
            <a:solidFill>
              <a:schemeClr val="bg1">
                <a:lumMod val="75000"/>
              </a:schemeClr>
            </a:solidFill>
            <a:prstDash val="solid"/>
            <a:round/>
            <a:headEnd type="none" w="med" len="med"/>
            <a:tailEnd type="none" w="med" len="med"/>
          </a:ln>
          <a:effectLst/>
        </p:spPr>
      </p:cxnSp>
      <p:sp>
        <p:nvSpPr>
          <p:cNvPr id="17" name="Rectangle 4"/>
          <p:cNvSpPr>
            <a:spLocks noChangeArrowheads="1"/>
          </p:cNvSpPr>
          <p:nvPr/>
        </p:nvSpPr>
        <p:spPr bwMode="auto">
          <a:xfrm>
            <a:off x="5110126" y="1937490"/>
            <a:ext cx="1971340" cy="595511"/>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ar-OM" sz="2200" b="1" u="none">
                <a:solidFill>
                  <a:schemeClr val="bg1"/>
                </a:solidFill>
                <a:latin typeface="Tahoma" pitchFamily="34" charset="0"/>
                <a:cs typeface="Tahoma" pitchFamily="34" charset="0"/>
              </a:rPr>
              <a:t>الترشيح</a:t>
            </a:r>
          </a:p>
        </p:txBody>
      </p:sp>
      <p:sp>
        <p:nvSpPr>
          <p:cNvPr id="18" name="CasellaDiTesto 18"/>
          <p:cNvSpPr txBox="1">
            <a:spLocks noChangeArrowheads="1"/>
          </p:cNvSpPr>
          <p:nvPr/>
        </p:nvSpPr>
        <p:spPr bwMode="auto">
          <a:xfrm>
            <a:off x="3544190" y="3249590"/>
            <a:ext cx="1426994" cy="369332"/>
          </a:xfrm>
          <a:prstGeom prst="rect">
            <a:avLst/>
          </a:prstGeom>
          <a:noFill/>
          <a:ln w="9525">
            <a:noFill/>
            <a:miter lim="800000"/>
            <a:headEnd/>
            <a:tailEnd/>
          </a:ln>
        </p:spPr>
        <p:txBody>
          <a:bodyPr wrap="none">
            <a:spAutoFit/>
          </a:bodyPr>
          <a:lstStyle/>
          <a:p>
            <a:pPr algn="r"/>
            <a:r>
              <a:rPr lang="ar-OM" sz="2000" b="1" u="none" dirty="0">
                <a:solidFill>
                  <a:srgbClr val="69AE23"/>
                </a:solidFill>
                <a:latin typeface="MetaPro-Bold" pitchFamily="50" charset="0"/>
              </a:rPr>
              <a:t>معايير الترشيح</a:t>
            </a:r>
          </a:p>
        </p:txBody>
      </p:sp>
      <p:sp>
        <p:nvSpPr>
          <p:cNvPr id="22" name="Text Box 23"/>
          <p:cNvSpPr txBox="1">
            <a:spLocks noChangeArrowheads="1"/>
          </p:cNvSpPr>
          <p:nvPr/>
        </p:nvSpPr>
        <p:spPr bwMode="auto">
          <a:xfrm>
            <a:off x="6095796" y="3796902"/>
            <a:ext cx="2667000" cy="338554"/>
          </a:xfrm>
          <a:prstGeom prst="rect">
            <a:avLst/>
          </a:prstGeom>
          <a:noFill/>
          <a:ln w="9525">
            <a:noFill/>
            <a:miter lim="800000"/>
            <a:headEnd/>
            <a:tailEnd/>
          </a:ln>
        </p:spPr>
        <p:txBody>
          <a:bodyPr>
            <a:spAutoFit/>
          </a:bodyPr>
          <a:lstStyle/>
          <a:p>
            <a:pPr marL="287338" indent="-287338" algn="r" defTabSz="820738" eaLnBrk="0" hangingPunct="0">
              <a:lnSpc>
                <a:spcPct val="100000"/>
              </a:lnSpc>
              <a:spcBef>
                <a:spcPct val="0"/>
              </a:spcBef>
              <a:buClr>
                <a:schemeClr val="tx1"/>
              </a:buClr>
              <a:buSzPct val="80000"/>
              <a:buFontTx/>
              <a:buChar char="•"/>
              <a:tabLst>
                <a:tab pos="341313" algn="l"/>
                <a:tab pos="1150938" algn="l"/>
              </a:tabLst>
            </a:pPr>
            <a:r>
              <a:rPr lang="ar-OM" sz="1600" u="none" dirty="0">
                <a:latin typeface="Arial" charset="0"/>
                <a:cs typeface="Times New Roman" pitchFamily="18" charset="0"/>
              </a:rPr>
              <a:t>تعريف الترشيح</a:t>
            </a:r>
          </a:p>
        </p:txBody>
      </p:sp>
      <p:cxnSp>
        <p:nvCxnSpPr>
          <p:cNvPr id="26" name="Elbow Connector 66"/>
          <p:cNvCxnSpPr>
            <a:cxnSpLocks noChangeShapeType="1"/>
            <a:stCxn id="17" idx="2"/>
            <a:endCxn id="18" idx="0"/>
          </p:cNvCxnSpPr>
          <p:nvPr/>
        </p:nvCxnSpPr>
        <p:spPr bwMode="auto">
          <a:xfrm rot="5400000">
            <a:off x="4818448" y="1972241"/>
            <a:ext cx="716589" cy="1838109"/>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30" name="Elbow Connector 66"/>
          <p:cNvCxnSpPr>
            <a:cxnSpLocks noChangeShapeType="1"/>
            <a:stCxn id="17" idx="2"/>
            <a:endCxn id="31" idx="0"/>
          </p:cNvCxnSpPr>
          <p:nvPr/>
        </p:nvCxnSpPr>
        <p:spPr bwMode="auto">
          <a:xfrm rot="16200000" flipH="1">
            <a:off x="6779687" y="1849110"/>
            <a:ext cx="716589" cy="2084370"/>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31" name="CasellaDiTesto 30"/>
          <p:cNvSpPr txBox="1">
            <a:spLocks noChangeArrowheads="1"/>
          </p:cNvSpPr>
          <p:nvPr/>
        </p:nvSpPr>
        <p:spPr bwMode="auto">
          <a:xfrm>
            <a:off x="6701235" y="3249590"/>
            <a:ext cx="2957861" cy="369332"/>
          </a:xfrm>
          <a:prstGeom prst="rect">
            <a:avLst/>
          </a:prstGeom>
          <a:noFill/>
          <a:ln w="9525">
            <a:noFill/>
            <a:miter lim="800000"/>
            <a:headEnd/>
            <a:tailEnd/>
          </a:ln>
        </p:spPr>
        <p:txBody>
          <a:bodyPr wrap="square">
            <a:spAutoFit/>
          </a:bodyPr>
          <a:lstStyle/>
          <a:p>
            <a:r>
              <a:rPr lang="ar-OM" sz="2000" b="1" u="none" dirty="0">
                <a:solidFill>
                  <a:srgbClr val="69AE23"/>
                </a:solidFill>
                <a:latin typeface="MetaPro-Bold" pitchFamily="50" charset="0"/>
              </a:rPr>
              <a:t>الترشيح</a:t>
            </a:r>
          </a:p>
        </p:txBody>
      </p:sp>
      <p:sp>
        <p:nvSpPr>
          <p:cNvPr id="2" name="Rounded Rectangular Callout 1"/>
          <p:cNvSpPr/>
          <p:nvPr/>
        </p:nvSpPr>
        <p:spPr bwMode="auto">
          <a:xfrm>
            <a:off x="994298" y="1172405"/>
            <a:ext cx="3510390" cy="1530170"/>
          </a:xfrm>
          <a:prstGeom prst="wedgeRoundRectCallout">
            <a:avLst>
              <a:gd name="adj1" fmla="val 36150"/>
              <a:gd name="adj2" fmla="val 78784"/>
              <a:gd name="adj3" fmla="val 16667"/>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kumimoji="0" lang="ar-OM" sz="1200" b="0" i="0" u="sng" strike="noStrike" cap="none" normalizeH="0" baseline="0">
                <a:ln>
                  <a:noFill/>
                </a:ln>
                <a:solidFill>
                  <a:schemeClr val="tx1"/>
                </a:solidFill>
                <a:latin typeface="Microsoft Sans Serif" pitchFamily="34" charset="0"/>
              </a:rPr>
              <a:t>لخّص بطريقة تعليمية</a:t>
            </a:r>
          </a:p>
          <a:p>
            <a:pPr marL="0" marR="0" indent="0" algn="ctr" defTabSz="914400" rtl="1" eaLnBrk="1" fontAlgn="base" latinLnBrk="0" hangingPunct="1">
              <a:lnSpc>
                <a:spcPct val="90000"/>
              </a:lnSpc>
              <a:spcBef>
                <a:spcPct val="20000"/>
              </a:spcBef>
              <a:spcAft>
                <a:spcPct val="0"/>
              </a:spcAft>
              <a:buClrTx/>
              <a:buSzTx/>
              <a:buFontTx/>
              <a:buNone/>
              <a:tabLst/>
            </a:pPr>
            <a:r>
              <a:rPr kumimoji="0" lang="ar-OM" sz="1200" b="0" i="0" u="sng" strike="noStrike" cap="none" normalizeH="0">
                <a:ln>
                  <a:noFill/>
                </a:ln>
                <a:solidFill>
                  <a:schemeClr val="tx1"/>
                </a:solidFill>
                <a:latin typeface="Microsoft Sans Serif" pitchFamily="34" charset="0"/>
              </a:rPr>
              <a:t> ما ورد في هذه الوحدة</a:t>
            </a:r>
          </a:p>
        </p:txBody>
      </p:sp>
      <p:sp>
        <p:nvSpPr>
          <p:cNvPr id="3" name="Rectangle 2"/>
          <p:cNvSpPr/>
          <p:nvPr/>
        </p:nvSpPr>
        <p:spPr>
          <a:xfrm>
            <a:off x="-183927" y="3845101"/>
            <a:ext cx="5400675" cy="830997"/>
          </a:xfrm>
          <a:prstGeom prst="rect">
            <a:avLst/>
          </a:prstGeom>
        </p:spPr>
        <p:txBody>
          <a:bodyPr>
            <a:spAutoFit/>
          </a:bodyPr>
          <a:lstStyle/>
          <a:p>
            <a:pPr marL="171450" indent="-171450"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معايير اللوائح الصحية الدولية</a:t>
            </a:r>
          </a:p>
          <a:p>
            <a:pPr algn="r">
              <a:lnSpc>
                <a:spcPct val="100000"/>
              </a:lnSpc>
              <a:spcBef>
                <a:spcPct val="0"/>
              </a:spcBef>
              <a:buFontTx/>
              <a:buChar char="•"/>
            </a:pPr>
            <a:r>
              <a:rPr lang="ar-OM" sz="1600" u="none" dirty="0">
                <a:latin typeface="Arial" charset="0"/>
                <a:cs typeface="Times New Roman" pitchFamily="18" charset="0"/>
              </a:rPr>
              <a:t>معايير الترشيح على مستوى الاتحاد الأوروبي:</a:t>
            </a:r>
          </a:p>
          <a:p>
            <a:pPr algn="r">
              <a:lnSpc>
                <a:spcPct val="100000"/>
              </a:lnSpc>
              <a:spcBef>
                <a:spcPct val="0"/>
              </a:spcBef>
              <a:buFontTx/>
              <a:buChar char="•"/>
            </a:pPr>
            <a:r>
              <a:rPr lang="ar-OM" sz="1600" u="none" dirty="0">
                <a:latin typeface="Arial" charset="0"/>
                <a:cs typeface="Times New Roman" pitchFamily="18" charset="0"/>
              </a:rPr>
              <a:t> منظور نظام الإنذار المبكر والاستجابة والمركز الأوروبي للوقاية من الأمراض ومكافحتها</a:t>
            </a:r>
          </a:p>
        </p:txBody>
      </p:sp>
    </p:spTree>
    <p:extLst>
      <p:ext uri="{BB962C8B-B14F-4D97-AF65-F5344CB8AC3E}">
        <p14:creationId xmlns:p14="http://schemas.microsoft.com/office/powerpoint/2010/main" val="2050562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234" y="1223755"/>
            <a:ext cx="9191497" cy="3600400"/>
          </a:xfrm>
          <a:prstGeom prst="rect">
            <a:avLst/>
          </a:prstGeom>
        </p:spPr>
      </p:pic>
      <p:sp>
        <p:nvSpPr>
          <p:cNvPr id="4" name="Content Placeholder 2"/>
          <p:cNvSpPr txBox="1">
            <a:spLocks/>
          </p:cNvSpPr>
          <p:nvPr/>
        </p:nvSpPr>
        <p:spPr>
          <a:xfrm>
            <a:off x="1026251" y="5089190"/>
            <a:ext cx="9020479" cy="1395155"/>
          </a:xfrm>
          <a:prstGeom prst="rect">
            <a:avLst/>
          </a:prstGeom>
        </p:spPr>
        <p:txBody>
          <a:bodyPr/>
          <a:lstStyle/>
          <a:p>
            <a:pPr marL="287338" indent="-287338" algn="r" defTabSz="820738" eaLnBrk="0" hangingPunct="0">
              <a:lnSpc>
                <a:spcPct val="100000"/>
              </a:lnSpc>
              <a:spcBef>
                <a:spcPct val="50000"/>
              </a:spcBef>
              <a:buClr>
                <a:srgbClr val="B22C1B"/>
              </a:buClr>
              <a:buSzPct val="80000"/>
              <a:tabLst>
                <a:tab pos="341313" algn="l"/>
                <a:tab pos="1150938" algn="l"/>
              </a:tabLst>
              <a:defRPr/>
            </a:pPr>
            <a:r>
              <a:rPr lang="ar-OM" sz="1400" b="1" u="none" dirty="0">
                <a:latin typeface="+mj-lt"/>
                <a:cs typeface="Times New Roman" pitchFamily="18" charset="0"/>
              </a:rPr>
              <a:t>الترشيح هو المرحلة الثانية لعملية الاستخبارات الوبائية     </a:t>
            </a:r>
          </a:p>
          <a:p>
            <a:pPr marL="287338" indent="-287338" algn="r" defTabSz="820738" eaLnBrk="0" hangingPunct="0">
              <a:lnSpc>
                <a:spcPct val="100000"/>
              </a:lnSpc>
              <a:spcBef>
                <a:spcPct val="50000"/>
              </a:spcBef>
              <a:buClr>
                <a:srgbClr val="B22C1B"/>
              </a:buClr>
              <a:buSzPct val="80000"/>
              <a:tabLst>
                <a:tab pos="341313" algn="l"/>
                <a:tab pos="1150938" algn="l"/>
              </a:tabLst>
              <a:defRPr/>
            </a:pPr>
            <a:r>
              <a:rPr lang="ar-OM" sz="1400" b="1" u="none" dirty="0">
                <a:latin typeface="+mj-lt"/>
                <a:cs typeface="Times New Roman" pitchFamily="18" charset="0"/>
              </a:rPr>
              <a:t>تحديد العناصر المهمة واختيارها</a:t>
            </a:r>
          </a:p>
          <a:p>
            <a:pPr marL="287338" indent="-287338" algn="r" defTabSz="820738" eaLnBrk="0" hangingPunct="0">
              <a:lnSpc>
                <a:spcPct val="100000"/>
              </a:lnSpc>
              <a:spcBef>
                <a:spcPct val="50000"/>
              </a:spcBef>
              <a:buClr>
                <a:srgbClr val="B22C1B"/>
              </a:buClr>
              <a:buSzPct val="80000"/>
              <a:tabLst>
                <a:tab pos="341313" algn="l"/>
                <a:tab pos="1150938" algn="l"/>
              </a:tabLst>
              <a:defRPr/>
            </a:pPr>
            <a:r>
              <a:rPr lang="ar-OM" sz="1400" b="1" u="none" dirty="0">
                <a:latin typeface="+mj-lt"/>
                <a:cs typeface="Times New Roman" pitchFamily="18" charset="0"/>
              </a:rPr>
              <a:t>تطبيق معايير مصممة وفقًا لنطاقك والمجتمع المستهدف</a:t>
            </a: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1" u="none" strike="noStrike" kern="0" cap="none" spc="0" normalizeH="0" baseline="0" noProof="0" dirty="0">
              <a:ln>
                <a:noFill/>
              </a:ln>
              <a:solidFill>
                <a:srgbClr val="B2B2B2"/>
              </a:solidFill>
              <a:effectLst/>
              <a:uLnTx/>
              <a:uFillTx/>
              <a:latin typeface="Candara" pitchFamily="34" charset="0"/>
              <a:ea typeface="+mn-ea"/>
              <a:cs typeface="+mn-cs"/>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0" u="none" strike="noStrike" kern="0" cap="none" spc="0" normalizeH="0" baseline="0" noProof="0" dirty="0">
              <a:ln>
                <a:noFill/>
              </a:ln>
              <a:solidFill>
                <a:srgbClr val="000000"/>
              </a:solidFill>
              <a:effectLst/>
              <a:uLnTx/>
              <a:uFillTx/>
              <a:latin typeface="Candara" pitchFamily="34" charset="0"/>
              <a:ea typeface="+mn-ea"/>
              <a:cs typeface="+mn-cs"/>
            </a:endParaRPr>
          </a:p>
        </p:txBody>
      </p:sp>
      <p:sp>
        <p:nvSpPr>
          <p:cNvPr id="3" name="TextBox 2">
            <a:extLst>
              <a:ext uri="{FF2B5EF4-FFF2-40B4-BE49-F238E27FC236}">
                <a16:creationId xmlns:a16="http://schemas.microsoft.com/office/drawing/2014/main" id="{ECE682A2-76CA-4372-B759-B25556611B90}"/>
              </a:ext>
            </a:extLst>
          </p:cNvPr>
          <p:cNvSpPr txBox="1"/>
          <p:nvPr/>
        </p:nvSpPr>
        <p:spPr>
          <a:xfrm>
            <a:off x="8364073" y="1418095"/>
            <a:ext cx="1274003" cy="424732"/>
          </a:xfrm>
          <a:prstGeom prst="rect">
            <a:avLst/>
          </a:prstGeom>
          <a:noFill/>
        </p:spPr>
        <p:txBody>
          <a:bodyPr wrap="none" rtlCol="0">
            <a:spAutoFit/>
          </a:bodyPr>
          <a:lstStyle/>
          <a:p>
            <a:r>
              <a:rPr lang="ar-OM" sz="2400" u="none" dirty="0">
                <a:solidFill>
                  <a:srgbClr val="69AE23"/>
                </a:solidFill>
                <a:latin typeface="+mn-lt"/>
              </a:rPr>
              <a:t>الترشيح</a:t>
            </a:r>
          </a:p>
        </p:txBody>
      </p:sp>
      <p:sp>
        <p:nvSpPr>
          <p:cNvPr id="6" name="TextBox 5">
            <a:extLst>
              <a:ext uri="{FF2B5EF4-FFF2-40B4-BE49-F238E27FC236}">
                <a16:creationId xmlns:a16="http://schemas.microsoft.com/office/drawing/2014/main" id="{5F264AF7-12C5-4DDE-9A43-6A15F3060984}"/>
              </a:ext>
            </a:extLst>
          </p:cNvPr>
          <p:cNvSpPr txBox="1"/>
          <p:nvPr/>
        </p:nvSpPr>
        <p:spPr>
          <a:xfrm>
            <a:off x="4909065" y="2037167"/>
            <a:ext cx="4092010" cy="590931"/>
          </a:xfrm>
          <a:prstGeom prst="rect">
            <a:avLst/>
          </a:prstGeom>
          <a:noFill/>
        </p:spPr>
        <p:txBody>
          <a:bodyPr wrap="square" rtlCol="0">
            <a:spAutoFit/>
          </a:bodyPr>
          <a:lstStyle/>
          <a:p>
            <a:pPr algn="r"/>
            <a:r>
              <a:rPr lang="ar-OM" u="none" dirty="0">
                <a:latin typeface="+mn-lt"/>
              </a:rPr>
              <a:t>تحديد المعلومات التي تم فرزها والتي قد تشكل تهديدًا محتملاً للصحة العامة على المستوى القطري أو الأوروبي أو الدولي.</a:t>
            </a:r>
          </a:p>
        </p:txBody>
      </p:sp>
      <p:sp>
        <p:nvSpPr>
          <p:cNvPr id="7" name="TextBox 6">
            <a:extLst>
              <a:ext uri="{FF2B5EF4-FFF2-40B4-BE49-F238E27FC236}">
                <a16:creationId xmlns:a16="http://schemas.microsoft.com/office/drawing/2014/main" id="{9794C250-8530-4F04-BCCD-CBCC178D6FD8}"/>
              </a:ext>
            </a:extLst>
          </p:cNvPr>
          <p:cNvSpPr txBox="1"/>
          <p:nvPr/>
        </p:nvSpPr>
        <p:spPr>
          <a:xfrm>
            <a:off x="5805720" y="2893133"/>
            <a:ext cx="2300391" cy="258532"/>
          </a:xfrm>
          <a:prstGeom prst="rect">
            <a:avLst/>
          </a:prstGeom>
          <a:noFill/>
        </p:spPr>
        <p:txBody>
          <a:bodyPr wrap="square" rtlCol="0">
            <a:spAutoFit/>
          </a:bodyPr>
          <a:lstStyle/>
          <a:p>
            <a:r>
              <a:rPr lang="ar-OM" u="none" dirty="0">
                <a:latin typeface="+mn-lt"/>
              </a:rPr>
              <a:t>المعلومات المرصودة من خلال الفرز</a:t>
            </a:r>
          </a:p>
        </p:txBody>
      </p:sp>
      <p:sp>
        <p:nvSpPr>
          <p:cNvPr id="8" name="TextBox 7">
            <a:extLst>
              <a:ext uri="{FF2B5EF4-FFF2-40B4-BE49-F238E27FC236}">
                <a16:creationId xmlns:a16="http://schemas.microsoft.com/office/drawing/2014/main" id="{E291792E-2B50-4087-8BE4-3AE3D0157DDA}"/>
              </a:ext>
            </a:extLst>
          </p:cNvPr>
          <p:cNvSpPr txBox="1"/>
          <p:nvPr/>
        </p:nvSpPr>
        <p:spPr>
          <a:xfrm>
            <a:off x="6068923" y="4565623"/>
            <a:ext cx="1762022" cy="258532"/>
          </a:xfrm>
          <a:prstGeom prst="rect">
            <a:avLst/>
          </a:prstGeom>
          <a:noFill/>
        </p:spPr>
        <p:txBody>
          <a:bodyPr wrap="square" rtlCol="0">
            <a:spAutoFit/>
          </a:bodyPr>
          <a:lstStyle/>
          <a:p>
            <a:r>
              <a:rPr lang="ar-OM" u="none" dirty="0">
                <a:latin typeface="+mn-lt"/>
              </a:rPr>
              <a:t>المعلومات المهمة</a:t>
            </a:r>
          </a:p>
        </p:txBody>
      </p:sp>
      <p:sp>
        <p:nvSpPr>
          <p:cNvPr id="5" name="Rectangle 4"/>
          <p:cNvSpPr/>
          <p:nvPr/>
        </p:nvSpPr>
        <p:spPr>
          <a:xfrm>
            <a:off x="6073893" y="4166327"/>
            <a:ext cx="1762022" cy="258532"/>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r>
              <a:rPr lang="ar-OM" b="1" u="none" dirty="0"/>
              <a:t>العناصر المهمة</a:t>
            </a:r>
          </a:p>
        </p:txBody>
      </p:sp>
    </p:spTree>
    <p:extLst>
      <p:ext uri="{BB962C8B-B14F-4D97-AF65-F5344CB8AC3E}">
        <p14:creationId xmlns:p14="http://schemas.microsoft.com/office/powerpoint/2010/main" val="3712151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5160" y="908718"/>
            <a:ext cx="8640960" cy="258532"/>
          </a:xfrm>
          <a:prstGeom prst="rect">
            <a:avLst/>
          </a:prstGeom>
          <a:noFill/>
        </p:spPr>
        <p:txBody>
          <a:bodyPr wrap="square" rtlCol="0">
            <a:spAutoFit/>
          </a:bodyPr>
          <a:lstStyle/>
          <a:p>
            <a:pPr algn="r"/>
            <a:r>
              <a:rPr lang="ar-OM" dirty="0"/>
              <a:t>ما الذي يحدد معايير الترشيح</a:t>
            </a:r>
          </a:p>
        </p:txBody>
      </p:sp>
      <p:grpSp>
        <p:nvGrpSpPr>
          <p:cNvPr id="2" name="Group 1">
            <a:extLst>
              <a:ext uri="{FF2B5EF4-FFF2-40B4-BE49-F238E27FC236}">
                <a16:creationId xmlns:a16="http://schemas.microsoft.com/office/drawing/2014/main" id="{2EDE86F7-4EDE-43B1-8969-1818F2B46748}"/>
              </a:ext>
            </a:extLst>
          </p:cNvPr>
          <p:cNvGrpSpPr/>
          <p:nvPr/>
        </p:nvGrpSpPr>
        <p:grpSpPr>
          <a:xfrm>
            <a:off x="2106558" y="842702"/>
            <a:ext cx="12931134" cy="6462806"/>
            <a:chOff x="2106558" y="842702"/>
            <a:chExt cx="12931134" cy="6462806"/>
          </a:xfrm>
        </p:grpSpPr>
        <p:sp>
          <p:nvSpPr>
            <p:cNvPr id="3" name="Block Arc 2">
              <a:extLst>
                <a:ext uri="{FF2B5EF4-FFF2-40B4-BE49-F238E27FC236}">
                  <a16:creationId xmlns:a16="http://schemas.microsoft.com/office/drawing/2014/main" id="{4AFC52D9-C391-4A65-8C34-D11A5DFD6FB7}"/>
                </a:ext>
              </a:extLst>
            </p:cNvPr>
            <p:cNvSpPr/>
            <p:nvPr/>
          </p:nvSpPr>
          <p:spPr>
            <a:xfrm flipH="1">
              <a:off x="8574886" y="842702"/>
              <a:ext cx="6462806" cy="6462806"/>
            </a:xfrm>
            <a:prstGeom prst="blockArc">
              <a:avLst>
                <a:gd name="adj1" fmla="val 18900000"/>
                <a:gd name="adj2" fmla="val 2700000"/>
                <a:gd name="adj3" fmla="val 334"/>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4" name="Freeform: Shape 3">
              <a:extLst>
                <a:ext uri="{FF2B5EF4-FFF2-40B4-BE49-F238E27FC236}">
                  <a16:creationId xmlns:a16="http://schemas.microsoft.com/office/drawing/2014/main" id="{F8E43ACA-884A-4E8B-9DF0-8C62BC1D7833}"/>
                </a:ext>
              </a:extLst>
            </p:cNvPr>
            <p:cNvSpPr/>
            <p:nvPr/>
          </p:nvSpPr>
          <p:spPr>
            <a:xfrm>
              <a:off x="2106558" y="2153865"/>
              <a:ext cx="6119324" cy="960120"/>
            </a:xfrm>
            <a:custGeom>
              <a:avLst/>
              <a:gdLst>
                <a:gd name="connsiteX0" fmla="*/ 0 w 6468328"/>
                <a:gd name="connsiteY0" fmla="*/ 0 h 960120"/>
                <a:gd name="connsiteX1" fmla="*/ 6468328 w 6468328"/>
                <a:gd name="connsiteY1" fmla="*/ 0 h 960120"/>
                <a:gd name="connsiteX2" fmla="*/ 6468328 w 6468328"/>
                <a:gd name="connsiteY2" fmla="*/ 960120 h 960120"/>
                <a:gd name="connsiteX3" fmla="*/ 0 w 6468328"/>
                <a:gd name="connsiteY3" fmla="*/ 960120 h 960120"/>
                <a:gd name="connsiteX4" fmla="*/ 0 w 6468328"/>
                <a:gd name="connsiteY4" fmla="*/ 0 h 96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8328" h="960120">
                  <a:moveTo>
                    <a:pt x="0" y="0"/>
                  </a:moveTo>
                  <a:lnTo>
                    <a:pt x="6468328" y="0"/>
                  </a:lnTo>
                  <a:lnTo>
                    <a:pt x="6468328" y="960120"/>
                  </a:lnTo>
                  <a:lnTo>
                    <a:pt x="0" y="96012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95" tIns="71120" rIns="71120" bIns="71120" numCol="1" spcCol="1270" anchor="ctr" anchorCtr="0">
              <a:noAutofit/>
            </a:bodyPr>
            <a:lstStyle/>
            <a:p>
              <a:pPr lvl="2" algn="r" fontAlgn="auto">
                <a:lnSpc>
                  <a:spcPct val="100000"/>
                </a:lnSpc>
                <a:spcBef>
                  <a:spcPct val="0"/>
                </a:spcBef>
                <a:spcAft>
                  <a:spcPts val="0"/>
                </a:spcAft>
                <a:defRPr/>
              </a:pPr>
              <a:r>
                <a:rPr lang="ar-OM" sz="2800" u="none" kern="1200" dirty="0"/>
                <a:t>التكليف </a:t>
              </a:r>
              <a:r>
                <a:rPr lang="ar-OM" sz="2800" u="none" kern="1200" dirty="0">
                  <a:solidFill>
                    <a:srgbClr val="71DAFF"/>
                  </a:solidFill>
                </a:rPr>
                <a:t>المؤسسي</a:t>
              </a:r>
            </a:p>
            <a:p>
              <a:pPr lvl="0" algn="l" defTabSz="2222500">
                <a:lnSpc>
                  <a:spcPct val="90000"/>
                </a:lnSpc>
                <a:spcBef>
                  <a:spcPct val="0"/>
                </a:spcBef>
                <a:spcAft>
                  <a:spcPct val="35000"/>
                </a:spcAft>
                <a:buNone/>
              </a:pPr>
              <a:endParaRPr lang="en-US" sz="2800" kern="1200" dirty="0"/>
            </a:p>
          </p:txBody>
        </p:sp>
        <p:sp>
          <p:nvSpPr>
            <p:cNvPr id="5" name="Oval 4">
              <a:extLst>
                <a:ext uri="{FF2B5EF4-FFF2-40B4-BE49-F238E27FC236}">
                  <a16:creationId xmlns:a16="http://schemas.microsoft.com/office/drawing/2014/main" id="{7044E2B6-EB78-4E82-A444-09D3B5D89EF7}"/>
                </a:ext>
              </a:extLst>
            </p:cNvPr>
            <p:cNvSpPr/>
            <p:nvPr/>
          </p:nvSpPr>
          <p:spPr>
            <a:xfrm>
              <a:off x="8037489" y="2022195"/>
              <a:ext cx="1200150" cy="1200150"/>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7" name="Freeform: Shape 6">
              <a:extLst>
                <a:ext uri="{FF2B5EF4-FFF2-40B4-BE49-F238E27FC236}">
                  <a16:creationId xmlns:a16="http://schemas.microsoft.com/office/drawing/2014/main" id="{2CB99CBC-B766-4ACE-A7F2-5C7B34F43A89}"/>
                </a:ext>
              </a:extLst>
            </p:cNvPr>
            <p:cNvSpPr/>
            <p:nvPr/>
          </p:nvSpPr>
          <p:spPr>
            <a:xfrm>
              <a:off x="2206676" y="3594045"/>
              <a:ext cx="6119324" cy="960120"/>
            </a:xfrm>
            <a:custGeom>
              <a:avLst/>
              <a:gdLst>
                <a:gd name="connsiteX0" fmla="*/ 0 w 6119324"/>
                <a:gd name="connsiteY0" fmla="*/ 0 h 960120"/>
                <a:gd name="connsiteX1" fmla="*/ 6119324 w 6119324"/>
                <a:gd name="connsiteY1" fmla="*/ 0 h 960120"/>
                <a:gd name="connsiteX2" fmla="*/ 6119324 w 6119324"/>
                <a:gd name="connsiteY2" fmla="*/ 960120 h 960120"/>
                <a:gd name="connsiteX3" fmla="*/ 0 w 6119324"/>
                <a:gd name="connsiteY3" fmla="*/ 960120 h 960120"/>
                <a:gd name="connsiteX4" fmla="*/ 0 w 6119324"/>
                <a:gd name="connsiteY4" fmla="*/ 0 h 96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9324" h="960120">
                  <a:moveTo>
                    <a:pt x="0" y="0"/>
                  </a:moveTo>
                  <a:lnTo>
                    <a:pt x="6119324" y="0"/>
                  </a:lnTo>
                  <a:lnTo>
                    <a:pt x="6119324" y="960120"/>
                  </a:lnTo>
                  <a:lnTo>
                    <a:pt x="0" y="96012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95" tIns="71120" rIns="71120" bIns="71120" numCol="1" spcCol="1270" anchor="ctr" anchorCtr="0">
              <a:noAutofit/>
            </a:bodyPr>
            <a:lstStyle/>
            <a:p>
              <a:pPr lvl="2" algn="r" fontAlgn="auto">
                <a:lnSpc>
                  <a:spcPct val="100000"/>
                </a:lnSpc>
                <a:spcBef>
                  <a:spcPct val="0"/>
                </a:spcBef>
                <a:spcAft>
                  <a:spcPts val="0"/>
                </a:spcAft>
                <a:defRPr/>
              </a:pPr>
              <a:r>
                <a:rPr lang="ar-OM" sz="2800" u="none" kern="1200" dirty="0"/>
                <a:t>التشريع - </a:t>
              </a:r>
              <a:r>
                <a:rPr lang="ar-OM" sz="2800" u="none" kern="1200" dirty="0">
                  <a:solidFill>
                    <a:srgbClr val="71DAFF"/>
                  </a:solidFill>
                </a:rPr>
                <a:t>محلي، إقليمي، قطري، دولي</a:t>
              </a:r>
            </a:p>
            <a:p>
              <a:pPr lvl="0" algn="r" defTabSz="1244600">
                <a:lnSpc>
                  <a:spcPct val="90000"/>
                </a:lnSpc>
                <a:spcBef>
                  <a:spcPct val="0"/>
                </a:spcBef>
                <a:spcAft>
                  <a:spcPct val="35000"/>
                </a:spcAft>
                <a:buNone/>
              </a:pPr>
              <a:endParaRPr lang="en-US" sz="2800" kern="1200" dirty="0"/>
            </a:p>
          </p:txBody>
        </p:sp>
        <p:sp>
          <p:nvSpPr>
            <p:cNvPr id="10" name="Oval 9">
              <a:extLst>
                <a:ext uri="{FF2B5EF4-FFF2-40B4-BE49-F238E27FC236}">
                  <a16:creationId xmlns:a16="http://schemas.microsoft.com/office/drawing/2014/main" id="{E0E47134-DB46-41F3-B5D7-EA09BE0A5444}"/>
                </a:ext>
              </a:extLst>
            </p:cNvPr>
            <p:cNvSpPr/>
            <p:nvPr/>
          </p:nvSpPr>
          <p:spPr>
            <a:xfrm>
              <a:off x="7695930" y="3500523"/>
              <a:ext cx="1200150" cy="1200150"/>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Shape 10">
              <a:extLst>
                <a:ext uri="{FF2B5EF4-FFF2-40B4-BE49-F238E27FC236}">
                  <a16:creationId xmlns:a16="http://schemas.microsoft.com/office/drawing/2014/main" id="{91386940-7C14-41C8-9E97-FFF7D4289CBD}"/>
                </a:ext>
              </a:extLst>
            </p:cNvPr>
            <p:cNvSpPr/>
            <p:nvPr/>
          </p:nvSpPr>
          <p:spPr>
            <a:xfrm>
              <a:off x="2106558" y="5034225"/>
              <a:ext cx="6468328" cy="960120"/>
            </a:xfrm>
            <a:custGeom>
              <a:avLst/>
              <a:gdLst>
                <a:gd name="connsiteX0" fmla="*/ 0 w 6468328"/>
                <a:gd name="connsiteY0" fmla="*/ 0 h 960120"/>
                <a:gd name="connsiteX1" fmla="*/ 6468328 w 6468328"/>
                <a:gd name="connsiteY1" fmla="*/ 0 h 960120"/>
                <a:gd name="connsiteX2" fmla="*/ 6468328 w 6468328"/>
                <a:gd name="connsiteY2" fmla="*/ 960120 h 960120"/>
                <a:gd name="connsiteX3" fmla="*/ 0 w 6468328"/>
                <a:gd name="connsiteY3" fmla="*/ 960120 h 960120"/>
                <a:gd name="connsiteX4" fmla="*/ 0 w 6468328"/>
                <a:gd name="connsiteY4" fmla="*/ 0 h 96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8328" h="960120">
                  <a:moveTo>
                    <a:pt x="0" y="0"/>
                  </a:moveTo>
                  <a:lnTo>
                    <a:pt x="6468328" y="0"/>
                  </a:lnTo>
                  <a:lnTo>
                    <a:pt x="6468328" y="960120"/>
                  </a:lnTo>
                  <a:lnTo>
                    <a:pt x="0" y="96012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2095" tIns="71120" rIns="71120" bIns="71120" numCol="1" spcCol="1270" anchor="ctr" anchorCtr="0">
              <a:noAutofit/>
            </a:bodyPr>
            <a:lstStyle/>
            <a:p>
              <a:pPr lvl="2" algn="r" fontAlgn="auto">
                <a:lnSpc>
                  <a:spcPct val="100000"/>
                </a:lnSpc>
                <a:spcBef>
                  <a:spcPct val="0"/>
                </a:spcBef>
                <a:spcAft>
                  <a:spcPts val="0"/>
                </a:spcAft>
                <a:defRPr/>
              </a:pPr>
              <a:r>
                <a:rPr lang="ar-OM" sz="2800" u="none" kern="1200" dirty="0">
                  <a:solidFill>
                    <a:schemeClr val="bg1"/>
                  </a:solidFill>
                </a:rPr>
                <a:t>معايير أخرى - </a:t>
              </a:r>
              <a:r>
                <a:rPr lang="ar-OM" sz="2800" u="none" kern="1200" dirty="0">
                  <a:solidFill>
                    <a:srgbClr val="71DAFF"/>
                  </a:solidFill>
                </a:rPr>
                <a:t>السياق: حضري مقابل ريفي، العزلة، الكثافة السكانية...</a:t>
              </a:r>
            </a:p>
          </p:txBody>
        </p:sp>
        <p:sp>
          <p:nvSpPr>
            <p:cNvPr id="12" name="Oval 11">
              <a:extLst>
                <a:ext uri="{FF2B5EF4-FFF2-40B4-BE49-F238E27FC236}">
                  <a16:creationId xmlns:a16="http://schemas.microsoft.com/office/drawing/2014/main" id="{5B7830B1-E7DD-47EB-ACC9-31363DCFF4C0}"/>
                </a:ext>
              </a:extLst>
            </p:cNvPr>
            <p:cNvSpPr/>
            <p:nvPr/>
          </p:nvSpPr>
          <p:spPr>
            <a:xfrm>
              <a:off x="8037489" y="4914210"/>
              <a:ext cx="1200150" cy="1200150"/>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pic>
        <p:nvPicPr>
          <p:cNvPr id="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05" y="3871243"/>
            <a:ext cx="1377950" cy="207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9236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2815" y="2438021"/>
            <a:ext cx="7853335" cy="1471172"/>
          </a:xfrm>
          <a:prstGeom prst="rect">
            <a:avLst/>
          </a:prstGeom>
          <a:noFill/>
        </p:spPr>
        <p:txBody>
          <a:bodyPr wrap="square" rtlCol="0">
            <a:spAutoFit/>
          </a:bodyPr>
          <a:lstStyle/>
          <a:p>
            <a:pPr algn="r"/>
            <a:r>
              <a:rPr lang="ar-OM" sz="1400" u="none" dirty="0">
                <a:latin typeface="+mj-lt"/>
              </a:rPr>
              <a:t>يحدد التكليف المؤسسي مجال الإجراءات والعمليات والأهداف</a:t>
            </a:r>
          </a:p>
          <a:p>
            <a:pPr marL="285750" indent="-285750" algn="r">
              <a:buFont typeface="Arial" panose="020B0604020202020204" pitchFamily="34" charset="0"/>
              <a:buChar char="•"/>
            </a:pPr>
            <a:r>
              <a:rPr lang="ar-OM" sz="1400" u="none" dirty="0">
                <a:latin typeface="+mj-lt"/>
              </a:rPr>
              <a:t>صحة الحيوان مقابل صحة الإنسان</a:t>
            </a:r>
          </a:p>
          <a:p>
            <a:pPr marL="285750" indent="-285750" algn="r">
              <a:buFont typeface="Arial" panose="020B0604020202020204" pitchFamily="34" charset="0"/>
              <a:buChar char="•"/>
            </a:pPr>
            <a:r>
              <a:rPr lang="ar-OM" sz="1400" u="none" dirty="0">
                <a:latin typeface="+mj-lt"/>
              </a:rPr>
              <a:t>الأمراض المعدية مقابل جميع مصادر الخطر</a:t>
            </a:r>
          </a:p>
          <a:p>
            <a:pPr marL="285750" indent="-285750" algn="r">
              <a:buFont typeface="Arial" panose="020B0604020202020204" pitchFamily="34" charset="0"/>
              <a:buChar char="•"/>
            </a:pPr>
            <a:r>
              <a:rPr lang="ar-OM" sz="1400" u="none" dirty="0">
                <a:latin typeface="+mj-lt"/>
              </a:rPr>
              <a:t>القطري مقابل الدولي</a:t>
            </a:r>
          </a:p>
          <a:p>
            <a:pPr marL="285750" indent="-285750" algn="l">
              <a:buFont typeface="Arial" panose="020B0604020202020204" pitchFamily="34" charset="0"/>
              <a:buChar char="•"/>
            </a:pPr>
            <a:endParaRPr lang="en-GB" sz="1400" u="none" dirty="0">
              <a:latin typeface="+mj-lt"/>
            </a:endParaRPr>
          </a:p>
          <a:p>
            <a:pPr algn="r"/>
            <a:r>
              <a:rPr lang="ar-OM" sz="1400" u="none" dirty="0">
                <a:latin typeface="+mj-lt"/>
              </a:rPr>
              <a:t>يجب وضع معايير الترشيح ومواءمتها مع التكليف المؤسسي</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1534" y="4593810"/>
            <a:ext cx="1808819" cy="180881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0465" y="5031096"/>
            <a:ext cx="3505200" cy="130492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0175" y="4575580"/>
            <a:ext cx="1845280" cy="1845280"/>
          </a:xfrm>
          <a:prstGeom prst="rect">
            <a:avLst/>
          </a:prstGeom>
        </p:spPr>
      </p:pic>
      <p:sp>
        <p:nvSpPr>
          <p:cNvPr id="11" name="Rectangle 10"/>
          <p:cNvSpPr/>
          <p:nvPr/>
        </p:nvSpPr>
        <p:spPr>
          <a:xfrm>
            <a:off x="4905620" y="4649884"/>
            <a:ext cx="843500" cy="258532"/>
          </a:xfrm>
          <a:prstGeom prst="rect">
            <a:avLst/>
          </a:prstGeom>
        </p:spPr>
        <p:txBody>
          <a:bodyPr wrap="none">
            <a:spAutoFit/>
          </a:bodyPr>
          <a:lstStyle/>
          <a:p>
            <a:r>
              <a:rPr lang="ar-OM"/>
              <a:t>معدي</a:t>
            </a:r>
          </a:p>
        </p:txBody>
      </p:sp>
      <p:sp>
        <p:nvSpPr>
          <p:cNvPr id="12" name="TextBox 11"/>
          <p:cNvSpPr txBox="1"/>
          <p:nvPr/>
        </p:nvSpPr>
        <p:spPr>
          <a:xfrm>
            <a:off x="5940735" y="4668120"/>
            <a:ext cx="990110" cy="258532"/>
          </a:xfrm>
          <a:prstGeom prst="rect">
            <a:avLst/>
          </a:prstGeom>
          <a:noFill/>
        </p:spPr>
        <p:txBody>
          <a:bodyPr wrap="square" rtlCol="0">
            <a:spAutoFit/>
          </a:bodyPr>
          <a:lstStyle/>
          <a:p>
            <a:r>
              <a:rPr lang="ar-OM"/>
              <a:t>كيميائي</a:t>
            </a:r>
          </a:p>
        </p:txBody>
      </p:sp>
      <p:sp>
        <p:nvSpPr>
          <p:cNvPr id="13" name="TextBox 12"/>
          <p:cNvSpPr txBox="1"/>
          <p:nvPr/>
        </p:nvSpPr>
        <p:spPr>
          <a:xfrm>
            <a:off x="3555470" y="4649884"/>
            <a:ext cx="1170130" cy="258532"/>
          </a:xfrm>
          <a:prstGeom prst="rect">
            <a:avLst/>
          </a:prstGeom>
          <a:noFill/>
        </p:spPr>
        <p:txBody>
          <a:bodyPr wrap="square" rtlCol="0">
            <a:spAutoFit/>
          </a:bodyPr>
          <a:lstStyle/>
          <a:p>
            <a:r>
              <a:rPr lang="ar-OM"/>
              <a:t>إشعاعي</a:t>
            </a:r>
          </a:p>
        </p:txBody>
      </p:sp>
      <p:sp>
        <p:nvSpPr>
          <p:cNvPr id="14" name="TextBox 13"/>
          <p:cNvSpPr txBox="1"/>
          <p:nvPr/>
        </p:nvSpPr>
        <p:spPr>
          <a:xfrm>
            <a:off x="8280920" y="892459"/>
            <a:ext cx="1485240" cy="646331"/>
          </a:xfrm>
          <a:prstGeom prst="rect">
            <a:avLst/>
          </a:prstGeom>
          <a:noFill/>
        </p:spPr>
        <p:txBody>
          <a:bodyPr wrap="square" rtlCol="0">
            <a:spAutoFit/>
          </a:bodyPr>
          <a:lstStyle/>
          <a:p>
            <a:r>
              <a:rPr lang="ar-OM" sz="1800" b="1" u="none" dirty="0">
                <a:latin typeface="+mj-lt"/>
              </a:rPr>
              <a:t>التكليف</a:t>
            </a:r>
          </a:p>
          <a:p>
            <a:endParaRPr lang="en-GB" sz="1800" dirty="0">
              <a:latin typeface="+mj-lt"/>
            </a:endParaRPr>
          </a:p>
        </p:txBody>
      </p:sp>
    </p:spTree>
    <p:extLst>
      <p:ext uri="{BB962C8B-B14F-4D97-AF65-F5344CB8AC3E}">
        <p14:creationId xmlns:p14="http://schemas.microsoft.com/office/powerpoint/2010/main" val="904396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1223755"/>
            <a:ext cx="10801350" cy="889154"/>
          </a:xfrm>
          <a:prstGeom prst="rect">
            <a:avLst/>
          </a:prstGeom>
        </p:spPr>
        <p:txBody>
          <a:bodyPr wrap="square">
            <a:spAutoFit/>
          </a:bodyPr>
          <a:lstStyle/>
          <a:p>
            <a:pPr>
              <a:lnSpc>
                <a:spcPct val="150000"/>
              </a:lnSpc>
            </a:pPr>
            <a:r>
              <a:rPr lang="ar-OM" b="1" dirty="0">
                <a:solidFill>
                  <a:srgbClr val="000000"/>
                </a:solidFill>
                <a:latin typeface="inherit"/>
              </a:rPr>
              <a:t>اللائحة (المجموعة الأوروبية) رقم 851/2004 الصادرة عن البرلمان الأوروبي والمجلس المنعقد في </a:t>
            </a:r>
            <a:br>
              <a:rPr lang="ar-OM" b="1" dirty="0">
                <a:solidFill>
                  <a:srgbClr val="000000"/>
                </a:solidFill>
                <a:latin typeface="inherit"/>
              </a:rPr>
            </a:br>
            <a:r>
              <a:rPr lang="ar-OM" b="1" dirty="0">
                <a:solidFill>
                  <a:srgbClr val="000000"/>
                </a:solidFill>
                <a:latin typeface="inherit"/>
              </a:rPr>
              <a:t>21 نيسان/أبريل 2004</a:t>
            </a:r>
            <a:br>
              <a:rPr lang="ar-OM" b="1" dirty="0">
                <a:solidFill>
                  <a:srgbClr val="000000"/>
                </a:solidFill>
                <a:latin typeface="inherit"/>
              </a:rPr>
            </a:br>
            <a:r>
              <a:rPr lang="ar-OM" b="1" dirty="0">
                <a:solidFill>
                  <a:srgbClr val="000000"/>
                </a:solidFill>
                <a:latin typeface="inherit"/>
              </a:rPr>
              <a:t> بشأن إنشاء المركز الأوروبي للوقاية من الأمراض ومكافحتها</a:t>
            </a:r>
          </a:p>
        </p:txBody>
      </p:sp>
      <p:graphicFrame>
        <p:nvGraphicFramePr>
          <p:cNvPr id="34" name="Table 33"/>
          <p:cNvGraphicFramePr>
            <a:graphicFrameLocks noGrp="1"/>
          </p:cNvGraphicFramePr>
          <p:nvPr>
            <p:extLst>
              <p:ext uri="{D42A27DB-BD31-4B8C-83A1-F6EECF244321}">
                <p14:modId xmlns:p14="http://schemas.microsoft.com/office/powerpoint/2010/main" val="3368673718"/>
              </p:ext>
            </p:extLst>
          </p:nvPr>
        </p:nvGraphicFramePr>
        <p:xfrm>
          <a:off x="180095" y="3332193"/>
          <a:ext cx="10262479" cy="822960"/>
        </p:xfrm>
        <a:graphic>
          <a:graphicData uri="http://schemas.openxmlformats.org/drawingml/2006/table">
            <a:tbl>
              <a:tblPr rtl="1"/>
              <a:tblGrid>
                <a:gridCol w="410499">
                  <a:extLst>
                    <a:ext uri="{9D8B030D-6E8A-4147-A177-3AD203B41FA5}">
                      <a16:colId xmlns:a16="http://schemas.microsoft.com/office/drawing/2014/main" val="307683477"/>
                    </a:ext>
                  </a:extLst>
                </a:gridCol>
                <a:gridCol w="9851980">
                  <a:extLst>
                    <a:ext uri="{9D8B030D-6E8A-4147-A177-3AD203B41FA5}">
                      <a16:colId xmlns:a16="http://schemas.microsoft.com/office/drawing/2014/main" val="1732048221"/>
                    </a:ext>
                  </a:extLst>
                </a:gridCol>
              </a:tblGrid>
              <a:tr h="0">
                <a:tc>
                  <a:txBody>
                    <a:bodyPr/>
                    <a:lstStyle/>
                    <a:p>
                      <a:pPr algn="r" rtl="1"/>
                      <a:endParaRPr lang="en-GB" dirty="0">
                        <a:effectLst/>
                        <a:latin typeface="inherit"/>
                      </a:endParaRPr>
                    </a:p>
                  </a:txBody>
                  <a:tcPr marL="0" marR="0" marT="0" marB="0">
                    <a:lnL>
                      <a:noFill/>
                    </a:lnL>
                    <a:lnR>
                      <a:noFill/>
                    </a:lnR>
                    <a:lnT>
                      <a:noFill/>
                    </a:lnT>
                    <a:lnB>
                      <a:noFill/>
                    </a:lnB>
                    <a:solidFill>
                      <a:srgbClr val="FFFFFF"/>
                    </a:solidFill>
                  </a:tcPr>
                </a:tc>
                <a:tc>
                  <a:txBody>
                    <a:bodyPr/>
                    <a:lstStyle/>
                    <a:p>
                      <a:pPr marL="342900" indent="-342900" algn="just">
                        <a:buFont typeface="+mj-lt"/>
                        <a:buAutoNum type="arabicParenR"/>
                      </a:pPr>
                      <a:r>
                        <a:rPr lang="ar-OM" dirty="0">
                          <a:latin typeface="inherit"/>
                          <a:ea typeface="+mn-ea"/>
                          <a:cs typeface="+mn-cs"/>
                        </a:rPr>
                        <a:t>يلتزم المجتمع بأولوية حماية صحة الإنسان </a:t>
                      </a:r>
                      <a:r>
                        <a:rPr lang="ar-OM" dirty="0">
                          <a:solidFill>
                            <a:srgbClr val="C00000"/>
                          </a:solidFill>
                          <a:latin typeface="inherit"/>
                          <a:ea typeface="+mn-ea"/>
                          <a:cs typeface="+mn-cs"/>
                        </a:rPr>
                        <a:t>وتحسينها </a:t>
                      </a:r>
                      <a:r>
                        <a:rPr lang="ar-OM" dirty="0">
                          <a:latin typeface="inherit"/>
                          <a:ea typeface="+mn-ea"/>
                          <a:cs typeface="+mn-cs"/>
                        </a:rPr>
                        <a:t>من خلال الوقاية من الأمراض البشرية، ولا سيما </a:t>
                      </a:r>
                      <a:r>
                        <a:rPr lang="ar-OM" sz="1800" dirty="0">
                          <a:solidFill>
                            <a:srgbClr val="C00000"/>
                          </a:solidFill>
                          <a:latin typeface="inherit"/>
                          <a:ea typeface="+mn-ea"/>
                          <a:cs typeface="+mn-cs"/>
                        </a:rPr>
                        <a:t>الأمراض المعدية</a:t>
                      </a:r>
                      <a:r>
                        <a:rPr lang="ar-OM" dirty="0">
                          <a:latin typeface="inherit"/>
                          <a:ea typeface="+mn-ea"/>
                          <a:cs typeface="+mn-cs"/>
                        </a:rPr>
                        <a:t>، والتصدي </a:t>
                      </a:r>
                      <a:r>
                        <a:rPr lang="ar-OM" dirty="0">
                          <a:solidFill>
                            <a:srgbClr val="C00000"/>
                          </a:solidFill>
                          <a:latin typeface="inherit"/>
                          <a:ea typeface="+mn-ea"/>
                          <a:cs typeface="+mn-cs"/>
                        </a:rPr>
                        <a:t>للتهديدات المحتملة</a:t>
                      </a:r>
                      <a:r>
                        <a:rPr lang="ar-OM" dirty="0">
                          <a:latin typeface="inherit"/>
                          <a:ea typeface="+mn-ea"/>
                          <a:cs typeface="+mn-cs"/>
                        </a:rPr>
                        <a:t> للصحة بهدف ضمان مستوى عالٍ من حماية صحة </a:t>
                      </a:r>
                      <a:r>
                        <a:rPr lang="ar-OM" dirty="0">
                          <a:solidFill>
                            <a:srgbClr val="C00000"/>
                          </a:solidFill>
                          <a:latin typeface="inherit"/>
                          <a:ea typeface="+mn-ea"/>
                          <a:cs typeface="+mn-cs"/>
                        </a:rPr>
                        <a:t>المواطنين الأوروبيين</a:t>
                      </a:r>
                      <a:r>
                        <a:rPr lang="ar-OM" dirty="0">
                          <a:latin typeface="inherit"/>
                          <a:ea typeface="+mn-ea"/>
                          <a:cs typeface="+mn-cs"/>
                        </a:rPr>
                        <a:t>. تتطلب الاستجابة الفعالة للفاشيات نهجًا متسقًا بين الدول الأعضاء وآراء خبراء الصحة العامة ذوي الخبرة، وذلك بالتنسيق على المستوى المجتمعي.</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2002868099"/>
                  </a:ext>
                </a:extLst>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2288334504"/>
              </p:ext>
            </p:extLst>
          </p:nvPr>
        </p:nvGraphicFramePr>
        <p:xfrm>
          <a:off x="180095" y="4959170"/>
          <a:ext cx="10262479" cy="822960"/>
        </p:xfrm>
        <a:graphic>
          <a:graphicData uri="http://schemas.openxmlformats.org/drawingml/2006/table">
            <a:tbl>
              <a:tblPr rtl="1"/>
              <a:tblGrid>
                <a:gridCol w="410499">
                  <a:extLst>
                    <a:ext uri="{9D8B030D-6E8A-4147-A177-3AD203B41FA5}">
                      <a16:colId xmlns:a16="http://schemas.microsoft.com/office/drawing/2014/main" val="2961539556"/>
                    </a:ext>
                  </a:extLst>
                </a:gridCol>
                <a:gridCol w="9851980">
                  <a:extLst>
                    <a:ext uri="{9D8B030D-6E8A-4147-A177-3AD203B41FA5}">
                      <a16:colId xmlns:a16="http://schemas.microsoft.com/office/drawing/2014/main" val="3482829894"/>
                    </a:ext>
                  </a:extLst>
                </a:gridCol>
              </a:tblGrid>
              <a:tr h="0">
                <a:tc>
                  <a:txBody>
                    <a:bodyPr/>
                    <a:lstStyle/>
                    <a:p>
                      <a:pPr algn="r" rtl="1"/>
                      <a:endParaRPr lang="en-GB" dirty="0">
                        <a:effectLst/>
                        <a:latin typeface="inherit"/>
                      </a:endParaRPr>
                    </a:p>
                  </a:txBody>
                  <a:tcPr marL="0" marR="0" marT="0" marB="0">
                    <a:lnL>
                      <a:noFill/>
                    </a:lnL>
                    <a:lnR>
                      <a:noFill/>
                    </a:lnR>
                    <a:lnT>
                      <a:noFill/>
                    </a:lnT>
                    <a:lnB>
                      <a:noFill/>
                    </a:lnB>
                    <a:solidFill>
                      <a:srgbClr val="FFFFFF"/>
                    </a:solidFill>
                  </a:tcPr>
                </a:tc>
                <a:tc>
                  <a:txBody>
                    <a:bodyPr/>
                    <a:lstStyle/>
                    <a:p>
                      <a:pPr marL="342900" indent="-342900" algn="just">
                        <a:buFont typeface="+mj-lt"/>
                        <a:buAutoNum type="arabicParenR" startAt="2"/>
                      </a:pPr>
                      <a:r>
                        <a:rPr lang="ar-OM" dirty="0">
                          <a:latin typeface="inherit"/>
                        </a:rPr>
                        <a:t>يجب على المجتمع الأوروبي التصدي لمخاوف المواطنين الأوروبيين بشأن تهديدات الصحة العامة على نحو منسق ومتسق. ونظرًا لأن حماية الصحة قد تشمل إجراءات مختلفة تتراوح من </a:t>
                      </a:r>
                      <a:r>
                        <a:rPr lang="ar-OM" dirty="0">
                          <a:solidFill>
                            <a:srgbClr val="C00000"/>
                          </a:solidFill>
                          <a:latin typeface="inherit"/>
                        </a:rPr>
                        <a:t>التأهب وتدابير المكافحة إلى الوقاية من الأمراض البشرية</a:t>
                      </a:r>
                      <a:r>
                        <a:rPr lang="ar-OM" dirty="0">
                          <a:latin typeface="inherit"/>
                        </a:rPr>
                        <a:t>، ينبغي أن يظل نطاق الإجراءات واسعًا. كما أن خطر </a:t>
                      </a:r>
                      <a:r>
                        <a:rPr lang="ar-OM" dirty="0">
                          <a:solidFill>
                            <a:srgbClr val="C00000"/>
                          </a:solidFill>
                          <a:latin typeface="inherit"/>
                        </a:rPr>
                        <a:t>نشر مسببات الأمراض عمدًا</a:t>
                      </a:r>
                      <a:r>
                        <a:rPr lang="ar-OM" dirty="0">
                          <a:latin typeface="inherit"/>
                        </a:rPr>
                        <a:t> يتطلب استجابة متسقة من المجتمع.</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4093138413"/>
                  </a:ext>
                </a:extLst>
              </a:tr>
            </a:tbl>
          </a:graphicData>
        </a:graphic>
      </p:graphicFrame>
      <p:sp>
        <p:nvSpPr>
          <p:cNvPr id="36" name="TextBox 35"/>
          <p:cNvSpPr txBox="1"/>
          <p:nvPr/>
        </p:nvSpPr>
        <p:spPr>
          <a:xfrm>
            <a:off x="0" y="1628443"/>
            <a:ext cx="2070230" cy="341632"/>
          </a:xfrm>
          <a:prstGeom prst="rect">
            <a:avLst/>
          </a:prstGeom>
          <a:noFill/>
        </p:spPr>
        <p:txBody>
          <a:bodyPr wrap="square" rtlCol="0">
            <a:spAutoFit/>
          </a:bodyPr>
          <a:lstStyle/>
          <a:p>
            <a:r>
              <a:rPr lang="en-GB" sz="1800">
                <a:solidFill>
                  <a:srgbClr val="FF0000"/>
                </a:solidFill>
              </a:rPr>
              <a:t>POP UP</a:t>
            </a:r>
          </a:p>
        </p:txBody>
      </p:sp>
      <p:sp>
        <p:nvSpPr>
          <p:cNvPr id="2" name="TextBox 1"/>
          <p:cNvSpPr txBox="1"/>
          <p:nvPr/>
        </p:nvSpPr>
        <p:spPr>
          <a:xfrm>
            <a:off x="2085500" y="6375040"/>
            <a:ext cx="9406045" cy="258532"/>
          </a:xfrm>
          <a:prstGeom prst="rect">
            <a:avLst/>
          </a:prstGeom>
          <a:noFill/>
        </p:spPr>
        <p:txBody>
          <a:bodyPr wrap="square" rtlCol="0">
            <a:spAutoFit/>
          </a:bodyPr>
          <a:lstStyle/>
          <a:p>
            <a:r>
              <a:rPr lang="en-GB"/>
              <a:t>https://eur-lex.europa.eu/legal-content/EN/TXT/HTML/?uri=CELEX:32004R0851&amp;from=EN</a:t>
            </a:r>
          </a:p>
        </p:txBody>
      </p:sp>
    </p:spTree>
    <p:extLst>
      <p:ext uri="{BB962C8B-B14F-4D97-AF65-F5344CB8AC3E}">
        <p14:creationId xmlns:p14="http://schemas.microsoft.com/office/powerpoint/2010/main" val="2481970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80237" y="2681595"/>
            <a:ext cx="2700300" cy="523220"/>
          </a:xfrm>
          <a:prstGeom prst="rect">
            <a:avLst/>
          </a:prstGeom>
          <a:noFill/>
        </p:spPr>
        <p:txBody>
          <a:bodyPr wrap="square" rtlCol="0">
            <a:spAutoFit/>
          </a:bodyPr>
          <a:lstStyle/>
          <a:p>
            <a:r>
              <a:rPr lang="ar-OM" sz="1400" b="1" dirty="0"/>
              <a:t>على الصعيد الدولي</a:t>
            </a:r>
          </a:p>
          <a:p>
            <a:pPr marL="92075" indent="-92075">
              <a:buFont typeface="Arial" panose="020B0604020202020204" pitchFamily="34" charset="0"/>
              <a:buChar char="•"/>
            </a:pPr>
            <a:r>
              <a:rPr lang="ar-OM" sz="1400" u="none" dirty="0"/>
              <a:t>اللوائح الصحية الدولية 2005</a:t>
            </a:r>
          </a:p>
        </p:txBody>
      </p:sp>
      <p:sp>
        <p:nvSpPr>
          <p:cNvPr id="4" name="TextBox 3"/>
          <p:cNvSpPr txBox="1"/>
          <p:nvPr/>
        </p:nvSpPr>
        <p:spPr>
          <a:xfrm>
            <a:off x="4678541" y="2766902"/>
            <a:ext cx="2340261" cy="1148007"/>
          </a:xfrm>
          <a:prstGeom prst="rect">
            <a:avLst/>
          </a:prstGeom>
          <a:noFill/>
        </p:spPr>
        <p:txBody>
          <a:bodyPr wrap="square" rtlCol="0">
            <a:spAutoFit/>
          </a:bodyPr>
          <a:lstStyle/>
          <a:p>
            <a:r>
              <a:rPr lang="ar-OM" sz="1400" b="1" dirty="0"/>
              <a:t>على صعيد الاتحاد الأوروبي</a:t>
            </a:r>
          </a:p>
          <a:p>
            <a:pPr marL="92075" indent="-92075">
              <a:buFont typeface="Arial" panose="020B0604020202020204" pitchFamily="34" charset="0"/>
              <a:buChar char="•"/>
            </a:pPr>
            <a:r>
              <a:rPr lang="ar-OM" sz="1400" u="none" dirty="0"/>
              <a:t>في الاتحاد الأوروبي - تشريع بشأن التهديدات الصحية الخطيرة العابرة للحدود ("1082")</a:t>
            </a:r>
          </a:p>
          <a:p>
            <a:pPr marL="92075" indent="-92075">
              <a:buFont typeface="Arial" panose="020B0604020202020204" pitchFamily="34" charset="0"/>
              <a:buChar char="•"/>
            </a:pPr>
            <a:r>
              <a:rPr lang="ar-OM" sz="1400" u="none" dirty="0"/>
              <a:t>سياسات الاتحاد الأوروبي</a:t>
            </a:r>
          </a:p>
        </p:txBody>
      </p:sp>
      <p:sp>
        <p:nvSpPr>
          <p:cNvPr id="5" name="TextBox 4"/>
          <p:cNvSpPr txBox="1"/>
          <p:nvPr/>
        </p:nvSpPr>
        <p:spPr>
          <a:xfrm>
            <a:off x="765160" y="2764576"/>
            <a:ext cx="2250250" cy="760208"/>
          </a:xfrm>
          <a:prstGeom prst="rect">
            <a:avLst/>
          </a:prstGeom>
          <a:noFill/>
        </p:spPr>
        <p:txBody>
          <a:bodyPr wrap="square" rtlCol="0">
            <a:spAutoFit/>
          </a:bodyPr>
          <a:lstStyle/>
          <a:p>
            <a:r>
              <a:rPr lang="ar-OM" sz="1400" b="1" dirty="0"/>
              <a:t> على الصعيد دون القطري</a:t>
            </a:r>
          </a:p>
          <a:p>
            <a:r>
              <a:rPr lang="ar-OM" sz="1400" u="none" dirty="0"/>
              <a:t>(أقاليم ما وراء البحار)</a:t>
            </a:r>
          </a:p>
          <a:p>
            <a:r>
              <a:rPr lang="ar-OM" sz="1400" u="none" dirty="0"/>
              <a:t>الملاريا الواردة من الخارج</a:t>
            </a:r>
          </a:p>
        </p:txBody>
      </p:sp>
      <p:sp>
        <p:nvSpPr>
          <p:cNvPr id="6" name="TextBox 5"/>
          <p:cNvSpPr txBox="1"/>
          <p:nvPr/>
        </p:nvSpPr>
        <p:spPr>
          <a:xfrm>
            <a:off x="1125200" y="819870"/>
            <a:ext cx="7200799" cy="424732"/>
          </a:xfrm>
          <a:prstGeom prst="rect">
            <a:avLst/>
          </a:prstGeom>
          <a:noFill/>
        </p:spPr>
        <p:txBody>
          <a:bodyPr wrap="square" rtlCol="0">
            <a:spAutoFit/>
          </a:bodyPr>
          <a:lstStyle/>
          <a:p>
            <a:pPr algn="r"/>
            <a:r>
              <a:rPr lang="ar-OM" sz="2400" u="none" dirty="0"/>
              <a:t>التشريعات</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41973" y="1539427"/>
            <a:ext cx="1985357" cy="1985357"/>
          </a:xfrm>
          <a:prstGeom prst="rect">
            <a:avLst/>
          </a:prstGeom>
        </p:spPr>
      </p:pic>
      <p:sp>
        <p:nvSpPr>
          <p:cNvPr id="7" name="TextBox 6"/>
          <p:cNvSpPr txBox="1"/>
          <p:nvPr/>
        </p:nvSpPr>
        <p:spPr>
          <a:xfrm>
            <a:off x="2676845" y="2764576"/>
            <a:ext cx="2340261" cy="717119"/>
          </a:xfrm>
          <a:prstGeom prst="rect">
            <a:avLst/>
          </a:prstGeom>
          <a:noFill/>
        </p:spPr>
        <p:txBody>
          <a:bodyPr wrap="square" rtlCol="0">
            <a:spAutoFit/>
          </a:bodyPr>
          <a:lstStyle/>
          <a:p>
            <a:r>
              <a:rPr lang="ar-OM" sz="1400" b="1" dirty="0"/>
              <a:t>على الصعيد القطري</a:t>
            </a:r>
          </a:p>
          <a:p>
            <a:pPr marL="285750" indent="-285750">
              <a:buFont typeface="Arial" panose="020B0604020202020204" pitchFamily="34" charset="0"/>
              <a:buChar char="•"/>
            </a:pPr>
            <a:r>
              <a:rPr lang="ar-OM" sz="1400" u="none" dirty="0"/>
              <a:t>التشريعات القطرية بشأن الإبلاغ الإلزامي</a:t>
            </a:r>
          </a:p>
        </p:txBody>
      </p:sp>
    </p:spTree>
    <p:extLst>
      <p:ext uri="{BB962C8B-B14F-4D97-AF65-F5344CB8AC3E}">
        <p14:creationId xmlns:p14="http://schemas.microsoft.com/office/powerpoint/2010/main" val="3197147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llout con freccia a destra 14"/>
          <p:cNvSpPr/>
          <p:nvPr/>
        </p:nvSpPr>
        <p:spPr bwMode="auto">
          <a:xfrm flipH="1">
            <a:off x="3440559" y="3208887"/>
            <a:ext cx="2489200" cy="1822450"/>
          </a:xfrm>
          <a:prstGeom prst="rightArrowCallout">
            <a:avLst>
              <a:gd name="adj1" fmla="val 16972"/>
              <a:gd name="adj2" fmla="val 16972"/>
              <a:gd name="adj3" fmla="val 17641"/>
              <a:gd name="adj4" fmla="val 77313"/>
            </a:avLst>
          </a:prstGeom>
          <a:solidFill>
            <a:srgbClr val="FFF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12" name="Callout con freccia a destra 11"/>
          <p:cNvSpPr/>
          <p:nvPr/>
        </p:nvSpPr>
        <p:spPr bwMode="auto">
          <a:xfrm flipH="1">
            <a:off x="5312899" y="3204613"/>
            <a:ext cx="2311400" cy="1822450"/>
          </a:xfrm>
          <a:prstGeom prst="rightArrowCallout">
            <a:avLst>
              <a:gd name="adj1" fmla="val 16972"/>
              <a:gd name="adj2" fmla="val 16972"/>
              <a:gd name="adj3" fmla="val 17641"/>
              <a:gd name="adj4" fmla="val 76054"/>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2" name="Text Box 4"/>
          <p:cNvSpPr txBox="1">
            <a:spLocks noChangeArrowheads="1"/>
          </p:cNvSpPr>
          <p:nvPr/>
        </p:nvSpPr>
        <p:spPr bwMode="auto">
          <a:xfrm>
            <a:off x="1252538" y="865188"/>
            <a:ext cx="8063572" cy="341632"/>
          </a:xfrm>
          <a:prstGeom prst="rect">
            <a:avLst/>
          </a:prstGeom>
          <a:noFill/>
          <a:ln w="9525" algn="ctr">
            <a:noFill/>
            <a:miter lim="800000"/>
            <a:headEnd/>
            <a:tailEnd/>
          </a:ln>
        </p:spPr>
        <p:txBody>
          <a:bodyPr wrap="square">
            <a:spAutoFit/>
          </a:bodyPr>
          <a:lstStyle/>
          <a:p>
            <a:pPr marL="0" marR="0" lvl="0" indent="0" algn="r" defTabSz="914400" rtl="1" eaLnBrk="1" fontAlgn="base" latinLnBrk="0" hangingPunct="1">
              <a:lnSpc>
                <a:spcPct val="90000"/>
              </a:lnSpc>
              <a:spcBef>
                <a:spcPct val="50000"/>
              </a:spcBef>
              <a:spcAft>
                <a:spcPct val="0"/>
              </a:spcAft>
              <a:buClrTx/>
              <a:buSzTx/>
              <a:buFontTx/>
              <a:buNone/>
              <a:tabLst/>
              <a:defRPr/>
            </a:pPr>
            <a:r>
              <a:rPr kumimoji="0" lang="ar-OM" sz="1800" b="1" i="0" u="none" strike="noStrike" cap="none" normalizeH="0" baseline="0" noProof="0" dirty="0">
                <a:ln>
                  <a:noFill/>
                </a:ln>
                <a:solidFill>
                  <a:srgbClr val="69AE23"/>
                </a:solidFill>
                <a:uLnTx/>
                <a:uFillTx/>
                <a:latin typeface="Arial" charset="0"/>
                <a:ea typeface="+mn-ea"/>
                <a:cs typeface="+mn-cs"/>
              </a:rPr>
              <a:t>اللوائح الصحية الدولية المعدلة (</a:t>
            </a:r>
            <a:r>
              <a:rPr kumimoji="0" lang="en-GB" sz="1800" b="1" i="0" u="none" strike="noStrike" cap="none" normalizeH="0" baseline="0" noProof="0" dirty="0">
                <a:ln>
                  <a:noFill/>
                </a:ln>
                <a:solidFill>
                  <a:srgbClr val="69AE23"/>
                </a:solidFill>
                <a:uLnTx/>
                <a:uFillTx/>
                <a:latin typeface="Arial" charset="0"/>
                <a:ea typeface="+mn-ea"/>
                <a:cs typeface="+mn-cs"/>
              </a:rPr>
              <a:t>IHR 2005</a:t>
            </a:r>
            <a:r>
              <a:rPr kumimoji="0" lang="ar-OM" sz="1800" b="1" i="0" u="none" strike="noStrike" cap="none" normalizeH="0" baseline="0" noProof="0" dirty="0">
                <a:ln>
                  <a:noFill/>
                </a:ln>
                <a:solidFill>
                  <a:srgbClr val="69AE23"/>
                </a:solidFill>
                <a:uLnTx/>
                <a:uFillTx/>
                <a:latin typeface="Arial" charset="0"/>
                <a:ea typeface="+mn-ea"/>
                <a:cs typeface="+mn-cs"/>
              </a:rPr>
              <a:t>)</a:t>
            </a:r>
          </a:p>
        </p:txBody>
      </p:sp>
      <p:sp>
        <p:nvSpPr>
          <p:cNvPr id="3" name="Rectangle 3"/>
          <p:cNvSpPr txBox="1">
            <a:spLocks noChangeArrowheads="1"/>
          </p:cNvSpPr>
          <p:nvPr/>
        </p:nvSpPr>
        <p:spPr>
          <a:xfrm>
            <a:off x="1222376" y="1473200"/>
            <a:ext cx="8063572" cy="1333500"/>
          </a:xfrm>
          <a:prstGeom prst="rect">
            <a:avLst/>
          </a:prstGeom>
          <a:noFill/>
        </p:spPr>
        <p:txBody>
          <a:bodyPr lIns="72000" tIns="72000" rIns="72000" bIns="72000"/>
          <a:lstStyle/>
          <a:p>
            <a:pPr marL="0" marR="0" lvl="0" indent="0" algn="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lang="ar-OM" sz="1600" b="1" u="none" dirty="0">
                <a:solidFill>
                  <a:srgbClr val="000000"/>
                </a:solidFill>
                <a:latin typeface="Arial" charset="0"/>
                <a:cs typeface="Times New Roman" pitchFamily="18" charset="0"/>
              </a:rPr>
              <a:t>اللوائح الصحية الدولية</a:t>
            </a:r>
            <a:r>
              <a:rPr lang="ar-OM" sz="1600" u="none" dirty="0">
                <a:solidFill>
                  <a:srgbClr val="000000"/>
                </a:solidFill>
                <a:latin typeface="Arial" charset="0"/>
                <a:cs typeface="Times New Roman" pitchFamily="18" charset="0"/>
              </a:rPr>
              <a:t> هي صك قانوني دولي ملزم (من منظمة الصحة العالمية) وتشمل </a:t>
            </a:r>
            <a:r>
              <a:rPr lang="ar-OM" sz="1600" b="1" u="none" dirty="0">
                <a:solidFill>
                  <a:srgbClr val="000000"/>
                </a:solidFill>
                <a:latin typeface="Arial" charset="0"/>
                <a:cs typeface="Times New Roman" pitchFamily="18" charset="0"/>
              </a:rPr>
              <a:t>مجموعة ميثاق الممارسات</a:t>
            </a:r>
            <a:r>
              <a:rPr lang="ar-OM" sz="1600" u="none" dirty="0">
                <a:solidFill>
                  <a:srgbClr val="000000"/>
                </a:solidFill>
                <a:latin typeface="Arial" charset="0"/>
                <a:cs typeface="Times New Roman" pitchFamily="18" charset="0"/>
              </a:rPr>
              <a:t> والإجراءات المصممة من أجل تحقيق ما يلي في نفس الوقت:</a:t>
            </a:r>
          </a:p>
          <a:p>
            <a:pPr marL="620713" marR="0" lvl="2" indent="-261938" algn="r" defTabSz="820738" rtl="1"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r>
              <a:rPr lang="ar-OM" sz="1600" u="none" dirty="0">
                <a:solidFill>
                  <a:srgbClr val="000000"/>
                </a:solidFill>
                <a:latin typeface="Arial" charset="0"/>
                <a:cs typeface="Times New Roman" pitchFamily="18" charset="0"/>
              </a:rPr>
              <a:t>الوقاية من انتشار الأمراض دوليًا</a:t>
            </a:r>
          </a:p>
          <a:p>
            <a:pPr marL="620713" lvl="2" indent="-261938" algn="r" defTabSz="820738">
              <a:lnSpc>
                <a:spcPct val="100000"/>
              </a:lnSpc>
              <a:spcBef>
                <a:spcPct val="50000"/>
              </a:spcBef>
              <a:buClr>
                <a:srgbClr val="B22C1B"/>
              </a:buClr>
              <a:buSzPct val="80000"/>
              <a:buFontTx/>
              <a:buChar char="•"/>
              <a:tabLst>
                <a:tab pos="341313" algn="l"/>
                <a:tab pos="1150938" algn="l"/>
              </a:tabLst>
              <a:defRPr/>
            </a:pPr>
            <a:r>
              <a:rPr lang="ar-OM" sz="1600" u="none" dirty="0">
                <a:solidFill>
                  <a:srgbClr val="000000"/>
                </a:solidFill>
                <a:latin typeface="Arial" charset="0"/>
                <a:cs typeface="Times New Roman" pitchFamily="18" charset="0"/>
              </a:rPr>
              <a:t>تقليل التدخل في حركة المرور العالمية والتجارة الدولية</a:t>
            </a:r>
          </a:p>
          <a:p>
            <a:pPr marL="620713" marR="0" lvl="2" indent="-261938" algn="l" defTabSz="820738" rtl="0"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endParaRPr kumimoji="0" lang="en-GB" altLang="ja-JP" sz="1600" b="0" i="0" u="none" strike="noStrike" kern="1200" cap="none" spc="0" normalizeH="0" baseline="0" noProof="0" dirty="0">
              <a:ln>
                <a:noFill/>
              </a:ln>
              <a:solidFill>
                <a:srgbClr val="000000"/>
              </a:solidFill>
              <a:effectLst/>
              <a:uLnTx/>
              <a:uFillTx/>
              <a:latin typeface="Arial" charset="0"/>
              <a:ea typeface="+mn-ea"/>
              <a:cs typeface="Times New Roman" pitchFamily="18" charset="0"/>
            </a:endParaRPr>
          </a:p>
        </p:txBody>
      </p:sp>
      <p:sp>
        <p:nvSpPr>
          <p:cNvPr id="4" name="Rectangle 3"/>
          <p:cNvSpPr txBox="1">
            <a:spLocks noChangeArrowheads="1"/>
          </p:cNvSpPr>
          <p:nvPr/>
        </p:nvSpPr>
        <p:spPr>
          <a:xfrm>
            <a:off x="8071509" y="3497812"/>
            <a:ext cx="1425129" cy="622300"/>
          </a:xfrm>
          <a:prstGeom prst="rect">
            <a:avLst/>
          </a:prstGeom>
          <a:noFill/>
        </p:spPr>
        <p:txBody>
          <a:bodyPr lIns="72000" tIns="72000" rIns="72000" bIns="72000"/>
          <a:lstStyle/>
          <a:p>
            <a:pPr marL="0" marR="0" lvl="0" indent="0" algn="ct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الغرض من اللوائح الصحية الدولية (2005)</a:t>
            </a:r>
          </a:p>
        </p:txBody>
      </p:sp>
      <p:sp>
        <p:nvSpPr>
          <p:cNvPr id="5" name="Rettangolo 4"/>
          <p:cNvSpPr/>
          <p:nvPr/>
        </p:nvSpPr>
        <p:spPr>
          <a:xfrm>
            <a:off x="6537534" y="3328535"/>
            <a:ext cx="925253" cy="338554"/>
          </a:xfrm>
          <a:prstGeom prst="rect">
            <a:avLst/>
          </a:prstGeom>
        </p:spPr>
        <p:txBody>
          <a:bodyPr wrap="none">
            <a:spAutoFit/>
          </a:bodyPr>
          <a:lstStyle/>
          <a:p>
            <a:pPr marL="0" marR="0" lvl="0" indent="0" algn="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الوقاية</a:t>
            </a:r>
          </a:p>
        </p:txBody>
      </p:sp>
      <p:sp>
        <p:nvSpPr>
          <p:cNvPr id="6" name="Rettangolo 5"/>
          <p:cNvSpPr/>
          <p:nvPr/>
        </p:nvSpPr>
        <p:spPr>
          <a:xfrm>
            <a:off x="6537534" y="3693270"/>
            <a:ext cx="880369" cy="338554"/>
          </a:xfrm>
          <a:prstGeom prst="rect">
            <a:avLst/>
          </a:prstGeom>
        </p:spPr>
        <p:txBody>
          <a:bodyPr wrap="none">
            <a:spAutoFit/>
          </a:bodyPr>
          <a:lstStyle/>
          <a:p>
            <a:pPr marL="0" marR="0" lvl="0" indent="0" algn="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الحماية</a:t>
            </a:r>
          </a:p>
        </p:txBody>
      </p:sp>
      <p:sp>
        <p:nvSpPr>
          <p:cNvPr id="7" name="Rettangolo 6"/>
          <p:cNvSpPr/>
          <p:nvPr/>
        </p:nvSpPr>
        <p:spPr>
          <a:xfrm>
            <a:off x="6537534" y="4058005"/>
            <a:ext cx="880369" cy="338554"/>
          </a:xfrm>
          <a:prstGeom prst="rect">
            <a:avLst/>
          </a:prstGeom>
        </p:spPr>
        <p:txBody>
          <a:bodyPr wrap="none">
            <a:spAutoFit/>
          </a:bodyPr>
          <a:lstStyle/>
          <a:p>
            <a:pPr marL="0" marR="0" lvl="0" indent="0" algn="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المكافحة</a:t>
            </a:r>
          </a:p>
        </p:txBody>
      </p:sp>
      <p:sp>
        <p:nvSpPr>
          <p:cNvPr id="10" name="Rettangolo 9"/>
          <p:cNvSpPr/>
          <p:nvPr/>
        </p:nvSpPr>
        <p:spPr>
          <a:xfrm>
            <a:off x="5741749" y="4405406"/>
            <a:ext cx="1733550" cy="584775"/>
          </a:xfrm>
          <a:prstGeom prst="rect">
            <a:avLst/>
          </a:prstGeom>
        </p:spPr>
        <p:txBody>
          <a:bodyPr wrap="square">
            <a:spAutoFit/>
          </a:bodyPr>
          <a:lstStyle/>
          <a:p>
            <a:pPr marL="0" marR="0" lvl="0" indent="0" algn="r" defTabSz="820738" rtl="1"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lang="ar-OM" sz="1600" b="1" u="none" dirty="0">
                <a:solidFill>
                  <a:srgbClr val="000000"/>
                </a:solidFill>
                <a:latin typeface="Arial" charset="0"/>
                <a:cs typeface="Times New Roman" pitchFamily="18" charset="0"/>
              </a:rPr>
              <a:t>تقديم استجابة</a:t>
            </a:r>
            <a:r>
              <a:rPr lang="ar-OM" sz="1600" u="none" dirty="0">
                <a:solidFill>
                  <a:srgbClr val="000000"/>
                </a:solidFill>
                <a:latin typeface="Arial" charset="0"/>
                <a:cs typeface="Times New Roman" pitchFamily="18" charset="0"/>
              </a:rPr>
              <a:t> بشأن الصحة العامة</a:t>
            </a:r>
          </a:p>
        </p:txBody>
      </p:sp>
      <p:sp>
        <p:nvSpPr>
          <p:cNvPr id="11" name="Parentesi graffa aperta 10"/>
          <p:cNvSpPr/>
          <p:nvPr/>
        </p:nvSpPr>
        <p:spPr bwMode="auto">
          <a:xfrm flipH="1">
            <a:off x="7552185" y="3206750"/>
            <a:ext cx="400050" cy="1822450"/>
          </a:xfrm>
          <a:prstGeom prst="leftBrace">
            <a:avLst>
              <a:gd name="adj1" fmla="val 44904"/>
              <a:gd name="adj2" fmla="val 50000"/>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13" name="Rettangolo 12"/>
          <p:cNvSpPr/>
          <p:nvPr/>
        </p:nvSpPr>
        <p:spPr>
          <a:xfrm>
            <a:off x="3947276" y="3808962"/>
            <a:ext cx="1470615" cy="806375"/>
          </a:xfrm>
          <a:prstGeom prst="rect">
            <a:avLst/>
          </a:prstGeom>
        </p:spPr>
        <p:txBody>
          <a:bodyPr wrap="square">
            <a:spAutoFit/>
          </a:bodyPr>
          <a:lstStyle/>
          <a:p>
            <a:pPr marL="0" marR="0" lvl="0" indent="0" algn="ctr" defTabSz="914400" rtl="1" eaLnBrk="1" fontAlgn="base" latinLnBrk="0" hangingPunct="1">
              <a:lnSpc>
                <a:spcPct val="90000"/>
              </a:lnSpc>
              <a:spcBef>
                <a:spcPct val="20000"/>
              </a:spcBef>
              <a:spcAft>
                <a:spcPct val="0"/>
              </a:spcAft>
              <a:buClrTx/>
              <a:buSzTx/>
              <a:buFontTx/>
              <a:buNone/>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انتشار المرض</a:t>
            </a:r>
          </a:p>
          <a:p>
            <a:pPr marL="0" marR="0" lvl="0" indent="0" algn="ctr" defTabSz="914400" rtl="1" eaLnBrk="1" fontAlgn="base" latinLnBrk="0" hangingPunct="1">
              <a:lnSpc>
                <a:spcPct val="90000"/>
              </a:lnSpc>
              <a:spcBef>
                <a:spcPct val="20000"/>
              </a:spcBef>
              <a:spcAft>
                <a:spcPct val="0"/>
              </a:spcAft>
              <a:buClrTx/>
              <a:buSzTx/>
              <a:buFontTx/>
              <a:buNone/>
              <a:tabLst/>
              <a:defRPr/>
            </a:pPr>
            <a:r>
              <a:rPr kumimoji="0" lang="ar-OM" sz="1600" b="1" i="0" u="none" strike="noStrike" cap="none" normalizeH="0" baseline="0" noProof="0" dirty="0">
                <a:ln>
                  <a:noFill/>
                </a:ln>
                <a:solidFill>
                  <a:srgbClr val="000000"/>
                </a:solidFill>
                <a:uLnTx/>
                <a:uFillTx/>
                <a:latin typeface="Arial" charset="0"/>
                <a:ea typeface="+mn-ea"/>
                <a:cs typeface="Times New Roman" pitchFamily="18" charset="0"/>
              </a:rPr>
              <a:t> دوليًا</a:t>
            </a:r>
          </a:p>
        </p:txBody>
      </p:sp>
      <p:sp>
        <p:nvSpPr>
          <p:cNvPr id="16" name="Rettangolo 15"/>
          <p:cNvSpPr/>
          <p:nvPr/>
        </p:nvSpPr>
        <p:spPr>
          <a:xfrm>
            <a:off x="324627" y="4149599"/>
            <a:ext cx="2978150" cy="313932"/>
          </a:xfrm>
          <a:prstGeom prst="rect">
            <a:avLst/>
          </a:prstGeom>
        </p:spPr>
        <p:txBody>
          <a:bodyPr wrap="square">
            <a:spAutoFit/>
          </a:bodyPr>
          <a:lstStyle/>
          <a:p>
            <a:pPr marL="0" marR="0" lvl="0" indent="0" algn="r" defTabSz="914400" rtl="1" eaLnBrk="1" fontAlgn="base" latinLnBrk="0" hangingPunct="1">
              <a:lnSpc>
                <a:spcPct val="90000"/>
              </a:lnSpc>
              <a:spcBef>
                <a:spcPct val="20000"/>
              </a:spcBef>
              <a:spcAft>
                <a:spcPct val="0"/>
              </a:spcAft>
              <a:buClrTx/>
              <a:buSzTx/>
              <a:buFont typeface="Arial" pitchFamily="34" charset="0"/>
              <a:buChar char="•"/>
              <a:tabLst/>
              <a:defRPr/>
            </a:pPr>
            <a:r>
              <a:rPr kumimoji="0" lang="ar-OM" sz="1600" b="0" i="0" u="none" strike="noStrike" cap="none" normalizeH="0" baseline="0" noProof="0" dirty="0">
                <a:ln>
                  <a:noFill/>
                </a:ln>
                <a:solidFill>
                  <a:srgbClr val="000000"/>
                </a:solidFill>
                <a:uLnTx/>
                <a:uFillTx/>
                <a:latin typeface="Arial" charset="0"/>
                <a:ea typeface="+mn-ea"/>
                <a:cs typeface="Times New Roman" pitchFamily="18" charset="0"/>
              </a:rPr>
              <a:t> مخاطر الصحة العامة فقط</a:t>
            </a:r>
          </a:p>
        </p:txBody>
      </p:sp>
      <p:sp>
        <p:nvSpPr>
          <p:cNvPr id="17" name="Rettangolo 16"/>
          <p:cNvSpPr/>
          <p:nvPr/>
        </p:nvSpPr>
        <p:spPr>
          <a:xfrm>
            <a:off x="1222375" y="5429250"/>
            <a:ext cx="8093735" cy="806375"/>
          </a:xfrm>
          <a:prstGeom prst="rect">
            <a:avLst/>
          </a:prstGeom>
        </p:spPr>
        <p:txBody>
          <a:bodyPr wrap="square">
            <a:spAutoFit/>
          </a:bodyPr>
          <a:lstStyle/>
          <a:p>
            <a:pPr lvl="0" algn="r"/>
            <a:r>
              <a:rPr lang="ar-OM" sz="1600" u="none" dirty="0">
                <a:solidFill>
                  <a:srgbClr val="000000"/>
                </a:solidFill>
                <a:latin typeface="Arial" charset="0"/>
                <a:cs typeface="Times New Roman" pitchFamily="18" charset="0"/>
              </a:rPr>
              <a:t>حالات الطوارئ ذات الأهمية الدولية والمتعلقة بالصحة العامة </a:t>
            </a:r>
            <a:r>
              <a:rPr lang="ar-OM" sz="1600" b="1" u="none" dirty="0">
                <a:solidFill>
                  <a:srgbClr val="000000"/>
                </a:solidFill>
                <a:latin typeface="Arial" charset="0"/>
                <a:cs typeface="Times New Roman" pitchFamily="18" charset="0"/>
              </a:rPr>
              <a:t>(</a:t>
            </a:r>
            <a:r>
              <a:rPr lang="en-GB" sz="1600" b="1" u="none" dirty="0">
                <a:solidFill>
                  <a:srgbClr val="000000"/>
                </a:solidFill>
                <a:latin typeface="Arial" charset="0"/>
                <a:cs typeface="Times New Roman" pitchFamily="18" charset="0"/>
              </a:rPr>
              <a:t>PHEIC)</a:t>
            </a:r>
          </a:p>
          <a:p>
            <a:pPr marL="0" marR="0" lvl="0" indent="0" algn="r" defTabSz="914400" rtl="1" eaLnBrk="1" fontAlgn="base" latinLnBrk="0" hangingPunct="1">
              <a:lnSpc>
                <a:spcPct val="90000"/>
              </a:lnSpc>
              <a:spcBef>
                <a:spcPct val="20000"/>
              </a:spcBef>
              <a:spcAft>
                <a:spcPct val="0"/>
              </a:spcAft>
              <a:buClrTx/>
              <a:buSzTx/>
              <a:buFontTx/>
              <a:buNone/>
              <a:tabLst/>
              <a:defRPr/>
            </a:pPr>
            <a:r>
              <a:rPr lang="ar-OM" sz="1600" u="none" dirty="0">
                <a:solidFill>
                  <a:srgbClr val="000000"/>
                </a:solidFill>
                <a:latin typeface="Arial" charset="0"/>
                <a:cs typeface="Times New Roman" pitchFamily="18" charset="0"/>
              </a:rPr>
              <a:t>هي حدث استثنائي في الصحة العامة، تقرر أنه يشكل مخاطرة على الصحة العامة للدول الأخرى من خلال انتشار المرض دوليًا، وقد يتطلب استجابة دولية منسقة.</a:t>
            </a:r>
          </a:p>
        </p:txBody>
      </p:sp>
      <p:sp>
        <p:nvSpPr>
          <p:cNvPr id="18" name="TextBox 17"/>
          <p:cNvSpPr txBox="1"/>
          <p:nvPr/>
        </p:nvSpPr>
        <p:spPr>
          <a:xfrm>
            <a:off x="324627" y="3116169"/>
            <a:ext cx="3555395" cy="424732"/>
          </a:xfrm>
          <a:prstGeom prst="rect">
            <a:avLst/>
          </a:prstGeom>
          <a:noFill/>
        </p:spPr>
        <p:txBody>
          <a:bodyPr wrap="square" rtlCol="0">
            <a:spAutoFit/>
          </a:bodyPr>
          <a:lstStyle/>
          <a:p>
            <a:r>
              <a:rPr lang="ar-OM" dirty="0">
                <a:hlinkClick r:id="rId3"/>
              </a:rPr>
              <a:t> </a:t>
            </a:r>
            <a:r>
              <a:rPr lang="en-GB" dirty="0">
                <a:hlinkClick r:id="rId3"/>
              </a:rPr>
              <a:t>https://www.who.int/ihr/publications/9789241580496/en/</a:t>
            </a:r>
          </a:p>
        </p:txBody>
      </p:sp>
    </p:spTree>
    <p:extLst>
      <p:ext uri="{BB962C8B-B14F-4D97-AF65-F5344CB8AC3E}">
        <p14:creationId xmlns:p14="http://schemas.microsoft.com/office/powerpoint/2010/main" val="4232127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1" name="Picture 2060">
            <a:extLst>
              <a:ext uri="{FF2B5EF4-FFF2-40B4-BE49-F238E27FC236}">
                <a16:creationId xmlns:a16="http://schemas.microsoft.com/office/drawing/2014/main" id="{B3B10BC0-9408-46D5-BB72-98577112CA67}"/>
              </a:ext>
            </a:extLst>
          </p:cNvPr>
          <p:cNvPicPr>
            <a:picLocks noChangeAspect="1"/>
          </p:cNvPicPr>
          <p:nvPr/>
        </p:nvPicPr>
        <p:blipFill>
          <a:blip r:embed="rId3"/>
          <a:stretch>
            <a:fillRect/>
          </a:stretch>
        </p:blipFill>
        <p:spPr>
          <a:xfrm>
            <a:off x="1717120" y="1255757"/>
            <a:ext cx="3638550" cy="4914900"/>
          </a:xfrm>
          <a:prstGeom prst="rect">
            <a:avLst/>
          </a:prstGeom>
        </p:spPr>
      </p:pic>
      <p:sp>
        <p:nvSpPr>
          <p:cNvPr id="2" name="TextBox 1"/>
          <p:cNvSpPr txBox="1"/>
          <p:nvPr/>
        </p:nvSpPr>
        <p:spPr>
          <a:xfrm>
            <a:off x="6640385" y="5648658"/>
            <a:ext cx="3555395" cy="424732"/>
          </a:xfrm>
          <a:prstGeom prst="rect">
            <a:avLst/>
          </a:prstGeom>
          <a:noFill/>
        </p:spPr>
        <p:txBody>
          <a:bodyPr wrap="square" rtlCol="0">
            <a:spAutoFit/>
          </a:bodyPr>
          <a:lstStyle/>
          <a:p>
            <a:r>
              <a:rPr lang="ar-OM" b="1" dirty="0">
                <a:hlinkClick r:id="rId4"/>
              </a:rPr>
              <a:t>برنامج تعليمي لتقييم الإشعارات بموجب اللوائح الصحية الدولية</a:t>
            </a:r>
            <a:r>
              <a:rPr lang="ar-OM" b="1" dirty="0"/>
              <a:t> (انقر للدخول إلى الرابط)</a:t>
            </a:r>
          </a:p>
        </p:txBody>
      </p:sp>
      <p:sp>
        <p:nvSpPr>
          <p:cNvPr id="3" name="TextBox 2"/>
          <p:cNvSpPr txBox="1"/>
          <p:nvPr/>
        </p:nvSpPr>
        <p:spPr>
          <a:xfrm>
            <a:off x="225100" y="6260349"/>
            <a:ext cx="10351150" cy="313932"/>
          </a:xfrm>
          <a:prstGeom prst="rect">
            <a:avLst/>
          </a:prstGeom>
          <a:noFill/>
        </p:spPr>
        <p:txBody>
          <a:bodyPr wrap="square" rtlCol="0">
            <a:spAutoFit/>
          </a:bodyPr>
          <a:lstStyle/>
          <a:p>
            <a:r>
              <a:rPr lang="ar-OM" sz="800" u="none" dirty="0"/>
              <a:t>"أداة اتخاذ القرار بشأن التقييم والإخطار بالأحداث التي قد تشكل حالة طوارئ صحية عامة تثير قلقًا دوليًا". المصدر: تم إعادة طبعه من: منظمة الصحّة العالمية، اللوائح الصحية العالمية (2005)، الملحق 2، 43، </a:t>
            </a:r>
            <a:r>
              <a:rPr lang="en-GB" sz="800" u="none" dirty="0"/>
              <a:t>http://www.who.int/ihr/publications/9789241596664/en</a:t>
            </a:r>
            <a:r>
              <a:rPr lang="ar-OM" sz="800" u="none" dirty="0"/>
              <a:t>/ (تم الاطلاع عليه في 9 كانون الثاني/يناير 2017). المصادقة: منظمة الصحة العالمية  </a:t>
            </a:r>
          </a:p>
        </p:txBody>
      </p:sp>
      <p:sp>
        <p:nvSpPr>
          <p:cNvPr id="4" name="TextBox 3"/>
          <p:cNvSpPr txBox="1"/>
          <p:nvPr/>
        </p:nvSpPr>
        <p:spPr>
          <a:xfrm>
            <a:off x="-1" y="856510"/>
            <a:ext cx="9496131" cy="341632"/>
          </a:xfrm>
          <a:prstGeom prst="rect">
            <a:avLst/>
          </a:prstGeom>
          <a:noFill/>
        </p:spPr>
        <p:txBody>
          <a:bodyPr wrap="square" rtlCol="0">
            <a:spAutoFit/>
          </a:bodyPr>
          <a:lstStyle/>
          <a:p>
            <a:pPr algn="r"/>
            <a:r>
              <a:rPr lang="ar-OM" sz="1800" b="1" u="none" dirty="0">
                <a:solidFill>
                  <a:srgbClr val="92D050"/>
                </a:solidFill>
                <a:latin typeface="Calibri" panose="020F0502020204030204" pitchFamily="34" charset="0"/>
                <a:cs typeface="Calibri" panose="020F0502020204030204" pitchFamily="34" charset="0"/>
              </a:rPr>
              <a:t>على الصعيد العالمي: معايير اللوائح الصحية الدولية</a:t>
            </a:r>
          </a:p>
        </p:txBody>
      </p:sp>
      <p:sp>
        <p:nvSpPr>
          <p:cNvPr id="6" name="Rounded Rectangular Callout 5"/>
          <p:cNvSpPr/>
          <p:nvPr/>
        </p:nvSpPr>
        <p:spPr bwMode="auto">
          <a:xfrm>
            <a:off x="6181405" y="1837255"/>
            <a:ext cx="3960439" cy="1575175"/>
          </a:xfrm>
          <a:prstGeom prst="wedgeRoundRectCallout">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kumimoji="0" lang="ar-OM" sz="1200" b="0" i="0" u="sng" strike="noStrike" cap="none" normalizeH="0" baseline="0">
                <a:ln>
                  <a:noFill/>
                </a:ln>
                <a:solidFill>
                  <a:schemeClr val="tx1"/>
                </a:solidFill>
                <a:latin typeface="Microsoft Sans Serif" pitchFamily="34" charset="0"/>
              </a:rPr>
              <a:t>تركز على 4 أسئلة رئيسية في الخوارزمية</a:t>
            </a:r>
          </a:p>
        </p:txBody>
      </p:sp>
      <p:sp>
        <p:nvSpPr>
          <p:cNvPr id="7" name="Oval 6"/>
          <p:cNvSpPr/>
          <p:nvPr/>
        </p:nvSpPr>
        <p:spPr bwMode="auto">
          <a:xfrm>
            <a:off x="2542855" y="2782360"/>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8" name="Oval 7"/>
          <p:cNvSpPr/>
          <p:nvPr/>
        </p:nvSpPr>
        <p:spPr bwMode="auto">
          <a:xfrm>
            <a:off x="1638978" y="3567587"/>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9" name="Oval 8"/>
          <p:cNvSpPr/>
          <p:nvPr/>
        </p:nvSpPr>
        <p:spPr bwMode="auto">
          <a:xfrm>
            <a:off x="2269048" y="4175155"/>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0" name="Oval 9"/>
          <p:cNvSpPr/>
          <p:nvPr/>
        </p:nvSpPr>
        <p:spPr bwMode="auto">
          <a:xfrm>
            <a:off x="2900934" y="4907260"/>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109293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3&quot;/&gt;&lt;property id=&quot;20307&quot; value=&quot;298&quot;/&gt;&lt;/object&gt;&lt;object type=&quot;3&quot; unique_id=&quot;10180&quot;&gt;&lt;property id=&quot;20148&quot; value=&quot;5&quot;/&gt;&lt;property id=&quot;20300&quot; value=&quot;Slide 10&quot;/&gt;&lt;property id=&quot;20307&quot; value=&quot;281&quot;/&gt;&lt;/object&gt;&lt;object type=&quot;3&quot; unique_id=&quot;10181&quot;&gt;&lt;property id=&quot;20148&quot; value=&quot;5&quot;/&gt;&lt;property id=&quot;20300&quot; value=&quot;Slide 11&quot;/&gt;&lt;property id=&quot;20307&quot; value=&quot;297&quot;/&gt;&lt;/object&gt;&lt;object type=&quot;3&quot; unique_id=&quot;10463&quot;&gt;&lt;property id=&quot;20148&quot; value=&quot;5&quot;/&gt;&lt;property id=&quot;20300&quot; value=&quot;Slide 5&quot;/&gt;&lt;property id=&quot;20307&quot; value=&quot;299&quot;/&gt;&lt;/object&gt;&lt;object type=&quot;3&quot; unique_id=&quot;10464&quot;&gt;&lt;property id=&quot;20148&quot; value=&quot;5&quot;/&gt;&lt;property id=&quot;20300&quot; value=&quot;Slide 6&quot;/&gt;&lt;property id=&quot;20307&quot; value=&quot;302&quot;/&gt;&lt;/object&gt;&lt;object type=&quot;3&quot; unique_id=&quot;10465&quot;&gt;&lt;property id=&quot;20148&quot; value=&quot;5&quot;/&gt;&lt;property id=&quot;20300&quot; value=&quot;Slide 7&quot;/&gt;&lt;property id=&quot;20307&quot; value=&quot;307&quot;/&gt;&lt;/object&gt;&lt;object type=&quot;3&quot; unique_id=&quot;10466&quot;&gt;&lt;property id=&quot;20148&quot; value=&quot;5&quot;/&gt;&lt;property id=&quot;20300&quot; value=&quot;Slide 8&quot;/&gt;&lt;property id=&quot;20307&quot; value=&quot;308&quot;/&gt;&lt;/object&gt;&lt;object type=&quot;3&quot; unique_id=&quot;10467&quot;&gt;&lt;property id=&quot;20148&quot; value=&quot;5&quot;/&gt;&lt;property id=&quot;20300&quot; value=&quot;Slide 9&quot;/&gt;&lt;property id=&quot;20307&quot; value=&quot;301&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4B7C7B7B-DBCF-4DAB-A9A4-059186C934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59F50B-FA92-45D2-A5F0-C41CE43DF56E}">
  <ds:schemaRefs>
    <ds:schemaRef ds:uri="http://schemas.microsoft.com/sharepoint/events"/>
  </ds:schemaRefs>
</ds:datastoreItem>
</file>

<file path=customXml/itemProps3.xml><?xml version="1.0" encoding="utf-8"?>
<ds:datastoreItem xmlns:ds="http://schemas.openxmlformats.org/officeDocument/2006/customXml" ds:itemID="{D8146EC3-9B35-408C-8030-3088D55E804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d23a570b-d7a9-49ca-a34c-8afb8206b4bf"/>
    <ds:schemaRef ds:uri="http://schemas.microsoft.com/sharepoint/v3"/>
    <ds:schemaRef ds:uri="http://purl.org/dc/terms/"/>
    <ds:schemaRef ds:uri="http://schemas.openxmlformats.org/package/2006/metadata/core-properties"/>
    <ds:schemaRef ds:uri="376727eb-354b-45e4-998d-f84ea079474e"/>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19886</ap:TotalTime>
  <ap:Words>3788</ap:Words>
  <ap:Application>Microsoft Office PowerPoint</ap:Application>
  <ap:PresentationFormat>Custom</ap:PresentationFormat>
  <ap:Paragraphs>358</ap:Paragraphs>
  <ap:Slides>21</ap:Slides>
  <ap:Notes>21</ap:Notes>
  <ap:HiddenSlides>0</ap:HiddenSlides>
  <ap:MMClips>0</ap:MMClips>
  <ap:ScaleCrop>false</ap:ScaleCrop>
  <ap:HeadingPairs>
    <vt:vector baseType="variant" size="6">
      <vt:variant>
        <vt:lpstr>Fonts Used</vt:lpstr>
      </vt:variant>
      <vt:variant>
        <vt:i4>15</vt:i4>
      </vt:variant>
      <vt:variant>
        <vt:lpstr>Theme</vt:lpstr>
      </vt:variant>
      <vt:variant>
        <vt:i4>3</vt:i4>
      </vt:variant>
      <vt:variant>
        <vt:lpstr>Slide Titles</vt:lpstr>
      </vt:variant>
      <vt:variant>
        <vt:i4>21</vt:i4>
      </vt:variant>
    </vt:vector>
  </ap:HeadingPairs>
  <ap:TitlesOfParts>
    <vt:vector baseType="lpstr" size="39">
      <vt:lpstr>MS PGothic</vt:lpstr>
      <vt:lpstr>AdobeCorpID MyriadRg</vt:lpstr>
      <vt:lpstr>Arial</vt:lpstr>
      <vt:lpstr>Arial Unicode MS</vt:lpstr>
      <vt:lpstr>Calibri</vt:lpstr>
      <vt:lpstr>Calibri Light</vt:lpstr>
      <vt:lpstr>Candara</vt:lpstr>
      <vt:lpstr>inherit</vt:lpstr>
      <vt:lpstr>MetaPro-Black</vt:lpstr>
      <vt:lpstr>MetaPro-Bold</vt:lpstr>
      <vt:lpstr>Microsoft Sans Serif</vt:lpstr>
      <vt:lpstr>Tahoma</vt:lpstr>
      <vt:lpstr>Times New Roman</vt:lpstr>
      <vt:lpstr>Verdana</vt:lpstr>
      <vt:lpstr>Wingdings</vt:lpstr>
      <vt:lpstr>Layers</vt:lpstr>
      <vt:lpstr>Office Theme</vt:lpstr>
      <vt:lpstr>1_Layers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القرار 1082/2013/EU بشأن التهديدات الصحية الخطيرة العابرة للحدود</vt:lpstr>
      <vt:lpstr>نظرة عامة – وضع معايير الترشيح</vt:lpstr>
      <vt:lpstr>PowerPoint Presentation</vt:lpstr>
      <vt:lpstr>PowerPoint Presentation</vt:lpstr>
      <vt:lpstr>PowerPoint Presentation</vt:lpstr>
      <vt:lpstr>نظرة عامة – وضع معايير الترشيح</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1141</cp:revision>
  <cp:lastPrinted>2019-11-13T13:07:45Z</cp:lastPrinted>
  <dcterms:created xsi:type="dcterms:W3CDTF">2006-11-17T14:43:15Z</dcterms:created>
  <dcterms:modified xsi:type="dcterms:W3CDTF">2021-03-23T14:46:10Z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DOI1007-2079432915-216</vt:lpwstr>
  </property>
  <property fmtid="{D5CDD505-2E9C-101B-9397-08002B2CF9AE}" pid="4" name="_dlc_DocIdUrl">
    <vt:lpwstr>http://dms.ecdcnet.europa.eu/sites/projects/prodmgmt/hsi/_layouts/15/DocIdRedir.aspx?ID=DOI1007-2079432915-216, DOI1007-2079432915-216</vt:lpwstr>
  </property>
  <property fmtid="{D5CDD505-2E9C-101B-9397-08002B2CF9AE}" pid="5" name="_dlc_DocIdItemGuid">
    <vt:lpwstr>de569c30-14b4-4d9e-84fb-f25ed06bcbee</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