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6"/>
  </p:sldMasterIdLst>
  <p:notesMasterIdLst>
    <p:notesMasterId r:id="rId18"/>
  </p:notesMasterIdLst>
  <p:handoutMasterIdLst>
    <p:handoutMasterId r:id="rId19"/>
  </p:handoutMasterIdLst>
  <p:sldIdLst>
    <p:sldId id="296" r:id="rId7"/>
    <p:sldId id="267" r:id="rId8"/>
    <p:sldId id="314" r:id="rId9"/>
    <p:sldId id="327" r:id="rId10"/>
    <p:sldId id="331" r:id="rId11"/>
    <p:sldId id="329" r:id="rId12"/>
    <p:sldId id="320" r:id="rId13"/>
    <p:sldId id="312" r:id="rId14"/>
    <p:sldId id="332" r:id="rId15"/>
    <p:sldId id="325" r:id="rId16"/>
    <p:sldId id="281" r:id="rId17"/>
  </p:sldIdLst>
  <p:sldSz cx="10801350" cy="6858000"/>
  <p:notesSz cx="6797675" cy="9926638"/>
  <p:custDataLst>
    <p:tags r:id="rId20"/>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walter" initials="b" lastIdx="1" clrIdx="0"/>
  <p:cmAuthor id="1" name="Ariana Wijermans" initials="AW" lastIdx="1" clrIdx="1">
    <p:extLst>
      <p:ext uri="{19B8F6BF-5375-455C-9EA6-DF929625EA0E}">
        <p15:presenceInfo xmlns:p15="http://schemas.microsoft.com/office/powerpoint/2012/main" userId="S-1-5-21-3732144185-4277010889-2338737342-23790" providerId="AD"/>
      </p:ext>
    </p:extLst>
  </p:cmAuthor>
  <p:cmAuthor id="2" name="Leonidas Alexakis" initials="LA" lastIdx="1" clrIdx="2">
    <p:extLst>
      <p:ext uri="{19B8F6BF-5375-455C-9EA6-DF929625EA0E}">
        <p15:presenceInfo xmlns:p15="http://schemas.microsoft.com/office/powerpoint/2012/main" userId="S-1-5-21-3732144185-4277010889-2338737342-238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a:srgbClr val="BAC6AF"/>
    <a:srgbClr val="448EC2"/>
    <a:srgbClr val="139AED"/>
    <a:srgbClr val="02A098"/>
    <a:srgbClr val="C4E6E0"/>
    <a:srgbClr val="289DEC"/>
    <a:srgbClr val="18E1FC"/>
    <a:srgbClr val="6C8E3E"/>
    <a:srgbClr val="C5DA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68372" autoAdjust="0"/>
  </p:normalViewPr>
  <p:slideViewPr>
    <p:cSldViewPr>
      <p:cViewPr varScale="1">
        <p:scale>
          <a:sx n="114" d="100"/>
          <a:sy n="114" d="100"/>
        </p:scale>
        <p:origin x="2516" y="64"/>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16" d="100"/>
          <a:sy n="116" d="100"/>
        </p:scale>
        <p:origin x="5148" y="60"/>
      </p:cViewPr>
      <p:guideLst>
        <p:guide orient="horz" pos="3127"/>
        <p:guide pos="2141"/>
      </p:guideLst>
    </p:cSldViewPr>
  </p:notes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heme" Target="theme/theme1.xml"/><Relationship Id="rId23" Type="http://schemas.openxmlformats.org/officeDocument/2006/relationships/viewProps" Target="viewProps.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handoutMaster" Target="handoutMasters/handoutMaster1.xml"/><Relationship Id="rId22" Type="http://schemas.openxmlformats.org/officeDocument/2006/relationships/presProps" Target="presProps.xml"/><Relationship Id="rId9" Type="http://schemas.openxmlformats.org/officeDocument/2006/relationships/slide" Target="slides/slide3.xml"/><Relationship Id="rId14" Type="http://schemas.openxmlformats.org/officeDocument/2006/relationships/slide" Target="slides/slide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2-17T11:22:08.210" idx="1">
    <p:pos x="10" y="10"/>
    <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1354D7-1DAD-4EA0-85A4-AE984DD18509}"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35B2CD19-547E-4CA9-8819-9B9A24252FAA}">
      <dgm:prSet phldrT="[Text]" custT="1"/>
      <dgm:spPr/>
      <dgm:t>
        <a:bodyPr/>
        <a:lstStyle/>
        <a:p>
          <a:r>
            <a:rPr lang="en-US" sz="2000" dirty="0" smtClean="0"/>
            <a:t>Official public sources</a:t>
          </a:r>
          <a:endParaRPr lang="en-US" sz="2000" dirty="0"/>
        </a:p>
      </dgm:t>
    </dgm:pt>
    <dgm:pt modelId="{D881ABCD-2276-4101-85DF-7CED348908B6}" type="parTrans" cxnId="{047E5699-5CA9-43FC-850B-03DCAD7117B1}">
      <dgm:prSet/>
      <dgm:spPr/>
      <dgm:t>
        <a:bodyPr/>
        <a:lstStyle/>
        <a:p>
          <a:endParaRPr lang="en-US"/>
        </a:p>
      </dgm:t>
    </dgm:pt>
    <dgm:pt modelId="{902FFAB2-E5FD-4EE2-9321-04C37366F991}" type="sibTrans" cxnId="{047E5699-5CA9-43FC-850B-03DCAD7117B1}">
      <dgm:prSet/>
      <dgm:spPr>
        <a:noFill/>
      </dgm:spPr>
      <dgm:t>
        <a:bodyPr/>
        <a:lstStyle/>
        <a:p>
          <a:endParaRPr lang="en-US"/>
        </a:p>
      </dgm:t>
    </dgm:pt>
    <dgm:pt modelId="{8305DE20-0EE7-4428-A6FF-7E7E5A40E1CB}">
      <dgm:prSet phldrT="[Text]" custT="1"/>
      <dgm:spPr/>
      <dgm:t>
        <a:bodyPr/>
        <a:lstStyle/>
        <a:p>
          <a:r>
            <a:rPr lang="en-US" sz="1800" dirty="0" smtClean="0"/>
            <a:t>International Platforms</a:t>
          </a:r>
          <a:endParaRPr lang="en-US" sz="1800" dirty="0"/>
        </a:p>
      </dgm:t>
    </dgm:pt>
    <dgm:pt modelId="{A56EE53C-8037-4F90-A1EC-1E55746C7713}" type="parTrans" cxnId="{32F4C65B-4CDA-41B5-A81E-5657ECFA5850}">
      <dgm:prSet/>
      <dgm:spPr/>
      <dgm:t>
        <a:bodyPr/>
        <a:lstStyle/>
        <a:p>
          <a:endParaRPr lang="en-US"/>
        </a:p>
      </dgm:t>
    </dgm:pt>
    <dgm:pt modelId="{EA306B37-CD8C-4CDF-9A91-CF53C0203254}" type="sibTrans" cxnId="{32F4C65B-4CDA-41B5-A81E-5657ECFA5850}">
      <dgm:prSet/>
      <dgm:spPr>
        <a:noFill/>
      </dgm:spPr>
      <dgm:t>
        <a:bodyPr/>
        <a:lstStyle/>
        <a:p>
          <a:endParaRPr lang="en-US"/>
        </a:p>
      </dgm:t>
    </dgm:pt>
    <dgm:pt modelId="{455160A7-9885-4F0D-8C7E-055A547B8835}">
      <dgm:prSet phldrT="[Text]" custT="1"/>
      <dgm:spPr>
        <a:solidFill>
          <a:schemeClr val="accent1">
            <a:lumMod val="60000"/>
            <a:lumOff val="40000"/>
          </a:schemeClr>
        </a:solidFill>
      </dgm:spPr>
      <dgm:t>
        <a:bodyPr/>
        <a:lstStyle/>
        <a:p>
          <a:r>
            <a:rPr lang="en-US" sz="2000" dirty="0" smtClean="0"/>
            <a:t>Non-official Public sources</a:t>
          </a:r>
          <a:endParaRPr lang="en-US" sz="2000" dirty="0"/>
        </a:p>
      </dgm:t>
    </dgm:pt>
    <dgm:pt modelId="{D82F5DD4-010D-43C0-9683-230C362F9A99}" type="parTrans" cxnId="{2E2A00E8-EDA3-4E8B-B5C1-15941A5CAA5A}">
      <dgm:prSet/>
      <dgm:spPr/>
      <dgm:t>
        <a:bodyPr/>
        <a:lstStyle/>
        <a:p>
          <a:endParaRPr lang="en-US"/>
        </a:p>
      </dgm:t>
    </dgm:pt>
    <dgm:pt modelId="{605EF439-F2A5-4620-84C9-0A79487D1B57}" type="sibTrans" cxnId="{2E2A00E8-EDA3-4E8B-B5C1-15941A5CAA5A}">
      <dgm:prSet/>
      <dgm:spPr>
        <a:noFill/>
      </dgm:spPr>
      <dgm:t>
        <a:bodyPr/>
        <a:lstStyle/>
        <a:p>
          <a:endParaRPr lang="en-US"/>
        </a:p>
      </dgm:t>
    </dgm:pt>
    <dgm:pt modelId="{922D9988-4638-42B6-9B80-DDB4C804DA97}">
      <dgm:prSet phldrT="[Text]" custT="1"/>
      <dgm:spPr/>
      <dgm:t>
        <a:bodyPr/>
        <a:lstStyle/>
        <a:p>
          <a:r>
            <a:rPr lang="en-US" sz="2000" dirty="0" smtClean="0"/>
            <a:t>Expert Networks</a:t>
          </a:r>
          <a:endParaRPr lang="en-US" sz="2000" dirty="0"/>
        </a:p>
      </dgm:t>
    </dgm:pt>
    <dgm:pt modelId="{9BC9EF3E-C7E2-4DB2-AB3F-2CC7AD56DCEB}" type="parTrans" cxnId="{FF21AF52-22AA-4EC7-9F44-0C210369B581}">
      <dgm:prSet/>
      <dgm:spPr/>
      <dgm:t>
        <a:bodyPr/>
        <a:lstStyle/>
        <a:p>
          <a:endParaRPr lang="en-US"/>
        </a:p>
      </dgm:t>
    </dgm:pt>
    <dgm:pt modelId="{CDF0F8C7-D729-479C-9544-60EC6E3C8263}" type="sibTrans" cxnId="{FF21AF52-22AA-4EC7-9F44-0C210369B581}">
      <dgm:prSet/>
      <dgm:spPr>
        <a:noFill/>
      </dgm:spPr>
      <dgm:t>
        <a:bodyPr/>
        <a:lstStyle/>
        <a:p>
          <a:endParaRPr lang="en-US"/>
        </a:p>
      </dgm:t>
    </dgm:pt>
    <dgm:pt modelId="{266D000F-045D-4871-A600-DAC426E11142}" type="pres">
      <dgm:prSet presAssocID="{D71354D7-1DAD-4EA0-85A4-AE984DD18509}" presName="cycle" presStyleCnt="0">
        <dgm:presLayoutVars>
          <dgm:dir/>
          <dgm:resizeHandles val="exact"/>
        </dgm:presLayoutVars>
      </dgm:prSet>
      <dgm:spPr/>
      <dgm:t>
        <a:bodyPr/>
        <a:lstStyle/>
        <a:p>
          <a:endParaRPr lang="en-US"/>
        </a:p>
      </dgm:t>
    </dgm:pt>
    <dgm:pt modelId="{F6E61996-3285-4AE2-9917-55A03BAD21A1}" type="pres">
      <dgm:prSet presAssocID="{35B2CD19-547E-4CA9-8819-9B9A24252FAA}" presName="node" presStyleLbl="node1" presStyleIdx="0" presStyleCnt="4" custRadScaleRad="98187" custRadScaleInc="-6413">
        <dgm:presLayoutVars>
          <dgm:bulletEnabled val="1"/>
        </dgm:presLayoutVars>
      </dgm:prSet>
      <dgm:spPr/>
      <dgm:t>
        <a:bodyPr/>
        <a:lstStyle/>
        <a:p>
          <a:endParaRPr lang="en-US"/>
        </a:p>
      </dgm:t>
    </dgm:pt>
    <dgm:pt modelId="{0EB66D2E-8B42-4453-A22C-B5E90B2C718E}" type="pres">
      <dgm:prSet presAssocID="{902FFAB2-E5FD-4EE2-9321-04C37366F991}" presName="sibTrans" presStyleLbl="sibTrans2D1" presStyleIdx="0" presStyleCnt="4" custAng="383620" custScaleX="80666" custLinFactNeighborX="12888" custLinFactNeighborY="-55445"/>
      <dgm:spPr/>
      <dgm:t>
        <a:bodyPr/>
        <a:lstStyle/>
        <a:p>
          <a:endParaRPr lang="en-US"/>
        </a:p>
      </dgm:t>
    </dgm:pt>
    <dgm:pt modelId="{346B129C-0B8D-4BA3-B323-CB6BBACC6ADF}" type="pres">
      <dgm:prSet presAssocID="{902FFAB2-E5FD-4EE2-9321-04C37366F991}" presName="connectorText" presStyleLbl="sibTrans2D1" presStyleIdx="0" presStyleCnt="4"/>
      <dgm:spPr/>
      <dgm:t>
        <a:bodyPr/>
        <a:lstStyle/>
        <a:p>
          <a:endParaRPr lang="en-US"/>
        </a:p>
      </dgm:t>
    </dgm:pt>
    <dgm:pt modelId="{D3A29540-958E-49FB-8CF0-E986A5A25E71}" type="pres">
      <dgm:prSet presAssocID="{922D9988-4638-42B6-9B80-DDB4C804DA97}" presName="node" presStyleLbl="node1" presStyleIdx="1" presStyleCnt="4" custRadScaleRad="126850" custRadScaleInc="1337">
        <dgm:presLayoutVars>
          <dgm:bulletEnabled val="1"/>
        </dgm:presLayoutVars>
      </dgm:prSet>
      <dgm:spPr/>
      <dgm:t>
        <a:bodyPr/>
        <a:lstStyle/>
        <a:p>
          <a:endParaRPr lang="en-US"/>
        </a:p>
      </dgm:t>
    </dgm:pt>
    <dgm:pt modelId="{4F5D72A9-06F8-4698-A0AD-A28ACD4CF507}" type="pres">
      <dgm:prSet presAssocID="{CDF0F8C7-D729-479C-9544-60EC6E3C8263}" presName="sibTrans" presStyleLbl="sibTrans2D1" presStyleIdx="1" presStyleCnt="4"/>
      <dgm:spPr/>
      <dgm:t>
        <a:bodyPr/>
        <a:lstStyle/>
        <a:p>
          <a:endParaRPr lang="en-US"/>
        </a:p>
      </dgm:t>
    </dgm:pt>
    <dgm:pt modelId="{9FABC539-5579-47F2-BF1D-532B3FDCD9E7}" type="pres">
      <dgm:prSet presAssocID="{CDF0F8C7-D729-479C-9544-60EC6E3C8263}" presName="connectorText" presStyleLbl="sibTrans2D1" presStyleIdx="1" presStyleCnt="4"/>
      <dgm:spPr/>
      <dgm:t>
        <a:bodyPr/>
        <a:lstStyle/>
        <a:p>
          <a:endParaRPr lang="en-US"/>
        </a:p>
      </dgm:t>
    </dgm:pt>
    <dgm:pt modelId="{604F49E0-51D9-4523-8F23-9D25B102CF72}" type="pres">
      <dgm:prSet presAssocID="{8305DE20-0EE7-4428-A6FF-7E7E5A40E1CB}" presName="node" presStyleLbl="node1" presStyleIdx="2" presStyleCnt="4" custScaleX="103773" custRadScaleRad="112529" custRadScaleInc="-18989">
        <dgm:presLayoutVars>
          <dgm:bulletEnabled val="1"/>
        </dgm:presLayoutVars>
      </dgm:prSet>
      <dgm:spPr/>
      <dgm:t>
        <a:bodyPr/>
        <a:lstStyle/>
        <a:p>
          <a:endParaRPr lang="en-US"/>
        </a:p>
      </dgm:t>
    </dgm:pt>
    <dgm:pt modelId="{D38E1046-5134-4D04-99D3-D73FD2083FD0}" type="pres">
      <dgm:prSet presAssocID="{EA306B37-CD8C-4CDF-9A91-CF53C0203254}" presName="sibTrans" presStyleLbl="sibTrans2D1" presStyleIdx="2" presStyleCnt="4"/>
      <dgm:spPr/>
      <dgm:t>
        <a:bodyPr/>
        <a:lstStyle/>
        <a:p>
          <a:endParaRPr lang="en-US"/>
        </a:p>
      </dgm:t>
    </dgm:pt>
    <dgm:pt modelId="{03AB99D7-E657-4E2F-8D0D-2B01986E5F3B}" type="pres">
      <dgm:prSet presAssocID="{EA306B37-CD8C-4CDF-9A91-CF53C0203254}" presName="connectorText" presStyleLbl="sibTrans2D1" presStyleIdx="2" presStyleCnt="4"/>
      <dgm:spPr/>
      <dgm:t>
        <a:bodyPr/>
        <a:lstStyle/>
        <a:p>
          <a:endParaRPr lang="en-US"/>
        </a:p>
      </dgm:t>
    </dgm:pt>
    <dgm:pt modelId="{EFB9680F-D512-41D8-BEF8-2F43F45D4B73}" type="pres">
      <dgm:prSet presAssocID="{455160A7-9885-4F0D-8C7E-055A547B8835}" presName="node" presStyleLbl="node1" presStyleIdx="3" presStyleCnt="4" custRadScaleRad="119267" custRadScaleInc="44">
        <dgm:presLayoutVars>
          <dgm:bulletEnabled val="1"/>
        </dgm:presLayoutVars>
      </dgm:prSet>
      <dgm:spPr/>
      <dgm:t>
        <a:bodyPr/>
        <a:lstStyle/>
        <a:p>
          <a:endParaRPr lang="en-US"/>
        </a:p>
      </dgm:t>
    </dgm:pt>
    <dgm:pt modelId="{F4166633-C1D3-4476-8E5E-9EB6DA2C84C3}" type="pres">
      <dgm:prSet presAssocID="{605EF439-F2A5-4620-84C9-0A79487D1B57}" presName="sibTrans" presStyleLbl="sibTrans2D1" presStyleIdx="3" presStyleCnt="4" custAng="21115087" custLinFactNeighborX="-7885" custLinFactNeighborY="-51757"/>
      <dgm:spPr/>
      <dgm:t>
        <a:bodyPr/>
        <a:lstStyle/>
        <a:p>
          <a:endParaRPr lang="en-US"/>
        </a:p>
      </dgm:t>
    </dgm:pt>
    <dgm:pt modelId="{BC28D235-D1D2-4976-869C-B1A776848467}" type="pres">
      <dgm:prSet presAssocID="{605EF439-F2A5-4620-84C9-0A79487D1B57}" presName="connectorText" presStyleLbl="sibTrans2D1" presStyleIdx="3" presStyleCnt="4"/>
      <dgm:spPr/>
      <dgm:t>
        <a:bodyPr/>
        <a:lstStyle/>
        <a:p>
          <a:endParaRPr lang="en-US"/>
        </a:p>
      </dgm:t>
    </dgm:pt>
  </dgm:ptLst>
  <dgm:cxnLst>
    <dgm:cxn modelId="{107BAAF6-B438-4730-999A-42A9EF32506D}" type="presOf" srcId="{EA306B37-CD8C-4CDF-9A91-CF53C0203254}" destId="{03AB99D7-E657-4E2F-8D0D-2B01986E5F3B}" srcOrd="1" destOrd="0" presId="urn:microsoft.com/office/officeart/2005/8/layout/cycle2"/>
    <dgm:cxn modelId="{8A66C444-3CD7-4C9A-8695-A4B5B0225D8D}" type="presOf" srcId="{D71354D7-1DAD-4EA0-85A4-AE984DD18509}" destId="{266D000F-045D-4871-A600-DAC426E11142}" srcOrd="0" destOrd="0" presId="urn:microsoft.com/office/officeart/2005/8/layout/cycle2"/>
    <dgm:cxn modelId="{32F4C65B-4CDA-41B5-A81E-5657ECFA5850}" srcId="{D71354D7-1DAD-4EA0-85A4-AE984DD18509}" destId="{8305DE20-0EE7-4428-A6FF-7E7E5A40E1CB}" srcOrd="2" destOrd="0" parTransId="{A56EE53C-8037-4F90-A1EC-1E55746C7713}" sibTransId="{EA306B37-CD8C-4CDF-9A91-CF53C0203254}"/>
    <dgm:cxn modelId="{A1E4D6D8-014F-40F5-94D5-66E75216039A}" type="presOf" srcId="{EA306B37-CD8C-4CDF-9A91-CF53C0203254}" destId="{D38E1046-5134-4D04-99D3-D73FD2083FD0}" srcOrd="0" destOrd="0" presId="urn:microsoft.com/office/officeart/2005/8/layout/cycle2"/>
    <dgm:cxn modelId="{3511C3CA-D5DF-4A5A-A5CE-2F0AB3ACCC67}" type="presOf" srcId="{CDF0F8C7-D729-479C-9544-60EC6E3C8263}" destId="{4F5D72A9-06F8-4698-A0AD-A28ACD4CF507}" srcOrd="0" destOrd="0" presId="urn:microsoft.com/office/officeart/2005/8/layout/cycle2"/>
    <dgm:cxn modelId="{C8340FBE-73E7-4A42-8450-F6D5AE0BB75E}" type="presOf" srcId="{605EF439-F2A5-4620-84C9-0A79487D1B57}" destId="{BC28D235-D1D2-4976-869C-B1A776848467}" srcOrd="1" destOrd="0" presId="urn:microsoft.com/office/officeart/2005/8/layout/cycle2"/>
    <dgm:cxn modelId="{FF21AF52-22AA-4EC7-9F44-0C210369B581}" srcId="{D71354D7-1DAD-4EA0-85A4-AE984DD18509}" destId="{922D9988-4638-42B6-9B80-DDB4C804DA97}" srcOrd="1" destOrd="0" parTransId="{9BC9EF3E-C7E2-4DB2-AB3F-2CC7AD56DCEB}" sibTransId="{CDF0F8C7-D729-479C-9544-60EC6E3C8263}"/>
    <dgm:cxn modelId="{611470A4-9753-4016-8EEC-D81C475A4067}" type="presOf" srcId="{902FFAB2-E5FD-4EE2-9321-04C37366F991}" destId="{0EB66D2E-8B42-4453-A22C-B5E90B2C718E}" srcOrd="0" destOrd="0" presId="urn:microsoft.com/office/officeart/2005/8/layout/cycle2"/>
    <dgm:cxn modelId="{3C85A985-0DDF-44A3-9F2A-BA67B9353D09}" type="presOf" srcId="{8305DE20-0EE7-4428-A6FF-7E7E5A40E1CB}" destId="{604F49E0-51D9-4523-8F23-9D25B102CF72}" srcOrd="0" destOrd="0" presId="urn:microsoft.com/office/officeart/2005/8/layout/cycle2"/>
    <dgm:cxn modelId="{047E5699-5CA9-43FC-850B-03DCAD7117B1}" srcId="{D71354D7-1DAD-4EA0-85A4-AE984DD18509}" destId="{35B2CD19-547E-4CA9-8819-9B9A24252FAA}" srcOrd="0" destOrd="0" parTransId="{D881ABCD-2276-4101-85DF-7CED348908B6}" sibTransId="{902FFAB2-E5FD-4EE2-9321-04C37366F991}"/>
    <dgm:cxn modelId="{2EBC4FE6-9DFD-4BEB-B50E-68068315F810}" type="presOf" srcId="{922D9988-4638-42B6-9B80-DDB4C804DA97}" destId="{D3A29540-958E-49FB-8CF0-E986A5A25E71}" srcOrd="0" destOrd="0" presId="urn:microsoft.com/office/officeart/2005/8/layout/cycle2"/>
    <dgm:cxn modelId="{D613409C-B94A-4A1F-87F3-991009EE4E8F}" type="presOf" srcId="{902FFAB2-E5FD-4EE2-9321-04C37366F991}" destId="{346B129C-0B8D-4BA3-B323-CB6BBACC6ADF}" srcOrd="1" destOrd="0" presId="urn:microsoft.com/office/officeart/2005/8/layout/cycle2"/>
    <dgm:cxn modelId="{25E7937D-9B44-43B0-9B8B-DB1AADF9D793}" type="presOf" srcId="{455160A7-9885-4F0D-8C7E-055A547B8835}" destId="{EFB9680F-D512-41D8-BEF8-2F43F45D4B73}" srcOrd="0" destOrd="0" presId="urn:microsoft.com/office/officeart/2005/8/layout/cycle2"/>
    <dgm:cxn modelId="{2E2A00E8-EDA3-4E8B-B5C1-15941A5CAA5A}" srcId="{D71354D7-1DAD-4EA0-85A4-AE984DD18509}" destId="{455160A7-9885-4F0D-8C7E-055A547B8835}" srcOrd="3" destOrd="0" parTransId="{D82F5DD4-010D-43C0-9683-230C362F9A99}" sibTransId="{605EF439-F2A5-4620-84C9-0A79487D1B57}"/>
    <dgm:cxn modelId="{EC638E88-077C-44E8-A8C2-043125B99B66}" type="presOf" srcId="{35B2CD19-547E-4CA9-8819-9B9A24252FAA}" destId="{F6E61996-3285-4AE2-9917-55A03BAD21A1}" srcOrd="0" destOrd="0" presId="urn:microsoft.com/office/officeart/2005/8/layout/cycle2"/>
    <dgm:cxn modelId="{B2988402-08A9-4D54-B46B-ADD40761C5B8}" type="presOf" srcId="{605EF439-F2A5-4620-84C9-0A79487D1B57}" destId="{F4166633-C1D3-4476-8E5E-9EB6DA2C84C3}" srcOrd="0" destOrd="0" presId="urn:microsoft.com/office/officeart/2005/8/layout/cycle2"/>
    <dgm:cxn modelId="{6D0181B1-EF6D-4B41-A0CE-2B6D61FA7E16}" type="presOf" srcId="{CDF0F8C7-D729-479C-9544-60EC6E3C8263}" destId="{9FABC539-5579-47F2-BF1D-532B3FDCD9E7}" srcOrd="1" destOrd="0" presId="urn:microsoft.com/office/officeart/2005/8/layout/cycle2"/>
    <dgm:cxn modelId="{7C99EBDA-0DDD-45DE-96AE-6369D83FB8F5}" type="presParOf" srcId="{266D000F-045D-4871-A600-DAC426E11142}" destId="{F6E61996-3285-4AE2-9917-55A03BAD21A1}" srcOrd="0" destOrd="0" presId="urn:microsoft.com/office/officeart/2005/8/layout/cycle2"/>
    <dgm:cxn modelId="{BA78685B-777D-4AE6-A466-C436F2F46969}" type="presParOf" srcId="{266D000F-045D-4871-A600-DAC426E11142}" destId="{0EB66D2E-8B42-4453-A22C-B5E90B2C718E}" srcOrd="1" destOrd="0" presId="urn:microsoft.com/office/officeart/2005/8/layout/cycle2"/>
    <dgm:cxn modelId="{A48BB558-501F-410A-92FA-ACEB40B7B8F0}" type="presParOf" srcId="{0EB66D2E-8B42-4453-A22C-B5E90B2C718E}" destId="{346B129C-0B8D-4BA3-B323-CB6BBACC6ADF}" srcOrd="0" destOrd="0" presId="urn:microsoft.com/office/officeart/2005/8/layout/cycle2"/>
    <dgm:cxn modelId="{23D4309C-15FE-4291-8E4A-5A09577F6673}" type="presParOf" srcId="{266D000F-045D-4871-A600-DAC426E11142}" destId="{D3A29540-958E-49FB-8CF0-E986A5A25E71}" srcOrd="2" destOrd="0" presId="urn:microsoft.com/office/officeart/2005/8/layout/cycle2"/>
    <dgm:cxn modelId="{5DB990F2-5017-4B86-81D1-14EE6381E23B}" type="presParOf" srcId="{266D000F-045D-4871-A600-DAC426E11142}" destId="{4F5D72A9-06F8-4698-A0AD-A28ACD4CF507}" srcOrd="3" destOrd="0" presId="urn:microsoft.com/office/officeart/2005/8/layout/cycle2"/>
    <dgm:cxn modelId="{58F591F4-BB7C-4609-BC61-DF3EB2795C6D}" type="presParOf" srcId="{4F5D72A9-06F8-4698-A0AD-A28ACD4CF507}" destId="{9FABC539-5579-47F2-BF1D-532B3FDCD9E7}" srcOrd="0" destOrd="0" presId="urn:microsoft.com/office/officeart/2005/8/layout/cycle2"/>
    <dgm:cxn modelId="{855735FE-65CA-483F-BDAA-10A57EAE7CE5}" type="presParOf" srcId="{266D000F-045D-4871-A600-DAC426E11142}" destId="{604F49E0-51D9-4523-8F23-9D25B102CF72}" srcOrd="4" destOrd="0" presId="urn:microsoft.com/office/officeart/2005/8/layout/cycle2"/>
    <dgm:cxn modelId="{1D1BA602-7100-4981-96F3-F1A204DA4979}" type="presParOf" srcId="{266D000F-045D-4871-A600-DAC426E11142}" destId="{D38E1046-5134-4D04-99D3-D73FD2083FD0}" srcOrd="5" destOrd="0" presId="urn:microsoft.com/office/officeart/2005/8/layout/cycle2"/>
    <dgm:cxn modelId="{51C03029-9006-4143-ADDF-341FE98104F5}" type="presParOf" srcId="{D38E1046-5134-4D04-99D3-D73FD2083FD0}" destId="{03AB99D7-E657-4E2F-8D0D-2B01986E5F3B}" srcOrd="0" destOrd="0" presId="urn:microsoft.com/office/officeart/2005/8/layout/cycle2"/>
    <dgm:cxn modelId="{BB2A0A87-EFE5-4521-A344-7824E1082B30}" type="presParOf" srcId="{266D000F-045D-4871-A600-DAC426E11142}" destId="{EFB9680F-D512-41D8-BEF8-2F43F45D4B73}" srcOrd="6" destOrd="0" presId="urn:microsoft.com/office/officeart/2005/8/layout/cycle2"/>
    <dgm:cxn modelId="{B37E2B8A-9E6B-4F90-AD3F-A9FAF7039ACB}" type="presParOf" srcId="{266D000F-045D-4871-A600-DAC426E11142}" destId="{F4166633-C1D3-4476-8E5E-9EB6DA2C84C3}" srcOrd="7" destOrd="0" presId="urn:microsoft.com/office/officeart/2005/8/layout/cycle2"/>
    <dgm:cxn modelId="{44E0C860-C543-4B4A-9091-21D2C6196FB7}" type="presParOf" srcId="{F4166633-C1D3-4476-8E5E-9EB6DA2C84C3}" destId="{BC28D235-D1D2-4976-869C-B1A776848467}"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l">
            <a:lnSpc>
              <a:spcPct val="100000"/>
            </a:lnSpc>
            <a:spcAft>
              <a:spcPts val="0"/>
            </a:spcAft>
          </a:pPr>
          <a:r>
            <a:rPr lang="en-US" sz="2000" b="1" u="sng" dirty="0" smtClean="0"/>
            <a:t>Non-official Sources</a:t>
          </a:r>
        </a:p>
        <a:p>
          <a:pPr algn="l">
            <a:lnSpc>
              <a:spcPct val="100000"/>
            </a:lnSpc>
            <a:spcAft>
              <a:spcPts val="0"/>
            </a:spcAft>
          </a:pPr>
          <a:r>
            <a:rPr lang="en-US" sz="1500" b="0" dirty="0" smtClean="0"/>
            <a:t>validate through official sources:</a:t>
          </a:r>
          <a:r>
            <a:rPr lang="en-US" sz="2000" b="0" dirty="0" smtClean="0"/>
            <a:t>	</a:t>
          </a:r>
          <a:endParaRPr lang="en-US" sz="2000" b="1" u="sng" dirty="0" smtClean="0"/>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r>
            <a:rPr lang="en-US" sz="1500" dirty="0" smtClean="0"/>
            <a:t> </a:t>
          </a:r>
          <a:endParaRPr lang="en-US" sz="1500" dirty="0"/>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en-US" sz="1500" dirty="0" smtClean="0"/>
            <a:t> </a:t>
          </a:r>
          <a:endParaRPr lang="en-US" sz="1500" dirty="0"/>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en-US" sz="1500" dirty="0" smtClean="0"/>
            <a:t> </a:t>
          </a:r>
          <a:endParaRPr lang="en-US" sz="1500" dirty="0"/>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en-US" sz="1500" dirty="0" smtClean="0"/>
            <a:t> </a:t>
          </a:r>
          <a:endParaRPr lang="en-US" sz="1500" dirty="0"/>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t>
        <a:bodyPr/>
        <a:lstStyle/>
        <a:p>
          <a:endParaRPr lang="en-US"/>
        </a:p>
      </dgm:t>
    </dgm:pt>
    <dgm:pt modelId="{A1D6C514-54E2-4099-833F-2D3D87A29789}" type="pres">
      <dgm:prSet presAssocID="{9127C0DF-6A79-470A-80EE-2DE74850677F}" presName="arrowNode" presStyleLbl="node1" presStyleIdx="0" presStyleCnt="1" custScaleX="94709" custScaleY="95081" custLinFactNeighborX="-9606" custLinFactNeighborY="1638"/>
      <dgm:spPr/>
      <dgm:t>
        <a:bodyPr/>
        <a:lstStyle/>
        <a:p>
          <a:endParaRPr lang="en-US"/>
        </a:p>
      </dgm:t>
    </dgm:pt>
    <dgm:pt modelId="{53B29056-3887-43E7-BBC0-849ACFEBC5D9}" type="pres">
      <dgm:prSet presAssocID="{7ABE66A7-EAA2-4EEA-8DAD-CA71C6CCDB43}" presName="txNode1" presStyleLbl="revTx" presStyleIdx="0" presStyleCnt="6" custScaleX="277959" custScaleY="121292" custLinFactNeighborX="42016" custLinFactNeighborY="19094">
        <dgm:presLayoutVars>
          <dgm:bulletEnabled val="1"/>
        </dgm:presLayoutVars>
      </dgm:prSet>
      <dgm:spPr/>
      <dgm:t>
        <a:bodyPr/>
        <a:lstStyle/>
        <a:p>
          <a:endParaRPr lang="en-US"/>
        </a:p>
      </dgm:t>
    </dgm:pt>
    <dgm:pt modelId="{A1296C73-A799-4725-B567-0F4EAC5BF4D4}" type="pres">
      <dgm:prSet presAssocID="{AD0BB290-53B0-4646-90DD-136E39547DF1}" presName="txNode2" presStyleLbl="revTx" presStyleIdx="1" presStyleCnt="6" custScaleX="84464" custScaleY="75576" custLinFactNeighborX="-37500" custLinFactNeighborY="-386">
        <dgm:presLayoutVars>
          <dgm:bulletEnabled val="1"/>
        </dgm:presLayoutVars>
      </dgm:prSet>
      <dgm:spPr/>
      <dgm:t>
        <a:bodyPr/>
        <a:lstStyle/>
        <a:p>
          <a:endParaRPr lang="en-US"/>
        </a:p>
      </dgm:t>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4" custLinFactX="-201679" custLinFactNeighborX="-300000" custLinFactNeighborY="25944"/>
      <dgm:spPr/>
      <dgm:t>
        <a:bodyPr/>
        <a:lstStyle/>
        <a:p>
          <a:endParaRPr lang="en-US"/>
        </a:p>
      </dgm:t>
    </dgm:pt>
    <dgm:pt modelId="{22BB4660-32F8-4DC2-9D72-3EC6751A35CC}" type="pres">
      <dgm:prSet presAssocID="{4D23392D-63E0-45F7-9887-A3713E2A2753}" presName="txNode3" presStyleLbl="revTx" presStyleIdx="2" presStyleCnt="6" custScaleX="102743" custLinFactNeighborX="-20632" custLinFactNeighborY="-5509">
        <dgm:presLayoutVars>
          <dgm:bulletEnabled val="1"/>
        </dgm:presLayoutVars>
      </dgm:prSet>
      <dgm:spPr/>
      <dgm:t>
        <a:bodyPr/>
        <a:lstStyle/>
        <a:p>
          <a:endParaRPr lang="en-US"/>
        </a:p>
      </dgm:t>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4" custLinFactX="-213895" custLinFactNeighborX="-300000" custLinFactNeighborY="-32471"/>
      <dgm:spPr/>
      <dgm:t>
        <a:bodyPr/>
        <a:lstStyle/>
        <a:p>
          <a:endParaRPr lang="en-US"/>
        </a:p>
      </dgm:t>
    </dgm:pt>
    <dgm:pt modelId="{F51AE2B0-3ED2-441F-A38C-4B3789520621}" type="pres">
      <dgm:prSet presAssocID="{DA12DFBD-63C9-4BDF-A689-D6F4E973AAF5}" presName="txNode4" presStyleLbl="revTx" presStyleIdx="3" presStyleCnt="6" custScaleX="99871" custLinFactNeighborX="-31438" custLinFactNeighborY="-17713">
        <dgm:presLayoutVars>
          <dgm:bulletEnabled val="1"/>
        </dgm:presLayoutVars>
      </dgm:prSet>
      <dgm:spPr/>
      <dgm:t>
        <a:bodyPr/>
        <a:lstStyle/>
        <a:p>
          <a:endParaRPr lang="en-US"/>
        </a:p>
      </dgm:t>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4" custLinFactX="-204500" custLinFactNeighborX="-300000" custLinFactNeighborY="-80150"/>
      <dgm:spPr/>
      <dgm:t>
        <a:bodyPr/>
        <a:lstStyle/>
        <a:p>
          <a:endParaRPr lang="en-US"/>
        </a:p>
      </dgm:t>
    </dgm:pt>
    <dgm:pt modelId="{488A0578-B9B0-4E0F-B5E3-DA8FE80D1C3C}" type="pres">
      <dgm:prSet presAssocID="{3A743263-94BD-48F6-910D-55E6C4A2E43E}" presName="txNode5" presStyleLbl="revTx" presStyleIdx="4" presStyleCnt="6" custScaleX="62425" custLinFactNeighborX="4093" custLinFactNeighborY="-10962">
        <dgm:presLayoutVars>
          <dgm:bulletEnabled val="1"/>
        </dgm:presLayoutVars>
      </dgm:prSet>
      <dgm:spPr/>
      <dgm:t>
        <a:bodyPr/>
        <a:lstStyle/>
        <a:p>
          <a:endParaRPr lang="en-US"/>
        </a:p>
      </dgm:t>
    </dgm:pt>
    <dgm:pt modelId="{309351BD-CE40-4320-8F9D-6240BC88E764}" type="pres">
      <dgm:prSet presAssocID="{ED83DD3D-AD5E-4E3D-B929-4E4E0E885234}" presName="dotNode5" presStyleCnt="0"/>
      <dgm:spPr/>
    </dgm:pt>
    <dgm:pt modelId="{C98EF678-E236-42C7-99F5-9E057BBF598F}" type="pres">
      <dgm:prSet presAssocID="{ED83DD3D-AD5E-4E3D-B929-4E4E0E885234}" presName="dotRepeatNode" presStyleLbl="fgShp" presStyleIdx="3" presStyleCnt="4" custLinFactX="-200000" custLinFactNeighborX="-278714" custLinFactNeighborY="-87636"/>
      <dgm:spPr/>
      <dgm:t>
        <a:bodyPr/>
        <a:lstStyle/>
        <a:p>
          <a:endParaRPr lang="en-US"/>
        </a:p>
      </dgm:t>
    </dgm:pt>
    <dgm:pt modelId="{5EF3DB6C-FEA6-43E8-BBAB-7A83F3613DF6}" type="pres">
      <dgm:prSet presAssocID="{D53B0275-A77C-42FD-9CB8-7BA7FF40ECFB}" presName="txNode6" presStyleLbl="revTx" presStyleIdx="5" presStyleCnt="6">
        <dgm:presLayoutVars>
          <dgm:bulletEnabled val="1"/>
        </dgm:presLayoutVars>
      </dgm:prSet>
      <dgm:spPr/>
      <dgm:t>
        <a:bodyPr/>
        <a:lstStyle/>
        <a:p>
          <a:endParaRPr lang="en-US"/>
        </a:p>
      </dgm:t>
    </dgm:pt>
  </dgm:ptLst>
  <dgm:cxnLst>
    <dgm:cxn modelId="{A48F0CA2-5942-4763-B03A-505861C5930A}" type="presOf" srcId="{3A743263-94BD-48F6-910D-55E6C4A2E43E}" destId="{488A0578-B9B0-4E0F-B5E3-DA8FE80D1C3C}" srcOrd="0" destOrd="0" presId="urn:microsoft.com/office/officeart/2009/3/layout/DescendingProcess"/>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C1E45A2F-55B6-46A8-A026-4146C5074EEB}" type="presOf" srcId="{ED83DD3D-AD5E-4E3D-B929-4E4E0E885234}" destId="{C98EF678-E236-42C7-99F5-9E057BBF598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422981A4-2FFE-441E-A74F-6265FB67A68D}" type="presOf" srcId="{AD0BB290-53B0-4646-90DD-136E39547DF1}" destId="{A1296C73-A799-4725-B567-0F4EAC5BF4D4}" srcOrd="0" destOrd="0" presId="urn:microsoft.com/office/officeart/2009/3/layout/DescendingProcess"/>
    <dgm:cxn modelId="{EFC83E07-3E18-4339-B66D-94D5899C53C3}" type="presOf" srcId="{4D23392D-63E0-45F7-9887-A3713E2A2753}" destId="{22BB4660-32F8-4DC2-9D72-3EC6751A35CC}" srcOrd="0" destOrd="0" presId="urn:microsoft.com/office/officeart/2009/3/layout/DescendingProcess"/>
    <dgm:cxn modelId="{C9AB5FE6-AB82-48B1-A649-20FC6B591A1E}" srcId="{9127C0DF-6A79-470A-80EE-2DE74850677F}" destId="{3A743263-94BD-48F6-910D-55E6C4A2E43E}" srcOrd="4" destOrd="0" parTransId="{4AD2961F-BA26-4161-A549-C1B469531D5E}" sibTransId="{ED83DD3D-AD5E-4E3D-B929-4E4E0E885234}"/>
    <dgm:cxn modelId="{4EED4990-1B31-4225-94BD-A129A7A8D65C}" type="presOf" srcId="{C44606EE-B283-489E-AB3F-2537BE09D0F1}" destId="{AF6CFED0-7AFA-4272-A793-6150A998980D}" srcOrd="0" destOrd="0" presId="urn:microsoft.com/office/officeart/2009/3/layout/DescendingProcess"/>
    <dgm:cxn modelId="{25E6A0BF-FFFA-4174-A5D2-B3E2432CF111}" srcId="{9127C0DF-6A79-470A-80EE-2DE74850677F}" destId="{DA12DFBD-63C9-4BDF-A689-D6F4E973AAF5}" srcOrd="3" destOrd="0" parTransId="{DF5919C1-1F0A-4903-BC56-B72E33EFD520}" sibTransId="{20C8B84B-2810-4E49-B04D-2ABBACC9BC8A}"/>
    <dgm:cxn modelId="{4016C039-F76A-41FE-AA77-7D420352DB7C}" type="presOf" srcId="{E329F361-E2CC-4692-AA1D-E3032C96545B}" destId="{48F8160E-F75A-40B9-A645-42FF22AD27CC}"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4604D738-A663-4AC0-A082-CA314D512CBC}" type="presOf" srcId="{D53B0275-A77C-42FD-9CB8-7BA7FF40ECFB}" destId="{5EF3DB6C-FEA6-43E8-BBAB-7A83F3613DF6}"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9441945B-D338-49A9-B762-7DCECA034046}" type="presOf" srcId="{DA12DFBD-63C9-4BDF-A689-D6F4E973AAF5}" destId="{F51AE2B0-3ED2-441F-A38C-4B3789520621}" srcOrd="0" destOrd="0" presId="urn:microsoft.com/office/officeart/2009/3/layout/DescendingProcess"/>
    <dgm:cxn modelId="{C75D4565-22B1-498F-B745-B1C7CADE11C7}" srcId="{9127C0DF-6A79-470A-80EE-2DE74850677F}" destId="{D53B0275-A77C-42FD-9CB8-7BA7FF40ECFB}" srcOrd="5" destOrd="0" parTransId="{9B656389-278E-4734-9D79-58D1796E4E9A}" sibTransId="{EAF86475-B560-465C-BC37-6D821F3D33D2}"/>
    <dgm:cxn modelId="{EEE09A15-631B-4707-B4AC-CA29D681E10F}" srcId="{9127C0DF-6A79-470A-80EE-2DE74850677F}" destId="{7ABE66A7-EAA2-4EEA-8DAD-CA71C6CCDB43}" srcOrd="0" destOrd="0" parTransId="{9A429997-2B53-4300-ABFF-A9288B80C1F2}" sibTransId="{2026EBD8-EB7E-41AE-B668-9D97D7082EB7}"/>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BEE8622E-DFC0-42DB-BDF0-EAA44B21A6E6}" type="presParOf" srcId="{2DAC591C-36D6-4A83-8709-4C93BFC91C82}" destId="{488A0578-B9B0-4E0F-B5E3-DA8FE80D1C3C}" srcOrd="8" destOrd="0" presId="urn:microsoft.com/office/officeart/2009/3/layout/DescendingProcess"/>
    <dgm:cxn modelId="{3BDC8A7E-7B27-48BA-8C12-F9FEB086AF70}" type="presParOf" srcId="{2DAC591C-36D6-4A83-8709-4C93BFC91C82}" destId="{309351BD-CE40-4320-8F9D-6240BC88E764}" srcOrd="9" destOrd="0" presId="urn:microsoft.com/office/officeart/2009/3/layout/DescendingProcess"/>
    <dgm:cxn modelId="{D0AA95BC-DE4C-4921-A5DC-80E0E070992B}" type="presParOf" srcId="{309351BD-CE40-4320-8F9D-6240BC88E764}" destId="{C98EF678-E236-42C7-99F5-9E057BBF598F}" srcOrd="0" destOrd="0" presId="urn:microsoft.com/office/officeart/2009/3/layout/DescendingProcess"/>
    <dgm:cxn modelId="{7D018989-7F95-4B44-BB0B-C5E67C920576}" type="presParOf" srcId="{2DAC591C-36D6-4A83-8709-4C93BFC91C82}" destId="{5EF3DB6C-FEA6-43E8-BBAB-7A83F3613DF6}" srcOrd="10" destOrd="0" presId="urn:microsoft.com/office/officeart/2009/3/layout/Descending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84CA627B-8D04-462D-8409-0A5D195997EE}">
      <dgm:prSet phldrT="[Text]" custT="1"/>
      <dgm:spPr/>
      <dgm:t>
        <a:bodyPr/>
        <a:lstStyle/>
        <a:p>
          <a:pPr algn="r"/>
          <a:r>
            <a:rPr lang="en-US" sz="2000" b="1" u="sng" dirty="0" smtClean="0"/>
            <a:t> Official Sources</a:t>
          </a:r>
        </a:p>
        <a:p>
          <a:pPr algn="r"/>
          <a:endParaRPr lang="en-US" sz="2000" b="1" u="sng" dirty="0" smtClean="0"/>
        </a:p>
      </dgm:t>
    </dgm:pt>
    <dgm:pt modelId="{72CFC86A-03B1-4727-B00E-49C46758F142}" type="parTrans" cxnId="{AC6A2D07-53F3-4F2C-A783-8FCBF7BAD3A2}">
      <dgm:prSet/>
      <dgm:spPr/>
      <dgm:t>
        <a:bodyPr/>
        <a:lstStyle/>
        <a:p>
          <a:endParaRPr lang="en-US"/>
        </a:p>
      </dgm:t>
    </dgm:pt>
    <dgm:pt modelId="{A8AA1F90-CAFC-46C0-997F-1C5A3F417EFC}" type="sibTrans" cxnId="{AC6A2D07-53F3-4F2C-A783-8FCBF7BAD3A2}">
      <dgm:prSet/>
      <dgm:spPr/>
      <dgm:t>
        <a:bodyPr/>
        <a:lstStyle/>
        <a:p>
          <a:endParaRPr lang="en-US"/>
        </a:p>
      </dgm:t>
    </dgm:pt>
    <dgm:pt modelId="{522664EA-4033-40ED-9BC8-95FC7DC78CE1}">
      <dgm:prSet phldrT="[Text]"/>
      <dgm:spPr/>
      <dgm:t>
        <a:bodyPr/>
        <a:lstStyle/>
        <a:p>
          <a:r>
            <a:rPr lang="en-US" dirty="0" smtClean="0"/>
            <a:t> </a:t>
          </a:r>
          <a:endParaRPr lang="en-US" dirty="0"/>
        </a:p>
      </dgm:t>
    </dgm:pt>
    <dgm:pt modelId="{45A856FE-09F7-4924-AFDD-65222FF16D12}" type="parTrans" cxnId="{6C0B3CEB-C062-4278-B4AC-8CAA427D3C61}">
      <dgm:prSet/>
      <dgm:spPr/>
      <dgm:t>
        <a:bodyPr/>
        <a:lstStyle/>
        <a:p>
          <a:endParaRPr lang="en-US"/>
        </a:p>
      </dgm:t>
    </dgm:pt>
    <dgm:pt modelId="{2FA080F0-64BF-4C78-9389-3971F35BD0C2}" type="sibTrans" cxnId="{6C0B3CEB-C062-4278-B4AC-8CAA427D3C61}">
      <dgm:prSet/>
      <dgm:spPr/>
      <dgm:t>
        <a:bodyPr/>
        <a:lstStyle/>
        <a:p>
          <a:endParaRPr lang="en-US"/>
        </a:p>
      </dgm:t>
    </dgm:pt>
    <dgm:pt modelId="{D09805EA-CA84-4FF3-BBD9-92FFC40234B3}">
      <dgm:prSet phldrT="[Text]" custT="1"/>
      <dgm:spPr/>
      <dgm:t>
        <a:bodyPr/>
        <a:lstStyle/>
        <a:p>
          <a:pPr algn="r"/>
          <a:r>
            <a:rPr lang="en-US" sz="1500" dirty="0" smtClean="0"/>
            <a:t>Validated at source</a:t>
          </a:r>
          <a:endParaRPr lang="en-US" sz="2000" b="1" u="sng" dirty="0" smtClean="0"/>
        </a:p>
      </dgm:t>
    </dgm:pt>
    <dgm:pt modelId="{ED1DA3E6-8968-4DB2-AA0B-CF78B36E4B5A}" type="parTrans" cxnId="{CEF954FE-BBA9-48CF-8C7F-484FB13C8D0E}">
      <dgm:prSet/>
      <dgm:spPr/>
      <dgm:t>
        <a:bodyPr/>
        <a:lstStyle/>
        <a:p>
          <a:endParaRPr lang="en-US"/>
        </a:p>
      </dgm:t>
    </dgm:pt>
    <dgm:pt modelId="{CE32600F-1930-4506-9C27-83282BA37460}" type="sibTrans" cxnId="{CEF954FE-BBA9-48CF-8C7F-484FB13C8D0E}">
      <dgm:prSet/>
      <dgm:spPr>
        <a:noFill/>
        <a:ln>
          <a:noFill/>
        </a:ln>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t>
        <a:bodyPr/>
        <a:lstStyle/>
        <a:p>
          <a:endParaRPr lang="en-US"/>
        </a:p>
      </dgm:t>
    </dgm:pt>
    <dgm:pt modelId="{A1D6C514-54E2-4099-833F-2D3D87A29789}" type="pres">
      <dgm:prSet presAssocID="{9127C0DF-6A79-470A-80EE-2DE74850677F}" presName="arrowNode" presStyleLbl="node1" presStyleIdx="0" presStyleCnt="1" custFlipHor="1" custScaleX="102069" custScaleY="99974" custLinFactNeighborX="-7233" custLinFactNeighborY="956"/>
      <dgm:spPr/>
    </dgm:pt>
    <dgm:pt modelId="{23ADD531-7DE9-40BC-855F-2E9BB6542E2B}" type="pres">
      <dgm:prSet presAssocID="{84CA627B-8D04-462D-8409-0A5D195997EE}" presName="txNode1" presStyleLbl="revTx" presStyleIdx="0" presStyleCnt="3" custScaleX="330486" custScaleY="88712" custLinFactNeighborX="12458" custLinFactNeighborY="25856">
        <dgm:presLayoutVars>
          <dgm:bulletEnabled val="1"/>
        </dgm:presLayoutVars>
      </dgm:prSet>
      <dgm:spPr/>
      <dgm:t>
        <a:bodyPr/>
        <a:lstStyle/>
        <a:p>
          <a:endParaRPr lang="en-US"/>
        </a:p>
      </dgm:t>
    </dgm:pt>
    <dgm:pt modelId="{D9FD99D1-F2E1-4CC6-9648-9033D3A1DAB3}" type="pres">
      <dgm:prSet presAssocID="{D09805EA-CA84-4FF3-BBD9-92FFC40234B3}" presName="txNode2" presStyleLbl="revTx" presStyleIdx="1" presStyleCnt="3" custLinFactX="-75051" custLinFactNeighborX="-100000" custLinFactNeighborY="-16838">
        <dgm:presLayoutVars>
          <dgm:bulletEnabled val="1"/>
        </dgm:presLayoutVars>
      </dgm:prSet>
      <dgm:spPr/>
      <dgm:t>
        <a:bodyPr/>
        <a:lstStyle/>
        <a:p>
          <a:endParaRPr lang="en-US"/>
        </a:p>
      </dgm:t>
    </dgm:pt>
    <dgm:pt modelId="{5E87476B-9916-49EA-9856-0036478121A5}" type="pres">
      <dgm:prSet presAssocID="{CE32600F-1930-4506-9C27-83282BA37460}" presName="dotNode2" presStyleCnt="0"/>
      <dgm:spPr/>
    </dgm:pt>
    <dgm:pt modelId="{E8C8CAD1-F10A-4994-BEA3-AE7DEC98E26B}" type="pres">
      <dgm:prSet presAssocID="{CE32600F-1930-4506-9C27-83282BA37460}" presName="dotRepeatNode" presStyleLbl="fgShp" presStyleIdx="0" presStyleCnt="1" custLinFactX="-300000" custLinFactNeighborX="-309535" custLinFactNeighborY="-55329"/>
      <dgm:spPr/>
      <dgm:t>
        <a:bodyPr/>
        <a:lstStyle/>
        <a:p>
          <a:endParaRPr lang="en-US"/>
        </a:p>
      </dgm:t>
    </dgm:pt>
    <dgm:pt modelId="{1CC62EB1-4E52-4CA4-8FA0-C6F489ED9C46}" type="pres">
      <dgm:prSet presAssocID="{522664EA-4033-40ED-9BC8-95FC7DC78CE1}" presName="txNode3" presStyleLbl="revTx" presStyleIdx="2" presStyleCnt="3">
        <dgm:presLayoutVars>
          <dgm:bulletEnabled val="1"/>
        </dgm:presLayoutVars>
      </dgm:prSet>
      <dgm:spPr/>
      <dgm:t>
        <a:bodyPr/>
        <a:lstStyle/>
        <a:p>
          <a:endParaRPr lang="en-US"/>
        </a:p>
      </dgm:t>
    </dgm:pt>
  </dgm:ptLst>
  <dgm:cxnLst>
    <dgm:cxn modelId="{16935224-FBD5-4C56-833F-062928701017}" type="presOf" srcId="{CE32600F-1930-4506-9C27-83282BA37460}" destId="{E8C8CAD1-F10A-4994-BEA3-AE7DEC98E26B}" srcOrd="0" destOrd="0" presId="urn:microsoft.com/office/officeart/2009/3/layout/DescendingProcess"/>
    <dgm:cxn modelId="{CEF954FE-BBA9-48CF-8C7F-484FB13C8D0E}" srcId="{9127C0DF-6A79-470A-80EE-2DE74850677F}" destId="{D09805EA-CA84-4FF3-BBD9-92FFC40234B3}" srcOrd="1" destOrd="0" parTransId="{ED1DA3E6-8968-4DB2-AA0B-CF78B36E4B5A}" sibTransId="{CE32600F-1930-4506-9C27-83282BA37460}"/>
    <dgm:cxn modelId="{B743E636-57CB-4A94-9012-91A765CEE98C}" type="presOf" srcId="{9127C0DF-6A79-470A-80EE-2DE74850677F}" destId="{2DAC591C-36D6-4A83-8709-4C93BFC91C82}" srcOrd="0" destOrd="0" presId="urn:microsoft.com/office/officeart/2009/3/layout/DescendingProcess"/>
    <dgm:cxn modelId="{79A66BB4-1FA3-48DC-A477-C1362C2432C6}" type="presOf" srcId="{D09805EA-CA84-4FF3-BBD9-92FFC40234B3}" destId="{D9FD99D1-F2E1-4CC6-9648-9033D3A1DAB3}" srcOrd="0" destOrd="0" presId="urn:microsoft.com/office/officeart/2009/3/layout/DescendingProcess"/>
    <dgm:cxn modelId="{AC6A2D07-53F3-4F2C-A783-8FCBF7BAD3A2}" srcId="{9127C0DF-6A79-470A-80EE-2DE74850677F}" destId="{84CA627B-8D04-462D-8409-0A5D195997EE}" srcOrd="0" destOrd="0" parTransId="{72CFC86A-03B1-4727-B00E-49C46758F142}" sibTransId="{A8AA1F90-CAFC-46C0-997F-1C5A3F417EFC}"/>
    <dgm:cxn modelId="{0DCEDB35-53CD-4CF2-80AE-50BA653ADEAC}" type="presOf" srcId="{522664EA-4033-40ED-9BC8-95FC7DC78CE1}" destId="{1CC62EB1-4E52-4CA4-8FA0-C6F489ED9C46}" srcOrd="0" destOrd="0" presId="urn:microsoft.com/office/officeart/2009/3/layout/DescendingProcess"/>
    <dgm:cxn modelId="{6C0B3CEB-C062-4278-B4AC-8CAA427D3C61}" srcId="{9127C0DF-6A79-470A-80EE-2DE74850677F}" destId="{522664EA-4033-40ED-9BC8-95FC7DC78CE1}" srcOrd="2" destOrd="0" parTransId="{45A856FE-09F7-4924-AFDD-65222FF16D12}" sibTransId="{2FA080F0-64BF-4C78-9389-3971F35BD0C2}"/>
    <dgm:cxn modelId="{DC0CAA04-BA9B-42D0-BAC1-41A3FA2DA30F}" type="presOf" srcId="{84CA627B-8D04-462D-8409-0A5D195997EE}" destId="{23ADD531-7DE9-40BC-855F-2E9BB6542E2B}" srcOrd="0" destOrd="0" presId="urn:microsoft.com/office/officeart/2009/3/layout/DescendingProcess"/>
    <dgm:cxn modelId="{5B127946-E9EA-4711-915E-C97A17A2B458}" type="presParOf" srcId="{2DAC591C-36D6-4A83-8709-4C93BFC91C82}" destId="{A1D6C514-54E2-4099-833F-2D3D87A29789}" srcOrd="0" destOrd="0" presId="urn:microsoft.com/office/officeart/2009/3/layout/DescendingProcess"/>
    <dgm:cxn modelId="{0F16D6FE-B031-4BB0-BEB8-4AC70AF67AD8}" type="presParOf" srcId="{2DAC591C-36D6-4A83-8709-4C93BFC91C82}" destId="{23ADD531-7DE9-40BC-855F-2E9BB6542E2B}" srcOrd="1" destOrd="0" presId="urn:microsoft.com/office/officeart/2009/3/layout/DescendingProcess"/>
    <dgm:cxn modelId="{514D268F-9EDC-4FBC-BA56-42DD464ECA21}" type="presParOf" srcId="{2DAC591C-36D6-4A83-8709-4C93BFC91C82}" destId="{D9FD99D1-F2E1-4CC6-9648-9033D3A1DAB3}" srcOrd="2" destOrd="0" presId="urn:microsoft.com/office/officeart/2009/3/layout/DescendingProcess"/>
    <dgm:cxn modelId="{BFDD5004-3ABC-4DAD-B8C4-6137A4EEC8F3}" type="presParOf" srcId="{2DAC591C-36D6-4A83-8709-4C93BFC91C82}" destId="{5E87476B-9916-49EA-9856-0036478121A5}" srcOrd="3" destOrd="0" presId="urn:microsoft.com/office/officeart/2009/3/layout/DescendingProcess"/>
    <dgm:cxn modelId="{D6D03D52-A3F6-4513-AE5B-8DB9D2F400FD}" type="presParOf" srcId="{5E87476B-9916-49EA-9856-0036478121A5}" destId="{E8C8CAD1-F10A-4994-BEA3-AE7DEC98E26B}" srcOrd="0" destOrd="0" presId="urn:microsoft.com/office/officeart/2009/3/layout/DescendingProcess"/>
    <dgm:cxn modelId="{D216446A-174E-4F81-BA68-0AB4575856EA}" type="presParOf" srcId="{2DAC591C-36D6-4A83-8709-4C93BFC91C82}" destId="{1CC62EB1-4E52-4CA4-8FA0-C6F489ED9C46}" srcOrd="4" destOrd="0" presId="urn:microsoft.com/office/officeart/2009/3/layout/DescendingProcess"/>
  </dgm:cxnLst>
  <dgm:bg/>
  <dgm:whole/>
  <dgm:extLst>
    <a:ext uri="http://schemas.microsoft.com/office/drawing/2008/diagram">
      <dsp:dataModelExt xmlns:dsp="http://schemas.microsoft.com/office/drawing/2008/diagram" relId="rId14"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127C0DF-6A79-470A-80EE-2DE74850677F}" type="doc">
      <dgm:prSet loTypeId="urn:microsoft.com/office/officeart/2009/3/layout/DescendingProcess" loCatId="process" qsTypeId="urn:microsoft.com/office/officeart/2005/8/quickstyle/simple1" qsCatId="simple" csTypeId="urn:microsoft.com/office/officeart/2005/8/colors/accent1_2" csCatId="accent1" phldr="1"/>
      <dgm:spPr/>
      <dgm:t>
        <a:bodyPr/>
        <a:lstStyle/>
        <a:p>
          <a:endParaRPr lang="en-US"/>
        </a:p>
      </dgm:t>
    </dgm:pt>
    <dgm:pt modelId="{7ABE66A7-EAA2-4EEA-8DAD-CA71C6CCDB43}">
      <dgm:prSet phldrT="[Text]" custT="1"/>
      <dgm:spPr/>
      <dgm:t>
        <a:bodyPr/>
        <a:lstStyle/>
        <a:p>
          <a:pPr algn="l">
            <a:lnSpc>
              <a:spcPct val="100000"/>
            </a:lnSpc>
            <a:spcAft>
              <a:spcPts val="0"/>
            </a:spcAft>
          </a:pPr>
          <a:r>
            <a:rPr lang="en-US" sz="2000" b="1" u="sng" dirty="0" smtClean="0"/>
            <a:t> </a:t>
          </a:r>
        </a:p>
      </dgm:t>
    </dgm:pt>
    <dgm:pt modelId="{9A429997-2B53-4300-ABFF-A9288B80C1F2}" type="parTrans" cxnId="{EEE09A15-631B-4707-B4AC-CA29D681E10F}">
      <dgm:prSet/>
      <dgm:spPr/>
      <dgm:t>
        <a:bodyPr/>
        <a:lstStyle/>
        <a:p>
          <a:endParaRPr lang="en-US"/>
        </a:p>
      </dgm:t>
    </dgm:pt>
    <dgm:pt modelId="{2026EBD8-EB7E-41AE-B668-9D97D7082EB7}" type="sibTrans" cxnId="{EEE09A15-631B-4707-B4AC-CA29D681E10F}">
      <dgm:prSet/>
      <dgm:spPr/>
      <dgm:t>
        <a:bodyPr/>
        <a:lstStyle/>
        <a:p>
          <a:endParaRPr lang="en-US"/>
        </a:p>
      </dgm:t>
    </dgm:pt>
    <dgm:pt modelId="{AD0BB290-53B0-4646-90DD-136E39547DF1}">
      <dgm:prSet phldrT="[Text]" custT="1"/>
      <dgm:spPr/>
      <dgm:t>
        <a:bodyPr/>
        <a:lstStyle/>
        <a:p>
          <a:r>
            <a:rPr lang="en-US" sz="1500" dirty="0" smtClean="0"/>
            <a:t>Webpages</a:t>
          </a:r>
          <a:endParaRPr lang="en-US" sz="1500" dirty="0"/>
        </a:p>
      </dgm:t>
    </dgm:pt>
    <dgm:pt modelId="{AF5DD70D-01B1-4ECD-B6A2-573A345DEDCB}" type="parTrans" cxnId="{2DBE0387-9A34-4D3B-B7CB-DBF1B1B6BB1A}">
      <dgm:prSet/>
      <dgm:spPr/>
      <dgm:t>
        <a:bodyPr/>
        <a:lstStyle/>
        <a:p>
          <a:endParaRPr lang="en-US"/>
        </a:p>
      </dgm:t>
    </dgm:pt>
    <dgm:pt modelId="{E329F361-E2CC-4692-AA1D-E3032C96545B}" type="sibTrans" cxnId="{2DBE0387-9A34-4D3B-B7CB-DBF1B1B6BB1A}">
      <dgm:prSet/>
      <dgm:spPr/>
      <dgm:t>
        <a:bodyPr/>
        <a:lstStyle/>
        <a:p>
          <a:endParaRPr lang="en-US"/>
        </a:p>
      </dgm:t>
    </dgm:pt>
    <dgm:pt modelId="{4D23392D-63E0-45F7-9887-A3713E2A2753}">
      <dgm:prSet phldrT="[Text]" custT="1"/>
      <dgm:spPr/>
      <dgm:t>
        <a:bodyPr/>
        <a:lstStyle/>
        <a:p>
          <a:r>
            <a:rPr lang="en-US" sz="1500" dirty="0" smtClean="0"/>
            <a:t>Periodic Reports/Bulletins</a:t>
          </a:r>
          <a:endParaRPr lang="en-US" sz="1500" dirty="0"/>
        </a:p>
      </dgm:t>
    </dgm:pt>
    <dgm:pt modelId="{9E69CD7A-4BA3-41EB-88E1-C41B3D4F0F11}" type="parTrans" cxnId="{A101B5A8-24E5-41D0-9067-A51A35657D2F}">
      <dgm:prSet/>
      <dgm:spPr/>
      <dgm:t>
        <a:bodyPr/>
        <a:lstStyle/>
        <a:p>
          <a:endParaRPr lang="en-US"/>
        </a:p>
      </dgm:t>
    </dgm:pt>
    <dgm:pt modelId="{C44606EE-B283-489E-AB3F-2537BE09D0F1}" type="sibTrans" cxnId="{A101B5A8-24E5-41D0-9067-A51A35657D2F}">
      <dgm:prSet/>
      <dgm:spPr/>
      <dgm:t>
        <a:bodyPr/>
        <a:lstStyle/>
        <a:p>
          <a:endParaRPr lang="en-US"/>
        </a:p>
      </dgm:t>
    </dgm:pt>
    <dgm:pt modelId="{DA12DFBD-63C9-4BDF-A689-D6F4E973AAF5}">
      <dgm:prSet phldrT="[Text]" custT="1"/>
      <dgm:spPr/>
      <dgm:t>
        <a:bodyPr/>
        <a:lstStyle/>
        <a:p>
          <a:r>
            <a:rPr lang="en-US" sz="1500" dirty="0" smtClean="0"/>
            <a:t>Social Media pages</a:t>
          </a:r>
          <a:endParaRPr lang="en-US" sz="1500" dirty="0"/>
        </a:p>
      </dgm:t>
    </dgm:pt>
    <dgm:pt modelId="{DF5919C1-1F0A-4903-BC56-B72E33EFD520}" type="parTrans" cxnId="{25E6A0BF-FFFA-4174-A5D2-B3E2432CF111}">
      <dgm:prSet/>
      <dgm:spPr/>
      <dgm:t>
        <a:bodyPr/>
        <a:lstStyle/>
        <a:p>
          <a:endParaRPr lang="en-US"/>
        </a:p>
      </dgm:t>
    </dgm:pt>
    <dgm:pt modelId="{20C8B84B-2810-4E49-B04D-2ABBACC9BC8A}" type="sibTrans" cxnId="{25E6A0BF-FFFA-4174-A5D2-B3E2432CF111}">
      <dgm:prSet/>
      <dgm:spPr/>
      <dgm:t>
        <a:bodyPr/>
        <a:lstStyle/>
        <a:p>
          <a:endParaRPr lang="en-US"/>
        </a:p>
      </dgm:t>
    </dgm:pt>
    <dgm:pt modelId="{3A743263-94BD-48F6-910D-55E6C4A2E43E}">
      <dgm:prSet phldrT="[Text]" custT="1"/>
      <dgm:spPr/>
      <dgm:t>
        <a:bodyPr/>
        <a:lstStyle/>
        <a:p>
          <a:r>
            <a:rPr lang="en-US" sz="1500" dirty="0" smtClean="0"/>
            <a:t>Focal Points</a:t>
          </a:r>
          <a:endParaRPr lang="en-US" sz="1500" dirty="0"/>
        </a:p>
      </dgm:t>
    </dgm:pt>
    <dgm:pt modelId="{4AD2961F-BA26-4161-A549-C1B469531D5E}" type="parTrans" cxnId="{C9AB5FE6-AB82-48B1-A649-20FC6B591A1E}">
      <dgm:prSet/>
      <dgm:spPr/>
      <dgm:t>
        <a:bodyPr/>
        <a:lstStyle/>
        <a:p>
          <a:endParaRPr lang="en-US"/>
        </a:p>
      </dgm:t>
    </dgm:pt>
    <dgm:pt modelId="{ED83DD3D-AD5E-4E3D-B929-4E4E0E885234}" type="sibTrans" cxnId="{C9AB5FE6-AB82-48B1-A649-20FC6B591A1E}">
      <dgm:prSet/>
      <dgm:spPr/>
      <dgm:t>
        <a:bodyPr/>
        <a:lstStyle/>
        <a:p>
          <a:endParaRPr lang="en-US"/>
        </a:p>
      </dgm:t>
    </dgm:pt>
    <dgm:pt modelId="{D53B0275-A77C-42FD-9CB8-7BA7FF40ECFB}">
      <dgm:prSet phldrT="[Text]"/>
      <dgm:spPr/>
      <dgm:t>
        <a:bodyPr/>
        <a:lstStyle/>
        <a:p>
          <a:endParaRPr lang="en-US" dirty="0"/>
        </a:p>
      </dgm:t>
    </dgm:pt>
    <dgm:pt modelId="{9B656389-278E-4734-9D79-58D1796E4E9A}" type="parTrans" cxnId="{C75D4565-22B1-498F-B745-B1C7CADE11C7}">
      <dgm:prSet/>
      <dgm:spPr/>
      <dgm:t>
        <a:bodyPr/>
        <a:lstStyle/>
        <a:p>
          <a:endParaRPr lang="en-US"/>
        </a:p>
      </dgm:t>
    </dgm:pt>
    <dgm:pt modelId="{EAF86475-B560-465C-BC37-6D821F3D33D2}" type="sibTrans" cxnId="{C75D4565-22B1-498F-B745-B1C7CADE11C7}">
      <dgm:prSet/>
      <dgm:spPr/>
      <dgm:t>
        <a:bodyPr/>
        <a:lstStyle/>
        <a:p>
          <a:endParaRPr lang="en-US"/>
        </a:p>
      </dgm:t>
    </dgm:pt>
    <dgm:pt modelId="{3D84C387-7624-4B65-AF0D-59C1B59FC81E}">
      <dgm:prSet phldrT="[Text]" custT="1"/>
      <dgm:spPr/>
      <dgm:t>
        <a:bodyPr/>
        <a:lstStyle/>
        <a:p>
          <a:pPr algn="l"/>
          <a:r>
            <a:rPr lang="en-US" sz="1500" dirty="0" smtClean="0"/>
            <a:t>IBS platforms</a:t>
          </a:r>
        </a:p>
        <a:p>
          <a:pPr algn="l"/>
          <a:r>
            <a:rPr lang="en-US" sz="1500" dirty="0" smtClean="0"/>
            <a:t>/data</a:t>
          </a:r>
          <a:endParaRPr lang="en-US" sz="1500" dirty="0"/>
        </a:p>
      </dgm:t>
    </dgm:pt>
    <dgm:pt modelId="{38822E8C-1E2D-46B5-9F40-501827022765}" type="parTrans" cxnId="{9F1FC93E-14FC-421B-A4B3-42056A8EAF48}">
      <dgm:prSet/>
      <dgm:spPr/>
      <dgm:t>
        <a:bodyPr/>
        <a:lstStyle/>
        <a:p>
          <a:endParaRPr lang="en-US"/>
        </a:p>
      </dgm:t>
    </dgm:pt>
    <dgm:pt modelId="{58960FFF-0535-42C5-8588-93AA80337D3E}" type="sibTrans" cxnId="{9F1FC93E-14FC-421B-A4B3-42056A8EAF48}">
      <dgm:prSet/>
      <dgm:spPr/>
      <dgm:t>
        <a:bodyPr/>
        <a:lstStyle/>
        <a:p>
          <a:endParaRPr lang="en-US"/>
        </a:p>
      </dgm:t>
    </dgm:pt>
    <dgm:pt modelId="{2DAC591C-36D6-4A83-8709-4C93BFC91C82}" type="pres">
      <dgm:prSet presAssocID="{9127C0DF-6A79-470A-80EE-2DE74850677F}" presName="Name0" presStyleCnt="0">
        <dgm:presLayoutVars>
          <dgm:chMax val="7"/>
          <dgm:chPref val="5"/>
        </dgm:presLayoutVars>
      </dgm:prSet>
      <dgm:spPr/>
      <dgm:t>
        <a:bodyPr/>
        <a:lstStyle/>
        <a:p>
          <a:endParaRPr lang="en-US"/>
        </a:p>
      </dgm:t>
    </dgm:pt>
    <dgm:pt modelId="{A1D6C514-54E2-4099-833F-2D3D87A29789}" type="pres">
      <dgm:prSet presAssocID="{9127C0DF-6A79-470A-80EE-2DE74850677F}" presName="arrowNode" presStyleLbl="node1" presStyleIdx="0" presStyleCnt="1" custScaleX="94709" custScaleY="95081" custLinFactNeighborX="-9606" custLinFactNeighborY="1638"/>
      <dgm:spPr/>
      <dgm:t>
        <a:bodyPr/>
        <a:lstStyle/>
        <a:p>
          <a:endParaRPr lang="en-US"/>
        </a:p>
      </dgm:t>
    </dgm:pt>
    <dgm:pt modelId="{53B29056-3887-43E7-BBC0-849ACFEBC5D9}" type="pres">
      <dgm:prSet presAssocID="{7ABE66A7-EAA2-4EEA-8DAD-CA71C6CCDB43}" presName="txNode1" presStyleLbl="revTx" presStyleIdx="0" presStyleCnt="7" custScaleX="277959" custScaleY="121292" custLinFactNeighborX="42016" custLinFactNeighborY="19094">
        <dgm:presLayoutVars>
          <dgm:bulletEnabled val="1"/>
        </dgm:presLayoutVars>
      </dgm:prSet>
      <dgm:spPr/>
      <dgm:t>
        <a:bodyPr/>
        <a:lstStyle/>
        <a:p>
          <a:endParaRPr lang="en-US"/>
        </a:p>
      </dgm:t>
    </dgm:pt>
    <dgm:pt modelId="{A1296C73-A799-4725-B567-0F4EAC5BF4D4}" type="pres">
      <dgm:prSet presAssocID="{AD0BB290-53B0-4646-90DD-136E39547DF1}" presName="txNode2" presStyleLbl="revTx" presStyleIdx="1" presStyleCnt="7" custScaleX="84464" custScaleY="75576" custLinFactNeighborX="-37500" custLinFactNeighborY="-386">
        <dgm:presLayoutVars>
          <dgm:bulletEnabled val="1"/>
        </dgm:presLayoutVars>
      </dgm:prSet>
      <dgm:spPr/>
      <dgm:t>
        <a:bodyPr/>
        <a:lstStyle/>
        <a:p>
          <a:endParaRPr lang="en-US"/>
        </a:p>
      </dgm:t>
    </dgm:pt>
    <dgm:pt modelId="{B4C2DD9F-844C-4716-8D70-38BA228EFA22}" type="pres">
      <dgm:prSet presAssocID="{E329F361-E2CC-4692-AA1D-E3032C96545B}" presName="dotNode2" presStyleCnt="0"/>
      <dgm:spPr/>
    </dgm:pt>
    <dgm:pt modelId="{48F8160E-F75A-40B9-A645-42FF22AD27CC}" type="pres">
      <dgm:prSet presAssocID="{E329F361-E2CC-4692-AA1D-E3032C96545B}" presName="dotRepeatNode" presStyleLbl="fgShp" presStyleIdx="0" presStyleCnt="5" custLinFactX="-201679" custLinFactNeighborX="-300000" custLinFactNeighborY="25944"/>
      <dgm:spPr/>
      <dgm:t>
        <a:bodyPr/>
        <a:lstStyle/>
        <a:p>
          <a:endParaRPr lang="en-US"/>
        </a:p>
      </dgm:t>
    </dgm:pt>
    <dgm:pt modelId="{22BB4660-32F8-4DC2-9D72-3EC6751A35CC}" type="pres">
      <dgm:prSet presAssocID="{4D23392D-63E0-45F7-9887-A3713E2A2753}" presName="txNode3" presStyleLbl="revTx" presStyleIdx="2" presStyleCnt="7" custScaleX="97609" custLinFactNeighborX="-24955" custLinFactNeighborY="6130">
        <dgm:presLayoutVars>
          <dgm:bulletEnabled val="1"/>
        </dgm:presLayoutVars>
      </dgm:prSet>
      <dgm:spPr/>
      <dgm:t>
        <a:bodyPr/>
        <a:lstStyle/>
        <a:p>
          <a:endParaRPr lang="en-US"/>
        </a:p>
      </dgm:t>
    </dgm:pt>
    <dgm:pt modelId="{30D74047-3A00-48B3-A3A7-8847168E69A5}" type="pres">
      <dgm:prSet presAssocID="{C44606EE-B283-489E-AB3F-2537BE09D0F1}" presName="dotNode3" presStyleCnt="0"/>
      <dgm:spPr/>
    </dgm:pt>
    <dgm:pt modelId="{AF6CFED0-7AFA-4272-A793-6150A998980D}" type="pres">
      <dgm:prSet presAssocID="{C44606EE-B283-489E-AB3F-2537BE09D0F1}" presName="dotRepeatNode" presStyleLbl="fgShp" presStyleIdx="1" presStyleCnt="5" custLinFactX="-200000" custLinFactNeighborX="-248506" custLinFactNeighborY="15678"/>
      <dgm:spPr/>
      <dgm:t>
        <a:bodyPr/>
        <a:lstStyle/>
        <a:p>
          <a:endParaRPr lang="en-US"/>
        </a:p>
      </dgm:t>
    </dgm:pt>
    <dgm:pt modelId="{F51AE2B0-3ED2-441F-A38C-4B3789520621}" type="pres">
      <dgm:prSet presAssocID="{DA12DFBD-63C9-4BDF-A689-D6F4E973AAF5}" presName="txNode4" presStyleLbl="revTx" presStyleIdx="3" presStyleCnt="7" custScaleX="99871" custLinFactNeighborX="-35800" custLinFactNeighborY="-1613">
        <dgm:presLayoutVars>
          <dgm:bulletEnabled val="1"/>
        </dgm:presLayoutVars>
      </dgm:prSet>
      <dgm:spPr/>
      <dgm:t>
        <a:bodyPr/>
        <a:lstStyle/>
        <a:p>
          <a:endParaRPr lang="en-US"/>
        </a:p>
      </dgm:t>
    </dgm:pt>
    <dgm:pt modelId="{D14C3244-4AB8-47D3-9CD3-D12ABC8F21E4}" type="pres">
      <dgm:prSet presAssocID="{20C8B84B-2810-4E49-B04D-2ABBACC9BC8A}" presName="dotNode4" presStyleCnt="0"/>
      <dgm:spPr/>
    </dgm:pt>
    <dgm:pt modelId="{3B8F371E-99B2-4AE6-B3F6-EA416C80C63F}" type="pres">
      <dgm:prSet presAssocID="{20C8B84B-2810-4E49-B04D-2ABBACC9BC8A}" presName="dotRepeatNode" presStyleLbl="fgShp" presStyleIdx="2" presStyleCnt="5" custLinFactX="-200000" custLinFactNeighborX="-242490" custLinFactNeighborY="-4469"/>
      <dgm:spPr/>
      <dgm:t>
        <a:bodyPr/>
        <a:lstStyle/>
        <a:p>
          <a:endParaRPr lang="en-US"/>
        </a:p>
      </dgm:t>
    </dgm:pt>
    <dgm:pt modelId="{0A405D35-7546-4399-A222-DEA649C4901E}" type="pres">
      <dgm:prSet presAssocID="{3D84C387-7624-4B65-AF0D-59C1B59FC81E}" presName="txNode5" presStyleLbl="revTx" presStyleIdx="4" presStyleCnt="7" custScaleX="54270" custLinFactNeighborX="11611" custLinFactNeighborY="24754">
        <dgm:presLayoutVars>
          <dgm:bulletEnabled val="1"/>
        </dgm:presLayoutVars>
      </dgm:prSet>
      <dgm:spPr/>
      <dgm:t>
        <a:bodyPr/>
        <a:lstStyle/>
        <a:p>
          <a:endParaRPr lang="en-US"/>
        </a:p>
      </dgm:t>
    </dgm:pt>
    <dgm:pt modelId="{D3465FC9-C065-45BF-B24E-D89DC7102F39}" type="pres">
      <dgm:prSet presAssocID="{58960FFF-0535-42C5-8588-93AA80337D3E}" presName="dotNode5" presStyleCnt="0"/>
      <dgm:spPr/>
    </dgm:pt>
    <dgm:pt modelId="{6FD22A90-1BE6-450A-90CE-AEC5C194D611}" type="pres">
      <dgm:prSet presAssocID="{58960FFF-0535-42C5-8588-93AA80337D3E}" presName="dotRepeatNode" presStyleLbl="fgShp" presStyleIdx="3" presStyleCnt="5" custLinFactX="-200000" custLinFactNeighborX="-213656" custLinFactNeighborY="26770"/>
      <dgm:spPr/>
      <dgm:t>
        <a:bodyPr/>
        <a:lstStyle/>
        <a:p>
          <a:endParaRPr lang="en-US"/>
        </a:p>
      </dgm:t>
    </dgm:pt>
    <dgm:pt modelId="{9B7B45D3-FADF-4887-906B-04283DFC2B23}" type="pres">
      <dgm:prSet presAssocID="{3A743263-94BD-48F6-910D-55E6C4A2E43E}" presName="txNode6" presStyleLbl="revTx" presStyleIdx="5" presStyleCnt="7" custLinFactNeighborX="-24887" custLinFactNeighborY="5712">
        <dgm:presLayoutVars>
          <dgm:bulletEnabled val="1"/>
        </dgm:presLayoutVars>
      </dgm:prSet>
      <dgm:spPr/>
      <dgm:t>
        <a:bodyPr/>
        <a:lstStyle/>
        <a:p>
          <a:endParaRPr lang="en-US"/>
        </a:p>
      </dgm:t>
    </dgm:pt>
    <dgm:pt modelId="{C6FE817F-789F-4FAA-878E-88E3B60E3A7C}" type="pres">
      <dgm:prSet presAssocID="{ED83DD3D-AD5E-4E3D-B929-4E4E0E885234}" presName="dotNode6" presStyleCnt="0"/>
      <dgm:spPr/>
    </dgm:pt>
    <dgm:pt modelId="{C98EF678-E236-42C7-99F5-9E057BBF598F}" type="pres">
      <dgm:prSet presAssocID="{ED83DD3D-AD5E-4E3D-B929-4E4E0E885234}" presName="dotRepeatNode" presStyleLbl="fgShp" presStyleIdx="4" presStyleCnt="5" custLinFactX="-178201" custLinFactNeighborX="-200000" custLinFactNeighborY="88300"/>
      <dgm:spPr/>
      <dgm:t>
        <a:bodyPr/>
        <a:lstStyle/>
        <a:p>
          <a:endParaRPr lang="en-US"/>
        </a:p>
      </dgm:t>
    </dgm:pt>
    <dgm:pt modelId="{925DCFF0-03C5-4DD8-9E61-D6887E5E7FA7}" type="pres">
      <dgm:prSet presAssocID="{D53B0275-A77C-42FD-9CB8-7BA7FF40ECFB}" presName="txNode7" presStyleLbl="revTx" presStyleIdx="6" presStyleCnt="7">
        <dgm:presLayoutVars>
          <dgm:bulletEnabled val="1"/>
        </dgm:presLayoutVars>
      </dgm:prSet>
      <dgm:spPr/>
      <dgm:t>
        <a:bodyPr/>
        <a:lstStyle/>
        <a:p>
          <a:endParaRPr lang="en-US"/>
        </a:p>
      </dgm:t>
    </dgm:pt>
  </dgm:ptLst>
  <dgm:cxnLst>
    <dgm:cxn modelId="{2AD5E172-5BC0-4BBA-BEEF-D5D5E42D114A}" type="presOf" srcId="{7ABE66A7-EAA2-4EEA-8DAD-CA71C6CCDB43}" destId="{53B29056-3887-43E7-BBC0-849ACFEBC5D9}" srcOrd="0" destOrd="0" presId="urn:microsoft.com/office/officeart/2009/3/layout/DescendingProcess"/>
    <dgm:cxn modelId="{C4C07057-2BE9-4E84-82D9-AE78F7591B1F}" type="presOf" srcId="{20C8B84B-2810-4E49-B04D-2ABBACC9BC8A}" destId="{3B8F371E-99B2-4AE6-B3F6-EA416C80C63F}" srcOrd="0" destOrd="0" presId="urn:microsoft.com/office/officeart/2009/3/layout/DescendingProcess"/>
    <dgm:cxn modelId="{2DBE0387-9A34-4D3B-B7CB-DBF1B1B6BB1A}" srcId="{9127C0DF-6A79-470A-80EE-2DE74850677F}" destId="{AD0BB290-53B0-4646-90DD-136E39547DF1}" srcOrd="1" destOrd="0" parTransId="{AF5DD70D-01B1-4ECD-B6A2-573A345DEDCB}" sibTransId="{E329F361-E2CC-4692-AA1D-E3032C96545B}"/>
    <dgm:cxn modelId="{19047D12-C4FC-4116-850D-3845B60FB77C}" type="presOf" srcId="{58960FFF-0535-42C5-8588-93AA80337D3E}" destId="{6FD22A90-1BE6-450A-90CE-AEC5C194D611}" srcOrd="0" destOrd="0" presId="urn:microsoft.com/office/officeart/2009/3/layout/DescendingProcess"/>
    <dgm:cxn modelId="{422981A4-2FFE-441E-A74F-6265FB67A68D}" type="presOf" srcId="{AD0BB290-53B0-4646-90DD-136E39547DF1}" destId="{A1296C73-A799-4725-B567-0F4EAC5BF4D4}" srcOrd="0" destOrd="0" presId="urn:microsoft.com/office/officeart/2009/3/layout/DescendingProcess"/>
    <dgm:cxn modelId="{9F1FC93E-14FC-421B-A4B3-42056A8EAF48}" srcId="{9127C0DF-6A79-470A-80EE-2DE74850677F}" destId="{3D84C387-7624-4B65-AF0D-59C1B59FC81E}" srcOrd="4" destOrd="0" parTransId="{38822E8C-1E2D-46B5-9F40-501827022765}" sibTransId="{58960FFF-0535-42C5-8588-93AA80337D3E}"/>
    <dgm:cxn modelId="{EFC83E07-3E18-4339-B66D-94D5899C53C3}" type="presOf" srcId="{4D23392D-63E0-45F7-9887-A3713E2A2753}" destId="{22BB4660-32F8-4DC2-9D72-3EC6751A35CC}" srcOrd="0" destOrd="0" presId="urn:microsoft.com/office/officeart/2009/3/layout/DescendingProcess"/>
    <dgm:cxn modelId="{C9AB5FE6-AB82-48B1-A649-20FC6B591A1E}" srcId="{9127C0DF-6A79-470A-80EE-2DE74850677F}" destId="{3A743263-94BD-48F6-910D-55E6C4A2E43E}" srcOrd="5" destOrd="0" parTransId="{4AD2961F-BA26-4161-A549-C1B469531D5E}" sibTransId="{ED83DD3D-AD5E-4E3D-B929-4E4E0E885234}"/>
    <dgm:cxn modelId="{54225E39-AFAA-4E43-94E8-C5AD4E56F0BE}" type="presOf" srcId="{ED83DD3D-AD5E-4E3D-B929-4E4E0E885234}" destId="{C98EF678-E236-42C7-99F5-9E057BBF598F}" srcOrd="0" destOrd="0" presId="urn:microsoft.com/office/officeart/2009/3/layout/DescendingProcess"/>
    <dgm:cxn modelId="{4EED4990-1B31-4225-94BD-A129A7A8D65C}" type="presOf" srcId="{C44606EE-B283-489E-AB3F-2537BE09D0F1}" destId="{AF6CFED0-7AFA-4272-A793-6150A998980D}" srcOrd="0" destOrd="0" presId="urn:microsoft.com/office/officeart/2009/3/layout/DescendingProcess"/>
    <dgm:cxn modelId="{25E6A0BF-FFFA-4174-A5D2-B3E2432CF111}" srcId="{9127C0DF-6A79-470A-80EE-2DE74850677F}" destId="{DA12DFBD-63C9-4BDF-A689-D6F4E973AAF5}" srcOrd="3" destOrd="0" parTransId="{DF5919C1-1F0A-4903-BC56-B72E33EFD520}" sibTransId="{20C8B84B-2810-4E49-B04D-2ABBACC9BC8A}"/>
    <dgm:cxn modelId="{4016C039-F76A-41FE-AA77-7D420352DB7C}" type="presOf" srcId="{E329F361-E2CC-4692-AA1D-E3032C96545B}" destId="{48F8160E-F75A-40B9-A645-42FF22AD27CC}" srcOrd="0" destOrd="0" presId="urn:microsoft.com/office/officeart/2009/3/layout/DescendingProcess"/>
    <dgm:cxn modelId="{A101B5A8-24E5-41D0-9067-A51A35657D2F}" srcId="{9127C0DF-6A79-470A-80EE-2DE74850677F}" destId="{4D23392D-63E0-45F7-9887-A3713E2A2753}" srcOrd="2" destOrd="0" parTransId="{9E69CD7A-4BA3-41EB-88E1-C41B3D4F0F11}" sibTransId="{C44606EE-B283-489E-AB3F-2537BE09D0F1}"/>
    <dgm:cxn modelId="{1837BC20-3B3B-495E-BE57-53220F5259A7}" type="presOf" srcId="{3A743263-94BD-48F6-910D-55E6C4A2E43E}" destId="{9B7B45D3-FADF-4887-906B-04283DFC2B23}" srcOrd="0" destOrd="0" presId="urn:microsoft.com/office/officeart/2009/3/layout/DescendingProcess"/>
    <dgm:cxn modelId="{B743E636-57CB-4A94-9012-91A765CEE98C}" type="presOf" srcId="{9127C0DF-6A79-470A-80EE-2DE74850677F}" destId="{2DAC591C-36D6-4A83-8709-4C93BFC91C82}" srcOrd="0" destOrd="0" presId="urn:microsoft.com/office/officeart/2009/3/layout/DescendingProcess"/>
    <dgm:cxn modelId="{9441945B-D338-49A9-B762-7DCECA034046}" type="presOf" srcId="{DA12DFBD-63C9-4BDF-A689-D6F4E973AAF5}" destId="{F51AE2B0-3ED2-441F-A38C-4B3789520621}" srcOrd="0" destOrd="0" presId="urn:microsoft.com/office/officeart/2009/3/layout/DescendingProcess"/>
    <dgm:cxn modelId="{B44F69F9-62C4-434D-A9B8-6FBDE7BA9A36}" type="presOf" srcId="{D53B0275-A77C-42FD-9CB8-7BA7FF40ECFB}" destId="{925DCFF0-03C5-4DD8-9E61-D6887E5E7FA7}" srcOrd="0" destOrd="0" presId="urn:microsoft.com/office/officeart/2009/3/layout/DescendingProcess"/>
    <dgm:cxn modelId="{C75D4565-22B1-498F-B745-B1C7CADE11C7}" srcId="{9127C0DF-6A79-470A-80EE-2DE74850677F}" destId="{D53B0275-A77C-42FD-9CB8-7BA7FF40ECFB}" srcOrd="6" destOrd="0" parTransId="{9B656389-278E-4734-9D79-58D1796E4E9A}" sibTransId="{EAF86475-B560-465C-BC37-6D821F3D33D2}"/>
    <dgm:cxn modelId="{F89AD749-0274-443C-A8E2-DC5550DB26DB}" type="presOf" srcId="{3D84C387-7624-4B65-AF0D-59C1B59FC81E}" destId="{0A405D35-7546-4399-A222-DEA649C4901E}" srcOrd="0" destOrd="0" presId="urn:microsoft.com/office/officeart/2009/3/layout/DescendingProcess"/>
    <dgm:cxn modelId="{EEE09A15-631B-4707-B4AC-CA29D681E10F}" srcId="{9127C0DF-6A79-470A-80EE-2DE74850677F}" destId="{7ABE66A7-EAA2-4EEA-8DAD-CA71C6CCDB43}" srcOrd="0" destOrd="0" parTransId="{9A429997-2B53-4300-ABFF-A9288B80C1F2}" sibTransId="{2026EBD8-EB7E-41AE-B668-9D97D7082EB7}"/>
    <dgm:cxn modelId="{50CE1022-E665-41B0-A0A5-1CC034C0438F}" type="presParOf" srcId="{2DAC591C-36D6-4A83-8709-4C93BFC91C82}" destId="{A1D6C514-54E2-4099-833F-2D3D87A29789}" srcOrd="0" destOrd="0" presId="urn:microsoft.com/office/officeart/2009/3/layout/DescendingProcess"/>
    <dgm:cxn modelId="{0A0D5DD1-DDFC-4A1E-803F-7472825A9213}" type="presParOf" srcId="{2DAC591C-36D6-4A83-8709-4C93BFC91C82}" destId="{53B29056-3887-43E7-BBC0-849ACFEBC5D9}" srcOrd="1" destOrd="0" presId="urn:microsoft.com/office/officeart/2009/3/layout/DescendingProcess"/>
    <dgm:cxn modelId="{7F0CCC24-A647-4935-9686-813A86E16D97}" type="presParOf" srcId="{2DAC591C-36D6-4A83-8709-4C93BFC91C82}" destId="{A1296C73-A799-4725-B567-0F4EAC5BF4D4}" srcOrd="2" destOrd="0" presId="urn:microsoft.com/office/officeart/2009/3/layout/DescendingProcess"/>
    <dgm:cxn modelId="{5B70EE43-CF35-4B0A-91FE-346E1716F25C}" type="presParOf" srcId="{2DAC591C-36D6-4A83-8709-4C93BFC91C82}" destId="{B4C2DD9F-844C-4716-8D70-38BA228EFA22}" srcOrd="3" destOrd="0" presId="urn:microsoft.com/office/officeart/2009/3/layout/DescendingProcess"/>
    <dgm:cxn modelId="{F9024215-9045-4C93-829D-8C5673EEB05B}" type="presParOf" srcId="{B4C2DD9F-844C-4716-8D70-38BA228EFA22}" destId="{48F8160E-F75A-40B9-A645-42FF22AD27CC}" srcOrd="0" destOrd="0" presId="urn:microsoft.com/office/officeart/2009/3/layout/DescendingProcess"/>
    <dgm:cxn modelId="{710FBFDC-19CD-4FBE-A304-32141653510E}" type="presParOf" srcId="{2DAC591C-36D6-4A83-8709-4C93BFC91C82}" destId="{22BB4660-32F8-4DC2-9D72-3EC6751A35CC}" srcOrd="4" destOrd="0" presId="urn:microsoft.com/office/officeart/2009/3/layout/DescendingProcess"/>
    <dgm:cxn modelId="{AEB368D8-7E16-418C-A6D2-631E9BB474B0}" type="presParOf" srcId="{2DAC591C-36D6-4A83-8709-4C93BFC91C82}" destId="{30D74047-3A00-48B3-A3A7-8847168E69A5}" srcOrd="5" destOrd="0" presId="urn:microsoft.com/office/officeart/2009/3/layout/DescendingProcess"/>
    <dgm:cxn modelId="{93F5A781-A1A9-435D-A3EE-9FA77C1FBAA2}" type="presParOf" srcId="{30D74047-3A00-48B3-A3A7-8847168E69A5}" destId="{AF6CFED0-7AFA-4272-A793-6150A998980D}" srcOrd="0" destOrd="0" presId="urn:microsoft.com/office/officeart/2009/3/layout/DescendingProcess"/>
    <dgm:cxn modelId="{ABFA5965-5C36-4724-A27F-5C52B4D0C435}" type="presParOf" srcId="{2DAC591C-36D6-4A83-8709-4C93BFC91C82}" destId="{F51AE2B0-3ED2-441F-A38C-4B3789520621}" srcOrd="6" destOrd="0" presId="urn:microsoft.com/office/officeart/2009/3/layout/DescendingProcess"/>
    <dgm:cxn modelId="{FC40FDFE-2CE7-434F-BDA8-AFF1E75F6938}" type="presParOf" srcId="{2DAC591C-36D6-4A83-8709-4C93BFC91C82}" destId="{D14C3244-4AB8-47D3-9CD3-D12ABC8F21E4}" srcOrd="7" destOrd="0" presId="urn:microsoft.com/office/officeart/2009/3/layout/DescendingProcess"/>
    <dgm:cxn modelId="{66002E41-FD38-4832-9820-3B56B835D6CD}" type="presParOf" srcId="{D14C3244-4AB8-47D3-9CD3-D12ABC8F21E4}" destId="{3B8F371E-99B2-4AE6-B3F6-EA416C80C63F}" srcOrd="0" destOrd="0" presId="urn:microsoft.com/office/officeart/2009/3/layout/DescendingProcess"/>
    <dgm:cxn modelId="{670AEA42-8C7C-4F5C-B28E-037681F0F4A6}" type="presParOf" srcId="{2DAC591C-36D6-4A83-8709-4C93BFC91C82}" destId="{0A405D35-7546-4399-A222-DEA649C4901E}" srcOrd="8" destOrd="0" presId="urn:microsoft.com/office/officeart/2009/3/layout/DescendingProcess"/>
    <dgm:cxn modelId="{48924978-445F-4DFF-9071-A410B9EA67C5}" type="presParOf" srcId="{2DAC591C-36D6-4A83-8709-4C93BFC91C82}" destId="{D3465FC9-C065-45BF-B24E-D89DC7102F39}" srcOrd="9" destOrd="0" presId="urn:microsoft.com/office/officeart/2009/3/layout/DescendingProcess"/>
    <dgm:cxn modelId="{58446FEB-815C-4537-BAE8-D8D357DFA1C5}" type="presParOf" srcId="{D3465FC9-C065-45BF-B24E-D89DC7102F39}" destId="{6FD22A90-1BE6-450A-90CE-AEC5C194D611}" srcOrd="0" destOrd="0" presId="urn:microsoft.com/office/officeart/2009/3/layout/DescendingProcess"/>
    <dgm:cxn modelId="{8E1EF099-6187-49FA-BC9F-0466ECAC1EE0}" type="presParOf" srcId="{2DAC591C-36D6-4A83-8709-4C93BFC91C82}" destId="{9B7B45D3-FADF-4887-906B-04283DFC2B23}" srcOrd="10" destOrd="0" presId="urn:microsoft.com/office/officeart/2009/3/layout/DescendingProcess"/>
    <dgm:cxn modelId="{49F3EC39-999C-40D3-975D-73E20D213C85}" type="presParOf" srcId="{2DAC591C-36D6-4A83-8709-4C93BFC91C82}" destId="{C6FE817F-789F-4FAA-878E-88E3B60E3A7C}" srcOrd="11" destOrd="0" presId="urn:microsoft.com/office/officeart/2009/3/layout/DescendingProcess"/>
    <dgm:cxn modelId="{F34CADB9-FC2C-40F0-8BDD-69BAE90F6D28}" type="presParOf" srcId="{C6FE817F-789F-4FAA-878E-88E3B60E3A7C}" destId="{C98EF678-E236-42C7-99F5-9E057BBF598F}" srcOrd="0" destOrd="0" presId="urn:microsoft.com/office/officeart/2009/3/layout/DescendingProcess"/>
    <dgm:cxn modelId="{055F8F6B-1018-4381-BD16-4E49D5348015}" type="presParOf" srcId="{2DAC591C-36D6-4A83-8709-4C93BFC91C82}" destId="{925DCFF0-03C5-4DD8-9E61-D6887E5E7FA7}" srcOrd="12" destOrd="0" presId="urn:microsoft.com/office/officeart/2009/3/layout/Descending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E61996-3285-4AE2-9917-55A03BAD21A1}">
      <dsp:nvSpPr>
        <dsp:cNvPr id="0" name=""/>
        <dsp:cNvSpPr/>
      </dsp:nvSpPr>
      <dsp:spPr>
        <a:xfrm>
          <a:off x="3188659" y="38308"/>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Official public sources</a:t>
          </a:r>
          <a:endParaRPr lang="en-US" sz="2000" kern="1200" dirty="0"/>
        </a:p>
      </dsp:txBody>
      <dsp:txXfrm>
        <a:off x="3458867" y="308516"/>
        <a:ext cx="1304679" cy="1304679"/>
      </dsp:txXfrm>
    </dsp:sp>
    <dsp:sp modelId="{0EB66D2E-8B42-4453-A22C-B5E90B2C718E}">
      <dsp:nvSpPr>
        <dsp:cNvPr id="0" name=""/>
        <dsp:cNvSpPr/>
      </dsp:nvSpPr>
      <dsp:spPr>
        <a:xfrm rot="2605056">
          <a:off x="5182805" y="1264479"/>
          <a:ext cx="592511"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5207125" y="1327937"/>
        <a:ext cx="414758" cy="373631"/>
      </dsp:txXfrm>
    </dsp:sp>
    <dsp:sp modelId="{D3A29540-958E-49FB-8CF0-E986A5A25E71}">
      <dsp:nvSpPr>
        <dsp:cNvPr id="0" name=""/>
        <dsp:cNvSpPr/>
      </dsp:nvSpPr>
      <dsp:spPr>
        <a:xfrm>
          <a:off x="5768230" y="1983844"/>
          <a:ext cx="1845095"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Expert Networks</a:t>
          </a:r>
          <a:endParaRPr lang="en-US" sz="2000" kern="1200" dirty="0"/>
        </a:p>
      </dsp:txBody>
      <dsp:txXfrm>
        <a:off x="6038438" y="2254052"/>
        <a:ext cx="1304679" cy="1304679"/>
      </dsp:txXfrm>
    </dsp:sp>
    <dsp:sp modelId="{4F5D72A9-06F8-4698-A0AD-A28ACD4CF507}">
      <dsp:nvSpPr>
        <dsp:cNvPr id="0" name=""/>
        <dsp:cNvSpPr/>
      </dsp:nvSpPr>
      <dsp:spPr>
        <a:xfrm rot="8288073">
          <a:off x="5358448" y="3544284"/>
          <a:ext cx="546174"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5501385" y="3614152"/>
        <a:ext cx="382322" cy="373631"/>
      </dsp:txXfrm>
    </dsp:sp>
    <dsp:sp modelId="{604F49E0-51D9-4523-8F23-9D25B102CF72}">
      <dsp:nvSpPr>
        <dsp:cNvPr id="0" name=""/>
        <dsp:cNvSpPr/>
      </dsp:nvSpPr>
      <dsp:spPr>
        <a:xfrm>
          <a:off x="3577894" y="3915544"/>
          <a:ext cx="1914710" cy="184509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smtClean="0"/>
            <a:t>International Platforms</a:t>
          </a:r>
          <a:endParaRPr lang="en-US" sz="1800" kern="1200" dirty="0"/>
        </a:p>
      </dsp:txBody>
      <dsp:txXfrm>
        <a:off x="3858297" y="4185752"/>
        <a:ext cx="1353904" cy="1304679"/>
      </dsp:txXfrm>
    </dsp:sp>
    <dsp:sp modelId="{D38E1046-5134-4D04-99D3-D73FD2083FD0}">
      <dsp:nvSpPr>
        <dsp:cNvPr id="0" name=""/>
        <dsp:cNvSpPr/>
      </dsp:nvSpPr>
      <dsp:spPr>
        <a:xfrm rot="12980760">
          <a:off x="2831865" y="3553662"/>
          <a:ext cx="761871"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rot="10800000">
        <a:off x="3000509" y="3733565"/>
        <a:ext cx="575055" cy="373631"/>
      </dsp:txXfrm>
    </dsp:sp>
    <dsp:sp modelId="{EFB9680F-D512-41D8-BEF8-2F43F45D4B73}">
      <dsp:nvSpPr>
        <dsp:cNvPr id="0" name=""/>
        <dsp:cNvSpPr/>
      </dsp:nvSpPr>
      <dsp:spPr>
        <a:xfrm>
          <a:off x="950901" y="1956965"/>
          <a:ext cx="1845095" cy="1845095"/>
        </a:xfrm>
        <a:prstGeom prst="ellipse">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Non-official Public sources</a:t>
          </a:r>
          <a:endParaRPr lang="en-US" sz="2000" kern="1200" dirty="0"/>
        </a:p>
      </dsp:txBody>
      <dsp:txXfrm>
        <a:off x="1221109" y="2227173"/>
        <a:ext cx="1304679" cy="1304679"/>
      </dsp:txXfrm>
    </dsp:sp>
    <dsp:sp modelId="{F4166633-C1D3-4476-8E5E-9EB6DA2C84C3}">
      <dsp:nvSpPr>
        <dsp:cNvPr id="0" name=""/>
        <dsp:cNvSpPr/>
      </dsp:nvSpPr>
      <dsp:spPr>
        <a:xfrm rot="18678497">
          <a:off x="2641510" y="1297288"/>
          <a:ext cx="584369" cy="622719"/>
        </a:xfrm>
        <a:prstGeom prst="rightArrow">
          <a:avLst>
            <a:gd name="adj1" fmla="val 60000"/>
            <a:gd name="adj2" fmla="val 50000"/>
          </a:avLst>
        </a:prstGeom>
        <a:no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2671303" y="1487676"/>
        <a:ext cx="409058" cy="3736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4396374">
          <a:off x="1095697" y="967878"/>
          <a:ext cx="3312255" cy="2292712"/>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2076696" y="1098528"/>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562043" y="1428061"/>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3016282" y="1831914"/>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28081" y="88800"/>
          <a:ext cx="4559363" cy="7821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lvl="0" algn="l" defTabSz="889000">
            <a:lnSpc>
              <a:spcPct val="100000"/>
            </a:lnSpc>
            <a:spcBef>
              <a:spcPct val="0"/>
            </a:spcBef>
            <a:spcAft>
              <a:spcPts val="0"/>
            </a:spcAft>
          </a:pPr>
          <a:r>
            <a:rPr lang="en-US" sz="2000" b="1" u="sng" kern="1200" dirty="0" smtClean="0"/>
            <a:t>Non-official Sources</a:t>
          </a:r>
        </a:p>
        <a:p>
          <a:pPr lvl="0" algn="l" defTabSz="889000">
            <a:lnSpc>
              <a:spcPct val="100000"/>
            </a:lnSpc>
            <a:spcBef>
              <a:spcPct val="0"/>
            </a:spcBef>
            <a:spcAft>
              <a:spcPts val="0"/>
            </a:spcAft>
          </a:pPr>
          <a:r>
            <a:rPr lang="en-US" sz="1500" b="0" kern="1200" dirty="0" smtClean="0"/>
            <a:t>validate through official sources:</a:t>
          </a:r>
          <a:r>
            <a:rPr lang="en-US" sz="2000" b="0" kern="1200" dirty="0" smtClean="0"/>
            <a:t>	</a:t>
          </a:r>
          <a:endParaRPr lang="en-US" sz="2000" b="1" u="sng" kern="1200" dirty="0" smtClean="0"/>
        </a:p>
      </dsp:txBody>
      <dsp:txXfrm>
        <a:off x="328081" y="88800"/>
        <a:ext cx="4559363" cy="782134"/>
      </dsp:txXfrm>
    </dsp:sp>
    <dsp:sp modelId="{A1296C73-A799-4725-B567-0F4EAC5BF4D4}">
      <dsp:nvSpPr>
        <dsp:cNvPr id="0" name=""/>
        <dsp:cNvSpPr/>
      </dsp:nvSpPr>
      <dsp:spPr>
        <a:xfrm>
          <a:off x="2368433" y="873504"/>
          <a:ext cx="2059472" cy="4873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l" defTabSz="666750">
            <a:lnSpc>
              <a:spcPct val="90000"/>
            </a:lnSpc>
            <a:spcBef>
              <a:spcPct val="0"/>
            </a:spcBef>
            <a:spcAft>
              <a:spcPct val="35000"/>
            </a:spcAft>
          </a:pPr>
          <a:r>
            <a:rPr lang="en-US" sz="1500" kern="1200" dirty="0" smtClean="0"/>
            <a:t> </a:t>
          </a:r>
          <a:endParaRPr lang="en-US" sz="1500" kern="1200" dirty="0"/>
        </a:p>
      </dsp:txBody>
      <dsp:txXfrm>
        <a:off x="2368433" y="873504"/>
        <a:ext cx="2059472" cy="487341"/>
      </dsp:txXfrm>
    </dsp:sp>
    <dsp:sp modelId="{22BB4660-32F8-4DC2-9D72-3EC6751A35CC}">
      <dsp:nvSpPr>
        <dsp:cNvPr id="0" name=""/>
        <dsp:cNvSpPr/>
      </dsp:nvSpPr>
      <dsp:spPr>
        <a:xfrm>
          <a:off x="737500" y="1142577"/>
          <a:ext cx="168529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r" defTabSz="666750">
            <a:lnSpc>
              <a:spcPct val="90000"/>
            </a:lnSpc>
            <a:spcBef>
              <a:spcPct val="0"/>
            </a:spcBef>
            <a:spcAft>
              <a:spcPct val="35000"/>
            </a:spcAft>
          </a:pPr>
          <a:r>
            <a:rPr lang="en-US" sz="1500" kern="1200" dirty="0" smtClean="0"/>
            <a:t> </a:t>
          </a:r>
          <a:endParaRPr lang="en-US" sz="1500" kern="1200" dirty="0"/>
        </a:p>
      </dsp:txBody>
      <dsp:txXfrm>
        <a:off x="737500" y="1142577"/>
        <a:ext cx="1685294" cy="644835"/>
      </dsp:txXfrm>
    </dsp:sp>
    <dsp:sp modelId="{C98EF678-E236-42C7-99F5-9E057BBF598F}">
      <dsp:nvSpPr>
        <dsp:cNvPr id="0" name=""/>
        <dsp:cNvSpPr/>
      </dsp:nvSpPr>
      <dsp:spPr>
        <a:xfrm>
          <a:off x="3361677" y="2315815"/>
          <a:ext cx="87858" cy="87858"/>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376748" y="1509624"/>
          <a:ext cx="1638184"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l" defTabSz="666750">
            <a:lnSpc>
              <a:spcPct val="90000"/>
            </a:lnSpc>
            <a:spcBef>
              <a:spcPct val="0"/>
            </a:spcBef>
            <a:spcAft>
              <a:spcPct val="35000"/>
            </a:spcAft>
          </a:pPr>
          <a:r>
            <a:rPr lang="en-US" sz="1500" kern="1200" dirty="0" smtClean="0"/>
            <a:t> </a:t>
          </a:r>
          <a:endParaRPr lang="en-US" sz="1500" kern="1200" dirty="0"/>
        </a:p>
      </dsp:txBody>
      <dsp:txXfrm>
        <a:off x="3376748" y="1509624"/>
        <a:ext cx="1638184" cy="644835"/>
      </dsp:txXfrm>
    </dsp:sp>
    <dsp:sp modelId="{488A0578-B9B0-4E0F-B5E3-DA8FE80D1C3C}">
      <dsp:nvSpPr>
        <dsp:cNvPr id="0" name=""/>
        <dsp:cNvSpPr/>
      </dsp:nvSpPr>
      <dsp:spPr>
        <a:xfrm>
          <a:off x="1656315" y="2043635"/>
          <a:ext cx="1522099"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r" defTabSz="666750">
            <a:lnSpc>
              <a:spcPct val="90000"/>
            </a:lnSpc>
            <a:spcBef>
              <a:spcPct val="0"/>
            </a:spcBef>
            <a:spcAft>
              <a:spcPct val="35000"/>
            </a:spcAft>
          </a:pPr>
          <a:r>
            <a:rPr lang="en-US" sz="1500" kern="1200" dirty="0" smtClean="0"/>
            <a:t> </a:t>
          </a:r>
          <a:endParaRPr lang="en-US" sz="1500" kern="1200" dirty="0"/>
        </a:p>
      </dsp:txBody>
      <dsp:txXfrm>
        <a:off x="1656315" y="2043635"/>
        <a:ext cx="1522099" cy="644835"/>
      </dsp:txXfrm>
    </dsp:sp>
    <dsp:sp modelId="{5EF3DB6C-FEA6-43E8-BBAB-7A83F3613DF6}">
      <dsp:nvSpPr>
        <dsp:cNvPr id="0" name=""/>
        <dsp:cNvSpPr/>
      </dsp:nvSpPr>
      <dsp:spPr>
        <a:xfrm>
          <a:off x="3315046" y="3419711"/>
          <a:ext cx="2216622" cy="6448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t" anchorCtr="0">
          <a:noAutofit/>
        </a:bodyPr>
        <a:lstStyle/>
        <a:p>
          <a:pPr lvl="0" algn="ctr" defTabSz="1733550">
            <a:lnSpc>
              <a:spcPct val="90000"/>
            </a:lnSpc>
            <a:spcBef>
              <a:spcPct val="0"/>
            </a:spcBef>
            <a:spcAft>
              <a:spcPct val="35000"/>
            </a:spcAft>
          </a:pPr>
          <a:endParaRPr lang="en-US" sz="3900" kern="1200" dirty="0"/>
        </a:p>
      </dsp:txBody>
      <dsp:txXfrm>
        <a:off x="3315046" y="3419711"/>
        <a:ext cx="2216622" cy="64483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17203626" flipH="1">
          <a:off x="1379853" y="723558"/>
          <a:ext cx="3276309" cy="2376551"/>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C8CAD1-F10A-4994-BEA3-AE7DEC98E26B}">
      <dsp:nvSpPr>
        <dsp:cNvPr id="0" name=""/>
        <dsp:cNvSpPr/>
      </dsp:nvSpPr>
      <dsp:spPr>
        <a:xfrm>
          <a:off x="2836101" y="1437988"/>
          <a:ext cx="83334" cy="83334"/>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dsp:style>
    </dsp:sp>
    <dsp:sp modelId="{23ADD531-7DE9-40BC-855F-2E9BB6542E2B}">
      <dsp:nvSpPr>
        <dsp:cNvPr id="0" name=""/>
        <dsp:cNvSpPr/>
      </dsp:nvSpPr>
      <dsp:spPr>
        <a:xfrm>
          <a:off x="-224241" y="192414"/>
          <a:ext cx="5141796" cy="5425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lvl="0" algn="r" defTabSz="889000">
            <a:lnSpc>
              <a:spcPct val="90000"/>
            </a:lnSpc>
            <a:spcBef>
              <a:spcPct val="0"/>
            </a:spcBef>
            <a:spcAft>
              <a:spcPct val="35000"/>
            </a:spcAft>
          </a:pPr>
          <a:r>
            <a:rPr lang="en-US" sz="2000" b="1" u="sng" kern="1200" dirty="0" smtClean="0"/>
            <a:t> Official Sources</a:t>
          </a:r>
        </a:p>
        <a:p>
          <a:pPr lvl="0" algn="r" defTabSz="889000">
            <a:lnSpc>
              <a:spcPct val="90000"/>
            </a:lnSpc>
            <a:spcBef>
              <a:spcPct val="0"/>
            </a:spcBef>
            <a:spcAft>
              <a:spcPct val="35000"/>
            </a:spcAft>
          </a:pPr>
          <a:endParaRPr lang="en-US" sz="2000" b="1" u="sng" kern="1200" dirty="0" smtClean="0"/>
        </a:p>
      </dsp:txBody>
      <dsp:txXfrm>
        <a:off x="-224241" y="192414"/>
        <a:ext cx="5141796" cy="542587"/>
      </dsp:txXfrm>
    </dsp:sp>
    <dsp:sp modelId="{D9FD99D1-F2E1-4CC6-9648-9033D3A1DAB3}">
      <dsp:nvSpPr>
        <dsp:cNvPr id="0" name=""/>
        <dsp:cNvSpPr/>
      </dsp:nvSpPr>
      <dsp:spPr>
        <a:xfrm>
          <a:off x="490935" y="1116963"/>
          <a:ext cx="1850174" cy="611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r" defTabSz="666750">
            <a:lnSpc>
              <a:spcPct val="90000"/>
            </a:lnSpc>
            <a:spcBef>
              <a:spcPct val="0"/>
            </a:spcBef>
            <a:spcAft>
              <a:spcPct val="35000"/>
            </a:spcAft>
          </a:pPr>
          <a:r>
            <a:rPr lang="en-US" sz="1500" kern="1200" dirty="0" smtClean="0"/>
            <a:t>Validated at source</a:t>
          </a:r>
          <a:endParaRPr lang="en-US" sz="2000" b="1" u="sng" kern="1200" dirty="0" smtClean="0"/>
        </a:p>
      </dsp:txBody>
      <dsp:txXfrm>
        <a:off x="490935" y="1116963"/>
        <a:ext cx="1850174" cy="611628"/>
      </dsp:txXfrm>
    </dsp:sp>
    <dsp:sp modelId="{1CC62EB1-4E52-4CA4-8FA0-C6F489ED9C46}">
      <dsp:nvSpPr>
        <dsp:cNvPr id="0" name=""/>
        <dsp:cNvSpPr/>
      </dsp:nvSpPr>
      <dsp:spPr>
        <a:xfrm>
          <a:off x="3477388" y="3210798"/>
          <a:ext cx="2102471" cy="6116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990" tIns="46990" rIns="46990" bIns="46990" numCol="1" spcCol="1270" anchor="t" anchorCtr="0">
          <a:noAutofit/>
        </a:bodyPr>
        <a:lstStyle/>
        <a:p>
          <a:pPr lvl="0" algn="ctr" defTabSz="1644650">
            <a:lnSpc>
              <a:spcPct val="90000"/>
            </a:lnSpc>
            <a:spcBef>
              <a:spcPct val="0"/>
            </a:spcBef>
            <a:spcAft>
              <a:spcPct val="35000"/>
            </a:spcAft>
          </a:pPr>
          <a:r>
            <a:rPr lang="en-US" sz="3700" kern="1200" dirty="0" smtClean="0"/>
            <a:t> </a:t>
          </a:r>
          <a:endParaRPr lang="en-US" sz="3700" kern="1200" dirty="0"/>
        </a:p>
      </dsp:txBody>
      <dsp:txXfrm>
        <a:off x="3477388" y="3210798"/>
        <a:ext cx="2102471" cy="61162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D6C514-54E2-4099-833F-2D3D87A29789}">
      <dsp:nvSpPr>
        <dsp:cNvPr id="0" name=""/>
        <dsp:cNvSpPr/>
      </dsp:nvSpPr>
      <dsp:spPr>
        <a:xfrm rot="4396374">
          <a:off x="1188549" y="1070009"/>
          <a:ext cx="3661767" cy="2534641"/>
        </a:xfrm>
        <a:prstGeom prst="swooshArrow">
          <a:avLst>
            <a:gd name="adj1" fmla="val 16310"/>
            <a:gd name="adj2" fmla="val 3137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8F8160E-F75A-40B9-A645-42FF22AD27CC}">
      <dsp:nvSpPr>
        <dsp:cNvPr id="0" name=""/>
        <dsp:cNvSpPr/>
      </dsp:nvSpPr>
      <dsp:spPr>
        <a:xfrm>
          <a:off x="2273063" y="1214445"/>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F6CFED0-7AFA-4272-A793-6150A998980D}">
      <dsp:nvSpPr>
        <dsp:cNvPr id="0" name=""/>
        <dsp:cNvSpPr/>
      </dsp:nvSpPr>
      <dsp:spPr>
        <a:xfrm>
          <a:off x="2790309" y="1530171"/>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B8F371E-99B2-4AE6-B3F6-EA416C80C63F}">
      <dsp:nvSpPr>
        <dsp:cNvPr id="0" name=""/>
        <dsp:cNvSpPr/>
      </dsp:nvSpPr>
      <dsp:spPr>
        <a:xfrm>
          <a:off x="3188236" y="1890210"/>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B29056-3887-43E7-BBC0-849ACFEBC5D9}">
      <dsp:nvSpPr>
        <dsp:cNvPr id="0" name=""/>
        <dsp:cNvSpPr/>
      </dsp:nvSpPr>
      <dsp:spPr>
        <a:xfrm>
          <a:off x="339934" y="98170"/>
          <a:ext cx="5040470" cy="8646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0" tIns="25400" rIns="25400" bIns="25400" numCol="1" spcCol="1270" anchor="b" anchorCtr="0">
          <a:noAutofit/>
        </a:bodyPr>
        <a:lstStyle/>
        <a:p>
          <a:pPr lvl="0" algn="l" defTabSz="889000">
            <a:lnSpc>
              <a:spcPct val="100000"/>
            </a:lnSpc>
            <a:spcBef>
              <a:spcPct val="0"/>
            </a:spcBef>
            <a:spcAft>
              <a:spcPts val="0"/>
            </a:spcAft>
          </a:pPr>
          <a:r>
            <a:rPr lang="en-US" sz="2000" b="1" u="sng" kern="1200" dirty="0" smtClean="0"/>
            <a:t> </a:t>
          </a:r>
        </a:p>
      </dsp:txBody>
      <dsp:txXfrm>
        <a:off x="339934" y="98170"/>
        <a:ext cx="5040470" cy="864665"/>
      </dsp:txXfrm>
    </dsp:sp>
    <dsp:sp modelId="{A1296C73-A799-4725-B567-0F4EAC5BF4D4}">
      <dsp:nvSpPr>
        <dsp:cNvPr id="0" name=""/>
        <dsp:cNvSpPr/>
      </dsp:nvSpPr>
      <dsp:spPr>
        <a:xfrm>
          <a:off x="2532003" y="965676"/>
          <a:ext cx="2318186" cy="5387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l" defTabSz="666750">
            <a:lnSpc>
              <a:spcPct val="90000"/>
            </a:lnSpc>
            <a:spcBef>
              <a:spcPct val="0"/>
            </a:spcBef>
            <a:spcAft>
              <a:spcPct val="35000"/>
            </a:spcAft>
          </a:pPr>
          <a:r>
            <a:rPr lang="en-US" sz="1500" kern="1200" dirty="0" smtClean="0"/>
            <a:t>Webpages</a:t>
          </a:r>
          <a:endParaRPr lang="en-US" sz="1500" kern="1200" dirty="0"/>
        </a:p>
      </dsp:txBody>
      <dsp:txXfrm>
        <a:off x="2532003" y="965676"/>
        <a:ext cx="2318186" cy="538765"/>
      </dsp:txXfrm>
    </dsp:sp>
    <dsp:sp modelId="{22BB4660-32F8-4DC2-9D72-3EC6751A35CC}">
      <dsp:nvSpPr>
        <dsp:cNvPr id="0" name=""/>
        <dsp:cNvSpPr/>
      </dsp:nvSpPr>
      <dsp:spPr>
        <a:xfrm>
          <a:off x="807290" y="1250767"/>
          <a:ext cx="1578673"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r" defTabSz="666750">
            <a:lnSpc>
              <a:spcPct val="90000"/>
            </a:lnSpc>
            <a:spcBef>
              <a:spcPct val="0"/>
            </a:spcBef>
            <a:spcAft>
              <a:spcPct val="35000"/>
            </a:spcAft>
          </a:pPr>
          <a:r>
            <a:rPr lang="en-US" sz="1500" kern="1200" dirty="0" smtClean="0"/>
            <a:t>Periodic Reports/Bulletins</a:t>
          </a:r>
          <a:endParaRPr lang="en-US" sz="1500" kern="1200" dirty="0"/>
        </a:p>
      </dsp:txBody>
      <dsp:txXfrm>
        <a:off x="807290" y="1250767"/>
        <a:ext cx="1578673" cy="712879"/>
      </dsp:txXfrm>
    </dsp:sp>
    <dsp:sp modelId="{6FD22A90-1BE6-450A-90CE-AEC5C194D611}">
      <dsp:nvSpPr>
        <dsp:cNvPr id="0" name=""/>
        <dsp:cNvSpPr/>
      </dsp:nvSpPr>
      <dsp:spPr>
        <a:xfrm>
          <a:off x="3555395" y="2340260"/>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51AE2B0-3ED2-441F-A38C-4B3789520621}">
      <dsp:nvSpPr>
        <dsp:cNvPr id="0" name=""/>
        <dsp:cNvSpPr/>
      </dsp:nvSpPr>
      <dsp:spPr>
        <a:xfrm>
          <a:off x="3498150" y="1575177"/>
          <a:ext cx="1908941"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l" defTabSz="666750">
            <a:lnSpc>
              <a:spcPct val="90000"/>
            </a:lnSpc>
            <a:spcBef>
              <a:spcPct val="0"/>
            </a:spcBef>
            <a:spcAft>
              <a:spcPct val="35000"/>
            </a:spcAft>
          </a:pPr>
          <a:r>
            <a:rPr lang="en-US" sz="1500" kern="1200" dirty="0" smtClean="0"/>
            <a:t>Social Media pages</a:t>
          </a:r>
          <a:endParaRPr lang="en-US" sz="1500" kern="1200" dirty="0"/>
        </a:p>
      </dsp:txBody>
      <dsp:txXfrm>
        <a:off x="3498150" y="1575177"/>
        <a:ext cx="1908941" cy="712879"/>
      </dsp:txXfrm>
    </dsp:sp>
    <dsp:sp modelId="{0A405D35-7546-4399-A222-DEA649C4901E}">
      <dsp:nvSpPr>
        <dsp:cNvPr id="0" name=""/>
        <dsp:cNvSpPr/>
      </dsp:nvSpPr>
      <dsp:spPr>
        <a:xfrm>
          <a:off x="2036405" y="2182850"/>
          <a:ext cx="1329898"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l" defTabSz="666750">
            <a:lnSpc>
              <a:spcPct val="90000"/>
            </a:lnSpc>
            <a:spcBef>
              <a:spcPct val="0"/>
            </a:spcBef>
            <a:spcAft>
              <a:spcPct val="35000"/>
            </a:spcAft>
          </a:pPr>
          <a:r>
            <a:rPr lang="en-US" sz="1500" kern="1200" dirty="0" smtClean="0"/>
            <a:t>IBS platforms</a:t>
          </a:r>
        </a:p>
        <a:p>
          <a:pPr lvl="0" algn="l" defTabSz="666750">
            <a:lnSpc>
              <a:spcPct val="90000"/>
            </a:lnSpc>
            <a:spcBef>
              <a:spcPct val="0"/>
            </a:spcBef>
            <a:spcAft>
              <a:spcPct val="35000"/>
            </a:spcAft>
          </a:pPr>
          <a:r>
            <a:rPr lang="en-US" sz="1500" kern="1200" dirty="0" smtClean="0"/>
            <a:t>/data</a:t>
          </a:r>
          <a:endParaRPr lang="en-US" sz="1500" kern="1200" dirty="0"/>
        </a:p>
      </dsp:txBody>
      <dsp:txXfrm>
        <a:off x="2036405" y="2182850"/>
        <a:ext cx="1329898" cy="712879"/>
      </dsp:txXfrm>
    </dsp:sp>
    <dsp:sp modelId="{C98EF678-E236-42C7-99F5-9E057BBF598F}">
      <dsp:nvSpPr>
        <dsp:cNvPr id="0" name=""/>
        <dsp:cNvSpPr/>
      </dsp:nvSpPr>
      <dsp:spPr>
        <a:xfrm>
          <a:off x="3863311" y="2828197"/>
          <a:ext cx="97129" cy="97129"/>
        </a:xfrm>
        <a:prstGeom prst="ellipse">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B7B45D3-FADF-4887-906B-04283DFC2B23}">
      <dsp:nvSpPr>
        <dsp:cNvPr id="0" name=""/>
        <dsp:cNvSpPr/>
      </dsp:nvSpPr>
      <dsp:spPr>
        <a:xfrm>
          <a:off x="4317585" y="2475276"/>
          <a:ext cx="1421302"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l" defTabSz="666750">
            <a:lnSpc>
              <a:spcPct val="90000"/>
            </a:lnSpc>
            <a:spcBef>
              <a:spcPct val="0"/>
            </a:spcBef>
            <a:spcAft>
              <a:spcPct val="35000"/>
            </a:spcAft>
          </a:pPr>
          <a:r>
            <a:rPr lang="en-US" sz="1500" kern="1200" dirty="0" smtClean="0"/>
            <a:t>Focal Points</a:t>
          </a:r>
          <a:endParaRPr lang="en-US" sz="1500" kern="1200" dirty="0"/>
        </a:p>
      </dsp:txBody>
      <dsp:txXfrm>
        <a:off x="4317585" y="2475276"/>
        <a:ext cx="1421302" cy="712879"/>
      </dsp:txXfrm>
    </dsp:sp>
    <dsp:sp modelId="{925DCFF0-03C5-4DD8-9E61-D6887E5E7FA7}">
      <dsp:nvSpPr>
        <dsp:cNvPr id="0" name=""/>
        <dsp:cNvSpPr/>
      </dsp:nvSpPr>
      <dsp:spPr>
        <a:xfrm>
          <a:off x="3642086" y="3780562"/>
          <a:ext cx="2450522" cy="7128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4610" tIns="54610" rIns="54610" bIns="54610" numCol="1" spcCol="1270" anchor="t" anchorCtr="0">
          <a:noAutofit/>
        </a:bodyPr>
        <a:lstStyle/>
        <a:p>
          <a:pPr lvl="0" algn="ctr" defTabSz="1911350">
            <a:lnSpc>
              <a:spcPct val="90000"/>
            </a:lnSpc>
            <a:spcBef>
              <a:spcPct val="0"/>
            </a:spcBef>
            <a:spcAft>
              <a:spcPct val="35000"/>
            </a:spcAft>
          </a:pPr>
          <a:endParaRPr lang="en-US" sz="4300" kern="1200" dirty="0"/>
        </a:p>
      </dsp:txBody>
      <dsp:txXfrm>
        <a:off x="3642086" y="3780562"/>
        <a:ext cx="2450522" cy="71287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9/3/layout/DescendingProcess">
  <dgm:title val=""/>
  <dgm:desc val=""/>
  <dgm:catLst>
    <dgm:cat type="process" pri="23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clrData>
  <dgm:layoutNode name="Name0">
    <dgm:varLst>
      <dgm:chMax val="7"/>
      <dgm:chPref val="5"/>
    </dgm:varLst>
    <dgm:alg type="composite">
      <dgm:param type="ar" val="1.1"/>
    </dgm:alg>
    <dgm:shape xmlns:r="http://schemas.openxmlformats.org/officeDocument/2006/relationships" r:blip="">
      <dgm:adjLst/>
    </dgm:shape>
    <dgm:choose name="Name1">
      <dgm:if name="Name2" axis="ch" ptType="node" func="cnt" op="equ" val="1">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Lst>
      </dgm:if>
      <dgm:if name="Name3" axis="ch" ptType="node" func="cnt" op="equ" val="2">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
          <dgm:constr type="b" for="ch" forName="txNode2" refType="h"/>
          <dgm:constr type="r" for="ch" forName="txNode2" refType="w"/>
          <dgm:constr type="h" for="ch" forName="txNode2" refType="h" fact="0.16"/>
        </dgm:constrLst>
      </dgm:if>
      <dgm:if name="Name4" axis="ch" ptType="node" func="cnt" op="equ" val="3">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56"/>
          <dgm:constr type="ctrY" for="ch" forName="txNode2" refType="h" fact="0.3992"/>
          <dgm:constr type="r" for="ch" forName="txNode2" refType="w"/>
          <dgm:constr type="h" for="ch" forName="txNode2" refType="h" fact="0.16"/>
          <dgm:constr type="l" for="ch" forName="txNode3" refType="w" fact="0.5"/>
          <dgm:constr type="b" for="ch" forName="txNode3" refType="h"/>
          <dgm:constr type="r" for="ch" forName="txNode3" refType="w"/>
          <dgm:constr type="h" for="ch" forName="txNode3" refType="h" fact="0.16"/>
          <dgm:constr type="ctrX" for="ch" forName="dotNode2" refType="w" fact="0.4782"/>
          <dgm:constr type="ctrY" for="ch" forName="dotNode2" refType="h" fact="0.3992"/>
          <dgm:constr type="h" for="ch" forName="dotNode2" refType="h" fact="0.0218"/>
          <dgm:constr type="w" for="ch" forName="dotNode2" refType="h" refFor="ch" refForName="dotNode2"/>
        </dgm:constrLst>
      </dgm:if>
      <dgm:if name="Name5" axis="ch" ptType="node" func="cnt" op="equ" val="4">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9"/>
          <dgm:constr type="ctrY" for="ch" forName="txNode2" refType="h" fact="0.3153"/>
          <dgm:constr type="r" for="ch" forName="txNode2" refType="w"/>
          <dgm:constr type="h" for="ch" forName="txNode2" refType="h" fact="0.16"/>
          <dgm:constr type="l" for="ch" forName="txNode3" refType="w" fact="0"/>
          <dgm:constr type="ctrY" for="ch" forName="txNode3" refType="h" fact="0.5004"/>
          <dgm:constr type="r" for="ch" forName="txNode3" refType="w" fact="0.5"/>
          <dgm:constr type="h" for="ch" forName="txNode3" refType="h" fact="0.16"/>
          <dgm:constr type="l" for="ch" forName="txNode4" refType="w" fact="0.5"/>
          <dgm:constr type="b" for="ch" forName="txNode4" refType="h"/>
          <dgm:constr type="r" for="ch" forName="txNode4" refType="w"/>
          <dgm:constr type="h" for="ch" forName="txNode4" refType="h" fact="0.16"/>
          <dgm:constr type="ctrX" for="ch" forName="dotNode2" refType="w" fact="0.39"/>
          <dgm:constr type="ctrY" for="ch" forName="dotNode2" refType="h" fact="0.3153"/>
          <dgm:constr type="h" for="ch" forName="dotNode2" refType="h" fact="0.0218"/>
          <dgm:constr type="w" for="ch" forName="dotNode2" refType="h" refFor="ch" refForName="dotNode2"/>
          <dgm:constr type="ctrX" for="ch" forName="dotNode3" refType="w" fact="0.5626"/>
          <dgm:constr type="ctrY" for="ch" forName="dotNode3" refType="h" fact="0.5004"/>
          <dgm:constr type="h" for="ch" forName="dotNode3" refType="h" fact="0.0218"/>
          <dgm:constr type="w" for="ch" forName="dotNode3" refType="h" refFor="ch" refForName="dotNode3"/>
        </dgm:constrLst>
      </dgm:if>
      <dgm:if name="Name6" axis="ch" ptType="node" func="cnt" op="equ" val="5">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6"/>
          <dgm:constr type="ctrY" for="ch" forName="txNode2" refType="h" fact="0.2885"/>
          <dgm:constr type="r" for="ch" forName="txNode2" refType="w"/>
          <dgm:constr type="h" for="ch" forName="txNode2" refType="h" fact="0.16"/>
          <dgm:constr type="l" for="ch" forName="txNode3" refType="w" fact="0"/>
          <dgm:constr type="ctrY" for="ch" forName="txNode3" refType="h" fact="0.4089"/>
          <dgm:constr type="r" for="ch" forName="txNode3" refType="w" fact="0.43"/>
          <dgm:constr type="h" for="ch" forName="txNode3" refType="h" fact="0.16"/>
          <dgm:constr type="l" for="ch" forName="txNode4" refType="w" fact="0.67"/>
          <dgm:constr type="ctrY" for="ch" forName="txNode4" refType="h" fact="0.5497"/>
          <dgm:constr type="r" for="ch" forName="txNode4" refType="w"/>
          <dgm:constr type="h" for="ch" forName="txNode4" refType="h" fact="0.16"/>
          <dgm:constr type="l" for="ch" forName="txNode5" refType="w" fact="0.5"/>
          <dgm:constr type="b" for="ch" forName="txNode5" refType="h"/>
          <dgm:constr type="r" for="ch" forName="txNode5" refType="w"/>
          <dgm:constr type="h" for="ch" forName="txNode5" refType="h" fact="0.16"/>
          <dgm:constr type="ctrX" for="ch" forName="dotNode2" refType="w" fact="0.3565"/>
          <dgm:constr type="ctrY" for="ch" forName="dotNode2" refType="h" fact="0.2885"/>
          <dgm:constr type="h" for="ch" forName="dotNode2" refType="h" fact="0.0218"/>
          <dgm:constr type="w" for="ch" forName="dotNode2" refType="h" refFor="ch" refForName="dotNode2"/>
          <dgm:constr type="ctrX" for="ch" forName="dotNode3" refType="w" fact="0.4922"/>
          <dgm:constr type="ctrY" for="ch" forName="dotNode3" refType="h" fact="0.4089"/>
          <dgm:constr type="h" for="ch" forName="dotNode3" refType="h" fact="0.0218"/>
          <dgm:constr type="w" for="ch" forName="dotNode3" refType="h" refFor="ch" refForName="dotNode3"/>
          <dgm:constr type="ctrX" for="ch" forName="dotNode4" refType="w" fact="0.5939"/>
          <dgm:constr type="ctrY" for="ch" forName="dotNode4" refType="h" fact="0.5497"/>
          <dgm:constr type="h" for="ch" forName="dotNode4" refType="h" fact="0.0218"/>
          <dgm:constr type="w" for="ch" forName="dotNode4" refType="h" refFor="ch" refForName="dotNode4"/>
        </dgm:constrLst>
      </dgm:if>
      <dgm:if name="Name7" axis="ch" ptType="node" func="cnt" op="equ" val="6">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5"/>
          <dgm:constr type="ctrY" for="ch" forName="txNode2" refType="h" fact="0.2693"/>
          <dgm:constr type="r" for="ch" forName="txNode2" refType="w"/>
          <dgm:constr type="h" for="ch" forName="txNode2" refType="h" fact="0.16"/>
          <dgm:constr type="l" for="ch" forName="txNode3" refType="w" fact="0"/>
          <dgm:constr type="ctrY" for="ch" forName="txNode3" refType="h" fact="0.3638"/>
          <dgm:constr type="r" for="ch" forName="txNode3" refType="w" fact="0.37"/>
          <dgm:constr type="h" for="ch" forName="txNode3" refType="h" fact="0.16"/>
          <dgm:constr type="l" for="ch" forName="txNode4" refType="w" fact="0.63"/>
          <dgm:constr type="ctrY" for="ch" forName="txNode4" refType="h" fact="0.4744"/>
          <dgm:constr type="r" for="ch" forName="txNode4" refType="w"/>
          <dgm:constr type="h" for="ch" forName="txNode4" refType="h" fact="0.16"/>
          <dgm:constr type="l" for="ch" forName="txNode5" refType="w" fact="0"/>
          <dgm:constr type="ctrY" for="ch" forName="txNode5" refType="h" fact="0.5961"/>
          <dgm:constr type="r" for="ch" forName="txNode5" refType="w" fact="0.55"/>
          <dgm:constr type="h" for="ch" forName="txNode5" refType="h" fact="0.16"/>
          <dgm:constr type="l" for="ch" forName="txNode6" refType="w" fact="0.5"/>
          <dgm:constr type="b" for="ch" forName="txNode6" refType="h"/>
          <dgm:constr type="r" for="ch" forName="txNode6" refType="w"/>
          <dgm:constr type="h" for="ch" forName="txNode6"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419"/>
          <dgm:constr type="ctrY" for="ch" forName="dotNode3" refType="h" fact="0.3638"/>
          <dgm:constr type="h" for="ch" forName="dotNode3" refType="h" fact="0.0218"/>
          <dgm:constr type="w" for="ch" forName="dotNode3" refType="h" refFor="ch" refForName="dotNode3"/>
          <dgm:constr type="ctrX" for="ch" forName="dotNode4" refType="w" fact="0.5425"/>
          <dgm:constr type="ctrY" for="ch" forName="dotNode4" refType="h" fact="0.4744"/>
          <dgm:constr type="h" for="ch" forName="dotNode4" refType="h" fact="0.0218"/>
          <dgm:constr type="w" for="ch" forName="dotNode4" refType="h" refFor="ch" refForName="dotNode4"/>
          <dgm:constr type="ctrX" for="ch" forName="dotNode5" refType="w" fact="0.6153"/>
          <dgm:constr type="ctrY" for="ch" forName="dotNode5" refType="h" fact="0.5961"/>
          <dgm:constr type="h" for="ch" forName="dotNode5" refType="h" fact="0.0218"/>
          <dgm:constr type="w" for="ch" forName="dotNode5" refType="h" refFor="ch" refForName="dotNode5"/>
        </dgm:constrLst>
      </dgm:if>
      <dgm:else name="Name8">
        <dgm:constrLst>
          <dgm:constr type="primFontSz" for="ch" ptType="node" op="equ" val="65"/>
          <dgm:constr type="w" for="ch" forName="arrowNode" refType="w" fact="0.75"/>
          <dgm:constr type="h" for="ch" forName="arrowNode" refType="h"/>
          <dgm:constr type="l" for="ch" forName="arrowNode" refType="w" fact="0.07"/>
          <dgm:constr type="t" for="ch" forName="arrowNode"/>
          <dgm:constr type="l" for="ch" forName="txNode1" refType="w" fact="0"/>
          <dgm:constr type="t" for="ch" forName="txNode1" refType="h" fact="0"/>
          <dgm:constr type="r" for="ch" forName="txNode1" refType="w" fact="0.37"/>
          <dgm:constr type="h" for="ch" forName="txNode1" refType="h" fact="0.16"/>
          <dgm:constr type="l" for="ch" forName="txNode2" refType="w" fact="0.44"/>
          <dgm:constr type="ctrY" for="ch" forName="txNode2" refType="h" fact="0.2693"/>
          <dgm:constr type="r" for="ch" forName="txNode2" refType="w"/>
          <dgm:constr type="h" for="ch" forName="txNode2" refType="h" fact="0.16"/>
          <dgm:constr type="l" for="ch" forName="txNode3" refType="w" fact="0"/>
          <dgm:constr type="ctrY" for="ch" forName="txNode3" refType="h" fact="0.3424"/>
          <dgm:constr type="r" for="ch" forName="txNode3" refType="w" fact="0.33"/>
          <dgm:constr type="h" for="ch" forName="txNode3" refType="h" fact="0.16"/>
          <dgm:constr type="l" for="ch" forName="txNode4" refType="w" fact="0.61"/>
          <dgm:constr type="ctrY" for="ch" forName="txNode4" refType="h" fact="0.4276"/>
          <dgm:constr type="r" for="ch" forName="txNode4" refType="w"/>
          <dgm:constr type="h" for="ch" forName="txNode4" refType="h" fact="0.16"/>
          <dgm:constr type="l" for="ch" forName="txNode5" refType="w" fact="0"/>
          <dgm:constr type="ctrY" for="ch" forName="txNode5" refType="h" fact="0.5218"/>
          <dgm:constr type="r" for="ch" forName="txNode5" refType="w" fact="0.5"/>
          <dgm:constr type="h" for="ch" forName="txNode5" refType="h" fact="0.16"/>
          <dgm:constr type="l" for="ch" forName="txNode6" refType="w" fact="0.71"/>
          <dgm:constr type="ctrY" for="ch" forName="txNode6" refType="h" fact="0.6179"/>
          <dgm:constr type="r" for="ch" forName="txNode6" refType="w"/>
          <dgm:constr type="h" for="ch" forName="txNode6" refType="h" fact="0.16"/>
          <dgm:constr type="l" for="ch" forName="txNode7" refType="w" fact="0.5"/>
          <dgm:constr type="b" for="ch" forName="txNode7" refType="h"/>
          <dgm:constr type="r" for="ch" forName="txNode7" refType="w"/>
          <dgm:constr type="h" for="ch" forName="txNode7" refType="h" fact="0.16"/>
          <dgm:constr type="ctrX" for="ch" forName="dotNode2" refType="w" fact="0.33"/>
          <dgm:constr type="ctrY" for="ch" forName="dotNode2" refType="h" fact="0.2693"/>
          <dgm:constr type="h" for="ch" forName="dotNode2" refType="h" fact="0.0218"/>
          <dgm:constr type="w" for="ch" forName="dotNode2" refType="h" refFor="ch" refForName="dotNode2"/>
          <dgm:constr type="ctrX" for="ch" forName="dotNode3" refType="w" fact="0.425"/>
          <dgm:constr type="ctrY" for="ch" forName="dotNode3" refType="h" fact="0.3424"/>
          <dgm:constr type="h" for="ch" forName="dotNode3" refType="h" fact="0.0218"/>
          <dgm:constr type="w" for="ch" forName="dotNode3" refType="h" refFor="ch" refForName="dotNode3"/>
          <dgm:constr type="ctrX" for="ch" forName="dotNode4" refType="w" fact="0.505"/>
          <dgm:constr type="ctrY" for="ch" forName="dotNode4" refType="h" fact="0.4276"/>
          <dgm:constr type="h" for="ch" forName="dotNode4" refType="h" fact="0.0218"/>
          <dgm:constr type="w" for="ch" forName="dotNode4" refType="h" refFor="ch" refForName="dotNode4"/>
          <dgm:constr type="ctrX" for="ch" forName="dotNode5" refType="w" fact="0.5742"/>
          <dgm:constr type="ctrY" for="ch" forName="dotNode5" refType="h" fact="0.5218"/>
          <dgm:constr type="h" for="ch" forName="dotNode5" refType="h" fact="0.0218"/>
          <dgm:constr type="w" for="ch" forName="dotNode5" refType="h" refFor="ch" refForName="dotNode5"/>
          <dgm:constr type="ctrX" for="ch" forName="dotNode6" refType="w" fact="0.63"/>
          <dgm:constr type="ctrY" for="ch" forName="dotNode6" refType="h" fact="0.6179"/>
          <dgm:constr type="h" for="ch" forName="dotNode6" refType="h" fact="0.0218"/>
          <dgm:constr type="w" for="ch" forName="dotNode6" refType="h" refFor="ch" refForName="dotNode6"/>
        </dgm:constrLst>
      </dgm:else>
    </dgm:choose>
    <dgm:forEach name="Name9" axis="self" ptType="parTrans">
      <dgm:forEach name="Name10" axis="self" ptType="sibTrans" st="2">
        <dgm:forEach name="dotRepeat" axis="self">
          <dgm:layoutNode name="dotRepeatNode" styleLbl="fgShp">
            <dgm:alg type="sp"/>
            <dgm:shape xmlns:r="http://schemas.openxmlformats.org/officeDocument/2006/relationships" type="ellipse" r:blip="">
              <dgm:adjLst/>
            </dgm:shape>
            <dgm:presOf axis="self"/>
          </dgm:layoutNode>
        </dgm:forEach>
      </dgm:forEach>
    </dgm:forEach>
    <dgm:choose name="Name11">
      <dgm:if name="Name12" axis="ch" ptType="node" func="cnt" op="gte" val="1">
        <dgm:layoutNode name="arrowNode" styleLbl="node1">
          <dgm:alg type="sp"/>
          <dgm:shape xmlns:r="http://schemas.openxmlformats.org/officeDocument/2006/relationships" rot="73.2729" type="swooshArrow" r:blip="">
            <dgm:adjLst>
              <dgm:adj idx="1" val="0.1631"/>
              <dgm:adj idx="2" val="0.3137"/>
            </dgm:adjLst>
          </dgm:shape>
          <dgm:presOf/>
        </dgm:layoutNode>
      </dgm:if>
      <dgm:else name="Name13"/>
    </dgm:choose>
    <dgm:forEach name="Name14" axis="ch" ptType="node" cnt="1">
      <dgm:layoutNode name="txNode1" styleLbl="revTx">
        <dgm:varLst>
          <dgm:bulletEnabled val="1"/>
        </dgm:varLst>
        <dgm:alg type="tx">
          <dgm:param type="txAnchorVert" val="b"/>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15" axis="ch" ptType="node" st="2" cnt="1">
      <dgm:layoutNode name="txNode2" styleLbl="revTx">
        <dgm:varLst>
          <dgm:bulletEnabled val="1"/>
        </dgm:varLst>
        <dgm:choose name="Name16">
          <dgm:if name="Name17" axis="self" ptType="node" func="revPos" op="equ" val="1">
            <dgm:alg type="tx">
              <dgm:param type="txAnchorVert" val="t"/>
            </dgm:alg>
          </dgm:if>
          <dgm:if name="Name18" axis="self" ptType="node" func="posOdd" op="equ" val="1">
            <dgm:alg type="tx">
              <dgm:param type="parTxLTRAlign" val="r"/>
              <dgm:param type="parTxRTLAlign" val="r"/>
            </dgm:alg>
          </dgm:if>
          <dgm:else name="Name1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0">
        <dgm:if name="Name21" axis="par ch" ptType="all node" func="cnt" op="neq" val="2">
          <dgm:forEach name="Name22" axis="follow" ptType="sibTrans" cnt="1">
            <dgm:layoutNode name="dotNode2">
              <dgm:alg type="sp"/>
              <dgm:shape xmlns:r="http://schemas.openxmlformats.org/officeDocument/2006/relationships" r:blip="">
                <dgm:adjLst/>
              </dgm:shape>
              <dgm:presOf/>
              <dgm:forEach name="Name23" ref="dotRepeat"/>
            </dgm:layoutNode>
          </dgm:forEach>
        </dgm:if>
        <dgm:else name="Name24"/>
      </dgm:choose>
    </dgm:forEach>
    <dgm:forEach name="Name25" axis="ch" ptType="node" st="3" cnt="1">
      <dgm:layoutNode name="txNode3" styleLbl="revTx">
        <dgm:varLst>
          <dgm:bulletEnabled val="1"/>
        </dgm:varLst>
        <dgm:choose name="Name26">
          <dgm:if name="Name27" axis="self" ptType="node" func="revPos" op="equ" val="1">
            <dgm:alg type="tx">
              <dgm:param type="txAnchorVert" val="t"/>
            </dgm:alg>
          </dgm:if>
          <dgm:if name="Name28" axis="self" ptType="node" func="posOdd" op="equ" val="1">
            <dgm:alg type="tx">
              <dgm:param type="parTxLTRAlign" val="r"/>
              <dgm:param type="parTxRTLAlign" val="r"/>
            </dgm:alg>
          </dgm:if>
          <dgm:else name="Name2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30">
        <dgm:if name="Name31" axis="par ch" ptType="all node" func="cnt" op="neq" val="3">
          <dgm:forEach name="Name32" axis="follow" ptType="sibTrans" cnt="1">
            <dgm:layoutNode name="dotNode3">
              <dgm:alg type="sp"/>
              <dgm:shape xmlns:r="http://schemas.openxmlformats.org/officeDocument/2006/relationships" r:blip="">
                <dgm:adjLst/>
              </dgm:shape>
              <dgm:presOf/>
              <dgm:forEach name="Name33" ref="dotRepeat"/>
            </dgm:layoutNode>
          </dgm:forEach>
        </dgm:if>
        <dgm:else name="Name34"/>
      </dgm:choose>
    </dgm:forEach>
    <dgm:forEach name="Name35" axis="ch" ptType="node" st="4" cnt="1">
      <dgm:layoutNode name="txNode4" styleLbl="revTx">
        <dgm:varLst>
          <dgm:bulletEnabled val="1"/>
        </dgm:varLst>
        <dgm:choose name="Name36">
          <dgm:if name="Name37" axis="self" ptType="node" func="revPos" op="equ" val="1">
            <dgm:alg type="tx">
              <dgm:param type="txAnchorVert" val="t"/>
            </dgm:alg>
          </dgm:if>
          <dgm:if name="Name38" axis="self" ptType="node" func="posOdd" op="equ" val="1">
            <dgm:alg type="tx">
              <dgm:param type="parTxLTRAlign" val="r"/>
              <dgm:param type="parTxRTLAlign" val="r"/>
            </dgm:alg>
          </dgm:if>
          <dgm:else name="Name3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40">
        <dgm:if name="Name41" axis="par ch" ptType="all node" func="cnt" op="neq" val="4">
          <dgm:forEach name="Name42" axis="follow" ptType="sibTrans" cnt="1">
            <dgm:layoutNode name="dotNode4">
              <dgm:alg type="sp"/>
              <dgm:shape xmlns:r="http://schemas.openxmlformats.org/officeDocument/2006/relationships" r:blip="">
                <dgm:adjLst/>
              </dgm:shape>
              <dgm:presOf/>
              <dgm:forEach name="Name43" ref="dotRepeat"/>
            </dgm:layoutNode>
          </dgm:forEach>
        </dgm:if>
        <dgm:else name="Name44"/>
      </dgm:choose>
    </dgm:forEach>
    <dgm:forEach name="Name45" axis="ch" ptType="node" st="5" cnt="1">
      <dgm:layoutNode name="txNode5" styleLbl="revTx">
        <dgm:varLst>
          <dgm:bulletEnabled val="1"/>
        </dgm:varLst>
        <dgm:choose name="Name46">
          <dgm:if name="Name47" axis="self" ptType="node" func="revPos" op="equ" val="1">
            <dgm:alg type="tx">
              <dgm:param type="txAnchorVert" val="t"/>
            </dgm:alg>
          </dgm:if>
          <dgm:if name="Name48" axis="self" ptType="node" func="posOdd" op="equ" val="1">
            <dgm:alg type="tx">
              <dgm:param type="parTxLTRAlign" val="r"/>
              <dgm:param type="parTxRTLAlign" val="r"/>
            </dgm:alg>
          </dgm:if>
          <dgm:else name="Name4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50">
        <dgm:if name="Name51" axis="par ch" ptType="all node" func="cnt" op="neq" val="5">
          <dgm:forEach name="Name52" axis="follow" ptType="sibTrans" cnt="1">
            <dgm:layoutNode name="dotNode5">
              <dgm:alg type="sp"/>
              <dgm:shape xmlns:r="http://schemas.openxmlformats.org/officeDocument/2006/relationships" r:blip="">
                <dgm:adjLst/>
              </dgm:shape>
              <dgm:presOf/>
              <dgm:forEach name="Name53" ref="dotRepeat"/>
            </dgm:layoutNode>
          </dgm:forEach>
        </dgm:if>
        <dgm:else name="Name54"/>
      </dgm:choose>
    </dgm:forEach>
    <dgm:forEach name="Name55" axis="ch" ptType="node" st="6" cnt="1">
      <dgm:layoutNode name="txNode6" styleLbl="revTx">
        <dgm:varLst>
          <dgm:bulletEnabled val="1"/>
        </dgm:varLst>
        <dgm:choose name="Name56">
          <dgm:if name="Name57" axis="self" ptType="node" func="revPos" op="equ" val="1">
            <dgm:alg type="tx">
              <dgm:param type="txAnchorVert" val="t"/>
            </dgm:alg>
          </dgm:if>
          <dgm:if name="Name58" axis="self" ptType="node" func="posOdd" op="equ" val="1">
            <dgm:alg type="tx">
              <dgm:param type="parTxLTRAlign" val="r"/>
              <dgm:param type="parTxRTLAlign" val="r"/>
            </dgm:alg>
          </dgm:if>
          <dgm:else name="Name59">
            <dgm:alg type="tx">
              <dgm:param type="parTxLTRAlign" val="l"/>
              <dgm:param type="parTxRTLAlign" val="l"/>
            </dgm:alg>
          </dgm:else>
        </dgm:choose>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60">
        <dgm:if name="Name61" axis="par ch" ptType="all node" func="cnt" op="neq" val="6">
          <dgm:forEach name="Name62" axis="follow" ptType="sibTrans" cnt="1">
            <dgm:layoutNode name="dotNode6">
              <dgm:alg type="sp"/>
              <dgm:shape xmlns:r="http://schemas.openxmlformats.org/officeDocument/2006/relationships" r:blip="">
                <dgm:adjLst/>
              </dgm:shape>
              <dgm:presOf/>
              <dgm:forEach name="Name63" ref="dotRepeat"/>
            </dgm:layoutNode>
          </dgm:forEach>
        </dgm:if>
        <dgm:else name="Name64"/>
      </dgm:choose>
    </dgm:forEach>
    <dgm:forEach name="Name65" axis="ch" ptType="node" st="7" cnt="1">
      <dgm:layoutNode name="txNode7" styleLbl="revTx">
        <dgm:varLst>
          <dgm:bulletEnabled val="1"/>
        </dgm:varLst>
        <dgm:alg type="tx">
          <dgm:param type="txAnchorVert" val="t"/>
        </dgm:alg>
        <dgm:shape xmlns:r="http://schemas.openxmlformats.org/officeDocument/2006/relationships" type="rect" r:blip="" zOrderOff="10">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65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5788"/>
            <a:ext cx="5439089" cy="4466670"/>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1446" name="Rectangle 6"/>
          <p:cNvSpPr>
            <a:spLocks noGrp="1" noChangeArrowheads="1"/>
          </p:cNvSpPr>
          <p:nvPr>
            <p:ph type="ftr" sz="quarter" idx="4"/>
          </p:nvPr>
        </p:nvSpPr>
        <p:spPr bwMode="auto">
          <a:xfrm>
            <a:off x="0"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8402"/>
            <a:ext cx="2945184" cy="496650"/>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smtClean="0"/>
              <a:t>This screen doesn’t contain spoken audio.</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u="none" dirty="0" smtClean="0">
                <a:latin typeface="Arial" charset="0"/>
                <a:cs typeface="Times New Roman" pitchFamily="18" charset="0"/>
              </a:rPr>
              <a:t>When</a:t>
            </a:r>
            <a:r>
              <a:rPr lang="nl-NL" sz="1200" u="none" baseline="0" dirty="0" smtClean="0">
                <a:latin typeface="Arial" charset="0"/>
                <a:cs typeface="Times New Roman" pitchFamily="18" charset="0"/>
              </a:rPr>
              <a:t> </a:t>
            </a:r>
            <a:r>
              <a:rPr lang="nl-NL" sz="1200" u="none" baseline="0" dirty="0" smtClean="0">
                <a:latin typeface="Arial" charset="0"/>
                <a:cs typeface="Times New Roman" pitchFamily="18" charset="0"/>
              </a:rPr>
              <a:t>this situation occured in real-life, ECDC first searched the web. But then had to contact our National Focal Point in Mordor for verification, when the web did not provide the needed information. The NFP verified that the event did happen, but that Ebola diagnosis was not likely. The next day they came back to us with the information that laboratory test results were negative. Therefore, the item was verified, but discarded in the end due to information provided by our established network. Later that day/the next day this information was put online, and available to the public.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u="none" baseline="0"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nl-NL" sz="1200" u="none" baseline="0" dirty="0" smtClean="0">
                <a:latin typeface="Arial" charset="0"/>
                <a:cs typeface="Times New Roman" pitchFamily="18" charset="0"/>
              </a:rPr>
              <a:t>It can sometimes happen that news hits the media before any official diagnosis or test results are available, resulting in Fake News, as we call it. It can also sometimes happen that information provided by official sources turns out to be false. This can happen due to false negatives or human mistakes. Therefore, </a:t>
            </a:r>
            <a:r>
              <a:rPr lang="en-GB" sz="1200" u="none" dirty="0" smtClean="0">
                <a:latin typeface="Arial" charset="0"/>
                <a:cs typeface="Times New Roman" pitchFamily="18" charset="0"/>
              </a:rPr>
              <a:t>careful judgement in assessing information should always be practised.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u="none" dirty="0" smtClean="0">
                <a:latin typeface="Arial" charset="0"/>
                <a:cs typeface="Times New Roman" pitchFamily="18" charset="0"/>
              </a:rPr>
              <a:t>However, although </a:t>
            </a:r>
            <a:r>
              <a:rPr lang="en-GB" sz="1200" u="none" baseline="0" dirty="0" smtClean="0">
                <a:latin typeface="Arial" charset="0"/>
                <a:cs typeface="Times New Roman" pitchFamily="18" charset="0"/>
              </a:rPr>
              <a:t>it does not guarantee correct information, EI characterizes and uses information from official sources as validated information.</a:t>
            </a:r>
            <a:endParaRPr lang="en-GB" sz="1200"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1" u="none" dirty="0" smtClean="0">
                <a:latin typeface="Arial" charset="0"/>
                <a:cs typeface="Times New Roman" pitchFamily="18" charset="0"/>
              </a:rPr>
              <a:t>[Design note: </a:t>
            </a:r>
            <a:r>
              <a:rPr lang="en-GB" sz="1200" u="none" dirty="0" smtClean="0">
                <a:latin typeface="Arial" charset="0"/>
                <a:cs typeface="Times New Roman" pitchFamily="18" charset="0"/>
              </a:rPr>
              <a:t>pop-up</a:t>
            </a:r>
            <a:r>
              <a:rPr lang="en-GB" sz="1200" u="none" baseline="0" dirty="0" smtClean="0">
                <a:latin typeface="Arial" charset="0"/>
                <a:cs typeface="Times New Roman" pitchFamily="18" charset="0"/>
              </a:rPr>
              <a:t> “DISCARD” should pop-up at the end, when text says item has been discarded. Also, each text part should appear only once it is mentioned in the text.</a:t>
            </a:r>
            <a:r>
              <a:rPr lang="en-GB" sz="1200" b="1" u="none" baseline="0" dirty="0" smtClean="0">
                <a:latin typeface="Arial" charset="0"/>
                <a:cs typeface="Times New Roman" pitchFamily="18" charset="0"/>
              </a:rPr>
              <a:t>]</a:t>
            </a:r>
            <a:endParaRPr lang="nl-NL" sz="1200" b="1"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smtClean="0">
              <a:latin typeface="Arial" charset="0"/>
              <a:cs typeface="Times New Roman" pitchFamily="18" charset="0"/>
            </a:endParaRP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200" u="none" dirty="0" smtClean="0">
              <a:latin typeface="Arial" charset="0"/>
              <a:cs typeface="Times New Roman" pitchFamily="18" charset="0"/>
            </a:endParaRP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GB" sz="1200" u="none" dirty="0" smtClean="0">
              <a:latin typeface="Arial" charset="0"/>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10</a:t>
            </a:fld>
            <a:endParaRPr lang="it-IT"/>
          </a:p>
        </p:txBody>
      </p:sp>
    </p:spTree>
    <p:extLst>
      <p:ext uri="{BB962C8B-B14F-4D97-AF65-F5344CB8AC3E}">
        <p14:creationId xmlns:p14="http://schemas.microsoft.com/office/powerpoint/2010/main" val="3296331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11</a:t>
            </a:fld>
            <a:endParaRPr lang="it-IT"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eaLnBrk="1" hangingPunct="1">
              <a:defRPr/>
            </a:pPr>
            <a:r>
              <a:rPr lang="it-IT" sz="1000" noProof="1" smtClean="0"/>
              <a:t>In </a:t>
            </a:r>
            <a:r>
              <a:rPr lang="it-IT" sz="1000" noProof="1" smtClean="0"/>
              <a:t>this Module, we introduced what validation is, what kind of informatio needs to be validated, how you can go about validating information,</a:t>
            </a:r>
            <a:r>
              <a:rPr lang="it-IT" sz="1000" baseline="0" noProof="1" smtClean="0"/>
              <a:t> and the importance of establishing a network of partner organizations and focal points that you can use to share data, validate information if it is not available on the web, and to sharing expertise when needed. Finally, we used the Ebola in Sweden from January 2019 as a case study to test your understanding of this Module.</a:t>
            </a:r>
            <a:endParaRPr lang="it-IT" sz="1000" noProof="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marL="190500" indent="-187325" algn="l">
              <a:lnSpc>
                <a:spcPct val="100000"/>
              </a:lnSpc>
              <a:spcBef>
                <a:spcPct val="0"/>
              </a:spcBef>
            </a:pPr>
            <a:r>
              <a:rPr lang="it-IT" sz="1000" u="none" dirty="0" smtClean="0">
                <a:latin typeface="Arial" charset="0"/>
                <a:cs typeface="Times New Roman" pitchFamily="18" charset="0"/>
              </a:rPr>
              <a:t>In </a:t>
            </a:r>
            <a:r>
              <a:rPr lang="it-IT" sz="1000" u="none" dirty="0" smtClean="0">
                <a:latin typeface="Arial" charset="0"/>
                <a:cs typeface="Times New Roman" pitchFamily="18" charset="0"/>
              </a:rPr>
              <a:t>this unit we will explore the following topics: Definition of Validation, Sources to Validate, the Validation Process</a:t>
            </a:r>
            <a:r>
              <a:rPr lang="it-IT" sz="1000" u="none" baseline="0" dirty="0" smtClean="0">
                <a:latin typeface="Arial" charset="0"/>
                <a:cs typeface="Times New Roman" pitchFamily="18" charset="0"/>
              </a:rPr>
              <a:t> and</a:t>
            </a:r>
            <a:r>
              <a:rPr lang="it-IT" sz="1000" u="none" dirty="0" smtClean="0">
                <a:latin typeface="Arial" charset="0"/>
                <a:cs typeface="Times New Roman" pitchFamily="18" charset="0"/>
              </a:rPr>
              <a:t> Setting up</a:t>
            </a:r>
            <a:r>
              <a:rPr lang="it-IT" sz="1000" u="none" baseline="0" dirty="0" smtClean="0">
                <a:latin typeface="Arial" charset="0"/>
                <a:cs typeface="Times New Roman" pitchFamily="18" charset="0"/>
              </a:rPr>
              <a:t> or </a:t>
            </a:r>
            <a:r>
              <a:rPr lang="it-IT" sz="1000" u="none" dirty="0" smtClean="0">
                <a:latin typeface="Arial" charset="0"/>
                <a:cs typeface="Times New Roman" pitchFamily="18" charset="0"/>
              </a:rPr>
              <a:t>defining your network</a:t>
            </a:r>
            <a:r>
              <a:rPr lang="it-IT" sz="1000" u="none" baseline="0" dirty="0" smtClean="0">
                <a:latin typeface="Arial" charset="0"/>
                <a:cs typeface="Times New Roman" pitchFamily="18" charset="0"/>
              </a:rPr>
              <a:t> and </a:t>
            </a:r>
            <a:r>
              <a:rPr lang="it-IT" sz="1000" u="none" dirty="0" smtClean="0">
                <a:latin typeface="Arial" charset="0"/>
                <a:cs typeface="Times New Roman" pitchFamily="18" charset="0"/>
              </a:rPr>
              <a:t>focal points.</a:t>
            </a:r>
            <a:r>
              <a:rPr lang="it-IT" sz="1000" u="none" baseline="0" dirty="0" smtClean="0">
                <a:latin typeface="Arial" charset="0"/>
                <a:cs typeface="Times New Roman" pitchFamily="18" charset="0"/>
              </a:rPr>
              <a:t> Then to ensure you have a thorough understanding of this Module, we will use an </a:t>
            </a:r>
            <a:r>
              <a:rPr lang="it-IT" sz="1000" u="none" dirty="0" smtClean="0">
                <a:latin typeface="Arial" charset="0"/>
                <a:cs typeface="Times New Roman" pitchFamily="18" charset="0"/>
              </a:rPr>
              <a:t>Example to</a:t>
            </a:r>
            <a:r>
              <a:rPr lang="it-IT" sz="1000" u="none" baseline="0" dirty="0" smtClean="0">
                <a:latin typeface="Arial" charset="0"/>
                <a:cs typeface="Times New Roman" pitchFamily="18" charset="0"/>
              </a:rPr>
              <a:t> go through the process with you. We will finish with a short</a:t>
            </a:r>
            <a:r>
              <a:rPr lang="it-IT" sz="1000" u="none" dirty="0" smtClean="0">
                <a:latin typeface="Arial" charset="0"/>
                <a:cs typeface="Times New Roman" pitchFamily="18" charset="0"/>
              </a:rPr>
              <a:t> Summary. </a:t>
            </a:r>
          </a:p>
          <a:p>
            <a:pPr marL="190500" indent="-187325" algn="l">
              <a:lnSpc>
                <a:spcPct val="100000"/>
              </a:lnSpc>
              <a:spcBef>
                <a:spcPct val="0"/>
              </a:spcBef>
            </a:pPr>
            <a:endParaRPr lang="it-IT" sz="1000" u="none" noProof="1" smtClean="0">
              <a:latin typeface="Arial" charset="0"/>
              <a:cs typeface="Times New Roman" pitchFamily="18" charset="0"/>
            </a:endParaRPr>
          </a:p>
          <a:p>
            <a:pPr algn="l">
              <a:lnSpc>
                <a:spcPct val="100000"/>
              </a:lnSpc>
              <a:spcBef>
                <a:spcPct val="0"/>
              </a:spcBef>
            </a:pPr>
            <a:endParaRPr lang="it-IT" sz="1000" u="none" dirty="0" smtClean="0">
              <a:solidFill>
                <a:schemeClr val="bg2"/>
              </a:solidFill>
              <a:latin typeface="Arial" charset="0"/>
              <a:cs typeface="Times New Roman" pitchFamily="18" charset="0"/>
            </a:endParaRPr>
          </a:p>
          <a:p>
            <a:pPr marL="190500" indent="-187325" algn="l">
              <a:lnSpc>
                <a:spcPct val="100000"/>
              </a:lnSpc>
              <a:spcBef>
                <a:spcPct val="0"/>
              </a:spcBef>
            </a:pPr>
            <a:r>
              <a:rPr lang="it-IT" sz="1000" u="none" noProof="1" smtClean="0">
                <a:latin typeface="Arial" charset="0"/>
                <a:cs typeface="Times New Roman" pitchFamily="18" charset="0"/>
              </a:rPr>
              <a:t>At the end of this unit you should:</a:t>
            </a:r>
          </a:p>
          <a:p>
            <a:pPr marL="190500" indent="-187325" algn="l">
              <a:lnSpc>
                <a:spcPct val="100000"/>
              </a:lnSpc>
              <a:spcBef>
                <a:spcPct val="0"/>
              </a:spcBef>
              <a:buFontTx/>
              <a:buChar char="•"/>
            </a:pPr>
            <a:endParaRPr lang="it-IT" sz="1000" u="none" noProof="1" smtClean="0">
              <a:latin typeface="Arial" charset="0"/>
              <a:cs typeface="Times New Roman" pitchFamily="18" charset="0"/>
            </a:endParaRPr>
          </a:p>
          <a:p>
            <a:pPr marL="190500" indent="-187325" algn="l">
              <a:lnSpc>
                <a:spcPct val="100000"/>
              </a:lnSpc>
              <a:spcBef>
                <a:spcPct val="0"/>
              </a:spcBef>
              <a:buFont typeface="Arial" pitchFamily="34" charset="0"/>
              <a:buChar char="•"/>
            </a:pPr>
            <a:r>
              <a:rPr lang="it-IT" sz="1000" u="none" noProof="1" smtClean="0">
                <a:latin typeface="Arial" charset="0"/>
                <a:cs typeface="Times New Roman" pitchFamily="18" charset="0"/>
              </a:rPr>
              <a:t>Be able to apply the validation proccess</a:t>
            </a:r>
          </a:p>
          <a:p>
            <a:pPr marL="190500" indent="-187325" algn="l">
              <a:lnSpc>
                <a:spcPct val="100000"/>
              </a:lnSpc>
              <a:spcBef>
                <a:spcPct val="0"/>
              </a:spcBef>
              <a:buFont typeface="Arial" pitchFamily="34" charset="0"/>
              <a:buChar char="•"/>
            </a:pPr>
            <a:endParaRPr lang="it-IT" sz="1000" u="none" noProof="1" smtClean="0">
              <a:latin typeface="Arial" charset="0"/>
              <a:cs typeface="Times New Roman" pitchFamily="18" charset="0"/>
            </a:endParaRPr>
          </a:p>
          <a:p>
            <a:pPr marL="288925" indent="-285750" algn="l">
              <a:lnSpc>
                <a:spcPct val="100000"/>
              </a:lnSpc>
              <a:spcBef>
                <a:spcPct val="0"/>
              </a:spcBef>
              <a:buFont typeface="Arial" panose="020B0604020202020204" pitchFamily="34" charset="0"/>
              <a:buChar char="•"/>
            </a:pPr>
            <a:r>
              <a:rPr lang="en-US" sz="1000" u="none" noProof="1" smtClean="0">
                <a:latin typeface="Arial" charset="0"/>
              </a:rPr>
              <a:t>Understand the use of networks for validation</a:t>
            </a:r>
          </a:p>
          <a:p>
            <a:pPr algn="l">
              <a:lnSpc>
                <a:spcPct val="100000"/>
              </a:lnSpc>
              <a:spcBef>
                <a:spcPct val="0"/>
              </a:spcBef>
            </a:pPr>
            <a:endParaRPr lang="it-IT" sz="1000" u="none" dirty="0" smtClean="0">
              <a:solidFill>
                <a:schemeClr val="bg2"/>
              </a:solidFill>
              <a:latin typeface="Arial" charset="0"/>
              <a:cs typeface="Times New Roman" pitchFamily="18" charset="0"/>
            </a:endParaRPr>
          </a:p>
          <a:p>
            <a:pPr eaLnBrk="1" hangingPunct="1"/>
            <a:r>
              <a:rPr lang="it-IT" sz="1000" b="1" dirty="0" smtClean="0"/>
              <a:t>[Design notes</a:t>
            </a:r>
            <a:r>
              <a:rPr lang="it-IT" sz="1000" dirty="0" smtClean="0"/>
              <a:t>: Have each bullet</a:t>
            </a:r>
            <a:r>
              <a:rPr lang="it-IT" sz="1000" baseline="0" dirty="0" smtClean="0"/>
              <a:t> point emphasized </a:t>
            </a:r>
            <a:r>
              <a:rPr lang="it-IT" sz="1000" b="1" baseline="0" dirty="0" smtClean="0"/>
              <a:t>(bold)</a:t>
            </a:r>
            <a:r>
              <a:rPr lang="it-IT" sz="1000" baseline="0" dirty="0" smtClean="0"/>
              <a:t> when the text is spoken</a:t>
            </a:r>
            <a:r>
              <a:rPr lang="it-IT" sz="1000" b="1" dirty="0" smtClean="0"/>
              <a:t>]</a:t>
            </a:r>
            <a:endParaRPr lang="it-IT" noProof="1" smtClean="0">
              <a:solidFill>
                <a:srgbClr val="FF0000"/>
              </a:solidFill>
            </a:endParaRPr>
          </a:p>
          <a:p>
            <a:pPr eaLnBrk="1" hangingPunct="1"/>
            <a:endParaRPr lang="it-IT" noProof="1" smtClean="0">
              <a:solidFill>
                <a:srgbClr val="FF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GB" sz="1050" kern="0" dirty="0" smtClean="0"/>
              <a:t>Validation</a:t>
            </a:r>
            <a:r>
              <a:rPr lang="en-GB" b="1" kern="0" dirty="0" smtClean="0"/>
              <a:t> </a:t>
            </a:r>
            <a:r>
              <a:rPr lang="en-US" sz="1050" dirty="0">
                <a:cs typeface="Times New Roman" pitchFamily="18" charset="0"/>
              </a:rPr>
              <a:t>is the process of confirming the accuracy and credibility of information received from non-official sources (also known as unverified information). The process of validation is the third stage in the EI process, coming after the completion of the Screening and Filtering stages. </a:t>
            </a:r>
          </a:p>
          <a:p>
            <a:pPr algn="just" eaLnBrk="0" hangingPunct="0"/>
            <a:endParaRPr lang="en-GB" sz="1050" u="none" dirty="0" smtClean="0">
              <a:latin typeface="Arial" charset="0"/>
              <a:cs typeface="Times New Roman" pitchFamily="18" charset="0"/>
            </a:endParaRPr>
          </a:p>
          <a:p>
            <a:pPr algn="just" eaLnBrk="0" hangingPunct="0"/>
            <a:r>
              <a:rPr lang="en-GB" sz="1050" u="none" dirty="0" smtClean="0">
                <a:latin typeface="Arial" charset="0"/>
                <a:cs typeface="Times New Roman" pitchFamily="18" charset="0"/>
              </a:rPr>
              <a:t>The </a:t>
            </a:r>
            <a:r>
              <a:rPr lang="en-GB" sz="1050" u="none" dirty="0" smtClean="0">
                <a:latin typeface="Arial" charset="0"/>
                <a:cs typeface="Times New Roman" pitchFamily="18" charset="0"/>
              </a:rPr>
              <a:t>objective of the validation process is to </a:t>
            </a:r>
            <a:r>
              <a:rPr lang="en-GB" sz="1000" u="none" kern="1200" dirty="0" smtClean="0">
                <a:latin typeface="Arial" charset="0"/>
                <a:ea typeface="+mn-ea"/>
                <a:cs typeface="Times New Roman" pitchFamily="18" charset="0"/>
              </a:rPr>
              <a:t>confirm the reality of an event that was reported by a non-verified source, such as online media reports.</a:t>
            </a:r>
            <a:r>
              <a:rPr lang="en-GB" sz="1000" u="none" kern="1200" baseline="0" dirty="0" smtClean="0">
                <a:latin typeface="Arial" charset="0"/>
                <a:ea typeface="+mn-ea"/>
                <a:cs typeface="Times New Roman" pitchFamily="18" charset="0"/>
              </a:rPr>
              <a:t> This process ensures that you do not respond unnecessarily to fake news or create false alerts. As you want to be as specific as possible when creating an alert or initiating a response plan. As false alerts are a daily business for Epidemic Intelligence officers, the validation process is very important. </a:t>
            </a: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3295379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GB" dirty="0" smtClean="0"/>
              <a:t>There </a:t>
            </a:r>
            <a:r>
              <a:rPr lang="en-GB" dirty="0" smtClean="0"/>
              <a:t>is a </a:t>
            </a:r>
            <a:r>
              <a:rPr lang="en-GB" baseline="0" dirty="0" smtClean="0"/>
              <a:t>diversity of sources available for Epidemic Intelligence. </a:t>
            </a:r>
            <a:r>
              <a:rPr lang="en-GB" u="none" kern="1200" dirty="0" smtClean="0">
                <a:solidFill>
                  <a:schemeClr val="tx1"/>
                </a:solidFill>
                <a:cs typeface="Times New Roman" pitchFamily="18" charset="0"/>
              </a:rPr>
              <a:t>The validation process differs depending on the source from which the information has been detected. As mentioned in the Module</a:t>
            </a:r>
            <a:r>
              <a:rPr lang="en-GB" u="none" kern="1200" baseline="0" dirty="0" smtClean="0">
                <a:solidFill>
                  <a:schemeClr val="tx1"/>
                </a:solidFill>
                <a:cs typeface="Times New Roman" pitchFamily="18" charset="0"/>
              </a:rPr>
              <a:t> on Screening, there are official and non-official sources.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u="none" kern="1200" baseline="0" dirty="0" smtClean="0">
              <a:solidFill>
                <a:schemeClr val="tx1"/>
              </a:solidFill>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smtClean="0"/>
              <a:t>Sources that are always </a:t>
            </a:r>
            <a:r>
              <a:rPr lang="nl-NL" b="1" dirty="0" smtClean="0"/>
              <a:t>non-official </a:t>
            </a:r>
            <a:r>
              <a:rPr lang="nl-NL" dirty="0" smtClean="0"/>
              <a:t>include Media aggregators that filter News articles or individuals posting on social media in a non-official capacity.</a:t>
            </a: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u="none" kern="1200" baseline="0" dirty="0" smtClean="0">
              <a:solidFill>
                <a:schemeClr val="tx1"/>
              </a:solidFill>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1" u="none" kern="1200" baseline="0" dirty="0" smtClean="0">
                <a:solidFill>
                  <a:schemeClr val="tx1"/>
                </a:solidFill>
                <a:cs typeface="Times New Roman" pitchFamily="18" charset="0"/>
              </a:rPr>
              <a:t>Official Sources</a:t>
            </a:r>
            <a:r>
              <a:rPr lang="en-GB" u="none" kern="1200" baseline="0" dirty="0" smtClean="0">
                <a:solidFill>
                  <a:schemeClr val="tx1"/>
                </a:solidFill>
                <a:cs typeface="Times New Roman" pitchFamily="18" charset="0"/>
              </a:rPr>
              <a:t> include: Public websites and social media pages of official health institutes such as the WHO, CDC, national public health agencies. Established (restricted) regional networks, such as the WHO Regions and their Global IHR notification system. On an EU level this includes the EWRS, EPIS and </a:t>
            </a:r>
            <a:r>
              <a:rPr lang="en-GB" u="none" kern="1200" baseline="0" dirty="0" err="1" smtClean="0">
                <a:solidFill>
                  <a:schemeClr val="tx1"/>
                </a:solidFill>
                <a:cs typeface="Times New Roman" pitchFamily="18" charset="0"/>
              </a:rPr>
              <a:t>TESSy</a:t>
            </a:r>
            <a:r>
              <a:rPr lang="en-GB" u="none" kern="1200" baseline="0" dirty="0" smtClean="0">
                <a:solidFill>
                  <a:schemeClr val="tx1"/>
                </a:solidFill>
                <a:cs typeface="Times New Roman" pitchFamily="18" charset="0"/>
              </a:rPr>
              <a:t> platforms mentioned in Module 2: Screening. As these platforms are supported by official Member States this information can generally be considered as official. There are also established expert networks, such as the RASFF, GLEWS, ADNS and EVD </a:t>
            </a:r>
            <a:r>
              <a:rPr lang="en-GB" u="none" kern="1200" baseline="0" dirty="0" err="1" smtClean="0">
                <a:solidFill>
                  <a:schemeClr val="tx1"/>
                </a:solidFill>
                <a:cs typeface="Times New Roman" pitchFamily="18" charset="0"/>
              </a:rPr>
              <a:t>LabNet</a:t>
            </a:r>
            <a:r>
              <a:rPr lang="en-GB" u="none" kern="1200" baseline="0" dirty="0" smtClean="0">
                <a:solidFill>
                  <a:schemeClr val="tx1"/>
                </a:solidFill>
                <a:cs typeface="Times New Roman" pitchFamily="18" charset="0"/>
              </a:rPr>
              <a:t> networks. Most of these networks receive information from official and verified institutes or laboratories. A few of the regional and expert networks might receive information from individual field agents or unverified sources and should thus be regarded as non-official sources. An example is </a:t>
            </a:r>
            <a:r>
              <a:rPr lang="en-GB" u="none" kern="1200" baseline="0" dirty="0" err="1" smtClean="0">
                <a:solidFill>
                  <a:schemeClr val="tx1"/>
                </a:solidFill>
                <a:cs typeface="Times New Roman" pitchFamily="18" charset="0"/>
              </a:rPr>
              <a:t>FluTrackers</a:t>
            </a:r>
            <a:r>
              <a:rPr lang="en-GB" u="none" kern="1200" baseline="0" dirty="0" smtClean="0">
                <a:solidFill>
                  <a:schemeClr val="tx1"/>
                </a:solidFill>
                <a:cs typeface="Times New Roman" pitchFamily="18" charset="0"/>
              </a:rPr>
              <a:t> ?</a:t>
            </a:r>
            <a:endParaRPr lang="nl-NL" u="none" kern="1200" baseline="0" dirty="0" smtClean="0">
              <a:solidFill>
                <a:schemeClr val="tx1"/>
              </a:solidFill>
              <a:cs typeface="Times New Roman" pitchFamily="18" charset="0"/>
            </a:endParaRPr>
          </a:p>
          <a:p>
            <a:endParaRPr lang="en-GB" dirty="0" smtClean="0"/>
          </a:p>
          <a:p>
            <a:r>
              <a:rPr lang="en-GB" b="1" baseline="0" dirty="0" smtClean="0"/>
              <a:t>[Design note]</a:t>
            </a:r>
            <a:r>
              <a:rPr lang="en-GB" baseline="0" dirty="0" smtClean="0"/>
              <a:t>: Let the source bubbles come up when mentioned.</a:t>
            </a:r>
            <a:endParaRPr lang="en-GB" b="1" baseline="0" dirty="0" smtClean="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2388742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it-IT" sz="1000" b="1" dirty="0" smtClean="0"/>
              <a:t>[spoken audio] </a:t>
            </a:r>
            <a:r>
              <a:rPr lang="it-IT" sz="1000" b="1" dirty="0" smtClean="0">
                <a:sym typeface="Wingdings" panose="05000000000000000000" pitchFamily="2" charset="2"/>
              </a:rPr>
              <a:t> can</a:t>
            </a:r>
            <a:r>
              <a:rPr lang="it-IT" sz="1000" b="1" baseline="0" dirty="0" smtClean="0">
                <a:sym typeface="Wingdings" panose="05000000000000000000" pitchFamily="2" charset="2"/>
              </a:rPr>
              <a:t> put this slide before official-non-official slide</a:t>
            </a:r>
            <a:endParaRPr lang="it-IT" sz="1000" b="1"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it-IT" sz="1000" b="0" dirty="0" smtClean="0"/>
              <a:t>For</a:t>
            </a:r>
            <a:r>
              <a:rPr lang="it-IT" sz="1000" b="0" baseline="0" dirty="0" smtClean="0"/>
              <a:t> the selected items of information that have passed the screening and filtering stage, the Validation process needs to be initiated. It is</a:t>
            </a:r>
            <a:r>
              <a:rPr lang="en-GB" sz="1000" u="none" dirty="0" smtClean="0">
                <a:cs typeface="Times New Roman" pitchFamily="18" charset="0"/>
              </a:rPr>
              <a:t> very important to </a:t>
            </a:r>
            <a:r>
              <a:rPr lang="en-GB" sz="1000" b="1" u="none" dirty="0" smtClean="0">
                <a:cs typeface="Times New Roman" pitchFamily="18" charset="0"/>
              </a:rPr>
              <a:t>collect and collate as much information as possible on the potential threat</a:t>
            </a:r>
            <a:r>
              <a:rPr lang="en-GB" sz="1000" u="none" dirty="0" smtClean="0">
                <a:cs typeface="Times New Roman" pitchFamily="18" charset="0"/>
              </a:rPr>
              <a:t> in order to provide </a:t>
            </a:r>
            <a:r>
              <a:rPr lang="en-GB" sz="1000" b="1" u="none" dirty="0" smtClean="0">
                <a:cs typeface="Times New Roman" pitchFamily="18" charset="0"/>
              </a:rPr>
              <a:t>detailed information</a:t>
            </a:r>
            <a:r>
              <a:rPr lang="en-GB" sz="1000" u="none" dirty="0" smtClean="0">
                <a:cs typeface="Times New Roman" pitchFamily="18" charset="0"/>
              </a:rPr>
              <a:t>, including the </a:t>
            </a:r>
            <a:r>
              <a:rPr lang="en-GB" sz="1000" b="1" u="none" dirty="0" smtClean="0">
                <a:cs typeface="Times New Roman" pitchFamily="18" charset="0"/>
              </a:rPr>
              <a:t>primary sources</a:t>
            </a:r>
            <a:r>
              <a:rPr lang="en-GB" sz="1000" u="none" dirty="0" smtClean="0">
                <a:cs typeface="Times New Roman" pitchFamily="18" charset="0"/>
              </a:rPr>
              <a:t>. Once this has been done, the validation process will differ depending on what</a:t>
            </a:r>
            <a:r>
              <a:rPr lang="en-GB" sz="1000" u="none" baseline="0" dirty="0" smtClean="0">
                <a:cs typeface="Times New Roman" pitchFamily="18" charset="0"/>
              </a:rPr>
              <a:t> sources</a:t>
            </a:r>
            <a:r>
              <a:rPr lang="en-GB" sz="1000" u="none" dirty="0" smtClean="0">
                <a:cs typeface="Times New Roman" pitchFamily="18" charset="0"/>
              </a:rPr>
              <a:t> the collected information comes from.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000" u="none" dirty="0" smtClean="0">
              <a:cs typeface="Times New Roman" pitchFamily="18" charset="0"/>
            </a:endParaRPr>
          </a:p>
          <a:p>
            <a:pPr eaLnBrk="1" hangingPunct="1"/>
            <a:r>
              <a:rPr lang="it-IT" sz="1000" b="0" baseline="0" dirty="0" smtClean="0"/>
              <a:t>For the items of information detected only through official sources, the item does NOT need to go through the validation process as this information is considered validated at source. However, for those selected items of information detected entirely or partly from non-official sources the validation process ALWAYS needs to be initiated. During the validation process you might have to search through several different platforms/sources to find the official information. In the next slide this process will be explained in more detail. </a:t>
            </a:r>
          </a:p>
          <a:p>
            <a:pPr eaLnBrk="1" hangingPunct="1"/>
            <a:endParaRPr lang="it-IT" sz="1000" b="1"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000" u="none" kern="1200" baseline="0" dirty="0" smtClean="0">
                <a:solidFill>
                  <a:schemeClr val="tx1"/>
                </a:solidFill>
              </a:rPr>
              <a:t>Once items of information are validated it is recommended to contact the respective authorities </a:t>
            </a:r>
            <a:r>
              <a:rPr lang="en-GB" sz="1000" u="none" dirty="0" smtClean="0">
                <a:cs typeface="Times New Roman" pitchFamily="18" charset="0"/>
              </a:rPr>
              <a:t>reporting the </a:t>
            </a:r>
            <a:r>
              <a:rPr lang="en-GB" sz="1000" u="none" kern="1200" dirty="0" smtClean="0">
                <a:solidFill>
                  <a:schemeClr val="tx1"/>
                </a:solidFill>
                <a:cs typeface="Times New Roman" pitchFamily="18" charset="0"/>
              </a:rPr>
              <a:t>event to get more details and to establish collaboration with partners in</a:t>
            </a:r>
            <a:r>
              <a:rPr lang="en-GB" sz="1000" u="none" kern="1200" baseline="0" dirty="0" smtClean="0">
                <a:solidFill>
                  <a:schemeClr val="tx1"/>
                </a:solidFill>
                <a:cs typeface="Times New Roman" pitchFamily="18" charset="0"/>
              </a:rPr>
              <a:t> case this is needed/relevant</a:t>
            </a:r>
            <a:r>
              <a:rPr lang="en-GB" sz="1000" u="none" kern="1200" dirty="0" smtClean="0">
                <a:solidFill>
                  <a:schemeClr val="tx1"/>
                </a:solidFill>
                <a:cs typeface="Times New Roman" pitchFamily="18" charset="0"/>
              </a:rPr>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nl-NL" sz="1000" u="none" noProof="1" smtClean="0">
              <a:cs typeface="Times New Roman" pitchFamily="18"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it-IT" sz="1000" b="1" dirty="0" smtClean="0"/>
              <a:t>[Design notes</a:t>
            </a:r>
            <a:r>
              <a:rPr lang="it-IT" sz="1000" dirty="0" smtClean="0"/>
              <a:t>: The two text bubbles </a:t>
            </a:r>
            <a:r>
              <a:rPr lang="it-IT" sz="1000" baseline="0" dirty="0" smtClean="0"/>
              <a:t>should only pop-up when respective part is mentioned.</a:t>
            </a:r>
            <a:r>
              <a:rPr lang="it-IT" sz="1000" b="1" dirty="0" smtClean="0"/>
              <a:t>]</a:t>
            </a:r>
            <a:endParaRPr lang="it-IT" sz="1000" noProof="1" smtClean="0"/>
          </a:p>
          <a:p>
            <a:pPr eaLnBrk="1" hangingPunct="1"/>
            <a:endParaRPr lang="it-IT" sz="1200" noProof="1" smtClean="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3760747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lnSpc>
                <a:spcPct val="100000"/>
              </a:lnSpc>
              <a:spcBef>
                <a:spcPts val="0"/>
              </a:spcBef>
              <a:spcAft>
                <a:spcPts val="0"/>
              </a:spcAft>
              <a:buFontTx/>
              <a:buNone/>
            </a:pPr>
            <a:r>
              <a:rPr lang="it-IT" sz="1000" b="1" baseline="0" dirty="0" smtClean="0"/>
              <a:t>[spoken audio: </a:t>
            </a:r>
            <a:r>
              <a:rPr lang="it-IT" sz="1000" b="0" baseline="0" dirty="0" smtClean="0"/>
              <a:t>When trying to validate information, you need to find the same information in an official source. Therefore you will look through information available from: N</a:t>
            </a:r>
            <a:r>
              <a:rPr lang="nl-NL" sz="1000" u="none" dirty="0" smtClean="0"/>
              <a:t>ational</a:t>
            </a:r>
            <a:r>
              <a:rPr lang="nl-NL" sz="1000" u="none" baseline="0" dirty="0" smtClean="0"/>
              <a:t> or </a:t>
            </a:r>
            <a:r>
              <a:rPr lang="nl-NL" sz="1000" u="none" dirty="0" smtClean="0"/>
              <a:t>sub-national Public Health agencies,</a:t>
            </a:r>
            <a:r>
              <a:rPr lang="nl-NL" sz="1000" u="none" baseline="0" dirty="0" smtClean="0"/>
              <a:t> </a:t>
            </a:r>
            <a:r>
              <a:rPr lang="nl-NL" sz="1000" u="none" dirty="0" smtClean="0"/>
              <a:t>International health organizations</a:t>
            </a:r>
            <a:r>
              <a:rPr lang="nl-NL" sz="1000" u="none" baseline="0" dirty="0" smtClean="0"/>
              <a:t> such as the </a:t>
            </a:r>
            <a:r>
              <a:rPr lang="nl-NL" sz="1000" u="none" dirty="0" smtClean="0">
                <a:cs typeface="Times New Roman" pitchFamily="18" charset="0"/>
              </a:rPr>
              <a:t>WHO or ECDC,</a:t>
            </a:r>
            <a:r>
              <a:rPr lang="nl-NL" sz="1000" u="none" baseline="0" dirty="0" smtClean="0">
                <a:cs typeface="Times New Roman" pitchFamily="18" charset="0"/>
              </a:rPr>
              <a:t> Gl</a:t>
            </a:r>
            <a:r>
              <a:rPr lang="nl-NL" sz="1000" u="none" dirty="0" smtClean="0">
                <a:cs typeface="Times New Roman" pitchFamily="18" charset="0"/>
              </a:rPr>
              <a:t>obal</a:t>
            </a:r>
            <a:r>
              <a:rPr lang="nl-NL" sz="1000" u="none" baseline="0" dirty="0" smtClean="0">
                <a:cs typeface="Times New Roman" pitchFamily="18" charset="0"/>
              </a:rPr>
              <a:t> and </a:t>
            </a:r>
            <a:r>
              <a:rPr lang="nl-NL" sz="1000" u="none" dirty="0" smtClean="0">
                <a:cs typeface="Times New Roman" pitchFamily="18" charset="0"/>
              </a:rPr>
              <a:t>Regional Networks, as well</a:t>
            </a:r>
            <a:r>
              <a:rPr lang="nl-NL" sz="1000" u="none" baseline="0" dirty="0" smtClean="0">
                <a:cs typeface="Times New Roman" pitchFamily="18" charset="0"/>
              </a:rPr>
              <a:t> as expert Networks for your field of interest. Sometimes certain NGO’s can also be considered as official sources such as MSF.</a:t>
            </a:r>
            <a:endParaRPr lang="nl-NL" sz="1000" u="none" dirty="0" smtClean="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it-IT" sz="1000" b="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it-IT" sz="1000" b="0" baseline="0" dirty="0" smtClean="0"/>
              <a:t>When accessing these official sources you might have to search through several different types of outputs created by these organizations. This includes searching the webpages and social media pages, as well as periodic bulletins. Sometimes surveillance systems using indicator based surveillance will also have data available, but this often has a time delay and is therefore better used as a comparison with other time periods. If no information can be found on the web of official institutes, you can contact your established partners or focal points for more information. Different formats can be used to present the data. This includes News items or periodic reports and bulletins found on webpages or received through mailing lists. It can include Press Releases posted on either the webpages or shared through a facebook message or tweet on social media. It can also be Epi Data presented in maps, graphs or tables in a report or an indicator-based surveillance platform. Finally, it can be in the form of emails or phone calls when contacting established partners or focal points when you can not find the information through the web.</a:t>
            </a:r>
            <a:endParaRPr lang="it-IT" sz="1000" b="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0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nl-NL" sz="1000" baseline="0" dirty="0" smtClean="0"/>
              <a:t>The list provided is only an example and should be customized to your organization’s field and scope. It can be good practice to create bookmarks for those institutes, networks and agencies that are relevant to your work to make it easier to quickly find the information when needed. </a:t>
            </a:r>
            <a:r>
              <a:rPr lang="nl-NL" sz="1000" dirty="0" smtClean="0"/>
              <a:t>As in Epidemic Intelligence,</a:t>
            </a:r>
            <a:r>
              <a:rPr lang="nl-NL" sz="1000" baseline="0" dirty="0" smtClean="0"/>
              <a:t> </a:t>
            </a:r>
            <a:r>
              <a:rPr lang="nl-NL" sz="1000" dirty="0" smtClean="0"/>
              <a:t>it is important to be reactive and reduce</a:t>
            </a:r>
            <a:r>
              <a:rPr lang="nl-NL" sz="1000" baseline="0" dirty="0" smtClean="0"/>
              <a:t> the time between the detection and the initiation of a response as much as possible.</a:t>
            </a:r>
            <a:endParaRPr lang="en-GB" sz="10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000" baseline="0" dirty="0" smtClean="0"/>
          </a:p>
          <a:p>
            <a:r>
              <a:rPr lang="nl-NL" sz="1000" b="1" baseline="0" dirty="0" smtClean="0"/>
              <a:t>[design note: </a:t>
            </a:r>
            <a:r>
              <a:rPr lang="nl-NL" sz="1000" dirty="0" smtClean="0"/>
              <a:t>H</a:t>
            </a:r>
            <a:r>
              <a:rPr lang="nl-NL" sz="1000" baseline="0" dirty="0" smtClean="0"/>
              <a:t>ave a seperate pane available where a list of sources is available.</a:t>
            </a:r>
            <a:r>
              <a:rPr lang="nl-NL" sz="1000" b="1" baseline="0" dirty="0" smtClean="0"/>
              <a:t>]</a:t>
            </a:r>
            <a:endParaRPr lang="en-GB" sz="1000" b="1"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2135040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79293" y="4715788"/>
            <a:ext cx="5439089" cy="4432996"/>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1000" dirty="0" smtClean="0"/>
              <a:t>Using </a:t>
            </a:r>
            <a:r>
              <a:rPr lang="nl-NL" sz="1000" dirty="0" smtClean="0"/>
              <a:t>Social Media</a:t>
            </a:r>
            <a:r>
              <a:rPr lang="nl-NL" sz="1000" baseline="0" dirty="0" smtClean="0"/>
              <a:t> as a method of validation is a relatively recent implementation in EI.</a:t>
            </a:r>
            <a:r>
              <a:rPr lang="nl-NL" sz="1000" u="none" dirty="0" smtClean="0"/>
              <a:t> Some events are ONLY confirmed through facebook or twitter, depending on the local authorties </a:t>
            </a:r>
            <a:r>
              <a:rPr lang="nl-NL" sz="1000" u="none" dirty="0" smtClean="0"/>
              <a:t>practices.</a:t>
            </a:r>
            <a:endParaRPr lang="en-US" sz="1100" u="none" dirty="0" smtClean="0"/>
          </a:p>
          <a:p>
            <a:r>
              <a:rPr lang="nl-NL" sz="1000" baseline="0" dirty="0" smtClean="0"/>
              <a:t>As social media platforms such as Facebook, Twitter and Instagram have gained popularity among the general population, many institutes or officials found that these platforms provided a quick and easy way to reach a wider audience. Messages are often shorter, with less editing required and no webmaster is needed to post the information on the website. This makes it possible to post information a lot quicker. It can also be used to easily share Press Releases or clips from video conferences. Furthermore, it allows smaller institutes that do not have the resources to properly maintain a public website to still communicate with the public. Examples of these are the public health agencies of small or low-resource countries. </a:t>
            </a:r>
          </a:p>
          <a:p>
            <a:endParaRPr lang="nl-NL" sz="1000"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nl-NL" sz="1000" u="none" dirty="0" smtClean="0">
                <a:cs typeface="Times New Roman" pitchFamily="18" charset="0"/>
              </a:rPr>
              <a:t>In general, Facebook is more often used in EI for data verification, while Twitter can be used for</a:t>
            </a:r>
            <a:r>
              <a:rPr lang="nl-NL" sz="1000" u="none" baseline="0" dirty="0" smtClean="0">
                <a:cs typeface="Times New Roman" pitchFamily="18" charset="0"/>
              </a:rPr>
              <a:t> both Screening and data Verification. </a:t>
            </a:r>
            <a:endParaRPr lang="en-GB" sz="1000" dirty="0" smtClean="0"/>
          </a:p>
          <a:p>
            <a:endParaRPr lang="nl-NL" sz="1000" baseline="0" dirty="0" smtClean="0"/>
          </a:p>
          <a:p>
            <a:r>
              <a:rPr lang="nl-NL" sz="1000" baseline="0" dirty="0" smtClean="0"/>
              <a:t>In order to find the relevant social media pages quickly when needed for verification, it can be a good</a:t>
            </a:r>
            <a:r>
              <a:rPr lang="nl-NL" sz="1000" dirty="0" smtClean="0"/>
              <a:t> practice is to have a list</a:t>
            </a:r>
            <a:r>
              <a:rPr lang="nl-NL" sz="1000" baseline="0" dirty="0" smtClean="0"/>
              <a:t> of the Social Media pages of official Institutes, Agencies and Officials relevant to your field/scope/organization. Certain institutes have officially verified their social media pages to clarify that they are the REAL organization and not a fake one set up by any individual. These pages can be recognized by the blue verification sign next to the name. This can be useful when trying to find the correct social media page, however, not all official institutes have done this, and a blue sign is not a garantuee for accurate/reliable data.</a:t>
            </a:r>
          </a:p>
          <a:p>
            <a:endParaRPr lang="nl-NL" sz="1000" baseline="0" dirty="0" smtClean="0"/>
          </a:p>
          <a:p>
            <a:endParaRPr lang="en-GB" sz="100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000" u="none" kern="0" dirty="0" smtClean="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nl-NL" sz="1000" b="1" u="none" kern="0" dirty="0" smtClean="0">
                <a:solidFill>
                  <a:schemeClr val="tx1"/>
                </a:solidFill>
                <a:sym typeface="Wingdings" panose="05000000000000000000" pitchFamily="2" charset="2"/>
              </a:rPr>
              <a:t>[design</a:t>
            </a:r>
            <a:r>
              <a:rPr lang="nl-NL" sz="1000" b="1" u="none" kern="0" baseline="0" dirty="0" smtClean="0">
                <a:solidFill>
                  <a:schemeClr val="tx1"/>
                </a:solidFill>
                <a:sym typeface="Wingdings" panose="05000000000000000000" pitchFamily="2" charset="2"/>
              </a:rPr>
              <a:t> note:</a:t>
            </a:r>
            <a:r>
              <a:rPr lang="nl-NL" sz="1000" b="0" u="none" kern="0" baseline="0" dirty="0" smtClean="0">
                <a:solidFill>
                  <a:schemeClr val="tx1"/>
                </a:solidFill>
                <a:sym typeface="Wingdings" panose="05000000000000000000" pitchFamily="2" charset="2"/>
              </a:rPr>
              <a:t> Make the blue </a:t>
            </a:r>
            <a:r>
              <a:rPr lang="nl-NL" sz="1000" u="none" kern="0" dirty="0" smtClean="0">
                <a:solidFill>
                  <a:schemeClr val="tx1"/>
                </a:solidFill>
                <a:sym typeface="Wingdings" panose="05000000000000000000" pitchFamily="2" charset="2"/>
              </a:rPr>
              <a:t>verified signs appear when mentioned</a:t>
            </a:r>
            <a:r>
              <a:rPr lang="nl-NL" sz="1000" b="1" u="none" kern="0" dirty="0" smtClean="0">
                <a:solidFill>
                  <a:schemeClr val="tx1"/>
                </a:solidFill>
                <a:sym typeface="Wingdings" panose="05000000000000000000" pitchFamily="2" charset="2"/>
              </a:rPr>
              <a:t>]</a:t>
            </a:r>
            <a:endParaRPr lang="en-GB" sz="1000" u="none" kern="0" dirty="0" smtClean="0">
              <a:solidFill>
                <a:schemeClr val="tx1"/>
              </a:solidFill>
            </a:endParaRPr>
          </a:p>
          <a:p>
            <a:endParaRPr lang="en-GB" sz="1000"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654426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fontScale="85000" lnSpcReduction="10000"/>
          </a:bodyPr>
          <a:lstStyle/>
          <a:p>
            <a:r>
              <a:rPr lang="it-IT" sz="1200" u="none" kern="0" dirty="0" smtClean="0">
                <a:solidFill>
                  <a:schemeClr val="tx1"/>
                </a:solidFill>
                <a:latin typeface="Arial" charset="0"/>
                <a:ea typeface="+mn-ea"/>
                <a:cs typeface="+mn-cs"/>
              </a:rPr>
              <a:t>As </a:t>
            </a:r>
            <a:r>
              <a:rPr lang="it-IT" sz="1200" u="none" kern="0" dirty="0" smtClean="0">
                <a:solidFill>
                  <a:schemeClr val="tx1"/>
                </a:solidFill>
                <a:latin typeface="Arial" charset="0"/>
                <a:ea typeface="+mn-ea"/>
                <a:cs typeface="+mn-cs"/>
              </a:rPr>
              <a:t>mentioned earlier,</a:t>
            </a:r>
            <a:r>
              <a:rPr lang="it-IT" sz="1200" u="none" kern="0" baseline="0" dirty="0" smtClean="0">
                <a:solidFill>
                  <a:schemeClr val="tx1"/>
                </a:solidFill>
                <a:latin typeface="Arial" charset="0"/>
                <a:ea typeface="+mn-ea"/>
                <a:cs typeface="+mn-cs"/>
              </a:rPr>
              <a:t> if the information you are looking for cannot be found on the web, you should consider contacting the counterpoints at the relevant level. In order to do this in a timely and efficient manner, </a:t>
            </a:r>
            <a:r>
              <a:rPr lang="en-GB" sz="1200" u="none" kern="0" dirty="0" smtClean="0">
                <a:solidFill>
                  <a:schemeClr val="tx1"/>
                </a:solidFill>
                <a:latin typeface="Arial" charset="0"/>
                <a:ea typeface="+mn-ea"/>
                <a:cs typeface="+mn-cs"/>
              </a:rPr>
              <a:t>Public health experts involved in the EI process should consider establishing formal channels of communication for validation processes at the local level in case of detection of unofficial reports (such as News items).</a:t>
            </a:r>
            <a:r>
              <a:rPr lang="en-GB" sz="1200" u="none" kern="0" baseline="0" dirty="0" smtClean="0">
                <a:solidFill>
                  <a:schemeClr val="tx1"/>
                </a:solidFill>
                <a:latin typeface="Arial" charset="0"/>
                <a:ea typeface="+mn-ea"/>
                <a:cs typeface="+mn-cs"/>
              </a:rPr>
              <a:t> This does not just ensure rapid communication when needed, but allows for the sharing of expertise between the network. This established network can including different partner organizations as well as s</a:t>
            </a:r>
            <a:r>
              <a:rPr lang="en-GB" sz="1200" u="none" kern="0" dirty="0" smtClean="0">
                <a:solidFill>
                  <a:schemeClr val="tx1"/>
                </a:solidFill>
                <a:latin typeface="Arial" charset="0"/>
                <a:ea typeface="+mn-ea"/>
                <a:cs typeface="+mn-cs"/>
              </a:rPr>
              <a:t>pecific contact points at local level (depending on country dimension and Public Health organization).</a:t>
            </a:r>
            <a:r>
              <a:rPr lang="en-GB" sz="1200" u="none" kern="0" baseline="0" dirty="0" smtClean="0">
                <a:solidFill>
                  <a:schemeClr val="tx1"/>
                </a:solidFill>
                <a:latin typeface="Arial" charset="0"/>
                <a:ea typeface="+mn-ea"/>
                <a:cs typeface="+mn-cs"/>
              </a:rPr>
              <a:t> For an international organization, this means setting up a specific contact point for threat detection in each country that falls under your scope. It is also useful to have partners in your network from</a:t>
            </a:r>
            <a:r>
              <a:rPr lang="en-GB" sz="1200" u="none" kern="0" dirty="0" smtClean="0">
                <a:solidFill>
                  <a:schemeClr val="tx1"/>
                </a:solidFill>
                <a:latin typeface="Arial" charset="0"/>
                <a:ea typeface="+mn-ea"/>
                <a:cs typeface="+mn-cs"/>
              </a:rPr>
              <a:t> other sectors, such as animal health</a:t>
            </a:r>
            <a:r>
              <a:rPr lang="en-GB" sz="1200" u="none" kern="0" baseline="0" dirty="0" smtClean="0">
                <a:solidFill>
                  <a:schemeClr val="tx1"/>
                </a:solidFill>
                <a:latin typeface="Arial" charset="0"/>
                <a:ea typeface="+mn-ea"/>
                <a:cs typeface="+mn-cs"/>
              </a:rPr>
              <a:t> and</a:t>
            </a:r>
            <a:r>
              <a:rPr lang="en-GB" sz="1200" u="none" kern="0" dirty="0" smtClean="0">
                <a:solidFill>
                  <a:schemeClr val="tx1"/>
                </a:solidFill>
                <a:latin typeface="Arial" charset="0"/>
                <a:ea typeface="+mn-ea"/>
                <a:cs typeface="+mn-cs"/>
              </a:rPr>
              <a:t> agriculture. This provides a multi disciplinary perspective. For example, when looking at human rabies cases,</a:t>
            </a:r>
            <a:r>
              <a:rPr lang="en-GB" sz="1200" u="none" kern="0" baseline="0" dirty="0" smtClean="0">
                <a:solidFill>
                  <a:schemeClr val="tx1"/>
                </a:solidFill>
                <a:latin typeface="Arial" charset="0"/>
                <a:ea typeface="+mn-ea"/>
                <a:cs typeface="+mn-cs"/>
              </a:rPr>
              <a:t> information about rabies cases among animals can be useful to get the correct picture of the risk involved.</a:t>
            </a:r>
            <a:endParaRPr lang="nl-NL" sz="1200" u="none" kern="0" dirty="0" smtClean="0">
              <a:solidFill>
                <a:schemeClr val="tx1"/>
              </a:solidFill>
              <a:latin typeface="Arial" charset="0"/>
              <a:ea typeface="+mn-ea"/>
              <a:cs typeface="+mn-cs"/>
            </a:endParaRPr>
          </a:p>
          <a:p>
            <a:pPr marL="287338" marR="0" indent="-287338" algn="l" defTabSz="820738" eaLnBrk="0" latinLnBrk="0" hangingPunct="0">
              <a:lnSpc>
                <a:spcPct val="80000"/>
              </a:lnSpc>
              <a:spcBef>
                <a:spcPct val="50000"/>
              </a:spcBef>
              <a:buClr>
                <a:srgbClr val="B22C1B"/>
              </a:buClr>
              <a:buSzPct val="80000"/>
              <a:buFont typeface="Arial" charset="0"/>
              <a:buNone/>
              <a:tabLst>
                <a:tab pos="341313" algn="l"/>
                <a:tab pos="1150938" algn="l"/>
              </a:tabLst>
              <a:defRPr/>
            </a:pPr>
            <a:endParaRPr lang="nl-NL" sz="1200" u="none" kern="0" dirty="0" smtClean="0">
              <a:solidFill>
                <a:schemeClr val="tx1"/>
              </a:solidFill>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smtClean="0"/>
              <a:t>If you click on .... links can</a:t>
            </a:r>
            <a:r>
              <a:rPr lang="nl-NL" baseline="0" dirty="0" smtClean="0"/>
              <a:t> be found/will become available </a:t>
            </a:r>
            <a:r>
              <a:rPr lang="nl-NL" dirty="0" smtClean="0"/>
              <a:t>for various</a:t>
            </a:r>
            <a:r>
              <a:rPr lang="nl-NL" baseline="0" dirty="0" smtClean="0"/>
              <a:t> examples of partners and focal points. However, the list provided is only an example and should be customized to your organization’s field and scope. It takes trust and experience to build up these networks. The different entities of the established network or partnership should have a benefit from the communication in order to facilitate a good collaboration. For example: National Focal points can provide official numbers to an internaitional organization, establishing their database. In return, the international organization can provide a regional perspective or expertise back to the national institute.</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nl-NL" baseline="0" dirty="0" smtClean="0"/>
              <a:t>It can be good practice to have the contact details saved for each respective partner of focal point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nl-NL" b="1" baseline="0" dirty="0" smtClean="0"/>
              <a:t>[design note: </a:t>
            </a:r>
            <a:r>
              <a:rPr lang="nl-NL" dirty="0" smtClean="0"/>
              <a:t>H</a:t>
            </a:r>
            <a:r>
              <a:rPr lang="nl-NL" baseline="0" dirty="0" smtClean="0"/>
              <a:t>ave a seperate pane available where a list of sources is available. </a:t>
            </a:r>
            <a:r>
              <a:rPr lang="en-GB" sz="1200" u="none" dirty="0" smtClean="0">
                <a:latin typeface="Arial" charset="0"/>
                <a:cs typeface="Times New Roman" pitchFamily="18" charset="0"/>
              </a:rPr>
              <a:t>Design note 2: pop-up</a:t>
            </a:r>
            <a:r>
              <a:rPr lang="en-GB" sz="1200" u="none" baseline="0" dirty="0" smtClean="0">
                <a:latin typeface="Arial" charset="0"/>
                <a:cs typeface="Times New Roman" pitchFamily="18" charset="0"/>
              </a:rPr>
              <a:t> explaining NFP’s</a:t>
            </a:r>
            <a:r>
              <a:rPr lang="nl-NL" b="1" baseline="0" dirty="0" smtClean="0"/>
              <a:t>]</a:t>
            </a:r>
            <a:endParaRPr lang="en-GB" sz="1200" u="none" dirty="0" smtClean="0">
              <a:cs typeface="Times New Roman" pitchFamily="18" charset="0"/>
            </a:endParaRPr>
          </a:p>
          <a:p>
            <a:pPr marL="287338" marR="0" indent="-287338" algn="l" defTabSz="820738" eaLnBrk="0" latinLnBrk="0" hangingPunct="0">
              <a:lnSpc>
                <a:spcPct val="80000"/>
              </a:lnSpc>
              <a:spcBef>
                <a:spcPct val="50000"/>
              </a:spcBef>
              <a:buClr>
                <a:srgbClr val="B22C1B"/>
              </a:buClr>
              <a:buSzPct val="80000"/>
              <a:buFont typeface="Arial" charset="0"/>
              <a:buNone/>
              <a:tabLst>
                <a:tab pos="341313" algn="l"/>
                <a:tab pos="1150938" algn="l"/>
              </a:tabLst>
              <a:defRPr/>
            </a:pPr>
            <a:endParaRPr lang="it-IT" dirty="0"/>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8</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63522" y="4558274"/>
            <a:ext cx="5439089" cy="4466670"/>
          </a:xfrm>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nl-NL" sz="800" b="0" u="none" dirty="0" smtClean="0">
                <a:cs typeface="Times New Roman" pitchFamily="18" charset="0"/>
              </a:rPr>
              <a:t>On </a:t>
            </a:r>
            <a:r>
              <a:rPr lang="nl-NL" sz="800" b="0" u="none" dirty="0" smtClean="0">
                <a:cs typeface="Times New Roman" pitchFamily="18" charset="0"/>
              </a:rPr>
              <a:t>the morning of 4 February 2018, a News item has</a:t>
            </a:r>
            <a:r>
              <a:rPr lang="nl-NL" sz="800" b="0" u="none" baseline="0" dirty="0" smtClean="0">
                <a:cs typeface="Times New Roman" pitchFamily="18" charset="0"/>
              </a:rPr>
              <a:t> been picked up through a News aggregator. The headline states: “Ebola ‘hits Europe’ Suspected Ebola case in Mordor ( fake name of an imaginary European country) as patient quarantined after vomiting blood.” In the description it further states: “The patient has been isolated while doctors run tests to confirm the disease”. As it was a News item regarding an unusual event with a potential threat for spread, it passed the the Filtering stage of EI. Therefore, we now need to initiate the Validation stage. </a:t>
            </a:r>
          </a:p>
          <a:p>
            <a:pPr algn="l"/>
            <a:r>
              <a:rPr lang="nl-NL" sz="800" b="0" u="none" baseline="0" dirty="0" smtClean="0">
                <a:cs typeface="Times New Roman" pitchFamily="18" charset="0"/>
              </a:rPr>
              <a:t>Question </a:t>
            </a:r>
            <a:r>
              <a:rPr lang="nl-NL" sz="800" b="0" u="none" baseline="0" dirty="0" smtClean="0">
                <a:cs typeface="Times New Roman" pitchFamily="18" charset="0"/>
              </a:rPr>
              <a:t>1: </a:t>
            </a:r>
            <a:r>
              <a:rPr lang="nl-NL" sz="800" b="1" u="none" dirty="0" smtClean="0"/>
              <a:t>Does this item of information need to be validated? </a:t>
            </a:r>
            <a:r>
              <a:rPr lang="nl-NL" sz="800" b="0" u="none" dirty="0" smtClean="0"/>
              <a:t>Please</a:t>
            </a:r>
            <a:r>
              <a:rPr lang="nl-NL" sz="800" b="0" u="none" baseline="0" dirty="0" smtClean="0"/>
              <a:t> select your </a:t>
            </a:r>
            <a:r>
              <a:rPr lang="nl-NL" sz="800" b="0" u="none" baseline="0" dirty="0" smtClean="0"/>
              <a:t>answer. </a:t>
            </a:r>
            <a:r>
              <a:rPr lang="nl-NL" sz="800" b="0" u="none" baseline="0" dirty="0" smtClean="0">
                <a:sym typeface="Wingdings" panose="05000000000000000000" pitchFamily="2" charset="2"/>
              </a:rPr>
              <a:t></a:t>
            </a:r>
            <a:r>
              <a:rPr lang="nl-NL" sz="800" b="1" dirty="0" smtClean="0"/>
              <a:t> </a:t>
            </a:r>
            <a:r>
              <a:rPr lang="nl-NL" sz="800" u="none" dirty="0" smtClean="0"/>
              <a:t>Yes; No</a:t>
            </a:r>
            <a:endParaRPr lang="nl-NL" sz="800" b="0" u="none" baseline="0" dirty="0" smtClean="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nl-NL" sz="800" b="0" u="none" baseline="0" dirty="0" smtClean="0">
                <a:cs typeface="Times New Roman" pitchFamily="18" charset="0"/>
                <a:sym typeface="Wingdings" panose="05000000000000000000" pitchFamily="2" charset="2"/>
              </a:rPr>
              <a:t> If ‘Yes’ was selected: </a:t>
            </a:r>
            <a:r>
              <a:rPr lang="nl-NL" sz="800" dirty="0" smtClean="0"/>
              <a:t>This answer if correct</a:t>
            </a:r>
            <a:r>
              <a:rPr lang="nl-NL" sz="800" u="none" dirty="0" smtClean="0"/>
              <a:t>, as it is a News item picked-up through the Media, it is considered a non-official source. Therefore, the item needs to be validated.</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nl-NL" sz="800" b="0" u="none" baseline="0" dirty="0" smtClean="0">
                <a:cs typeface="Times New Roman" pitchFamily="18" charset="0"/>
                <a:sym typeface="Wingdings" panose="05000000000000000000" pitchFamily="2" charset="2"/>
              </a:rPr>
              <a:t>If ‘No’ was selected: </a:t>
            </a:r>
            <a:r>
              <a:rPr lang="nl-NL" sz="800" dirty="0" smtClean="0"/>
              <a:t>This answer is wrong. </a:t>
            </a:r>
            <a:r>
              <a:rPr lang="nl-NL" sz="800" u="none" dirty="0" smtClean="0"/>
              <a:t>Although it is mentioned that doctors are involved in confirming the disease, the source of this News item is the Media. This is considered a non-official source. Therefore, the information needs to be </a:t>
            </a:r>
            <a:r>
              <a:rPr lang="nl-NL" sz="800" u="none" dirty="0" smtClean="0"/>
              <a:t>validated</a:t>
            </a:r>
            <a:endParaRPr lang="nl-NL" sz="800" b="0" u="none" baseline="0" dirty="0" smtClean="0">
              <a:cs typeface="Times New Roman" pitchFamily="18" charset="0"/>
            </a:endParaRPr>
          </a:p>
          <a:p>
            <a:pPr algn="l"/>
            <a:r>
              <a:rPr lang="nl-NL" sz="800" b="0" u="none" baseline="0" dirty="0" smtClean="0">
                <a:cs typeface="Times New Roman" pitchFamily="18" charset="0"/>
              </a:rPr>
              <a:t>Question 2: </a:t>
            </a:r>
            <a:r>
              <a:rPr lang="nl-NL" sz="800" b="1" u="none" dirty="0" smtClean="0"/>
              <a:t>. Select all sources that can be used to verify this information and click</a:t>
            </a:r>
            <a:r>
              <a:rPr lang="nl-NL" sz="800" b="1" u="none" baseline="0" dirty="0" smtClean="0"/>
              <a:t> submit</a:t>
            </a:r>
            <a:r>
              <a:rPr lang="nl-NL" sz="800" b="1" u="none" dirty="0" smtClean="0"/>
              <a:t>:</a:t>
            </a:r>
          </a:p>
          <a:p>
            <a:pPr marL="171450" indent="-171450" algn="l">
              <a:buFont typeface="Wingdings" panose="05000000000000000000" pitchFamily="2" charset="2"/>
              <a:buChar char="q"/>
            </a:pPr>
            <a:r>
              <a:rPr lang="nl-NL" sz="800" u="none" dirty="0" smtClean="0"/>
              <a:t>Mordors MoH News items on Webpage</a:t>
            </a:r>
          </a:p>
          <a:p>
            <a:pPr marL="171450" indent="-171450" algn="l">
              <a:buFont typeface="Wingdings" panose="05000000000000000000" pitchFamily="2" charset="2"/>
              <a:buChar char="q"/>
            </a:pPr>
            <a:r>
              <a:rPr lang="nl-NL" sz="800" u="none" dirty="0" smtClean="0"/>
              <a:t>Tweet from an individual that was present in the hospital</a:t>
            </a:r>
          </a:p>
          <a:p>
            <a:pPr marL="171450" indent="-171450" algn="l">
              <a:buFont typeface="Wingdings" panose="05000000000000000000" pitchFamily="2" charset="2"/>
              <a:buChar char="q"/>
            </a:pPr>
            <a:r>
              <a:rPr lang="nl-NL" sz="800" u="none" dirty="0" smtClean="0"/>
              <a:t>Press release by Mordor’s MoH published on their Facebook page</a:t>
            </a:r>
          </a:p>
          <a:p>
            <a:r>
              <a:rPr lang="nl-NL" sz="800" b="1" u="none" dirty="0" smtClean="0">
                <a:cs typeface="Times New Roman" pitchFamily="18" charset="0"/>
                <a:sym typeface="Wingdings" panose="05000000000000000000" pitchFamily="2" charset="2"/>
              </a:rPr>
              <a:t> </a:t>
            </a:r>
            <a:r>
              <a:rPr lang="nl-NL" sz="800" dirty="0" smtClean="0"/>
              <a:t>This answer is correct</a:t>
            </a:r>
            <a:r>
              <a:rPr lang="nl-NL" sz="800" u="none" dirty="0" smtClean="0"/>
              <a:t>, the ministry of Health in Mordor is considered an official source to verify information. </a:t>
            </a:r>
          </a:p>
          <a:p>
            <a:r>
              <a:rPr lang="nl-NL" sz="800" dirty="0" smtClean="0">
                <a:sym typeface="Wingdings" panose="05000000000000000000" pitchFamily="2" charset="2"/>
              </a:rPr>
              <a:t> </a:t>
            </a:r>
            <a:r>
              <a:rPr lang="nl-NL" sz="800" dirty="0" smtClean="0"/>
              <a:t>This answer is wrong</a:t>
            </a:r>
            <a:r>
              <a:rPr lang="nl-NL" sz="800" u="none" dirty="0" smtClean="0"/>
              <a:t>. Although this individual might have been at the same place as the suspected case, this is not considered an official source that can be verified. </a:t>
            </a:r>
          </a:p>
          <a:p>
            <a:r>
              <a:rPr lang="nl-NL" sz="800" dirty="0" smtClean="0">
                <a:sym typeface="Wingdings" panose="05000000000000000000" pitchFamily="2" charset="2"/>
              </a:rPr>
              <a:t> </a:t>
            </a:r>
            <a:r>
              <a:rPr lang="nl-NL" sz="800" dirty="0" smtClean="0"/>
              <a:t>This answer is correct.</a:t>
            </a:r>
            <a:r>
              <a:rPr lang="nl-NL" sz="800" u="none" dirty="0" smtClean="0"/>
              <a:t> As the Press release is published on the official Facebook page of the Swedish MoH, this is considered a verified source. </a:t>
            </a:r>
          </a:p>
          <a:p>
            <a:pPr algn="l"/>
            <a:r>
              <a:rPr lang="nl-NL" sz="800" b="1" u="none" dirty="0" smtClean="0"/>
              <a:t>3</a:t>
            </a:r>
            <a:r>
              <a:rPr lang="nl-NL" sz="800" b="1" u="none" dirty="0" smtClean="0"/>
              <a:t>. What do you do, if none of the sources on the web could verify this information? </a:t>
            </a:r>
            <a:r>
              <a:rPr lang="nl-NL" sz="800" b="0" u="none" dirty="0" smtClean="0"/>
              <a:t>Please</a:t>
            </a:r>
            <a:r>
              <a:rPr lang="nl-NL" sz="800" b="0" u="none" baseline="0" dirty="0" smtClean="0"/>
              <a:t> select the relevant answer(s) and click submit.</a:t>
            </a:r>
            <a:endParaRPr lang="nl-NL" sz="800" b="1" u="none" dirty="0" smtClean="0"/>
          </a:p>
          <a:p>
            <a:pPr marL="171450" indent="-171450" algn="l">
              <a:buFont typeface="Wingdings" panose="05000000000000000000" pitchFamily="2" charset="2"/>
              <a:buChar char="q"/>
            </a:pPr>
            <a:r>
              <a:rPr lang="nl-NL" sz="800" u="none" dirty="0" smtClean="0"/>
              <a:t>Call NFP in Mordor’s MoH</a:t>
            </a:r>
          </a:p>
          <a:p>
            <a:pPr marL="171450" indent="-171450" algn="l">
              <a:buFont typeface="Wingdings" panose="05000000000000000000" pitchFamily="2" charset="2"/>
              <a:buChar char="q"/>
            </a:pPr>
            <a:r>
              <a:rPr lang="nl-NL" sz="800" u="none" dirty="0" smtClean="0"/>
              <a:t>Email WHO-EURO</a:t>
            </a:r>
          </a:p>
          <a:p>
            <a:pPr marL="171450" indent="-171450" algn="l">
              <a:buFont typeface="Wingdings" panose="05000000000000000000" pitchFamily="2" charset="2"/>
              <a:buChar char="q"/>
            </a:pPr>
            <a:r>
              <a:rPr lang="nl-NL" sz="800" u="none" dirty="0" smtClean="0"/>
              <a:t>Contact ECDC</a:t>
            </a:r>
          </a:p>
          <a:p>
            <a:pPr marL="171450" indent="-171450" algn="l">
              <a:buFont typeface="Wingdings" panose="05000000000000000000" pitchFamily="2" charset="2"/>
              <a:buChar char="q"/>
            </a:pPr>
            <a:r>
              <a:rPr lang="nl-NL" sz="800" u="none" dirty="0" smtClean="0"/>
              <a:t>Consider this item discarded</a:t>
            </a:r>
            <a:endParaRPr lang="en-GB" sz="800" u="none"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nl-NL" sz="800" b="1" u="none" dirty="0" smtClean="0">
                <a:cs typeface="Times New Roman" pitchFamily="18" charset="0"/>
                <a:sym typeface="Wingdings" panose="05000000000000000000" pitchFamily="2" charset="2"/>
              </a:rPr>
              <a:t> </a:t>
            </a:r>
            <a:r>
              <a:rPr lang="nl-NL" sz="800" dirty="0" smtClean="0"/>
              <a:t>This answer can</a:t>
            </a:r>
            <a:r>
              <a:rPr lang="nl-NL" sz="800" baseline="0" dirty="0" smtClean="0"/>
              <a:t> be</a:t>
            </a:r>
            <a:r>
              <a:rPr lang="nl-NL" sz="800" dirty="0" smtClean="0"/>
              <a:t> correct. if you have established a national focal</a:t>
            </a:r>
            <a:r>
              <a:rPr lang="nl-NL" sz="800" baseline="0" dirty="0" smtClean="0"/>
              <a:t> point in the Swedish Ministry of Health, you can contact them in your established mode of communication.</a:t>
            </a:r>
            <a:endParaRPr lang="en-GB" sz="800" u="none" dirty="0" smtClean="0">
              <a:cs typeface="Times New Roman" pitchFamily="18"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nl-NL" sz="800" dirty="0" smtClean="0"/>
              <a:t>This answer can</a:t>
            </a:r>
            <a:r>
              <a:rPr lang="nl-NL" sz="800" baseline="0" dirty="0" smtClean="0"/>
              <a:t> be</a:t>
            </a:r>
            <a:r>
              <a:rPr lang="nl-NL" sz="800" dirty="0" smtClean="0"/>
              <a:t> correct. if you do not have the Swedish MoH in</a:t>
            </a:r>
            <a:r>
              <a:rPr lang="nl-NL" sz="800" baseline="0" dirty="0" smtClean="0"/>
              <a:t> your network, but the WHO office for the European Region is, you can use this partnership as a more indirect way to request verification by contacting them in your established mode of communication.</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nl-NL" sz="800" u="none" baseline="0" dirty="0" smtClean="0">
                <a:cs typeface="Times New Roman" pitchFamily="18" charset="0"/>
              </a:rPr>
              <a:t>This answer can be correct. </a:t>
            </a:r>
            <a:r>
              <a:rPr lang="nl-NL" sz="800" dirty="0" smtClean="0"/>
              <a:t>if you do not have the Swedish MoH in</a:t>
            </a:r>
            <a:r>
              <a:rPr lang="nl-NL" sz="800" baseline="0" dirty="0" smtClean="0"/>
              <a:t> your network, the European Centre for Disease Prevention and Control can be used as a more indirect verification source.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à"/>
              <a:tabLst/>
              <a:defRPr/>
            </a:pPr>
            <a:r>
              <a:rPr lang="nl-NL" sz="800" u="none" baseline="0" dirty="0" smtClean="0">
                <a:cs typeface="Times New Roman" pitchFamily="18" charset="0"/>
              </a:rPr>
              <a:t>This answer is incorrect. If you have not been able to verify the information through the web, you should contact a relevant partner organization or established focal point.</a:t>
            </a:r>
            <a:endParaRPr lang="en-GB" sz="800" u="none" dirty="0" smtClean="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800" u="none" dirty="0" smtClean="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800" b="1" u="none" dirty="0" smtClean="0">
                <a:cs typeface="Times New Roman" pitchFamily="18" charset="0"/>
              </a:rPr>
              <a:t>[Design note: </a:t>
            </a:r>
            <a:r>
              <a:rPr lang="en-GB" sz="800" u="none" dirty="0" smtClean="0">
                <a:cs typeface="Times New Roman" pitchFamily="18" charset="0"/>
              </a:rPr>
              <a:t>pop-up</a:t>
            </a:r>
            <a:r>
              <a:rPr lang="en-GB" sz="800" u="none" baseline="0" dirty="0" smtClean="0">
                <a:cs typeface="Times New Roman" pitchFamily="18" charset="0"/>
              </a:rPr>
              <a:t> with the answers for that question after the question has been answered and submitted.</a:t>
            </a:r>
            <a:endParaRPr lang="nl-NL" sz="800" u="none" dirty="0" smtClean="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u="none" dirty="0" smtClean="0">
              <a:latin typeface="Arial" charset="0"/>
              <a:cs typeface="Times New Roman"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GB" sz="1200" u="none" dirty="0" smtClean="0">
              <a:latin typeface="Arial" charset="0"/>
              <a:cs typeface="Times New Roman" pitchFamily="18" charset="0"/>
            </a:endParaRP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3947012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24/11/2020</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smtClean="0"/>
              <a:t>First level subhead here</a:t>
            </a:r>
          </a:p>
          <a:p>
            <a:pPr lvl="1"/>
            <a:r>
              <a:rPr lang="en-US" smtClean="0"/>
              <a:t>Second level content</a:t>
            </a:r>
          </a:p>
          <a:p>
            <a:pPr lvl="2"/>
            <a:r>
              <a:rPr lang="en-US" smtClean="0"/>
              <a:t>Third level content</a:t>
            </a:r>
          </a:p>
          <a:p>
            <a:pPr lvl="3"/>
            <a:r>
              <a:rPr lang="en-US" smtClean="0"/>
              <a:t> </a:t>
            </a:r>
          </a:p>
          <a:p>
            <a:pPr lvl="0"/>
            <a:r>
              <a:rPr lang="en-US" smtClean="0"/>
              <a:t>First level subhead here</a:t>
            </a:r>
          </a:p>
          <a:p>
            <a:pPr lvl="1"/>
            <a:r>
              <a:rPr lang="en-US" smtClean="0"/>
              <a:t>Second level content</a:t>
            </a:r>
          </a:p>
          <a:p>
            <a:pPr lvl="2"/>
            <a:r>
              <a:rPr lang="en-US" smtClean="0"/>
              <a:t>Third level content</a:t>
            </a:r>
          </a:p>
          <a:p>
            <a:pPr lvl="3"/>
            <a:r>
              <a:rPr lang="en-US" smtClean="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Epidemic</a:t>
            </a:r>
            <a:r>
              <a:rPr lang="it-IT" sz="2600" u="none" dirty="0" smtClean="0">
                <a:solidFill>
                  <a:schemeClr val="bg1"/>
                </a:solidFill>
                <a:latin typeface="Arial" charset="0"/>
              </a:rPr>
              <a:t> Intelligence tutorial</a:t>
            </a:r>
            <a:r>
              <a:rPr lang="it-IT" sz="2600" u="none" dirty="0">
                <a:solidFill>
                  <a:schemeClr val="bg1"/>
                </a:solidFill>
                <a:latin typeface="Arial" charset="0"/>
              </a:rPr>
              <a:t/>
            </a:r>
            <a:br>
              <a:rPr lang="it-IT" sz="2600" u="none" dirty="0">
                <a:solidFill>
                  <a:schemeClr val="bg1"/>
                </a:solidFill>
                <a:latin typeface="Arial" charset="0"/>
              </a:rPr>
            </a:br>
            <a:r>
              <a:rPr lang="it-IT" sz="2600" u="none" dirty="0" err="1" smtClean="0">
                <a:solidFill>
                  <a:schemeClr val="bg1"/>
                </a:solidFill>
                <a:latin typeface="Arial" charset="0"/>
              </a:rPr>
              <a:t>Validation</a:t>
            </a:r>
            <a:endParaRPr lang="it-IT" sz="2600" u="none" noProof="1">
              <a:solidFill>
                <a:schemeClr val="bg1"/>
              </a:solidFill>
              <a:latin typeface="Arial" charset="0"/>
            </a:endParaRP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it-IT" sz="1600" b="1" u="none" dirty="0">
                <a:latin typeface="Arial" charset="0"/>
              </a:rPr>
              <a:t>/11</a:t>
            </a:r>
            <a:endParaRPr lang="it-IT" sz="1600" b="1" u="none" noProof="1">
              <a:latin typeface="Arial" charset="0"/>
            </a:endParaRP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it-IT" sz="1000" u="none" dirty="0" err="1">
                <a:effectLst>
                  <a:glow rad="63500">
                    <a:schemeClr val="accent5">
                      <a:satMod val="175000"/>
                      <a:alpha val="40000"/>
                    </a:schemeClr>
                  </a:glow>
                </a:effectLst>
              </a:rPr>
              <a:t>By</a:t>
            </a:r>
            <a:r>
              <a:rPr lang="it-IT" sz="1000" u="none" dirty="0">
                <a:effectLst>
                  <a:glow rad="63500">
                    <a:schemeClr val="accent5">
                      <a:satMod val="175000"/>
                      <a:alpha val="40000"/>
                    </a:schemeClr>
                  </a:glow>
                </a:effectLst>
              </a:rPr>
              <a:t> </a:t>
            </a:r>
            <a:r>
              <a:rPr lang="it-IT" sz="1000" u="none" dirty="0" err="1">
                <a:effectLst>
                  <a:glow rad="63500">
                    <a:schemeClr val="accent5">
                      <a:satMod val="175000"/>
                      <a:alpha val="40000"/>
                    </a:schemeClr>
                  </a:glow>
                </a:effectLst>
              </a:rPr>
              <a:t>Simulwate</a:t>
            </a:r>
            <a:endParaRPr lang="it-IT" sz="1000" u="none" dirty="0">
              <a:effectLst>
                <a:glow rad="63500">
                  <a:schemeClr val="accent5">
                    <a:satMod val="175000"/>
                    <a:alpha val="40000"/>
                  </a:schemeClr>
                </a:glow>
              </a:effectLst>
            </a:endParaRP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Lst>
  <p:transition>
    <p:wipe dir="r"/>
  </p:transition>
  <p:timing>
    <p:tnLst>
      <p:par>
        <p:cTn id="1" dur="indefinite" restart="never" nodeType="tmRoot"/>
      </p:par>
    </p:tnLst>
  </p:timing>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2.xml"/><Relationship Id="rId13" Type="http://schemas.openxmlformats.org/officeDocument/2006/relationships/diagramColors" Target="../diagrams/colors3.xml"/><Relationship Id="rId3" Type="http://schemas.openxmlformats.org/officeDocument/2006/relationships/image" Target="../media/image4.png"/><Relationship Id="rId7" Type="http://schemas.openxmlformats.org/officeDocument/2006/relationships/diagramQuickStyle" Target="../diagrams/quickStyle2.xml"/><Relationship Id="rId12"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Layout" Target="../diagrams/layout2.xml"/><Relationship Id="rId11" Type="http://schemas.openxmlformats.org/officeDocument/2006/relationships/diagramLayout" Target="../diagrams/layout3.xml"/><Relationship Id="rId5" Type="http://schemas.openxmlformats.org/officeDocument/2006/relationships/diagramData" Target="../diagrams/data2.xml"/><Relationship Id="rId10" Type="http://schemas.openxmlformats.org/officeDocument/2006/relationships/diagramData" Target="../diagrams/data3.xml"/><Relationship Id="rId4" Type="http://schemas.openxmlformats.org/officeDocument/2006/relationships/image" Target="../media/image5.png"/><Relationship Id="rId9" Type="http://schemas.microsoft.com/office/2007/relationships/diagramDrawing" Target="../diagrams/drawing2.xml"/><Relationship Id="rId14"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hyperlink" Target="https://www.ecdc.europa.eu/en/surveillance-atlas-infectious-diseases" TargetMode="Externa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hdphoto" Target="../media/hdphoto1.wdp"/><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diagramColors" Target="../diagrams/colors4.xml"/><Relationship Id="rId11" Type="http://schemas.openxmlformats.org/officeDocument/2006/relationships/image" Target="../media/image9.png"/><Relationship Id="rId5" Type="http://schemas.openxmlformats.org/officeDocument/2006/relationships/diagramQuickStyle" Target="../diagrams/quickStyle4.xml"/><Relationship Id="rId10" Type="http://schemas.openxmlformats.org/officeDocument/2006/relationships/image" Target="../media/image8.png"/><Relationship Id="rId4" Type="http://schemas.openxmlformats.org/officeDocument/2006/relationships/diagramLayout" Target="../diagrams/layout4.xml"/><Relationship Id="rId9"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comments" Target="../comments/comment1.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575244" y="4453623"/>
            <a:ext cx="8191500" cy="369888"/>
          </a:xfrm>
          <a:prstGeom prst="rect">
            <a:avLst/>
          </a:prstGeom>
          <a:noFill/>
          <a:ln w="9525">
            <a:noFill/>
            <a:miter lim="800000"/>
            <a:headEnd/>
            <a:tailEnd/>
          </a:ln>
        </p:spPr>
        <p:txBody>
          <a:bodyPr>
            <a:spAutoFit/>
          </a:bodyPr>
          <a:lstStyle/>
          <a:p>
            <a:pPr algn="l"/>
            <a:r>
              <a:rPr lang="en-US" sz="2000" u="none" dirty="0" smtClean="0">
                <a:solidFill>
                  <a:schemeClr val="bg2"/>
                </a:solidFill>
                <a:latin typeface="Arial" charset="0"/>
                <a:cs typeface="Arial" charset="0"/>
              </a:rPr>
              <a:t>In this </a:t>
            </a:r>
            <a:r>
              <a:rPr lang="it-IT" sz="2000" u="none" dirty="0" smtClean="0">
                <a:solidFill>
                  <a:schemeClr val="bg2"/>
                </a:solidFill>
                <a:latin typeface="Arial" charset="0"/>
                <a:cs typeface="Arial" charset="0"/>
              </a:rPr>
              <a:t>unit we </a:t>
            </a:r>
            <a:r>
              <a:rPr lang="en-US" sz="2000" u="none" dirty="0" smtClean="0">
                <a:solidFill>
                  <a:schemeClr val="bg2"/>
                </a:solidFill>
                <a:latin typeface="Arial" charset="0"/>
                <a:cs typeface="Arial" charset="0"/>
              </a:rPr>
              <a:t>will</a:t>
            </a:r>
            <a:r>
              <a:rPr lang="it-IT" sz="2000" u="none" dirty="0" smtClean="0">
                <a:solidFill>
                  <a:schemeClr val="bg2"/>
                </a:solidFill>
                <a:latin typeface="Arial" charset="0"/>
                <a:cs typeface="Arial" charset="0"/>
              </a:rPr>
              <a:t> </a:t>
            </a:r>
            <a:r>
              <a:rPr lang="it-IT" sz="2000" u="none" dirty="0">
                <a:solidFill>
                  <a:schemeClr val="bg2"/>
                </a:solidFill>
                <a:latin typeface="Arial" charset="0"/>
                <a:cs typeface="Arial" charset="0"/>
              </a:rPr>
              <a:t>talk about</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Welcome</a:t>
            </a:r>
            <a:endParaRPr lang="it-IT" sz="1800" b="1" u="none" noProof="1">
              <a:solidFill>
                <a:srgbClr val="69AE23"/>
              </a:solidFill>
              <a:latin typeface="Arial" charset="0"/>
            </a:endParaRPr>
          </a:p>
        </p:txBody>
      </p:sp>
      <p:sp>
        <p:nvSpPr>
          <p:cNvPr id="12" name="Rettangolo 11"/>
          <p:cNvSpPr/>
          <p:nvPr/>
        </p:nvSpPr>
        <p:spPr bwMode="auto">
          <a:xfrm>
            <a:off x="450125" y="4786296"/>
            <a:ext cx="7085300" cy="925378"/>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575244" y="4958340"/>
            <a:ext cx="2070823" cy="547842"/>
          </a:xfrm>
          <a:prstGeom prst="rect">
            <a:avLst/>
          </a:prstGeom>
          <a:noFill/>
          <a:ln w="9525">
            <a:noFill/>
            <a:miter lim="800000"/>
            <a:headEnd/>
            <a:tailEnd/>
          </a:ln>
        </p:spPr>
        <p:txBody>
          <a:bodyPr wrap="none">
            <a:spAutoFit/>
          </a:bodyPr>
          <a:lstStyle/>
          <a:p>
            <a:pPr algn="l"/>
            <a:r>
              <a:rPr lang="it-IT" sz="3200" u="none" dirty="0" err="1" smtClean="0">
                <a:solidFill>
                  <a:srgbClr val="69AE23"/>
                </a:solidFill>
                <a:latin typeface="MetaPro-Black" pitchFamily="50" charset="0"/>
              </a:rPr>
              <a:t>Validation</a:t>
            </a:r>
            <a:endParaRPr lang="it-IT" sz="3200" u="none" dirty="0">
              <a:solidFill>
                <a:srgbClr val="69AE23"/>
              </a:solidFill>
              <a:latin typeface="MetaPro-Black" pitchFamily="50" charset="0"/>
            </a:endParaRPr>
          </a:p>
        </p:txBody>
      </p:sp>
      <p:sp>
        <p:nvSpPr>
          <p:cNvPr id="6" name="Rectangle 3"/>
          <p:cNvSpPr txBox="1">
            <a:spLocks noChangeArrowheads="1"/>
          </p:cNvSpPr>
          <p:nvPr/>
        </p:nvSpPr>
        <p:spPr bwMode="auto">
          <a:xfrm>
            <a:off x="77979" y="3831323"/>
            <a:ext cx="1452562" cy="622300"/>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a:lstStyle/>
          <a:p>
            <a:pPr marL="182563" indent="-225425" algn="l" defTabSz="820738" eaLnBrk="0" hangingPunct="0">
              <a:buClr>
                <a:srgbClr val="7FBF1A"/>
              </a:buClr>
              <a:buSzPct val="80000"/>
              <a:tabLst>
                <a:tab pos="341313" algn="l"/>
                <a:tab pos="1150938" algn="l"/>
              </a:tabLst>
              <a:defRPr/>
            </a:pPr>
            <a:r>
              <a:rPr lang="it-IT" sz="1600" b="1" u="none" dirty="0" err="1">
                <a:latin typeface="Arial" charset="0"/>
                <a:cs typeface="Arial" charset="0"/>
              </a:rPr>
              <a:t>Icon</a:t>
            </a:r>
            <a:endParaRPr lang="it-IT" sz="1600" b="1" u="none" dirty="0">
              <a:latin typeface="Arial" charset="0"/>
              <a:cs typeface="Arial" charset="0"/>
            </a:endParaRPr>
          </a:p>
          <a:p>
            <a:pPr marL="182563" indent="-225425" algn="l" defTabSz="820738" eaLnBrk="0" hangingPunct="0">
              <a:buClr>
                <a:srgbClr val="7FBF1A"/>
              </a:buClr>
              <a:buSzPct val="80000"/>
              <a:tabLst>
                <a:tab pos="341313" algn="l"/>
                <a:tab pos="1150938" algn="l"/>
              </a:tabLst>
              <a:defRPr/>
            </a:pPr>
            <a:r>
              <a:rPr lang="it-IT" sz="1600" u="none" dirty="0" err="1">
                <a:latin typeface="Arial" charset="0"/>
                <a:cs typeface="Arial" charset="0"/>
              </a:rPr>
              <a:t>blackboard</a:t>
            </a:r>
            <a:endParaRPr lang="it-IT" sz="1600" u="none" dirty="0">
              <a:latin typeface="Arial" charset="0"/>
              <a:cs typeface="Arial" charset="0"/>
            </a:endParaRPr>
          </a:p>
          <a:p>
            <a:pPr marL="182563" indent="-225425" algn="l" defTabSz="820738" eaLnBrk="0" hangingPunct="0">
              <a:buClr>
                <a:srgbClr val="7FBF1A"/>
              </a:buClr>
              <a:buSzPct val="80000"/>
              <a:tabLst>
                <a:tab pos="341313" algn="l"/>
                <a:tab pos="1150938" algn="l"/>
              </a:tabLst>
              <a:defRPr/>
            </a:pPr>
            <a:endParaRPr lang="it-IT" sz="1600" b="1" u="none" dirty="0">
              <a:latin typeface="Arial" charset="0"/>
              <a:cs typeface="Arial" charset="0"/>
            </a:endParaRPr>
          </a:p>
        </p:txBody>
      </p:sp>
      <p:grpSp>
        <p:nvGrpSpPr>
          <p:cNvPr id="2" name="Group 1"/>
          <p:cNvGrpSpPr/>
          <p:nvPr/>
        </p:nvGrpSpPr>
        <p:grpSpPr>
          <a:xfrm>
            <a:off x="2654347" y="1206500"/>
            <a:ext cx="8212024" cy="4773504"/>
            <a:chOff x="2691014" y="1100493"/>
            <a:chExt cx="8212024" cy="4773504"/>
          </a:xfrm>
        </p:grpSpPr>
        <p:pic>
          <p:nvPicPr>
            <p:cNvPr id="31" name="Picture 30"/>
            <p:cNvPicPr>
              <a:picLocks noChangeAspect="1"/>
            </p:cNvPicPr>
            <p:nvPr/>
          </p:nvPicPr>
          <p:blipFill>
            <a:blip r:embed="rId3"/>
            <a:stretch>
              <a:fillRect/>
            </a:stretch>
          </p:blipFill>
          <p:spPr>
            <a:xfrm>
              <a:off x="2691014" y="1585833"/>
              <a:ext cx="8212024" cy="3450635"/>
            </a:xfrm>
            <a:prstGeom prst="rect">
              <a:avLst/>
            </a:prstGeom>
          </p:spPr>
        </p:pic>
        <p:sp>
          <p:nvSpPr>
            <p:cNvPr id="32" name="Chevron 31"/>
            <p:cNvSpPr/>
            <p:nvPr/>
          </p:nvSpPr>
          <p:spPr>
            <a:xfrm>
              <a:off x="5850725" y="1982577"/>
              <a:ext cx="848103" cy="1582883"/>
            </a:xfrm>
            <a:prstGeom prst="chevron">
              <a:avLst>
                <a:gd name="adj" fmla="val 62310"/>
              </a:avLst>
            </a:prstGeom>
            <a:solidFill>
              <a:srgbClr val="C4E6E0"/>
            </a:solidFill>
            <a:ln>
              <a:noFill/>
            </a:ln>
            <a:effectLst/>
          </p:spPr>
        </p:sp>
        <p:sp>
          <p:nvSpPr>
            <p:cNvPr id="34" name="Chevron 33"/>
            <p:cNvSpPr/>
            <p:nvPr/>
          </p:nvSpPr>
          <p:spPr>
            <a:xfrm>
              <a:off x="7155870" y="1943835"/>
              <a:ext cx="848103" cy="1580632"/>
            </a:xfrm>
            <a:prstGeom prst="chevron">
              <a:avLst>
                <a:gd name="adj" fmla="val 62310"/>
              </a:avLst>
            </a:prstGeom>
            <a:solidFill>
              <a:srgbClr val="70AD47">
                <a:lumMod val="60000"/>
                <a:lumOff val="40000"/>
              </a:srgbClr>
            </a:solidFill>
            <a:ln>
              <a:noFill/>
            </a:ln>
            <a:effectLst/>
          </p:spPr>
        </p:sp>
        <p:sp>
          <p:nvSpPr>
            <p:cNvPr id="35" name="TextBox 34"/>
            <p:cNvSpPr txBox="1"/>
            <p:nvPr/>
          </p:nvSpPr>
          <p:spPr>
            <a:xfrm>
              <a:off x="5107404" y="1158091"/>
              <a:ext cx="430118" cy="78246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Screen</a:t>
              </a:r>
              <a:endParaRPr lang="en-GB" sz="1595" u="none" dirty="0">
                <a:solidFill>
                  <a:prstClr val="black"/>
                </a:solidFill>
                <a:latin typeface="Calibri" panose="020F0502020204030204"/>
              </a:endParaRPr>
            </a:p>
          </p:txBody>
        </p:sp>
        <p:sp>
          <p:nvSpPr>
            <p:cNvPr id="36" name="TextBox 35"/>
            <p:cNvSpPr txBox="1"/>
            <p:nvPr/>
          </p:nvSpPr>
          <p:spPr>
            <a:xfrm>
              <a:off x="5744755" y="1183770"/>
              <a:ext cx="430118"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Filter</a:t>
              </a:r>
              <a:endParaRPr lang="en-GB" sz="1595" u="none" dirty="0">
                <a:solidFill>
                  <a:prstClr val="black"/>
                </a:solidFill>
                <a:latin typeface="Calibri" panose="020F0502020204030204"/>
              </a:endParaRPr>
            </a:p>
          </p:txBody>
        </p:sp>
        <p:sp>
          <p:nvSpPr>
            <p:cNvPr id="37" name="TextBox 36"/>
            <p:cNvSpPr txBox="1"/>
            <p:nvPr/>
          </p:nvSpPr>
          <p:spPr>
            <a:xfrm>
              <a:off x="6428169" y="1100493"/>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b="1" u="none" dirty="0">
                  <a:solidFill>
                    <a:prstClr val="black"/>
                  </a:solidFill>
                  <a:latin typeface="Calibri" panose="020F0502020204030204"/>
                </a:rPr>
                <a:t>Validate</a:t>
              </a:r>
              <a:endParaRPr lang="en-GB" sz="1595" b="1" u="none" dirty="0">
                <a:solidFill>
                  <a:prstClr val="black"/>
                </a:solidFill>
                <a:latin typeface="Calibri" panose="020F0502020204030204"/>
              </a:endParaRPr>
            </a:p>
          </p:txBody>
        </p:sp>
        <p:sp>
          <p:nvSpPr>
            <p:cNvPr id="38" name="TextBox 37"/>
            <p:cNvSpPr txBox="1"/>
            <p:nvPr/>
          </p:nvSpPr>
          <p:spPr>
            <a:xfrm>
              <a:off x="7141973" y="1108116"/>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Analyse</a:t>
              </a:r>
              <a:endParaRPr lang="en-GB" sz="1595" u="none" dirty="0">
                <a:solidFill>
                  <a:prstClr val="black"/>
                </a:solidFill>
                <a:latin typeface="Calibri" panose="020F0502020204030204"/>
              </a:endParaRPr>
            </a:p>
          </p:txBody>
        </p:sp>
        <p:sp>
          <p:nvSpPr>
            <p:cNvPr id="42" name="TextBox 41"/>
            <p:cNvSpPr txBox="1"/>
            <p:nvPr/>
          </p:nvSpPr>
          <p:spPr>
            <a:xfrm>
              <a:off x="8488213" y="2504454"/>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2400"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Items of Interest</a:t>
              </a:r>
            </a:p>
          </p:txBody>
        </p:sp>
        <p:sp>
          <p:nvSpPr>
            <p:cNvPr id="43" name="Oval 42"/>
            <p:cNvSpPr/>
            <p:nvPr/>
          </p:nvSpPr>
          <p:spPr>
            <a:xfrm flipH="1">
              <a:off x="8259559" y="1989286"/>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Oval 43"/>
            <p:cNvSpPr/>
            <p:nvPr/>
          </p:nvSpPr>
          <p:spPr>
            <a:xfrm flipH="1">
              <a:off x="9654399" y="1906934"/>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5" name="Oval 44"/>
            <p:cNvSpPr/>
            <p:nvPr/>
          </p:nvSpPr>
          <p:spPr>
            <a:xfrm flipH="1">
              <a:off x="9039258" y="3247447"/>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9" name="TextBox 38"/>
            <p:cNvSpPr txBox="1"/>
            <p:nvPr/>
          </p:nvSpPr>
          <p:spPr>
            <a:xfrm>
              <a:off x="8317176" y="2147415"/>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smtClean="0">
                  <a:solidFill>
                    <a:prstClr val="black"/>
                  </a:solidFill>
                  <a:latin typeface="Calibri" panose="020F0502020204030204"/>
                </a:rPr>
                <a:t>Signal</a:t>
              </a:r>
              <a:endParaRPr lang="en-GB" sz="1240" u="none" dirty="0">
                <a:solidFill>
                  <a:prstClr val="black"/>
                </a:solidFill>
                <a:latin typeface="Calibri" panose="020F0502020204030204"/>
              </a:endParaRPr>
            </a:p>
          </p:txBody>
        </p:sp>
        <p:sp>
          <p:nvSpPr>
            <p:cNvPr id="40" name="TextBox 39"/>
            <p:cNvSpPr txBox="1"/>
            <p:nvPr/>
          </p:nvSpPr>
          <p:spPr>
            <a:xfrm>
              <a:off x="9716497" y="2045645"/>
              <a:ext cx="543924"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a:solidFill>
                    <a:prstClr val="black"/>
                  </a:solidFill>
                  <a:latin typeface="Calibri" panose="020F0502020204030204"/>
                </a:rPr>
                <a:t>Event</a:t>
              </a:r>
              <a:endParaRPr lang="en-GB" sz="1240" u="none" dirty="0">
                <a:solidFill>
                  <a:prstClr val="black"/>
                </a:solidFill>
                <a:latin typeface="Calibri" panose="020F0502020204030204"/>
              </a:endParaRPr>
            </a:p>
          </p:txBody>
        </p:sp>
        <p:sp>
          <p:nvSpPr>
            <p:cNvPr id="41" name="TextBox 40"/>
            <p:cNvSpPr txBox="1"/>
            <p:nvPr/>
          </p:nvSpPr>
          <p:spPr>
            <a:xfrm>
              <a:off x="9074140" y="3423883"/>
              <a:ext cx="67631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a:solidFill>
                    <a:prstClr val="black"/>
                  </a:solidFill>
                  <a:latin typeface="Calibri" panose="020F0502020204030204"/>
                </a:rPr>
                <a:t>Threat</a:t>
              </a:r>
              <a:endParaRPr lang="en-GB" sz="1240" u="none" dirty="0">
                <a:solidFill>
                  <a:prstClr val="black"/>
                </a:solidFill>
                <a:latin typeface="Calibri" panose="020F0502020204030204"/>
              </a:endParaRPr>
            </a:p>
          </p:txBody>
        </p:sp>
        <p:sp>
          <p:nvSpPr>
            <p:cNvPr id="46" name="Chevron 45"/>
            <p:cNvSpPr/>
            <p:nvPr/>
          </p:nvSpPr>
          <p:spPr>
            <a:xfrm rot="5400000">
              <a:off x="8756581" y="3738283"/>
              <a:ext cx="1163365" cy="1316818"/>
            </a:xfrm>
            <a:prstGeom prst="chevron">
              <a:avLst>
                <a:gd name="adj" fmla="val 62709"/>
              </a:avLst>
            </a:prstGeom>
            <a:solidFill>
              <a:srgbClr val="70AD47">
                <a:lumMod val="20000"/>
                <a:lumOff val="80000"/>
              </a:srgbClr>
            </a:solidFill>
            <a:ln>
              <a:noFill/>
            </a:ln>
            <a:effectLst/>
          </p:spPr>
        </p:sp>
        <p:sp>
          <p:nvSpPr>
            <p:cNvPr id="47" name="TextBox 46"/>
            <p:cNvSpPr txBox="1"/>
            <p:nvPr/>
          </p:nvSpPr>
          <p:spPr>
            <a:xfrm>
              <a:off x="8679854" y="5085638"/>
              <a:ext cx="1452622"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24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rPr>
                <a:t>Further </a:t>
              </a:r>
              <a:r>
                <a:rPr lang="en-US" sz="2400" u="none" kern="0" dirty="0">
                  <a:solidFill>
                    <a:prstClr val="black">
                      <a:hueOff val="0"/>
                      <a:satOff val="0"/>
                      <a:lumOff val="0"/>
                      <a:alphaOff val="0"/>
                    </a:prstClr>
                  </a:solidFill>
                  <a:latin typeface="Calibri" panose="020F0502020204030204"/>
                </a:rPr>
                <a:t>actions</a:t>
              </a:r>
              <a:endParaRPr kumimoji="0" lang="en-US" sz="24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ndParaRPr>
            </a:p>
          </p:txBody>
        </p:sp>
      </p:grpSp>
      <p:sp>
        <p:nvSpPr>
          <p:cNvPr id="24" name="Rectangle 23"/>
          <p:cNvSpPr/>
          <p:nvPr/>
        </p:nvSpPr>
        <p:spPr bwMode="auto">
          <a:xfrm>
            <a:off x="6467408" y="1089723"/>
            <a:ext cx="794604" cy="2723321"/>
          </a:xfrm>
          <a:prstGeom prst="rect">
            <a:avLst/>
          </a:prstGeom>
          <a:solidFill>
            <a:srgbClr val="02A098">
              <a:alpha val="25000"/>
            </a:srgbClr>
          </a:solidFill>
          <a:ln w="28575" cap="flat" cmpd="sng" algn="ctr">
            <a:solidFill>
              <a:srgbClr val="02A098"/>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Fake News Example: Ebola in Mordor - 2019</a:t>
            </a:r>
            <a:endParaRPr lang="it-IT" sz="1800" b="1" u="none" noProof="1">
              <a:solidFill>
                <a:srgbClr val="69AE23"/>
              </a:solidFill>
              <a:latin typeface="Arial" charset="0"/>
            </a:endParaRPr>
          </a:p>
        </p:txBody>
      </p:sp>
      <p:sp>
        <p:nvSpPr>
          <p:cNvPr id="4" name="TextBox 3"/>
          <p:cNvSpPr txBox="1"/>
          <p:nvPr/>
        </p:nvSpPr>
        <p:spPr>
          <a:xfrm>
            <a:off x="752842" y="4914165"/>
            <a:ext cx="8976158" cy="1284967"/>
          </a:xfrm>
          <a:prstGeom prst="rect">
            <a:avLst/>
          </a:prstGeom>
          <a:noFill/>
        </p:spPr>
        <p:txBody>
          <a:bodyPr wrap="square" rtlCol="0">
            <a:spAutoFit/>
          </a:bodyPr>
          <a:lstStyle/>
          <a:p>
            <a:pPr lvl="0" algn="l" defTabSz="820738" eaLnBrk="0" hangingPunct="0">
              <a:lnSpc>
                <a:spcPct val="100000"/>
              </a:lnSpc>
              <a:spcBef>
                <a:spcPct val="50000"/>
              </a:spcBef>
              <a:buClr>
                <a:srgbClr val="B22C1B"/>
              </a:buClr>
              <a:buSzPct val="80000"/>
              <a:tabLst>
                <a:tab pos="341313" algn="l"/>
                <a:tab pos="1150938" algn="l"/>
              </a:tabLst>
              <a:defRPr/>
            </a:pPr>
            <a:r>
              <a:rPr lang="en-US" sz="1600" b="1" u="none" dirty="0" smtClean="0">
                <a:latin typeface="+mn-lt"/>
                <a:sym typeface="Wingdings" panose="05000000000000000000" pitchFamily="2" charset="2"/>
              </a:rPr>
              <a:t>Fake News sometimes hits the media</a:t>
            </a:r>
          </a:p>
          <a:p>
            <a:pPr lvl="0" algn="l" defTabSz="820738" eaLnBrk="0" hangingPunct="0">
              <a:lnSpc>
                <a:spcPct val="100000"/>
              </a:lnSpc>
              <a:spcBef>
                <a:spcPct val="50000"/>
              </a:spcBef>
              <a:buClr>
                <a:srgbClr val="B22C1B"/>
              </a:buClr>
              <a:buSzPct val="80000"/>
              <a:tabLst>
                <a:tab pos="341313" algn="l"/>
                <a:tab pos="1150938" algn="l"/>
              </a:tabLst>
              <a:defRPr/>
            </a:pPr>
            <a:endParaRPr lang="en-US" sz="900" b="1" u="none" dirty="0">
              <a:latin typeface="+mn-lt"/>
              <a:sym typeface="Wingdings" panose="05000000000000000000" pitchFamily="2" charset="2"/>
            </a:endParaRPr>
          </a:p>
          <a:p>
            <a:pPr lvl="0" algn="l" defTabSz="820738" eaLnBrk="0" hangingPunct="0">
              <a:lnSpc>
                <a:spcPct val="100000"/>
              </a:lnSpc>
              <a:spcBef>
                <a:spcPct val="50000"/>
              </a:spcBef>
              <a:buClr>
                <a:srgbClr val="B22C1B"/>
              </a:buClr>
              <a:buSzPct val="80000"/>
              <a:tabLst>
                <a:tab pos="341313" algn="l"/>
                <a:tab pos="1150938" algn="l"/>
              </a:tabLst>
              <a:defRPr/>
            </a:pPr>
            <a:r>
              <a:rPr lang="en-US" sz="1600" b="1" u="none" dirty="0" smtClean="0">
                <a:latin typeface="+mn-lt"/>
                <a:sym typeface="Wingdings" panose="05000000000000000000" pitchFamily="2" charset="2"/>
              </a:rPr>
              <a:t>An official source does NOT guarantee correct information</a:t>
            </a:r>
          </a:p>
          <a:p>
            <a:pPr lvl="0" algn="l" defTabSz="820738" eaLnBrk="0" hangingPunct="0">
              <a:lnSpc>
                <a:spcPct val="100000"/>
              </a:lnSpc>
              <a:spcBef>
                <a:spcPct val="50000"/>
              </a:spcBef>
              <a:buClr>
                <a:srgbClr val="B22C1B"/>
              </a:buClr>
              <a:buSzPct val="80000"/>
              <a:tabLst>
                <a:tab pos="341313" algn="l"/>
                <a:tab pos="1150938" algn="l"/>
              </a:tabLst>
              <a:defRPr/>
            </a:pPr>
            <a:endParaRPr lang="en-US" sz="1600" b="1" u="none" dirty="0" smtClean="0">
              <a:latin typeface="+mn-lt"/>
              <a:sym typeface="Wingdings" panose="05000000000000000000" pitchFamily="2" charset="2"/>
            </a:endParaRPr>
          </a:p>
        </p:txBody>
      </p:sp>
      <p:sp>
        <p:nvSpPr>
          <p:cNvPr id="3" name="TextBox 2"/>
          <p:cNvSpPr txBox="1"/>
          <p:nvPr/>
        </p:nvSpPr>
        <p:spPr>
          <a:xfrm>
            <a:off x="760897" y="3330725"/>
            <a:ext cx="6259958" cy="1148007"/>
          </a:xfrm>
          <a:prstGeom prst="rect">
            <a:avLst/>
          </a:prstGeom>
          <a:noFill/>
        </p:spPr>
        <p:txBody>
          <a:bodyPr wrap="square" rtlCol="0">
            <a:spAutoFit/>
          </a:bodyPr>
          <a:lstStyle/>
          <a:p>
            <a:pPr marL="171450" indent="-171450" algn="l">
              <a:lnSpc>
                <a:spcPct val="150000"/>
              </a:lnSpc>
              <a:buFont typeface="Wingdings" panose="05000000000000000000" pitchFamily="2" charset="2"/>
              <a:buChar char="à"/>
            </a:pPr>
            <a:r>
              <a:rPr lang="en-GB" sz="1400" b="1" u="none" dirty="0" smtClean="0">
                <a:solidFill>
                  <a:schemeClr val="accent4"/>
                </a:solidFill>
                <a:sym typeface="Wingdings" panose="05000000000000000000" pitchFamily="2" charset="2"/>
              </a:rPr>
              <a:t> No info on web, ECDC had to contact NFP in Mordor </a:t>
            </a:r>
          </a:p>
          <a:p>
            <a:pPr marL="171450" indent="-171450" algn="l">
              <a:lnSpc>
                <a:spcPct val="150000"/>
              </a:lnSpc>
              <a:buFont typeface="Wingdings" panose="05000000000000000000" pitchFamily="2" charset="2"/>
              <a:buChar char="§"/>
            </a:pPr>
            <a:r>
              <a:rPr lang="nl-NL" sz="1400" u="none" dirty="0" smtClean="0">
                <a:solidFill>
                  <a:schemeClr val="accent4"/>
                </a:solidFill>
                <a:sym typeface="Wingdings" panose="05000000000000000000" pitchFamily="2" charset="2"/>
              </a:rPr>
              <a:t>The item itself was verified</a:t>
            </a:r>
          </a:p>
          <a:p>
            <a:pPr marL="171450" indent="-171450" algn="l">
              <a:lnSpc>
                <a:spcPct val="150000"/>
              </a:lnSpc>
              <a:buFont typeface="Wingdings" panose="05000000000000000000" pitchFamily="2" charset="2"/>
              <a:buChar char="§"/>
            </a:pPr>
            <a:r>
              <a:rPr lang="nl-NL" sz="1400" u="none" dirty="0" smtClean="0">
                <a:solidFill>
                  <a:schemeClr val="accent4"/>
                </a:solidFill>
                <a:sym typeface="Wingdings" panose="05000000000000000000" pitchFamily="2" charset="2"/>
              </a:rPr>
              <a:t>But the event was discarded, due to negative laboratory test results</a:t>
            </a:r>
            <a:endParaRPr lang="en-GB" sz="1400" u="none" dirty="0">
              <a:solidFill>
                <a:schemeClr val="accent4"/>
              </a:solidFill>
            </a:endParaRPr>
          </a:p>
        </p:txBody>
      </p:sp>
      <p:grpSp>
        <p:nvGrpSpPr>
          <p:cNvPr id="7" name="Group 6"/>
          <p:cNvGrpSpPr/>
          <p:nvPr/>
        </p:nvGrpSpPr>
        <p:grpSpPr>
          <a:xfrm>
            <a:off x="810165" y="1183128"/>
            <a:ext cx="9172575" cy="1971675"/>
            <a:chOff x="850090" y="1244252"/>
            <a:chExt cx="9172575" cy="1971675"/>
          </a:xfrm>
        </p:grpSpPr>
        <p:pic>
          <p:nvPicPr>
            <p:cNvPr id="8" name="Picture 7"/>
            <p:cNvPicPr>
              <a:picLocks noChangeAspect="1"/>
            </p:cNvPicPr>
            <p:nvPr/>
          </p:nvPicPr>
          <p:blipFill>
            <a:blip r:embed="rId3"/>
            <a:stretch>
              <a:fillRect/>
            </a:stretch>
          </p:blipFill>
          <p:spPr>
            <a:xfrm>
              <a:off x="850090" y="1244252"/>
              <a:ext cx="9172575" cy="1971675"/>
            </a:xfrm>
            <a:prstGeom prst="rect">
              <a:avLst/>
            </a:prstGeom>
          </p:spPr>
        </p:pic>
        <p:sp>
          <p:nvSpPr>
            <p:cNvPr id="9" name="Rectangle 8"/>
            <p:cNvSpPr/>
            <p:nvPr/>
          </p:nvSpPr>
          <p:spPr bwMode="auto">
            <a:xfrm>
              <a:off x="7740935" y="1405943"/>
              <a:ext cx="1170130" cy="312867"/>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solidFill>
                    <a:schemeClr val="tx1">
                      <a:lumMod val="95000"/>
                      <a:lumOff val="5000"/>
                    </a:schemeClr>
                  </a:solidFill>
                </a:ln>
                <a:solidFill>
                  <a:schemeClr val="tx1"/>
                </a:solidFill>
                <a:effectLst/>
                <a:latin typeface="Microsoft Sans Serif" pitchFamily="34" charset="0"/>
              </a:endParaRPr>
            </a:p>
          </p:txBody>
        </p:sp>
        <p:sp>
          <p:nvSpPr>
            <p:cNvPr id="10" name="TextBox 9"/>
            <p:cNvSpPr txBox="1"/>
            <p:nvPr/>
          </p:nvSpPr>
          <p:spPr>
            <a:xfrm>
              <a:off x="7605920" y="1398667"/>
              <a:ext cx="1569384" cy="341632"/>
            </a:xfrm>
            <a:prstGeom prst="rect">
              <a:avLst/>
            </a:prstGeom>
            <a:noFill/>
          </p:spPr>
          <p:txBody>
            <a:bodyPr wrap="square" rtlCol="0">
              <a:spAutoFit/>
            </a:bodyPr>
            <a:lstStyle/>
            <a:p>
              <a:r>
                <a:rPr lang="en-GB" sz="1800" b="1" u="none" dirty="0" smtClean="0">
                  <a:solidFill>
                    <a:schemeClr val="bg1">
                      <a:lumMod val="95000"/>
                    </a:schemeClr>
                  </a:solidFill>
                </a:rPr>
                <a:t>Mordor</a:t>
              </a:r>
              <a:endParaRPr lang="en-GB" sz="1800" b="1" u="none" dirty="0">
                <a:solidFill>
                  <a:schemeClr val="bg1">
                    <a:lumMod val="95000"/>
                  </a:schemeClr>
                </a:solidFill>
              </a:endParaRPr>
            </a:p>
          </p:txBody>
        </p:sp>
        <p:sp>
          <p:nvSpPr>
            <p:cNvPr id="12" name="Rectangle 11"/>
            <p:cNvSpPr/>
            <p:nvPr/>
          </p:nvSpPr>
          <p:spPr bwMode="auto">
            <a:xfrm>
              <a:off x="945180" y="2777103"/>
              <a:ext cx="1080120" cy="156842"/>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13" name="Rectangle 12"/>
            <p:cNvSpPr/>
            <p:nvPr/>
          </p:nvSpPr>
          <p:spPr bwMode="auto">
            <a:xfrm>
              <a:off x="945180" y="2933945"/>
              <a:ext cx="2745305" cy="175922"/>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en-GB" sz="1100" u="none" dirty="0" smtClean="0">
                  <a:solidFill>
                    <a:schemeClr val="bg1"/>
                  </a:solidFill>
                  <a:latin typeface="Gadugi" panose="020B0502040204020203" pitchFamily="34" charset="0"/>
                  <a:ea typeface="Gadugi" panose="020B0502040204020203" pitchFamily="34" charset="0"/>
                </a:rPr>
                <a:t>4 Feb 2018, 13:37</a:t>
              </a:r>
              <a:endParaRPr kumimoji="0" lang="en-GB" sz="1100" b="0" i="0" u="none" strike="noStrike" cap="none" normalizeH="0" baseline="0" dirty="0" smtClean="0">
                <a:ln>
                  <a:noFill/>
                </a:ln>
                <a:solidFill>
                  <a:schemeClr val="bg1"/>
                </a:solidFill>
                <a:effectLst/>
                <a:latin typeface="Gadugi" panose="020B0502040204020203" pitchFamily="34" charset="0"/>
                <a:ea typeface="Gadugi" panose="020B0502040204020203" pitchFamily="34" charset="0"/>
              </a:endParaRPr>
            </a:p>
          </p:txBody>
        </p:sp>
      </p:grpSp>
      <p:pic>
        <p:nvPicPr>
          <p:cNvPr id="1026" name="Picture 2" descr="Afbeeldingsresultaat voor discarded sign"/>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1527" b="21893"/>
          <a:stretch/>
        </p:blipFill>
        <p:spPr bwMode="auto">
          <a:xfrm rot="2171562">
            <a:off x="7993519" y="915102"/>
            <a:ext cx="2859835" cy="14851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599490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err="1" smtClean="0">
                <a:solidFill>
                  <a:srgbClr val="69AE23"/>
                </a:solidFill>
                <a:latin typeface="Arial" charset="0"/>
              </a:rPr>
              <a:t>Summary</a:t>
            </a:r>
            <a:endParaRPr lang="it-IT" sz="1800" b="1" u="none" noProof="1">
              <a:solidFill>
                <a:srgbClr val="69AE23"/>
              </a:solidFill>
              <a:latin typeface="Arial" charset="0"/>
            </a:endParaRPr>
          </a:p>
        </p:txBody>
      </p:sp>
      <p:sp>
        <p:nvSpPr>
          <p:cNvPr id="17" name="Rectangle 4"/>
          <p:cNvSpPr>
            <a:spLocks noChangeArrowheads="1"/>
          </p:cNvSpPr>
          <p:nvPr/>
        </p:nvSpPr>
        <p:spPr bwMode="auto">
          <a:xfrm>
            <a:off x="4275550" y="1943835"/>
            <a:ext cx="1971340" cy="900210"/>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en-GB" sz="2200" b="1" u="none" dirty="0" smtClean="0">
                <a:solidFill>
                  <a:schemeClr val="bg1"/>
                </a:solidFill>
                <a:latin typeface="Tahoma" pitchFamily="34" charset="0"/>
                <a:cs typeface="Tahoma" pitchFamily="34" charset="0"/>
              </a:rPr>
              <a:t>EI TUTORIAL</a:t>
            </a:r>
            <a:endParaRPr lang="en-GB" sz="2200" b="1" u="none" dirty="0">
              <a:solidFill>
                <a:schemeClr val="bg1"/>
              </a:solidFill>
              <a:latin typeface="Tahoma" pitchFamily="34" charset="0"/>
              <a:cs typeface="Tahoma" pitchFamily="34" charset="0"/>
            </a:endParaRPr>
          </a:p>
        </p:txBody>
      </p:sp>
      <p:sp>
        <p:nvSpPr>
          <p:cNvPr id="18" name="CasellaDiTesto 18"/>
          <p:cNvSpPr txBox="1">
            <a:spLocks noChangeArrowheads="1"/>
          </p:cNvSpPr>
          <p:nvPr/>
        </p:nvSpPr>
        <p:spPr bwMode="auto">
          <a:xfrm>
            <a:off x="1258554" y="3367734"/>
            <a:ext cx="1395190" cy="369332"/>
          </a:xfrm>
          <a:prstGeom prst="rect">
            <a:avLst/>
          </a:prstGeom>
          <a:noFill/>
          <a:ln w="9525">
            <a:noFill/>
            <a:miter lim="800000"/>
            <a:headEnd/>
            <a:tailEnd/>
          </a:ln>
        </p:spPr>
        <p:txBody>
          <a:bodyPr wrap="none">
            <a:spAutoFit/>
          </a:bodyPr>
          <a:lstStyle/>
          <a:p>
            <a:r>
              <a:rPr lang="it-IT" sz="2000" b="1" u="none" dirty="0" err="1" smtClean="0">
                <a:solidFill>
                  <a:srgbClr val="69AE23"/>
                </a:solidFill>
                <a:latin typeface="MetaPro-Bold" pitchFamily="50" charset="0"/>
              </a:rPr>
              <a:t>Validation</a:t>
            </a:r>
            <a:endParaRPr lang="it-IT" sz="2000" b="1" u="none" dirty="0">
              <a:solidFill>
                <a:srgbClr val="69AE23"/>
              </a:solidFill>
              <a:latin typeface="MetaPro-Bold" pitchFamily="50" charset="0"/>
            </a:endParaRPr>
          </a:p>
        </p:txBody>
      </p:sp>
      <p:sp>
        <p:nvSpPr>
          <p:cNvPr id="19" name="CasellaDiTesto 18"/>
          <p:cNvSpPr txBox="1">
            <a:spLocks noChangeArrowheads="1"/>
          </p:cNvSpPr>
          <p:nvPr/>
        </p:nvSpPr>
        <p:spPr bwMode="auto">
          <a:xfrm>
            <a:off x="8100975" y="3367734"/>
            <a:ext cx="1629590" cy="369332"/>
          </a:xfrm>
          <a:prstGeom prst="rect">
            <a:avLst/>
          </a:prstGeom>
          <a:noFill/>
          <a:ln w="9525">
            <a:noFill/>
            <a:miter lim="800000"/>
            <a:headEnd/>
            <a:tailEnd/>
          </a:ln>
        </p:spPr>
        <p:txBody>
          <a:bodyPr wrap="square">
            <a:spAutoFit/>
          </a:bodyPr>
          <a:lstStyle/>
          <a:p>
            <a:pPr>
              <a:spcBef>
                <a:spcPct val="50000"/>
              </a:spcBef>
            </a:pPr>
            <a:r>
              <a:rPr lang="en-GB" sz="2000" b="1" u="none" dirty="0" smtClean="0">
                <a:solidFill>
                  <a:srgbClr val="69AE23"/>
                </a:solidFill>
                <a:latin typeface="Arial" charset="0"/>
              </a:rPr>
              <a:t>Example</a:t>
            </a:r>
            <a:endParaRPr lang="it-IT" sz="2000" b="1" u="none" noProof="1" smtClean="0">
              <a:solidFill>
                <a:srgbClr val="69AE23"/>
              </a:solidFill>
              <a:latin typeface="Arial" charset="0"/>
            </a:endParaRPr>
          </a:p>
        </p:txBody>
      </p:sp>
      <p:sp>
        <p:nvSpPr>
          <p:cNvPr id="20" name="Text Box 23"/>
          <p:cNvSpPr txBox="1">
            <a:spLocks noChangeArrowheads="1"/>
          </p:cNvSpPr>
          <p:nvPr/>
        </p:nvSpPr>
        <p:spPr bwMode="auto">
          <a:xfrm>
            <a:off x="583497" y="3890953"/>
            <a:ext cx="2745305" cy="830997"/>
          </a:xfrm>
          <a:prstGeom prst="rect">
            <a:avLst/>
          </a:prstGeom>
          <a:noFill/>
          <a:ln w="9525">
            <a:noFill/>
            <a:miter lim="800000"/>
            <a:headEnd/>
            <a:tailEnd/>
          </a:ln>
        </p:spPr>
        <p:txBody>
          <a:bodyPr wrap="square">
            <a:spAutoFit/>
          </a:bodyPr>
          <a:lstStyle/>
          <a:p>
            <a:pPr algn="l">
              <a:lnSpc>
                <a:spcPct val="100000"/>
              </a:lnSpc>
              <a:spcBef>
                <a:spcPct val="0"/>
              </a:spcBef>
              <a:buFontTx/>
              <a:buChar char="•"/>
            </a:pPr>
            <a:r>
              <a:rPr lang="nl-NL" sz="1600" u="none" dirty="0" smtClean="0">
                <a:latin typeface="Arial" charset="0"/>
                <a:cs typeface="Times New Roman" pitchFamily="18" charset="0"/>
              </a:rPr>
              <a:t> Definition of Validation</a:t>
            </a:r>
            <a:endParaRPr lang="it-IT" sz="1600" u="none" dirty="0" smtClean="0">
              <a:latin typeface="Arial" charset="0"/>
              <a:cs typeface="Times New Roman" pitchFamily="18" charset="0"/>
            </a:endParaRPr>
          </a:p>
          <a:p>
            <a:pPr algn="l">
              <a:lnSpc>
                <a:spcPct val="100000"/>
              </a:lnSpc>
              <a:spcBef>
                <a:spcPct val="0"/>
              </a:spcBef>
              <a:buFontTx/>
              <a:buChar char="•"/>
            </a:pPr>
            <a:r>
              <a:rPr lang="it-IT" sz="1600" u="none" dirty="0" smtClean="0">
                <a:latin typeface="Arial" charset="0"/>
                <a:cs typeface="Times New Roman" pitchFamily="18" charset="0"/>
              </a:rPr>
              <a:t> </a:t>
            </a:r>
            <a:r>
              <a:rPr lang="en-GB" sz="1600" u="none" dirty="0" smtClean="0">
                <a:latin typeface="Arial" charset="0"/>
                <a:cs typeface="Times New Roman" pitchFamily="18" charset="0"/>
              </a:rPr>
              <a:t>Validation process</a:t>
            </a:r>
            <a:endParaRPr lang="en-GB" sz="1600" u="none" dirty="0">
              <a:latin typeface="Arial" charset="0"/>
              <a:cs typeface="Times New Roman" pitchFamily="18" charset="0"/>
            </a:endParaRPr>
          </a:p>
          <a:p>
            <a:pPr algn="l">
              <a:lnSpc>
                <a:spcPct val="100000"/>
              </a:lnSpc>
              <a:spcBef>
                <a:spcPct val="0"/>
              </a:spcBef>
              <a:buFontTx/>
              <a:buChar char="•"/>
            </a:pPr>
            <a:r>
              <a:rPr lang="en-GB" sz="1600" u="none" dirty="0">
                <a:latin typeface="Arial" charset="0"/>
                <a:cs typeface="Times New Roman" pitchFamily="18" charset="0"/>
              </a:rPr>
              <a:t> </a:t>
            </a:r>
            <a:r>
              <a:rPr lang="en-GB" sz="1600" u="none" dirty="0" smtClean="0">
                <a:latin typeface="Arial" charset="0"/>
                <a:cs typeface="Times New Roman" pitchFamily="18" charset="0"/>
              </a:rPr>
              <a:t>Social Media for Validation</a:t>
            </a:r>
            <a:endParaRPr lang="en-GB" sz="1600" u="none" dirty="0">
              <a:latin typeface="Arial" charset="0"/>
              <a:cs typeface="Times New Roman" pitchFamily="18" charset="0"/>
            </a:endParaRPr>
          </a:p>
        </p:txBody>
      </p:sp>
      <p:cxnSp>
        <p:nvCxnSpPr>
          <p:cNvPr id="23" name="Elbow Connector 66"/>
          <p:cNvCxnSpPr>
            <a:cxnSpLocks noChangeShapeType="1"/>
            <a:stCxn id="17" idx="2"/>
            <a:endCxn id="18" idx="0"/>
          </p:cNvCxnSpPr>
          <p:nvPr/>
        </p:nvCxnSpPr>
        <p:spPr bwMode="auto">
          <a:xfrm rot="5400000">
            <a:off x="3346841" y="1453354"/>
            <a:ext cx="523689" cy="330507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5" name="Elbow Connector 66"/>
          <p:cNvCxnSpPr>
            <a:cxnSpLocks noChangeShapeType="1"/>
            <a:stCxn id="17" idx="2"/>
            <a:endCxn id="19" idx="0"/>
          </p:cNvCxnSpPr>
          <p:nvPr/>
        </p:nvCxnSpPr>
        <p:spPr bwMode="auto">
          <a:xfrm rot="16200000" flipH="1">
            <a:off x="6826651" y="1278614"/>
            <a:ext cx="523689" cy="3654550"/>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26" name="Elbow Connector 66"/>
          <p:cNvCxnSpPr>
            <a:cxnSpLocks noChangeShapeType="1"/>
            <a:stCxn id="17" idx="2"/>
            <a:endCxn id="28" idx="0"/>
          </p:cNvCxnSpPr>
          <p:nvPr/>
        </p:nvCxnSpPr>
        <p:spPr bwMode="auto">
          <a:xfrm rot="16200000" flipH="1">
            <a:off x="5001668" y="3103597"/>
            <a:ext cx="523689" cy="4584"/>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28" name="CasellaDiTesto 27"/>
          <p:cNvSpPr txBox="1">
            <a:spLocks noChangeArrowheads="1"/>
          </p:cNvSpPr>
          <p:nvPr/>
        </p:nvSpPr>
        <p:spPr bwMode="auto">
          <a:xfrm>
            <a:off x="4446673" y="3367734"/>
            <a:ext cx="1638261" cy="369332"/>
          </a:xfrm>
          <a:prstGeom prst="rect">
            <a:avLst/>
          </a:prstGeom>
          <a:noFill/>
          <a:ln w="9525">
            <a:noFill/>
            <a:miter lim="800000"/>
            <a:headEnd/>
            <a:tailEnd/>
          </a:ln>
        </p:spPr>
        <p:txBody>
          <a:bodyPr wrap="square">
            <a:spAutoFit/>
          </a:bodyPr>
          <a:lstStyle/>
          <a:p>
            <a:r>
              <a:rPr lang="it-IT" sz="2000" b="1" u="none" dirty="0" err="1" smtClean="0">
                <a:solidFill>
                  <a:srgbClr val="69AE23"/>
                </a:solidFill>
                <a:latin typeface="MetaPro-Bold" pitchFamily="50" charset="0"/>
              </a:rPr>
              <a:t>Networks</a:t>
            </a:r>
            <a:endParaRPr lang="it-IT" sz="2000" b="1" u="none" dirty="0">
              <a:solidFill>
                <a:srgbClr val="69AE23"/>
              </a:solidFill>
              <a:latin typeface="MetaPro-Bold" pitchFamily="50" charset="0"/>
            </a:endParaRPr>
          </a:p>
        </p:txBody>
      </p:sp>
      <p:sp>
        <p:nvSpPr>
          <p:cNvPr id="29" name="Text Box 23"/>
          <p:cNvSpPr txBox="1">
            <a:spLocks noChangeArrowheads="1"/>
          </p:cNvSpPr>
          <p:nvPr/>
        </p:nvSpPr>
        <p:spPr bwMode="auto">
          <a:xfrm>
            <a:off x="3510465" y="3890953"/>
            <a:ext cx="3195355" cy="1077218"/>
          </a:xfrm>
          <a:prstGeom prst="rect">
            <a:avLst/>
          </a:prstGeom>
          <a:noFill/>
          <a:ln w="9525">
            <a:noFill/>
            <a:miter lim="800000"/>
            <a:headEnd/>
            <a:tailEnd/>
          </a:ln>
        </p:spPr>
        <p:txBody>
          <a:bodyPr wrap="square">
            <a:spAutoFit/>
          </a:bodyPr>
          <a:lstStyle/>
          <a:p>
            <a:pPr lvl="1" algn="l">
              <a:lnSpc>
                <a:spcPct val="100000"/>
              </a:lnSpc>
              <a:spcBef>
                <a:spcPct val="0"/>
              </a:spcBef>
              <a:buFontTx/>
              <a:buChar char="•"/>
            </a:pPr>
            <a:r>
              <a:rPr lang="en-GB" sz="1600" u="none" dirty="0" smtClean="0">
                <a:latin typeface="Arial" charset="0"/>
                <a:cs typeface="Times New Roman" pitchFamily="18" charset="0"/>
              </a:rPr>
              <a:t> </a:t>
            </a:r>
            <a:r>
              <a:rPr lang="nl-NL" sz="1600" u="none" dirty="0" smtClean="0">
                <a:latin typeface="Arial" charset="0"/>
                <a:cs typeface="Times New Roman" pitchFamily="18" charset="0"/>
              </a:rPr>
              <a:t>PH partner organizations</a:t>
            </a:r>
            <a:endParaRPr lang="it-IT" sz="1600" u="none" dirty="0" smtClean="0">
              <a:latin typeface="Arial" charset="0"/>
              <a:cs typeface="Times New Roman" pitchFamily="18" charset="0"/>
            </a:endParaRPr>
          </a:p>
          <a:p>
            <a:pPr lvl="1" algn="l">
              <a:lnSpc>
                <a:spcPct val="100000"/>
              </a:lnSpc>
              <a:spcBef>
                <a:spcPct val="0"/>
              </a:spcBef>
              <a:buFontTx/>
              <a:buChar char="•"/>
            </a:pPr>
            <a:r>
              <a:rPr lang="it-IT" sz="1600" u="none" dirty="0" smtClean="0">
                <a:latin typeface="Arial" charset="0"/>
                <a:cs typeface="Times New Roman" pitchFamily="18" charset="0"/>
              </a:rPr>
              <a:t> </a:t>
            </a:r>
            <a:r>
              <a:rPr lang="en-GB" sz="1600" u="none" dirty="0" smtClean="0">
                <a:latin typeface="Arial" charset="0"/>
                <a:cs typeface="Times New Roman" pitchFamily="18" charset="0"/>
              </a:rPr>
              <a:t>Focal Points</a:t>
            </a:r>
          </a:p>
          <a:p>
            <a:pPr lvl="1" algn="l">
              <a:lnSpc>
                <a:spcPct val="100000"/>
              </a:lnSpc>
              <a:spcBef>
                <a:spcPct val="0"/>
              </a:spcBef>
              <a:buFontTx/>
              <a:buChar char="•"/>
            </a:pPr>
            <a:r>
              <a:rPr lang="en-GB" sz="1600" u="none" smtClean="0">
                <a:latin typeface="Arial" charset="0"/>
                <a:cs typeface="Times New Roman" pitchFamily="18" charset="0"/>
              </a:rPr>
              <a:t> Partners</a:t>
            </a:r>
            <a:endParaRPr lang="en-GB" sz="1600" u="none" dirty="0" smtClean="0">
              <a:latin typeface="Arial" charset="0"/>
              <a:cs typeface="Times New Roman" pitchFamily="18" charset="0"/>
            </a:endParaRPr>
          </a:p>
          <a:p>
            <a:pPr lvl="1" algn="l">
              <a:lnSpc>
                <a:spcPct val="100000"/>
              </a:lnSpc>
              <a:spcBef>
                <a:spcPct val="0"/>
              </a:spcBef>
              <a:buFontTx/>
              <a:buChar char="•"/>
            </a:pPr>
            <a:endParaRPr lang="en-GB" sz="1600" u="none" dirty="0" smtClean="0">
              <a:latin typeface="Arial" charset="0"/>
              <a:cs typeface="Times New Roman" pitchFamily="18" charset="0"/>
            </a:endParaRPr>
          </a:p>
        </p:txBody>
      </p:sp>
      <p:sp>
        <p:nvSpPr>
          <p:cNvPr id="30" name="Text Box 23"/>
          <p:cNvSpPr txBox="1">
            <a:spLocks noChangeArrowheads="1"/>
          </p:cNvSpPr>
          <p:nvPr/>
        </p:nvSpPr>
        <p:spPr bwMode="auto">
          <a:xfrm>
            <a:off x="7016282" y="3890953"/>
            <a:ext cx="2925325" cy="584775"/>
          </a:xfrm>
          <a:prstGeom prst="rect">
            <a:avLst/>
          </a:prstGeom>
          <a:noFill/>
          <a:ln w="9525">
            <a:noFill/>
            <a:miter lim="800000"/>
            <a:headEnd/>
            <a:tailEnd/>
          </a:ln>
        </p:spPr>
        <p:txBody>
          <a:bodyPr wrap="square">
            <a:spAutoFit/>
          </a:bodyPr>
          <a:lstStyle/>
          <a:p>
            <a:pPr lvl="1" algn="l">
              <a:lnSpc>
                <a:spcPct val="100000"/>
              </a:lnSpc>
              <a:spcBef>
                <a:spcPct val="0"/>
              </a:spcBef>
              <a:buFontTx/>
              <a:buChar char="•"/>
            </a:pPr>
            <a:r>
              <a:rPr lang="it-IT" sz="1600" u="none" dirty="0" smtClean="0">
                <a:latin typeface="Arial" charset="0"/>
                <a:cs typeface="Times New Roman" pitchFamily="18" charset="0"/>
              </a:rPr>
              <a:t> </a:t>
            </a:r>
            <a:r>
              <a:rPr lang="nl-NL" sz="1600" u="none" dirty="0" smtClean="0">
                <a:latin typeface="Arial" charset="0"/>
                <a:cs typeface="Times New Roman" pitchFamily="18" charset="0"/>
              </a:rPr>
              <a:t>Ebola in Mordor -2019</a:t>
            </a:r>
            <a:endParaRPr lang="en-GB" sz="1600" u="none" dirty="0" smtClean="0">
              <a:latin typeface="Arial" charset="0"/>
              <a:cs typeface="Times New Roman" pitchFamily="18" charset="0"/>
            </a:endParaRPr>
          </a:p>
          <a:p>
            <a:pPr lvl="1" algn="l">
              <a:lnSpc>
                <a:spcPct val="100000"/>
              </a:lnSpc>
              <a:spcBef>
                <a:spcPct val="0"/>
              </a:spcBef>
              <a:buFontTx/>
              <a:buChar char="•"/>
            </a:pPr>
            <a:endParaRPr lang="en-GB" sz="1600" u="none" dirty="0" smtClean="0">
              <a:latin typeface="Arial" charset="0"/>
              <a:cs typeface="Times New Roman" pitchFamily="18" charset="0"/>
            </a:endParaRPr>
          </a:p>
        </p:txBody>
      </p:sp>
      <p:sp>
        <p:nvSpPr>
          <p:cNvPr id="2" name="TextBox 1"/>
          <p:cNvSpPr txBox="1"/>
          <p:nvPr/>
        </p:nvSpPr>
        <p:spPr>
          <a:xfrm>
            <a:off x="3328802" y="5364215"/>
            <a:ext cx="5807288" cy="627864"/>
          </a:xfrm>
          <a:prstGeom prst="rect">
            <a:avLst/>
          </a:prstGeom>
          <a:noFill/>
        </p:spPr>
        <p:txBody>
          <a:bodyPr wrap="square" rtlCol="0">
            <a:spAutoFit/>
          </a:bodyPr>
          <a:lstStyle/>
          <a:p>
            <a:r>
              <a:rPr lang="en-US" u="none" dirty="0">
                <a:latin typeface="Arial" charset="0"/>
                <a:cs typeface="Times New Roman" pitchFamily="18" charset="0"/>
              </a:rPr>
              <a:t>The process of confirming the </a:t>
            </a:r>
            <a:r>
              <a:rPr lang="en-US" b="1" u="none" dirty="0">
                <a:solidFill>
                  <a:srgbClr val="69AE23"/>
                </a:solidFill>
                <a:latin typeface="Arial" charset="0"/>
                <a:cs typeface="Times New Roman" pitchFamily="18" charset="0"/>
              </a:rPr>
              <a:t>accuracy</a:t>
            </a:r>
            <a:r>
              <a:rPr lang="en-US" u="none" dirty="0">
                <a:latin typeface="Arial" charset="0"/>
                <a:cs typeface="Times New Roman" pitchFamily="18" charset="0"/>
              </a:rPr>
              <a:t> and </a:t>
            </a:r>
            <a:r>
              <a:rPr lang="en-US" b="1" u="none" dirty="0">
                <a:solidFill>
                  <a:srgbClr val="69AE23"/>
                </a:solidFill>
                <a:latin typeface="Arial" charset="0"/>
                <a:cs typeface="Times New Roman" pitchFamily="18" charset="0"/>
              </a:rPr>
              <a:t>credibility</a:t>
            </a:r>
            <a:r>
              <a:rPr lang="en-US" u="none" dirty="0">
                <a:latin typeface="Arial" charset="0"/>
                <a:cs typeface="Times New Roman" pitchFamily="18" charset="0"/>
              </a:rPr>
              <a:t> of information received from non-official sources (unverified information).</a:t>
            </a:r>
            <a:endParaRPr lang="en-US" sz="1400" u="none" kern="0" dirty="0">
              <a:solidFill>
                <a:srgbClr val="000000"/>
              </a:solidFill>
            </a:endParaRPr>
          </a:p>
          <a:p>
            <a:endParaRPr lang="en-GB"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3337658"/>
            <a:chOff x="393700" y="1962150"/>
            <a:chExt cx="3911600" cy="2933700"/>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293370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84837" y="2276439"/>
            <a:ext cx="4494213" cy="2062103"/>
          </a:xfrm>
          <a:prstGeom prst="rect">
            <a:avLst/>
          </a:prstGeom>
          <a:noFill/>
          <a:ln w="9525">
            <a:noFill/>
            <a:miter lim="800000"/>
            <a:headEnd/>
            <a:tailEnd/>
          </a:ln>
        </p:spPr>
        <p:txBody>
          <a:bodyPr>
            <a:spAutoFit/>
          </a:bodyPr>
          <a:lstStyle/>
          <a:p>
            <a:pPr marL="190500" indent="-187325" algn="l">
              <a:lnSpc>
                <a:spcPct val="100000"/>
              </a:lnSpc>
              <a:spcBef>
                <a:spcPct val="0"/>
              </a:spcBef>
            </a:pPr>
            <a:r>
              <a:rPr lang="it-IT" sz="1600" b="1" u="none" noProof="1">
                <a:solidFill>
                  <a:schemeClr val="bg1"/>
                </a:solidFill>
                <a:latin typeface="Arial" charset="0"/>
              </a:rPr>
              <a:t>Objective</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it-IT" sz="1600" u="none" noProof="1">
                <a:latin typeface="Arial" charset="0"/>
                <a:cs typeface="Times New Roman" pitchFamily="18" charset="0"/>
              </a:rPr>
              <a:t>At the end of this unit you </a:t>
            </a:r>
            <a:r>
              <a:rPr lang="it-IT" sz="1600" u="none" noProof="1" smtClean="0">
                <a:latin typeface="Arial" charset="0"/>
                <a:cs typeface="Times New Roman" pitchFamily="18" charset="0"/>
              </a:rPr>
              <a:t>should:</a:t>
            </a:r>
            <a:endParaRPr lang="it-IT" sz="1600" u="none" noProof="1">
              <a:latin typeface="Arial" charset="0"/>
              <a:cs typeface="Times New Roman" pitchFamily="18" charset="0"/>
            </a:endParaRP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it-IT" sz="1600" u="none" noProof="1" smtClean="0">
                <a:latin typeface="Arial" charset="0"/>
                <a:cs typeface="Times New Roman" pitchFamily="18" charset="0"/>
              </a:rPr>
              <a:t>Be able to apply the validation proccess</a:t>
            </a:r>
          </a:p>
          <a:p>
            <a:pPr marL="190500" indent="-187325" algn="l">
              <a:lnSpc>
                <a:spcPct val="100000"/>
              </a:lnSpc>
              <a:spcBef>
                <a:spcPct val="0"/>
              </a:spcBef>
              <a:buFont typeface="Arial" pitchFamily="34" charset="0"/>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en-US" sz="1600" u="none" noProof="1" smtClean="0">
                <a:latin typeface="Arial" charset="0"/>
              </a:rPr>
              <a:t>Understand the use of networks for validation</a:t>
            </a:r>
            <a:endParaRPr lang="en-US" sz="1600" u="none" noProof="1">
              <a:latin typeface="Arial" charset="0"/>
            </a:endParaRPr>
          </a:p>
          <a:p>
            <a:pPr marL="190500" indent="-187325" algn="l">
              <a:lnSpc>
                <a:spcPct val="100000"/>
              </a:lnSpc>
              <a:spcBef>
                <a:spcPct val="0"/>
              </a:spcBef>
            </a:pPr>
            <a:endParaRPr lang="en-US" sz="1600" u="none" noProof="1">
              <a:latin typeface="Arial" charset="0"/>
            </a:endParaRPr>
          </a:p>
        </p:txBody>
      </p:sp>
      <p:grpSp>
        <p:nvGrpSpPr>
          <p:cNvPr id="16388" name="Gruppo 7"/>
          <p:cNvGrpSpPr>
            <a:grpSpLocks/>
          </p:cNvGrpSpPr>
          <p:nvPr/>
        </p:nvGrpSpPr>
        <p:grpSpPr bwMode="auto">
          <a:xfrm>
            <a:off x="465138" y="2228849"/>
            <a:ext cx="4621212" cy="3337659"/>
            <a:chOff x="393700" y="1962150"/>
            <a:chExt cx="3911600" cy="3155950"/>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50"/>
              <a:ext cx="3911600" cy="3155950"/>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Index and objectives</a:t>
            </a:r>
            <a:endParaRPr lang="it-IT" sz="1800" b="1" u="none" noProof="1">
              <a:solidFill>
                <a:srgbClr val="69AE23"/>
              </a:solidFill>
              <a:latin typeface="Arial" charset="0"/>
            </a:endParaRPr>
          </a:p>
        </p:txBody>
      </p:sp>
      <p:sp>
        <p:nvSpPr>
          <p:cNvPr id="16390" name="Text Box 23"/>
          <p:cNvSpPr txBox="1">
            <a:spLocks noChangeArrowheads="1"/>
          </p:cNvSpPr>
          <p:nvPr/>
        </p:nvSpPr>
        <p:spPr bwMode="auto">
          <a:xfrm>
            <a:off x="517525" y="2273300"/>
            <a:ext cx="4500563" cy="2431435"/>
          </a:xfrm>
          <a:prstGeom prst="rect">
            <a:avLst/>
          </a:prstGeom>
          <a:noFill/>
          <a:ln w="9525">
            <a:noFill/>
            <a:miter lim="800000"/>
            <a:headEnd/>
            <a:tailEnd/>
          </a:ln>
        </p:spPr>
        <p:txBody>
          <a:bodyPr>
            <a:spAutoFit/>
          </a:bodyPr>
          <a:lstStyle/>
          <a:p>
            <a:pPr algn="l">
              <a:lnSpc>
                <a:spcPct val="100000"/>
              </a:lnSpc>
              <a:spcBef>
                <a:spcPct val="0"/>
              </a:spcBef>
            </a:pPr>
            <a:r>
              <a:rPr lang="it-IT" sz="1600" b="1" u="none" dirty="0" err="1">
                <a:solidFill>
                  <a:schemeClr val="bg1"/>
                </a:solidFill>
                <a:latin typeface="Arial" charset="0"/>
              </a:rPr>
              <a:t>Index</a:t>
            </a:r>
            <a:endParaRPr lang="it-IT" sz="1600" b="1" u="none" dirty="0">
              <a:solidFill>
                <a:schemeClr val="bg1"/>
              </a:solidFill>
              <a:latin typeface="Arial" charset="0"/>
            </a:endParaRPr>
          </a:p>
          <a:p>
            <a:pPr algn="l">
              <a:lnSpc>
                <a:spcPct val="100000"/>
              </a:lnSpc>
              <a:spcBef>
                <a:spcPct val="0"/>
              </a:spcBef>
            </a:pPr>
            <a:endParaRPr lang="it-IT" sz="1600" b="1" u="none" dirty="0">
              <a:latin typeface="Arial" charset="0"/>
            </a:endParaRPr>
          </a:p>
          <a:p>
            <a:pPr algn="l">
              <a:lnSpc>
                <a:spcPct val="100000"/>
              </a:lnSpc>
              <a:spcBef>
                <a:spcPct val="0"/>
              </a:spcBef>
            </a:pPr>
            <a:r>
              <a:rPr lang="it-IT" sz="1600" u="none" dirty="0">
                <a:latin typeface="Arial" charset="0"/>
                <a:cs typeface="Times New Roman" pitchFamily="18" charset="0"/>
              </a:rPr>
              <a:t>In this unit we will explore the following topics</a:t>
            </a:r>
            <a:r>
              <a:rPr lang="it-IT" sz="1600" u="none" dirty="0" smtClean="0">
                <a:latin typeface="Arial" charset="0"/>
                <a:cs typeface="Times New Roman" pitchFamily="18" charset="0"/>
              </a:rPr>
              <a:t>:</a:t>
            </a:r>
          </a:p>
          <a:p>
            <a:pPr algn="l">
              <a:lnSpc>
                <a:spcPct val="100000"/>
              </a:lnSpc>
              <a:spcBef>
                <a:spcPct val="0"/>
              </a:spcBef>
            </a:pPr>
            <a:endParaRPr lang="it-IT" sz="800" u="none" dirty="0">
              <a:latin typeface="Arial" charset="0"/>
              <a:cs typeface="Times New Roman" pitchFamily="18" charset="0"/>
            </a:endParaRPr>
          </a:p>
          <a:p>
            <a:pPr algn="l">
              <a:lnSpc>
                <a:spcPct val="100000"/>
              </a:lnSpc>
              <a:spcBef>
                <a:spcPct val="0"/>
              </a:spcBef>
              <a:buFontTx/>
              <a:buChar char="•"/>
            </a:pPr>
            <a:r>
              <a:rPr lang="en-US" sz="1600" u="none" dirty="0" smtClean="0">
                <a:latin typeface="Arial" charset="0"/>
                <a:cs typeface="Times New Roman" pitchFamily="18" charset="0"/>
              </a:rPr>
              <a:t> </a:t>
            </a:r>
            <a:r>
              <a:rPr lang="it-IT" sz="1600" u="none" dirty="0" err="1" smtClean="0">
                <a:latin typeface="Arial" charset="0"/>
                <a:cs typeface="Times New Roman" pitchFamily="18" charset="0"/>
              </a:rPr>
              <a:t>Definition</a:t>
            </a:r>
            <a:r>
              <a:rPr lang="it-IT" sz="1600" u="none" dirty="0" smtClean="0">
                <a:latin typeface="Arial" charset="0"/>
                <a:cs typeface="Times New Roman" pitchFamily="18" charset="0"/>
              </a:rPr>
              <a:t> </a:t>
            </a:r>
            <a:r>
              <a:rPr lang="it-IT" sz="1600" u="none" dirty="0" err="1" smtClean="0">
                <a:latin typeface="Arial" charset="0"/>
                <a:cs typeface="Times New Roman" pitchFamily="18" charset="0"/>
              </a:rPr>
              <a:t>of</a:t>
            </a:r>
            <a:r>
              <a:rPr lang="it-IT" sz="1600" u="none" dirty="0" smtClean="0">
                <a:latin typeface="Arial" charset="0"/>
                <a:cs typeface="Times New Roman" pitchFamily="18" charset="0"/>
              </a:rPr>
              <a:t> </a:t>
            </a:r>
            <a:r>
              <a:rPr lang="it-IT" sz="1600" u="none" dirty="0" err="1" smtClean="0">
                <a:latin typeface="Arial" charset="0"/>
                <a:cs typeface="Times New Roman" pitchFamily="18" charset="0"/>
              </a:rPr>
              <a:t>Validation</a:t>
            </a:r>
            <a:endParaRPr lang="it-IT" sz="1600" u="none" dirty="0" smtClean="0">
              <a:latin typeface="Arial" charset="0"/>
              <a:cs typeface="Times New Roman" pitchFamily="18" charset="0"/>
            </a:endParaRPr>
          </a:p>
          <a:p>
            <a:pPr algn="l">
              <a:lnSpc>
                <a:spcPct val="100000"/>
              </a:lnSpc>
              <a:spcBef>
                <a:spcPct val="0"/>
              </a:spcBef>
              <a:buFontTx/>
              <a:buChar char="•"/>
            </a:pPr>
            <a:r>
              <a:rPr lang="it-IT" sz="1600" u="none" dirty="0" smtClean="0">
                <a:latin typeface="Arial" charset="0"/>
                <a:cs typeface="Times New Roman" pitchFamily="18" charset="0"/>
              </a:rPr>
              <a:t> Sources to Validate </a:t>
            </a:r>
          </a:p>
          <a:p>
            <a:pPr algn="l">
              <a:lnSpc>
                <a:spcPct val="100000"/>
              </a:lnSpc>
              <a:spcBef>
                <a:spcPct val="0"/>
              </a:spcBef>
              <a:buFontTx/>
              <a:buChar char="•"/>
            </a:pPr>
            <a:r>
              <a:rPr lang="it-IT" sz="1600" u="none" dirty="0" smtClean="0">
                <a:latin typeface="Arial" charset="0"/>
                <a:cs typeface="Times New Roman" pitchFamily="18" charset="0"/>
              </a:rPr>
              <a:t> Validation </a:t>
            </a:r>
            <a:r>
              <a:rPr lang="it-IT" sz="1600" u="none" dirty="0">
                <a:latin typeface="Arial" charset="0"/>
                <a:cs typeface="Times New Roman" pitchFamily="18" charset="0"/>
              </a:rPr>
              <a:t>Process</a:t>
            </a:r>
          </a:p>
          <a:p>
            <a:pPr algn="l">
              <a:lnSpc>
                <a:spcPct val="100000"/>
              </a:lnSpc>
              <a:spcBef>
                <a:spcPct val="0"/>
              </a:spcBef>
              <a:buFontTx/>
              <a:buChar char="•"/>
            </a:pPr>
            <a:r>
              <a:rPr lang="it-IT" sz="1600" u="none" dirty="0" smtClean="0">
                <a:latin typeface="Arial" charset="0"/>
                <a:cs typeface="Times New Roman" pitchFamily="18" charset="0"/>
              </a:rPr>
              <a:t> Networks for validation</a:t>
            </a:r>
          </a:p>
          <a:p>
            <a:pPr algn="l">
              <a:lnSpc>
                <a:spcPct val="100000"/>
              </a:lnSpc>
              <a:spcBef>
                <a:spcPct val="0"/>
              </a:spcBef>
              <a:buFontTx/>
              <a:buChar char="•"/>
            </a:pPr>
            <a:r>
              <a:rPr lang="it-IT" sz="1600" u="none" dirty="0">
                <a:latin typeface="Arial" charset="0"/>
                <a:cs typeface="Times New Roman" pitchFamily="18" charset="0"/>
              </a:rPr>
              <a:t> </a:t>
            </a:r>
            <a:r>
              <a:rPr lang="it-IT" sz="1600" u="none" dirty="0" smtClean="0">
                <a:latin typeface="Arial" charset="0"/>
                <a:cs typeface="Times New Roman" pitchFamily="18" charset="0"/>
              </a:rPr>
              <a:t>Example</a:t>
            </a:r>
          </a:p>
          <a:p>
            <a:pPr algn="l">
              <a:lnSpc>
                <a:spcPct val="100000"/>
              </a:lnSpc>
              <a:spcBef>
                <a:spcPct val="0"/>
              </a:spcBef>
              <a:buFontTx/>
              <a:buChar char="•"/>
            </a:pPr>
            <a:r>
              <a:rPr lang="it-IT" sz="1600" u="none" dirty="0">
                <a:latin typeface="Arial" charset="0"/>
                <a:cs typeface="Times New Roman" pitchFamily="18" charset="0"/>
              </a:rPr>
              <a:t> </a:t>
            </a:r>
            <a:r>
              <a:rPr lang="it-IT" sz="1600" u="none" dirty="0" smtClean="0">
                <a:latin typeface="Arial" charset="0"/>
                <a:cs typeface="Times New Roman" pitchFamily="18" charset="0"/>
              </a:rPr>
              <a:t>Summary</a:t>
            </a:r>
            <a:endParaRPr lang="it-IT" sz="1600" u="none" dirty="0" smtClean="0">
              <a:solidFill>
                <a:schemeClr val="bg2"/>
              </a:solidFill>
              <a:latin typeface="Arial" charset="0"/>
              <a:cs typeface="Times New Roman" pitchFamily="18" charset="0"/>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bwMode="auto">
          <a:xfrm>
            <a:off x="6390785" y="4054721"/>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pic>
        <p:nvPicPr>
          <p:cNvPr id="2" name="Picture 8" descr="Afbeeldingsresultaat voor validation"/>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45180" y="1628800"/>
            <a:ext cx="3157353" cy="2841619"/>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10"/>
          <p:cNvSpPr txBox="1">
            <a:spLocks noChangeArrowheads="1"/>
          </p:cNvSpPr>
          <p:nvPr/>
        </p:nvSpPr>
        <p:spPr bwMode="auto">
          <a:xfrm>
            <a:off x="4214848" y="1677598"/>
            <a:ext cx="1881669" cy="480131"/>
          </a:xfrm>
          <a:prstGeom prst="rect">
            <a:avLst/>
          </a:prstGeom>
          <a:noFill/>
          <a:ln w="9525">
            <a:noFill/>
            <a:miter lim="800000"/>
            <a:headEnd/>
            <a:tailEnd/>
          </a:ln>
        </p:spPr>
        <p:txBody>
          <a:bodyPr wrap="none">
            <a:spAutoFit/>
          </a:bodyPr>
          <a:lstStyle/>
          <a:p>
            <a:pPr algn="l"/>
            <a:r>
              <a:rPr lang="it-IT" sz="2800" b="1" u="none" dirty="0" err="1" smtClean="0">
                <a:solidFill>
                  <a:srgbClr val="69AE23"/>
                </a:solidFill>
                <a:latin typeface="Arial" panose="020B0604020202020204" pitchFamily="34" charset="0"/>
                <a:cs typeface="Arial" panose="020B0604020202020204" pitchFamily="34" charset="0"/>
              </a:rPr>
              <a:t>Validation</a:t>
            </a:r>
            <a:endParaRPr lang="it-IT" sz="2800" b="1" u="none" dirty="0">
              <a:solidFill>
                <a:srgbClr val="69AE23"/>
              </a:solidFill>
              <a:latin typeface="Arial" panose="020B0604020202020204" pitchFamily="34" charset="0"/>
              <a:cs typeface="Arial" panose="020B0604020202020204" pitchFamily="34" charset="0"/>
            </a:endParaRPr>
          </a:p>
        </p:txBody>
      </p:sp>
      <p:grpSp>
        <p:nvGrpSpPr>
          <p:cNvPr id="14" name="Group 13"/>
          <p:cNvGrpSpPr/>
          <p:nvPr/>
        </p:nvGrpSpPr>
        <p:grpSpPr>
          <a:xfrm>
            <a:off x="4455570" y="2258870"/>
            <a:ext cx="5850649" cy="1875712"/>
            <a:chOff x="4455570" y="1879996"/>
            <a:chExt cx="5850649" cy="1875712"/>
          </a:xfrm>
        </p:grpSpPr>
        <p:sp>
          <p:nvSpPr>
            <p:cNvPr id="4" name="Rectangle 3"/>
            <p:cNvSpPr/>
            <p:nvPr/>
          </p:nvSpPr>
          <p:spPr bwMode="auto">
            <a:xfrm>
              <a:off x="4455570" y="2018921"/>
              <a:ext cx="5850649" cy="915024"/>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5" name="TextBox 4"/>
            <p:cNvSpPr txBox="1"/>
            <p:nvPr/>
          </p:nvSpPr>
          <p:spPr>
            <a:xfrm>
              <a:off x="4995630" y="2129720"/>
              <a:ext cx="4995556" cy="738664"/>
            </a:xfrm>
            <a:prstGeom prst="rect">
              <a:avLst/>
            </a:prstGeom>
            <a:noFill/>
          </p:spPr>
          <p:txBody>
            <a:bodyPr wrap="square" rtlCol="0">
              <a:spAutoFit/>
            </a:bodyPr>
            <a:lstStyle/>
            <a:p>
              <a:pPr marR="0" lvl="0" algn="l" defTabSz="820738" eaLnBrk="0" latinLnBrk="0" hangingPunct="0">
                <a:lnSpc>
                  <a:spcPct val="100000"/>
                </a:lnSpc>
                <a:spcBef>
                  <a:spcPct val="0"/>
                </a:spcBef>
                <a:buClr>
                  <a:srgbClr val="B22C1B"/>
                </a:buClr>
                <a:buSzPct val="80000"/>
                <a:tabLst>
                  <a:tab pos="341313" algn="l"/>
                  <a:tab pos="1150938" algn="l"/>
                </a:tabLst>
                <a:defRPr/>
              </a:pPr>
              <a:r>
                <a:rPr lang="en-US" sz="1400" u="none" dirty="0" smtClean="0">
                  <a:latin typeface="Arial" charset="0"/>
                  <a:cs typeface="Times New Roman" pitchFamily="18" charset="0"/>
                </a:rPr>
                <a:t>The process of confirming </a:t>
              </a:r>
              <a:r>
                <a:rPr lang="en-US" sz="1400" u="none" dirty="0">
                  <a:latin typeface="Arial" charset="0"/>
                  <a:cs typeface="Times New Roman" pitchFamily="18" charset="0"/>
                </a:rPr>
                <a:t>the </a:t>
              </a:r>
              <a:r>
                <a:rPr lang="en-US" sz="1400" b="1" u="none" dirty="0">
                  <a:solidFill>
                    <a:srgbClr val="69AE23"/>
                  </a:solidFill>
                  <a:latin typeface="Arial" charset="0"/>
                  <a:cs typeface="Times New Roman" pitchFamily="18" charset="0"/>
                </a:rPr>
                <a:t>accuracy</a:t>
              </a:r>
              <a:r>
                <a:rPr lang="en-US" sz="1400" u="none" dirty="0">
                  <a:latin typeface="Arial" charset="0"/>
                  <a:cs typeface="Times New Roman" pitchFamily="18" charset="0"/>
                </a:rPr>
                <a:t> and </a:t>
              </a:r>
              <a:r>
                <a:rPr lang="en-US" sz="1400" b="1" u="none" dirty="0">
                  <a:solidFill>
                    <a:srgbClr val="69AE23"/>
                  </a:solidFill>
                  <a:latin typeface="Arial" charset="0"/>
                  <a:cs typeface="Times New Roman" pitchFamily="18" charset="0"/>
                </a:rPr>
                <a:t>credibility</a:t>
              </a:r>
              <a:r>
                <a:rPr lang="en-US" sz="1400" u="none" dirty="0">
                  <a:latin typeface="Arial" charset="0"/>
                  <a:cs typeface="Times New Roman" pitchFamily="18" charset="0"/>
                </a:rPr>
                <a:t> of </a:t>
              </a:r>
              <a:r>
                <a:rPr lang="en-US" sz="1400" u="none" dirty="0" smtClean="0">
                  <a:latin typeface="Arial" charset="0"/>
                  <a:cs typeface="Times New Roman" pitchFamily="18" charset="0"/>
                </a:rPr>
                <a:t>information received </a:t>
              </a:r>
              <a:r>
                <a:rPr lang="en-US" sz="1400" u="none" dirty="0">
                  <a:latin typeface="Arial" charset="0"/>
                  <a:cs typeface="Times New Roman" pitchFamily="18" charset="0"/>
                </a:rPr>
                <a:t>from non-official sources (unverified information</a:t>
              </a:r>
              <a:r>
                <a:rPr lang="en-US" sz="1400" u="none" dirty="0" smtClean="0">
                  <a:latin typeface="Arial" charset="0"/>
                  <a:cs typeface="Times New Roman" pitchFamily="18" charset="0"/>
                </a:rPr>
                <a:t>).</a:t>
              </a:r>
              <a:endParaRPr lang="en-US" sz="1600" u="none" kern="0" dirty="0">
                <a:solidFill>
                  <a:srgbClr val="000000"/>
                </a:solidFill>
              </a:endParaRPr>
            </a:p>
          </p:txBody>
        </p:sp>
        <p:sp>
          <p:nvSpPr>
            <p:cNvPr id="6" name="TextBox 5"/>
            <p:cNvSpPr txBox="1"/>
            <p:nvPr/>
          </p:nvSpPr>
          <p:spPr>
            <a:xfrm>
              <a:off x="4455570" y="1879996"/>
              <a:ext cx="540059" cy="1421928"/>
            </a:xfrm>
            <a:prstGeom prst="rect">
              <a:avLst/>
            </a:prstGeom>
            <a:noFill/>
          </p:spPr>
          <p:txBody>
            <a:bodyPr wrap="square" rtlCol="0">
              <a:spAutoFit/>
            </a:bodyPr>
            <a:lstStyle/>
            <a:p>
              <a:r>
                <a:rPr lang="nl-NL" sz="9600" u="none" dirty="0" smtClean="0">
                  <a:ln w="0"/>
                  <a:solidFill>
                    <a:srgbClr val="69AE23"/>
                  </a:solidFill>
                  <a:effectLst>
                    <a:outerShdw blurRad="38100" dist="25400" dir="5400000" algn="ctr" rotWithShape="0">
                      <a:srgbClr val="6E747A">
                        <a:alpha val="43000"/>
                      </a:srgbClr>
                    </a:outerShdw>
                  </a:effectLst>
                </a:rPr>
                <a:t>“</a:t>
              </a:r>
              <a:endParaRPr lang="en-GB" sz="1400" u="none" dirty="0">
                <a:solidFill>
                  <a:srgbClr val="69AE23"/>
                </a:solidFill>
              </a:endParaRPr>
            </a:p>
          </p:txBody>
        </p:sp>
        <p:sp>
          <p:nvSpPr>
            <p:cNvPr id="7" name="TextBox 6"/>
            <p:cNvSpPr txBox="1"/>
            <p:nvPr/>
          </p:nvSpPr>
          <p:spPr>
            <a:xfrm>
              <a:off x="9762553" y="2333780"/>
              <a:ext cx="540059" cy="1421928"/>
            </a:xfrm>
            <a:prstGeom prst="rect">
              <a:avLst/>
            </a:prstGeom>
            <a:noFill/>
          </p:spPr>
          <p:txBody>
            <a:bodyPr wrap="square" rtlCol="0">
              <a:spAutoFit/>
            </a:bodyPr>
            <a:lstStyle/>
            <a:p>
              <a:r>
                <a:rPr lang="nl-NL" sz="9600" u="none" dirty="0" smtClean="0">
                  <a:ln w="0"/>
                  <a:solidFill>
                    <a:srgbClr val="69AE23"/>
                  </a:solidFill>
                  <a:effectLst>
                    <a:outerShdw blurRad="38100" dist="25400" dir="5400000" algn="ctr" rotWithShape="0">
                      <a:srgbClr val="6E747A">
                        <a:alpha val="43000"/>
                      </a:srgbClr>
                    </a:outerShdw>
                  </a:effectLst>
                </a:rPr>
                <a:t>” </a:t>
              </a:r>
              <a:endParaRPr lang="en-GB" sz="1400" u="none" dirty="0">
                <a:solidFill>
                  <a:srgbClr val="69AE23"/>
                </a:solidFill>
              </a:endParaRPr>
            </a:p>
          </p:txBody>
        </p:sp>
      </p:grpSp>
      <p:sp>
        <p:nvSpPr>
          <p:cNvPr id="9" name="Rectangle 1"/>
          <p:cNvSpPr>
            <a:spLocks noChangeArrowheads="1"/>
          </p:cNvSpPr>
          <p:nvPr/>
        </p:nvSpPr>
        <p:spPr bwMode="auto">
          <a:xfrm>
            <a:off x="945181" y="4695889"/>
            <a:ext cx="5189182" cy="1298817"/>
          </a:xfrm>
          <a:prstGeom prst="rect">
            <a:avLst/>
          </a:prstGeom>
          <a:noFill/>
          <a:ln w="9525">
            <a:noFill/>
            <a:miter lim="800000"/>
            <a:headEnd/>
            <a:tailEnd/>
          </a:ln>
        </p:spPr>
        <p:txBody>
          <a:bodyPr wrap="square" anchor="ctr">
            <a:spAutoFit/>
          </a:bodyPr>
          <a:lstStyle/>
          <a:p>
            <a:pPr algn="just" eaLnBrk="0" hangingPunct="0">
              <a:buClr>
                <a:srgbClr val="85CA3A"/>
              </a:buClr>
            </a:pPr>
            <a:r>
              <a:rPr lang="en-GB" sz="1600" b="1" u="none" dirty="0">
                <a:latin typeface="Arial" charset="0"/>
                <a:cs typeface="Times New Roman" pitchFamily="18" charset="0"/>
              </a:rPr>
              <a:t>Validation is the third stage of the EI process     </a:t>
            </a:r>
          </a:p>
          <a:p>
            <a:pPr algn="just" eaLnBrk="0" hangingPunct="0">
              <a:buClr>
                <a:srgbClr val="85CA3A"/>
              </a:buClr>
            </a:pPr>
            <a:endParaRPr lang="en-GB" sz="1600" u="none" dirty="0" smtClean="0">
              <a:latin typeface="Arial" charset="0"/>
              <a:cs typeface="Times New Roman" pitchFamily="18" charset="0"/>
            </a:endParaRPr>
          </a:p>
          <a:p>
            <a:pPr marL="285750" indent="-285750" algn="just" eaLnBrk="0" hangingPunct="0">
              <a:buClr>
                <a:srgbClr val="85CA3A"/>
              </a:buClr>
              <a:buFont typeface="Wingdings" panose="05000000000000000000" pitchFamily="2" charset="2"/>
              <a:buChar char="è"/>
            </a:pPr>
            <a:r>
              <a:rPr lang="en-GB" sz="1600" u="none" dirty="0" smtClean="0">
                <a:latin typeface="Arial" charset="0"/>
                <a:cs typeface="Times New Roman" pitchFamily="18" charset="0"/>
              </a:rPr>
              <a:t>The </a:t>
            </a:r>
            <a:r>
              <a:rPr lang="en-GB" sz="1600" u="none" dirty="0">
                <a:latin typeface="Arial" charset="0"/>
                <a:cs typeface="Times New Roman" pitchFamily="18" charset="0"/>
              </a:rPr>
              <a:t>objective of the validation process is to </a:t>
            </a:r>
            <a:r>
              <a:rPr lang="en-GB" sz="1600" b="1" u="none" dirty="0">
                <a:solidFill>
                  <a:srgbClr val="69AE23"/>
                </a:solidFill>
                <a:latin typeface="Arial" charset="0"/>
                <a:cs typeface="Times New Roman" pitchFamily="18" charset="0"/>
              </a:rPr>
              <a:t>confirm the reality of an event that was reported by a non-verified source</a:t>
            </a:r>
            <a:r>
              <a:rPr lang="en-GB" sz="1600" u="none" dirty="0">
                <a:latin typeface="Arial" charset="0"/>
                <a:cs typeface="Times New Roman" pitchFamily="18" charset="0"/>
              </a:rPr>
              <a:t>, e.g. </a:t>
            </a:r>
            <a:r>
              <a:rPr lang="en-GB" sz="1600" u="none" dirty="0" smtClean="0">
                <a:latin typeface="Arial" charset="0"/>
                <a:cs typeface="Times New Roman" pitchFamily="18" charset="0"/>
              </a:rPr>
              <a:t>online media reports</a:t>
            </a:r>
            <a:endParaRPr lang="en-GB" sz="1600" u="none" dirty="0">
              <a:latin typeface="Arial" charset="0"/>
              <a:cs typeface="Times New Roman" pitchFamily="18" charset="0"/>
            </a:endParaRPr>
          </a:p>
        </p:txBody>
      </p:sp>
      <p:grpSp>
        <p:nvGrpSpPr>
          <p:cNvPr id="35" name="Group 34"/>
          <p:cNvGrpSpPr/>
          <p:nvPr/>
        </p:nvGrpSpPr>
        <p:grpSpPr>
          <a:xfrm>
            <a:off x="6747216" y="4338642"/>
            <a:ext cx="3555396" cy="2008329"/>
            <a:chOff x="6615810" y="3399012"/>
            <a:chExt cx="3555396" cy="2008329"/>
          </a:xfrm>
        </p:grpSpPr>
        <p:pic>
          <p:nvPicPr>
            <p:cNvPr id="16" name="Picture 15"/>
            <p:cNvPicPr>
              <a:picLocks noChangeAspect="1"/>
            </p:cNvPicPr>
            <p:nvPr/>
          </p:nvPicPr>
          <p:blipFill>
            <a:blip r:embed="rId4"/>
            <a:stretch>
              <a:fillRect/>
            </a:stretch>
          </p:blipFill>
          <p:spPr>
            <a:xfrm>
              <a:off x="6615810" y="3718391"/>
              <a:ext cx="3555396" cy="1432691"/>
            </a:xfrm>
            <a:prstGeom prst="rect">
              <a:avLst/>
            </a:prstGeom>
          </p:spPr>
        </p:pic>
        <p:sp>
          <p:nvSpPr>
            <p:cNvPr id="17" name="Chevron 16"/>
            <p:cNvSpPr/>
            <p:nvPr/>
          </p:nvSpPr>
          <p:spPr>
            <a:xfrm>
              <a:off x="7965960" y="3896918"/>
              <a:ext cx="367186" cy="657207"/>
            </a:xfrm>
            <a:prstGeom prst="chevron">
              <a:avLst>
                <a:gd name="adj" fmla="val 62310"/>
              </a:avLst>
            </a:prstGeom>
            <a:solidFill>
              <a:srgbClr val="C4E6E0"/>
            </a:solidFill>
            <a:ln>
              <a:solidFill>
                <a:schemeClr val="accent1">
                  <a:lumMod val="20000"/>
                  <a:lumOff val="80000"/>
                </a:schemeClr>
              </a:solidFill>
            </a:ln>
            <a:effectLst/>
          </p:spPr>
        </p:sp>
        <p:sp>
          <p:nvSpPr>
            <p:cNvPr id="18" name="Chevron 17"/>
            <p:cNvSpPr/>
            <p:nvPr/>
          </p:nvSpPr>
          <p:spPr>
            <a:xfrm>
              <a:off x="8548870" y="3897852"/>
              <a:ext cx="367186" cy="656273"/>
            </a:xfrm>
            <a:prstGeom prst="chevron">
              <a:avLst>
                <a:gd name="adj" fmla="val 62310"/>
              </a:avLst>
            </a:prstGeom>
            <a:solidFill>
              <a:srgbClr val="70AD47">
                <a:lumMod val="60000"/>
                <a:lumOff val="40000"/>
              </a:srgbClr>
            </a:solidFill>
            <a:ln>
              <a:noFill/>
            </a:ln>
            <a:effectLst/>
          </p:spPr>
        </p:sp>
        <p:sp>
          <p:nvSpPr>
            <p:cNvPr id="19" name="TextBox 18"/>
            <p:cNvSpPr txBox="1"/>
            <p:nvPr/>
          </p:nvSpPr>
          <p:spPr>
            <a:xfrm>
              <a:off x="7661986" y="3479754"/>
              <a:ext cx="307777" cy="38591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u="none" dirty="0">
                  <a:solidFill>
                    <a:prstClr val="black"/>
                  </a:solidFill>
                  <a:latin typeface="Calibri" panose="020F0502020204030204"/>
                </a:rPr>
                <a:t>Screen</a:t>
              </a:r>
              <a:endParaRPr lang="en-GB" sz="800" u="none" dirty="0">
                <a:solidFill>
                  <a:prstClr val="black"/>
                </a:solidFill>
                <a:latin typeface="Calibri" panose="020F0502020204030204"/>
              </a:endParaRPr>
            </a:p>
          </p:txBody>
        </p:sp>
        <p:sp>
          <p:nvSpPr>
            <p:cNvPr id="20" name="TextBox 19"/>
            <p:cNvSpPr txBox="1"/>
            <p:nvPr/>
          </p:nvSpPr>
          <p:spPr>
            <a:xfrm>
              <a:off x="7937927" y="3551456"/>
              <a:ext cx="307777" cy="30506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u="none" dirty="0">
                  <a:solidFill>
                    <a:prstClr val="black"/>
                  </a:solidFill>
                  <a:latin typeface="Calibri" panose="020F0502020204030204"/>
                </a:rPr>
                <a:t>Filter</a:t>
              </a:r>
              <a:endParaRPr lang="en-GB" sz="800" u="none" dirty="0">
                <a:solidFill>
                  <a:prstClr val="black"/>
                </a:solidFill>
                <a:latin typeface="Calibri" panose="020F0502020204030204"/>
              </a:endParaRPr>
            </a:p>
          </p:txBody>
        </p:sp>
        <p:sp>
          <p:nvSpPr>
            <p:cNvPr id="21" name="TextBox 20"/>
            <p:cNvSpPr txBox="1"/>
            <p:nvPr/>
          </p:nvSpPr>
          <p:spPr>
            <a:xfrm>
              <a:off x="8186740" y="3399012"/>
              <a:ext cx="307777" cy="46061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b="1" u="none" dirty="0">
                  <a:solidFill>
                    <a:prstClr val="black"/>
                  </a:solidFill>
                  <a:latin typeface="Calibri" panose="020F0502020204030204"/>
                </a:rPr>
                <a:t>Validate</a:t>
              </a:r>
              <a:endParaRPr lang="en-GB" sz="800" b="1" u="none" dirty="0">
                <a:solidFill>
                  <a:prstClr val="black"/>
                </a:solidFill>
                <a:latin typeface="Calibri" panose="020F0502020204030204"/>
              </a:endParaRPr>
            </a:p>
          </p:txBody>
        </p:sp>
        <p:sp>
          <p:nvSpPr>
            <p:cNvPr id="22" name="TextBox 21"/>
            <p:cNvSpPr txBox="1"/>
            <p:nvPr/>
          </p:nvSpPr>
          <p:spPr>
            <a:xfrm>
              <a:off x="8463662" y="3409958"/>
              <a:ext cx="430887" cy="44967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u="none" dirty="0">
                  <a:solidFill>
                    <a:prstClr val="black"/>
                  </a:solidFill>
                  <a:latin typeface="Calibri" panose="020F0502020204030204"/>
                </a:rPr>
                <a:t>Analyse</a:t>
              </a:r>
              <a:endParaRPr lang="en-GB" sz="800" u="none" dirty="0">
                <a:solidFill>
                  <a:prstClr val="black"/>
                </a:solidFill>
                <a:latin typeface="Calibri" panose="020F0502020204030204"/>
              </a:endParaRPr>
            </a:p>
          </p:txBody>
        </p:sp>
        <p:sp>
          <p:nvSpPr>
            <p:cNvPr id="23" name="TextBox 22"/>
            <p:cNvSpPr txBox="1"/>
            <p:nvPr/>
          </p:nvSpPr>
          <p:spPr>
            <a:xfrm>
              <a:off x="9125707" y="4099799"/>
              <a:ext cx="770361" cy="270702"/>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Items of </a:t>
              </a:r>
              <a:r>
                <a:rPr kumimoji="0" lang="en-US" sz="1000"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Interest</a:t>
              </a:r>
            </a:p>
          </p:txBody>
        </p:sp>
        <p:sp>
          <p:nvSpPr>
            <p:cNvPr id="24" name="Oval 23"/>
            <p:cNvSpPr/>
            <p:nvPr/>
          </p:nvSpPr>
          <p:spPr>
            <a:xfrm flipH="1">
              <a:off x="9026712" y="3885903"/>
              <a:ext cx="275169" cy="250954"/>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5" name="Oval 24"/>
            <p:cNvSpPr/>
            <p:nvPr/>
          </p:nvSpPr>
          <p:spPr>
            <a:xfrm flipH="1">
              <a:off x="9630608" y="3851711"/>
              <a:ext cx="278009" cy="23275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6" name="Oval 25"/>
            <p:cNvSpPr/>
            <p:nvPr/>
          </p:nvSpPr>
          <p:spPr>
            <a:xfrm flipH="1">
              <a:off x="9364282" y="4408287"/>
              <a:ext cx="293211" cy="25707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27" name="TextBox 26"/>
            <p:cNvSpPr txBox="1"/>
            <p:nvPr/>
          </p:nvSpPr>
          <p:spPr>
            <a:xfrm>
              <a:off x="9001075" y="3919409"/>
              <a:ext cx="432357" cy="184666"/>
            </a:xfrm>
            <a:prstGeom prst="rect">
              <a:avLst/>
            </a:prstGeom>
            <a:noFill/>
          </p:spPr>
          <p:txBody>
            <a:bodyPr wrap="square" rtlCol="0">
              <a:spAutoFit/>
            </a:bodyPr>
            <a:lstStyle/>
            <a:p>
              <a:pPr algn="l" defTabSz="810067" fontAlgn="auto">
                <a:lnSpc>
                  <a:spcPct val="100000"/>
                </a:lnSpc>
                <a:spcBef>
                  <a:spcPts val="0"/>
                </a:spcBef>
                <a:spcAft>
                  <a:spcPts val="0"/>
                </a:spcAft>
              </a:pPr>
              <a:r>
                <a:rPr lang="nl-NL" sz="600" u="none" dirty="0" smtClean="0">
                  <a:solidFill>
                    <a:prstClr val="black"/>
                  </a:solidFill>
                  <a:latin typeface="Calibri" panose="020F0502020204030204"/>
                </a:rPr>
                <a:t>Signal</a:t>
              </a:r>
              <a:endParaRPr lang="en-GB" sz="600" u="none" dirty="0">
                <a:solidFill>
                  <a:prstClr val="black"/>
                </a:solidFill>
                <a:latin typeface="Calibri" panose="020F0502020204030204"/>
              </a:endParaRPr>
            </a:p>
          </p:txBody>
        </p:sp>
        <p:sp>
          <p:nvSpPr>
            <p:cNvPr id="28" name="TextBox 27"/>
            <p:cNvSpPr txBox="1"/>
            <p:nvPr/>
          </p:nvSpPr>
          <p:spPr>
            <a:xfrm>
              <a:off x="9586607" y="3865107"/>
              <a:ext cx="394179" cy="200055"/>
            </a:xfrm>
            <a:prstGeom prst="rect">
              <a:avLst/>
            </a:prstGeom>
            <a:noFill/>
          </p:spPr>
          <p:txBody>
            <a:bodyPr wrap="square" rtlCol="0">
              <a:spAutoFit/>
            </a:bodyPr>
            <a:lstStyle/>
            <a:p>
              <a:pPr algn="l" defTabSz="810067" fontAlgn="auto">
                <a:lnSpc>
                  <a:spcPct val="100000"/>
                </a:lnSpc>
                <a:spcBef>
                  <a:spcPts val="0"/>
                </a:spcBef>
                <a:spcAft>
                  <a:spcPts val="0"/>
                </a:spcAft>
              </a:pPr>
              <a:r>
                <a:rPr lang="nl-NL" sz="700" u="none" dirty="0">
                  <a:solidFill>
                    <a:prstClr val="black"/>
                  </a:solidFill>
                  <a:latin typeface="Calibri" panose="020F0502020204030204"/>
                </a:rPr>
                <a:t>Event</a:t>
              </a:r>
              <a:endParaRPr lang="en-GB" sz="700" u="none" dirty="0">
                <a:solidFill>
                  <a:prstClr val="black"/>
                </a:solidFill>
                <a:latin typeface="Calibri" panose="020F0502020204030204"/>
              </a:endParaRPr>
            </a:p>
          </p:txBody>
        </p:sp>
        <p:sp>
          <p:nvSpPr>
            <p:cNvPr id="29" name="TextBox 28"/>
            <p:cNvSpPr txBox="1"/>
            <p:nvPr/>
          </p:nvSpPr>
          <p:spPr>
            <a:xfrm>
              <a:off x="9316110" y="4444080"/>
              <a:ext cx="458206" cy="200055"/>
            </a:xfrm>
            <a:prstGeom prst="rect">
              <a:avLst/>
            </a:prstGeom>
            <a:noFill/>
          </p:spPr>
          <p:txBody>
            <a:bodyPr wrap="square" rtlCol="0">
              <a:spAutoFit/>
            </a:bodyPr>
            <a:lstStyle/>
            <a:p>
              <a:pPr algn="l" defTabSz="810067" fontAlgn="auto">
                <a:lnSpc>
                  <a:spcPct val="100000"/>
                </a:lnSpc>
                <a:spcBef>
                  <a:spcPts val="0"/>
                </a:spcBef>
                <a:spcAft>
                  <a:spcPts val="0"/>
                </a:spcAft>
              </a:pPr>
              <a:r>
                <a:rPr lang="nl-NL" sz="700" u="none" dirty="0">
                  <a:solidFill>
                    <a:prstClr val="black"/>
                  </a:solidFill>
                  <a:latin typeface="Calibri" panose="020F0502020204030204"/>
                </a:rPr>
                <a:t>Threat</a:t>
              </a:r>
              <a:endParaRPr lang="en-GB" sz="700" u="none" dirty="0">
                <a:solidFill>
                  <a:prstClr val="black"/>
                </a:solidFill>
                <a:latin typeface="Calibri" panose="020F0502020204030204"/>
              </a:endParaRPr>
            </a:p>
          </p:txBody>
        </p:sp>
        <p:sp>
          <p:nvSpPr>
            <p:cNvPr id="30" name="Chevron 29"/>
            <p:cNvSpPr/>
            <p:nvPr/>
          </p:nvSpPr>
          <p:spPr>
            <a:xfrm rot="5400000">
              <a:off x="9252224" y="4600391"/>
              <a:ext cx="483025" cy="570116"/>
            </a:xfrm>
            <a:prstGeom prst="chevron">
              <a:avLst>
                <a:gd name="adj" fmla="val 62709"/>
              </a:avLst>
            </a:prstGeom>
            <a:solidFill>
              <a:srgbClr val="70AD47">
                <a:lumMod val="20000"/>
                <a:lumOff val="80000"/>
              </a:srgbClr>
            </a:solidFill>
            <a:ln>
              <a:noFill/>
            </a:ln>
            <a:effectLst/>
          </p:spPr>
        </p:sp>
        <p:sp>
          <p:nvSpPr>
            <p:cNvPr id="31" name="TextBox 30"/>
            <p:cNvSpPr txBox="1"/>
            <p:nvPr/>
          </p:nvSpPr>
          <p:spPr>
            <a:xfrm>
              <a:off x="8913855" y="5080017"/>
              <a:ext cx="1093934" cy="32732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rPr>
                <a:t>Further </a:t>
              </a:r>
              <a:r>
                <a:rPr lang="en-US" sz="1100" u="none" kern="0" dirty="0">
                  <a:solidFill>
                    <a:prstClr val="black">
                      <a:hueOff val="0"/>
                      <a:satOff val="0"/>
                      <a:lumOff val="0"/>
                      <a:alphaOff val="0"/>
                    </a:prstClr>
                  </a:solidFill>
                  <a:latin typeface="Calibri" panose="020F0502020204030204"/>
                </a:rPr>
                <a:t>actions</a:t>
              </a:r>
              <a:endParaRPr kumimoji="0" lang="en-US" sz="11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ndParaRPr>
            </a:p>
          </p:txBody>
        </p:sp>
      </p:grpSp>
      <p:sp>
        <p:nvSpPr>
          <p:cNvPr id="32" name="Rectangle 31"/>
          <p:cNvSpPr/>
          <p:nvPr/>
        </p:nvSpPr>
        <p:spPr bwMode="auto">
          <a:xfrm>
            <a:off x="8356686" y="4317206"/>
            <a:ext cx="300752" cy="1410789"/>
          </a:xfrm>
          <a:prstGeom prst="rect">
            <a:avLst/>
          </a:prstGeom>
          <a:solidFill>
            <a:srgbClr val="69AE23">
              <a:alpha val="25000"/>
            </a:srgbClr>
          </a:solidFill>
          <a:ln w="28575" cap="flat" cmpd="sng" algn="ctr">
            <a:solidFill>
              <a:srgbClr val="69AE23"/>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33" name="TextBox 32"/>
          <p:cNvSpPr txBox="1"/>
          <p:nvPr/>
        </p:nvSpPr>
        <p:spPr>
          <a:xfrm>
            <a:off x="1018753" y="865334"/>
            <a:ext cx="1886368" cy="369332"/>
          </a:xfrm>
          <a:prstGeom prst="rect">
            <a:avLst/>
          </a:prstGeom>
          <a:noFill/>
        </p:spPr>
        <p:txBody>
          <a:bodyPr wrap="square" rtlCol="0">
            <a:spAutoFit/>
          </a:bodyPr>
          <a:lstStyle/>
          <a:p>
            <a:r>
              <a:rPr lang="nl-NL" sz="2000" b="1" u="none" dirty="0" smtClean="0">
                <a:solidFill>
                  <a:srgbClr val="69AE23"/>
                </a:solidFill>
              </a:rPr>
              <a:t>Definition</a:t>
            </a:r>
            <a:endParaRPr lang="en-GB" sz="2000" b="1" u="none" dirty="0">
              <a:solidFill>
                <a:srgbClr val="69AE23"/>
              </a:solidFill>
            </a:endParaRPr>
          </a:p>
        </p:txBody>
      </p:sp>
    </p:spTree>
    <p:extLst>
      <p:ext uri="{BB962C8B-B14F-4D97-AF65-F5344CB8AC3E}">
        <p14:creationId xmlns:p14="http://schemas.microsoft.com/office/powerpoint/2010/main" val="765589452"/>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extLst>
              <p:ext uri="{D42A27DB-BD31-4B8C-83A1-F6EECF244321}">
                <p14:modId xmlns:p14="http://schemas.microsoft.com/office/powerpoint/2010/main" val="967355429"/>
              </p:ext>
            </p:extLst>
          </p:nvPr>
        </p:nvGraphicFramePr>
        <p:xfrm>
          <a:off x="1185622" y="917850"/>
          <a:ext cx="8415935" cy="57606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38" name="Group 37"/>
          <p:cNvGrpSpPr/>
          <p:nvPr/>
        </p:nvGrpSpPr>
        <p:grpSpPr>
          <a:xfrm>
            <a:off x="6514471" y="5756107"/>
            <a:ext cx="1368917" cy="607106"/>
            <a:chOff x="856096" y="1822082"/>
            <a:chExt cx="1189957" cy="761066"/>
          </a:xfrm>
        </p:grpSpPr>
        <p:sp>
          <p:nvSpPr>
            <p:cNvPr id="39" name="Oval 38"/>
            <p:cNvSpPr/>
            <p:nvPr/>
          </p:nvSpPr>
          <p:spPr>
            <a:xfrm>
              <a:off x="856096" y="1822082"/>
              <a:ext cx="1189957" cy="76106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0" name="Oval 4"/>
            <p:cNvSpPr txBox="1"/>
            <p:nvPr/>
          </p:nvSpPr>
          <p:spPr>
            <a:xfrm>
              <a:off x="1030361" y="1933538"/>
              <a:ext cx="841427" cy="538154"/>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a:solidFill>
                    <a:srgbClr val="BAC6AF"/>
                  </a:solidFill>
                  <a:latin typeface="Calibri" panose="020F0502020204030204" pitchFamily="34" charset="0"/>
                </a:rPr>
                <a:t>EPIS</a:t>
              </a:r>
            </a:p>
          </p:txBody>
        </p:sp>
      </p:grpSp>
      <p:grpSp>
        <p:nvGrpSpPr>
          <p:cNvPr id="53" name="Group 52"/>
          <p:cNvGrpSpPr/>
          <p:nvPr/>
        </p:nvGrpSpPr>
        <p:grpSpPr>
          <a:xfrm>
            <a:off x="3098514" y="4379866"/>
            <a:ext cx="1216736" cy="555922"/>
            <a:chOff x="470216" y="2053560"/>
            <a:chExt cx="1058226" cy="555922"/>
          </a:xfrm>
        </p:grpSpPr>
        <p:sp>
          <p:nvSpPr>
            <p:cNvPr id="54" name="Oval 53"/>
            <p:cNvSpPr/>
            <p:nvPr/>
          </p:nvSpPr>
          <p:spPr>
            <a:xfrm>
              <a:off x="470216" y="2053560"/>
              <a:ext cx="1058226" cy="555922"/>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5" name="Oval 4"/>
            <p:cNvSpPr txBox="1"/>
            <p:nvPr/>
          </p:nvSpPr>
          <p:spPr>
            <a:xfrm>
              <a:off x="625190" y="2123547"/>
              <a:ext cx="748278" cy="393096"/>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nl-NL" sz="1400" dirty="0" smtClean="0">
                  <a:solidFill>
                    <a:srgbClr val="BAC6AF"/>
                  </a:solidFill>
                  <a:latin typeface="Calibri" panose="020F0502020204030204" pitchFamily="34" charset="0"/>
                </a:rPr>
                <a:t>Blogs:</a:t>
              </a:r>
            </a:p>
            <a:p>
              <a:pPr lvl="0" algn="ctr" defTabSz="889000">
                <a:lnSpc>
                  <a:spcPct val="90000"/>
                </a:lnSpc>
                <a:spcBef>
                  <a:spcPct val="0"/>
                </a:spcBef>
                <a:spcAft>
                  <a:spcPct val="35000"/>
                </a:spcAft>
              </a:pPr>
              <a:r>
                <a:rPr lang="nl-NL" sz="1400" dirty="0" smtClean="0">
                  <a:solidFill>
                    <a:srgbClr val="BAC6AF"/>
                  </a:solidFill>
                  <a:latin typeface="Calibri" panose="020F0502020204030204" pitchFamily="34" charset="0"/>
                </a:rPr>
                <a:t>FluTrackers</a:t>
              </a:r>
              <a:endParaRPr lang="en-GB" sz="1400" kern="1200" dirty="0">
                <a:solidFill>
                  <a:srgbClr val="BAC6AF"/>
                </a:solidFill>
                <a:latin typeface="Calibri" panose="020F0502020204030204" pitchFamily="34" charset="0"/>
              </a:endParaRPr>
            </a:p>
          </p:txBody>
        </p:sp>
      </p:grpSp>
      <p:grpSp>
        <p:nvGrpSpPr>
          <p:cNvPr id="44" name="Group 43"/>
          <p:cNvGrpSpPr/>
          <p:nvPr/>
        </p:nvGrpSpPr>
        <p:grpSpPr>
          <a:xfrm>
            <a:off x="6396891" y="5172733"/>
            <a:ext cx="1376325" cy="610611"/>
            <a:chOff x="3519050" y="1450469"/>
            <a:chExt cx="1376325" cy="757309"/>
          </a:xfrm>
        </p:grpSpPr>
        <p:sp>
          <p:nvSpPr>
            <p:cNvPr id="45" name="Oval 44"/>
            <p:cNvSpPr/>
            <p:nvPr/>
          </p:nvSpPr>
          <p:spPr>
            <a:xfrm>
              <a:off x="3519050" y="1450469"/>
              <a:ext cx="1376325" cy="75730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6" name="Oval 4"/>
            <p:cNvSpPr txBox="1"/>
            <p:nvPr/>
          </p:nvSpPr>
          <p:spPr>
            <a:xfrm>
              <a:off x="3720608" y="1561374"/>
              <a:ext cx="973209" cy="53549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smtClean="0">
                  <a:solidFill>
                    <a:srgbClr val="BAC6AF"/>
                  </a:solidFill>
                  <a:latin typeface="Calibri" panose="020F0502020204030204" pitchFamily="34" charset="0"/>
                </a:rPr>
                <a:t>IHR </a:t>
              </a:r>
              <a:endParaRPr lang="en-GB" sz="2000" kern="1200" dirty="0">
                <a:solidFill>
                  <a:srgbClr val="BAC6AF"/>
                </a:solidFill>
                <a:latin typeface="Calibri" panose="020F0502020204030204" pitchFamily="34" charset="0"/>
              </a:endParaRPr>
            </a:p>
          </p:txBody>
        </p:sp>
      </p:grpSp>
      <p:grpSp>
        <p:nvGrpSpPr>
          <p:cNvPr id="50" name="Group 49"/>
          <p:cNvGrpSpPr/>
          <p:nvPr/>
        </p:nvGrpSpPr>
        <p:grpSpPr>
          <a:xfrm>
            <a:off x="7542825" y="4529433"/>
            <a:ext cx="1246469" cy="579970"/>
            <a:chOff x="1299170" y="3006084"/>
            <a:chExt cx="1376325" cy="743945"/>
          </a:xfrm>
        </p:grpSpPr>
        <p:sp>
          <p:nvSpPr>
            <p:cNvPr id="51" name="Oval 50"/>
            <p:cNvSpPr/>
            <p:nvPr/>
          </p:nvSpPr>
          <p:spPr>
            <a:xfrm>
              <a:off x="1299170" y="3006084"/>
              <a:ext cx="1376325" cy="743945"/>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2" name="Oval 4"/>
            <p:cNvSpPr txBox="1"/>
            <p:nvPr/>
          </p:nvSpPr>
          <p:spPr>
            <a:xfrm>
              <a:off x="1500728" y="3045837"/>
              <a:ext cx="973209" cy="52604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fr-FR" sz="2000" b="0" kern="1200" noProof="0" dirty="0" smtClean="0">
                  <a:solidFill>
                    <a:srgbClr val="BAC6AF"/>
                  </a:solidFill>
                  <a:latin typeface="Calibri" panose="020F0502020204030204" pitchFamily="34" charset="0"/>
                </a:rPr>
                <a:t>RASFF</a:t>
              </a:r>
              <a:endParaRPr lang="fr-FR" sz="2000" b="0" kern="1200" noProof="0" dirty="0">
                <a:solidFill>
                  <a:srgbClr val="BAC6AF"/>
                </a:solidFill>
                <a:latin typeface="Calibri" panose="020F0502020204030204" pitchFamily="34" charset="0"/>
              </a:endParaRPr>
            </a:p>
          </p:txBody>
        </p:sp>
      </p:grpSp>
      <p:grpSp>
        <p:nvGrpSpPr>
          <p:cNvPr id="87" name="Group 86"/>
          <p:cNvGrpSpPr/>
          <p:nvPr/>
        </p:nvGrpSpPr>
        <p:grpSpPr>
          <a:xfrm>
            <a:off x="8190938" y="2905595"/>
            <a:ext cx="1314941" cy="588079"/>
            <a:chOff x="7215523" y="5039678"/>
            <a:chExt cx="1314941" cy="588079"/>
          </a:xfrm>
        </p:grpSpPr>
        <p:sp>
          <p:nvSpPr>
            <p:cNvPr id="57" name="Oval 56"/>
            <p:cNvSpPr/>
            <p:nvPr/>
          </p:nvSpPr>
          <p:spPr>
            <a:xfrm>
              <a:off x="7215523" y="5039678"/>
              <a:ext cx="1314941" cy="588079"/>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58" name="Oval 4"/>
            <p:cNvSpPr txBox="1"/>
            <p:nvPr/>
          </p:nvSpPr>
          <p:spPr>
            <a:xfrm>
              <a:off x="7408091" y="5079495"/>
              <a:ext cx="929804" cy="41583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50000"/>
                </a:lnSpc>
                <a:spcBef>
                  <a:spcPct val="0"/>
                </a:spcBef>
                <a:spcAft>
                  <a:spcPct val="35000"/>
                </a:spcAft>
              </a:pPr>
              <a:r>
                <a:rPr lang="fr-FR" sz="2000" b="0" kern="1200" noProof="0" dirty="0" smtClean="0">
                  <a:solidFill>
                    <a:srgbClr val="BAC6AF"/>
                  </a:solidFill>
                  <a:latin typeface="Calibri" panose="020F0502020204030204" pitchFamily="34" charset="0"/>
                </a:rPr>
                <a:t>ADNS</a:t>
              </a:r>
              <a:endParaRPr lang="fr-FR" sz="2000" b="0" kern="1200" noProof="0" dirty="0">
                <a:solidFill>
                  <a:srgbClr val="BAC6AF"/>
                </a:solidFill>
                <a:latin typeface="Calibri" panose="020F0502020204030204" pitchFamily="34" charset="0"/>
              </a:endParaRPr>
            </a:p>
          </p:txBody>
        </p:sp>
      </p:grpSp>
      <p:grpSp>
        <p:nvGrpSpPr>
          <p:cNvPr id="62" name="Group 61"/>
          <p:cNvGrpSpPr/>
          <p:nvPr/>
        </p:nvGrpSpPr>
        <p:grpSpPr>
          <a:xfrm>
            <a:off x="6131655" y="2717239"/>
            <a:ext cx="1411170" cy="730794"/>
            <a:chOff x="1770330" y="2377541"/>
            <a:chExt cx="1526357" cy="765083"/>
          </a:xfrm>
        </p:grpSpPr>
        <p:sp>
          <p:nvSpPr>
            <p:cNvPr id="63" name="Oval 62"/>
            <p:cNvSpPr/>
            <p:nvPr/>
          </p:nvSpPr>
          <p:spPr>
            <a:xfrm>
              <a:off x="1770330" y="2377541"/>
              <a:ext cx="1526357" cy="76508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4" name="Oval 4"/>
            <p:cNvSpPr txBox="1"/>
            <p:nvPr/>
          </p:nvSpPr>
          <p:spPr>
            <a:xfrm>
              <a:off x="1993860" y="2489585"/>
              <a:ext cx="1079297" cy="540995"/>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nl-NL" sz="2000" kern="1200" dirty="0" smtClean="0">
                  <a:solidFill>
                    <a:srgbClr val="BAC6AF"/>
                  </a:solidFill>
                  <a:latin typeface="Calibri" panose="020F0502020204030204" pitchFamily="34" charset="0"/>
                </a:rPr>
                <a:t>EVD LabNet?</a:t>
              </a:r>
              <a:endParaRPr lang="en-GB" sz="2000" kern="1200" dirty="0">
                <a:solidFill>
                  <a:srgbClr val="BAC6AF"/>
                </a:solidFill>
                <a:latin typeface="Calibri" panose="020F0502020204030204" pitchFamily="34" charset="0"/>
              </a:endParaRPr>
            </a:p>
          </p:txBody>
        </p:sp>
      </p:grpSp>
      <p:grpSp>
        <p:nvGrpSpPr>
          <p:cNvPr id="65" name="Group 64"/>
          <p:cNvGrpSpPr/>
          <p:nvPr/>
        </p:nvGrpSpPr>
        <p:grpSpPr>
          <a:xfrm>
            <a:off x="8577218" y="3753214"/>
            <a:ext cx="1283248" cy="695395"/>
            <a:chOff x="3583632" y="1626983"/>
            <a:chExt cx="1128305" cy="574946"/>
          </a:xfrm>
        </p:grpSpPr>
        <p:sp>
          <p:nvSpPr>
            <p:cNvPr id="66" name="Oval 65"/>
            <p:cNvSpPr/>
            <p:nvPr/>
          </p:nvSpPr>
          <p:spPr>
            <a:xfrm>
              <a:off x="3583632" y="1626983"/>
              <a:ext cx="1128305" cy="57494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7" name="Oval 4"/>
            <p:cNvSpPr txBox="1"/>
            <p:nvPr/>
          </p:nvSpPr>
          <p:spPr>
            <a:xfrm>
              <a:off x="3743178" y="1667800"/>
              <a:ext cx="860525" cy="507529"/>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nl-NL" sz="2000" kern="1200" dirty="0" smtClean="0">
                  <a:solidFill>
                    <a:srgbClr val="BAC6AF"/>
                  </a:solidFill>
                  <a:latin typeface="Calibri" panose="020F0502020204030204" pitchFamily="34" charset="0"/>
                </a:rPr>
                <a:t>GLEWS</a:t>
              </a:r>
              <a:endParaRPr lang="en-GB" sz="2000" kern="1200" dirty="0">
                <a:solidFill>
                  <a:srgbClr val="BAC6AF"/>
                </a:solidFill>
                <a:latin typeface="Calibri" panose="020F0502020204030204" pitchFamily="34" charset="0"/>
              </a:endParaRPr>
            </a:p>
          </p:txBody>
        </p:sp>
      </p:grpSp>
      <p:grpSp>
        <p:nvGrpSpPr>
          <p:cNvPr id="68" name="Group 67"/>
          <p:cNvGrpSpPr/>
          <p:nvPr/>
        </p:nvGrpSpPr>
        <p:grpSpPr>
          <a:xfrm>
            <a:off x="1373778" y="2893015"/>
            <a:ext cx="1262252" cy="608292"/>
            <a:chOff x="3128199" y="1798354"/>
            <a:chExt cx="1441958" cy="904530"/>
          </a:xfrm>
        </p:grpSpPr>
        <p:sp>
          <p:nvSpPr>
            <p:cNvPr id="69" name="Oval 68"/>
            <p:cNvSpPr/>
            <p:nvPr/>
          </p:nvSpPr>
          <p:spPr>
            <a:xfrm>
              <a:off x="3128199" y="1798354"/>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0" name="Oval 4"/>
            <p:cNvSpPr txBox="1"/>
            <p:nvPr/>
          </p:nvSpPr>
          <p:spPr>
            <a:xfrm>
              <a:off x="3339369" y="1930819"/>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2000" kern="1200" dirty="0" err="1" smtClean="0">
                  <a:solidFill>
                    <a:srgbClr val="BAC6AF"/>
                  </a:solidFill>
                  <a:latin typeface="Calibri" panose="020F0502020204030204" pitchFamily="34" charset="0"/>
                </a:rPr>
                <a:t>ProMED</a:t>
              </a:r>
              <a:endParaRPr lang="en-GB" sz="2000" kern="1200" dirty="0">
                <a:solidFill>
                  <a:srgbClr val="BAC6AF"/>
                </a:solidFill>
                <a:latin typeface="Calibri" panose="020F0502020204030204" pitchFamily="34" charset="0"/>
              </a:endParaRPr>
            </a:p>
          </p:txBody>
        </p:sp>
      </p:grpSp>
      <p:grpSp>
        <p:nvGrpSpPr>
          <p:cNvPr id="59" name="Group 58"/>
          <p:cNvGrpSpPr/>
          <p:nvPr/>
        </p:nvGrpSpPr>
        <p:grpSpPr>
          <a:xfrm rot="14943593">
            <a:off x="3440094" y="1801961"/>
            <a:ext cx="844428" cy="1608484"/>
            <a:chOff x="2593395" y="151895"/>
            <a:chExt cx="844428" cy="1101989"/>
          </a:xfrm>
        </p:grpSpPr>
        <p:sp>
          <p:nvSpPr>
            <p:cNvPr id="60" name="Oval 59"/>
            <p:cNvSpPr/>
            <p:nvPr/>
          </p:nvSpPr>
          <p:spPr>
            <a:xfrm rot="4962821">
              <a:off x="2464614" y="280676"/>
              <a:ext cx="1101989" cy="844428"/>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61" name="Oval 4"/>
            <p:cNvSpPr txBox="1"/>
            <p:nvPr/>
          </p:nvSpPr>
          <p:spPr>
            <a:xfrm rot="4769076">
              <a:off x="2630395" y="436569"/>
              <a:ext cx="779223" cy="5971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fr-FR" sz="1900" kern="1200" noProof="0" dirty="0" smtClean="0">
                  <a:solidFill>
                    <a:srgbClr val="BAC6AF"/>
                  </a:solidFill>
                  <a:latin typeface="Calibri" panose="020F0502020204030204" pitchFamily="34" charset="0"/>
                </a:rPr>
                <a:t>Social Media</a:t>
              </a:r>
              <a:endParaRPr lang="fr-FR" sz="1900" kern="1200" noProof="0" dirty="0">
                <a:solidFill>
                  <a:srgbClr val="BAC6AF"/>
                </a:solidFill>
                <a:latin typeface="Calibri" panose="020F0502020204030204" pitchFamily="34" charset="0"/>
              </a:endParaRPr>
            </a:p>
          </p:txBody>
        </p:sp>
      </p:grpSp>
      <p:grpSp>
        <p:nvGrpSpPr>
          <p:cNvPr id="71" name="Group 70"/>
          <p:cNvGrpSpPr/>
          <p:nvPr/>
        </p:nvGrpSpPr>
        <p:grpSpPr>
          <a:xfrm>
            <a:off x="5457408" y="984121"/>
            <a:ext cx="1552978" cy="560386"/>
            <a:chOff x="3396188" y="2444588"/>
            <a:chExt cx="1613447" cy="940753"/>
          </a:xfrm>
        </p:grpSpPr>
        <p:sp>
          <p:nvSpPr>
            <p:cNvPr id="72" name="Oval 71"/>
            <p:cNvSpPr/>
            <p:nvPr/>
          </p:nvSpPr>
          <p:spPr>
            <a:xfrm>
              <a:off x="3396188" y="2444588"/>
              <a:ext cx="1613447" cy="940753"/>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3" name="Oval 4"/>
            <p:cNvSpPr txBox="1"/>
            <p:nvPr/>
          </p:nvSpPr>
          <p:spPr>
            <a:xfrm>
              <a:off x="3632472" y="2582358"/>
              <a:ext cx="1140879" cy="66521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ts val="1500"/>
                </a:lnSpc>
                <a:spcBef>
                  <a:spcPct val="0"/>
                </a:spcBef>
                <a:spcAft>
                  <a:spcPts val="0"/>
                </a:spcAft>
              </a:pPr>
              <a:r>
                <a:rPr lang="en-GB" sz="2000" kern="1200" dirty="0" smtClean="0">
                  <a:solidFill>
                    <a:srgbClr val="BAC6AF"/>
                  </a:solidFill>
                  <a:latin typeface="Calibri" panose="020F0502020204030204" pitchFamily="34" charset="0"/>
                </a:rPr>
                <a:t>CDC</a:t>
              </a:r>
            </a:p>
            <a:p>
              <a:pPr lvl="0" algn="ctr" defTabSz="889000">
                <a:lnSpc>
                  <a:spcPts val="1500"/>
                </a:lnSpc>
                <a:spcBef>
                  <a:spcPct val="0"/>
                </a:spcBef>
                <a:spcAft>
                  <a:spcPts val="0"/>
                </a:spcAft>
              </a:pPr>
              <a:r>
                <a:rPr lang="en-GB" sz="1600" kern="1200" dirty="0" smtClean="0">
                  <a:solidFill>
                    <a:srgbClr val="BAC6AF"/>
                  </a:solidFill>
                  <a:latin typeface="Calibri" panose="020F0502020204030204" pitchFamily="34" charset="0"/>
                </a:rPr>
                <a:t>websites</a:t>
              </a:r>
              <a:endParaRPr lang="en-GB" sz="1600" kern="1200" dirty="0">
                <a:solidFill>
                  <a:srgbClr val="BAC6AF"/>
                </a:solidFill>
                <a:latin typeface="Calibri" panose="020F0502020204030204" pitchFamily="34" charset="0"/>
              </a:endParaRPr>
            </a:p>
          </p:txBody>
        </p:sp>
      </p:grpSp>
      <p:grpSp>
        <p:nvGrpSpPr>
          <p:cNvPr id="74" name="Group 73"/>
          <p:cNvGrpSpPr/>
          <p:nvPr/>
        </p:nvGrpSpPr>
        <p:grpSpPr>
          <a:xfrm>
            <a:off x="5619895" y="1657830"/>
            <a:ext cx="1263774" cy="628404"/>
            <a:chOff x="3898278" y="1213339"/>
            <a:chExt cx="1263774" cy="896950"/>
          </a:xfrm>
        </p:grpSpPr>
        <p:sp>
          <p:nvSpPr>
            <p:cNvPr id="75" name="Oval 74"/>
            <p:cNvSpPr/>
            <p:nvPr/>
          </p:nvSpPr>
          <p:spPr>
            <a:xfrm>
              <a:off x="3898278" y="1213339"/>
              <a:ext cx="1263774" cy="89695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6" name="Oval 4"/>
            <p:cNvSpPr txBox="1"/>
            <p:nvPr/>
          </p:nvSpPr>
          <p:spPr>
            <a:xfrm>
              <a:off x="4084103" y="1300379"/>
              <a:ext cx="893624" cy="63424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100000"/>
                </a:lnSpc>
                <a:spcBef>
                  <a:spcPct val="0"/>
                </a:spcBef>
                <a:spcAft>
                  <a:spcPts val="0"/>
                </a:spcAft>
              </a:pPr>
              <a:r>
                <a:rPr lang="en-GB" sz="2000" kern="1200" dirty="0" smtClean="0">
                  <a:solidFill>
                    <a:srgbClr val="BAC6AF"/>
                  </a:solidFill>
                  <a:latin typeface="Calibri" panose="020F0502020204030204" pitchFamily="34" charset="0"/>
                </a:rPr>
                <a:t>WHO </a:t>
              </a:r>
              <a:r>
                <a:rPr lang="en-GB" sz="1600" kern="1200" dirty="0" smtClean="0">
                  <a:solidFill>
                    <a:srgbClr val="BAC6AF"/>
                  </a:solidFill>
                  <a:latin typeface="Calibri" panose="020F0502020204030204" pitchFamily="34" charset="0"/>
                </a:rPr>
                <a:t>websites</a:t>
              </a:r>
              <a:endParaRPr lang="en-GB" sz="1600" kern="1200" dirty="0">
                <a:solidFill>
                  <a:srgbClr val="BAC6AF"/>
                </a:solidFill>
                <a:latin typeface="Calibri" panose="020F0502020204030204" pitchFamily="34" charset="0"/>
              </a:endParaRPr>
            </a:p>
          </p:txBody>
        </p:sp>
      </p:grpSp>
      <p:grpSp>
        <p:nvGrpSpPr>
          <p:cNvPr id="77" name="Group 76"/>
          <p:cNvGrpSpPr/>
          <p:nvPr/>
        </p:nvGrpSpPr>
        <p:grpSpPr>
          <a:xfrm>
            <a:off x="2826832" y="890212"/>
            <a:ext cx="1855157" cy="1097221"/>
            <a:chOff x="1830346" y="608773"/>
            <a:chExt cx="1855157" cy="1097221"/>
          </a:xfrm>
        </p:grpSpPr>
        <p:sp>
          <p:nvSpPr>
            <p:cNvPr id="78" name="Oval 77"/>
            <p:cNvSpPr/>
            <p:nvPr/>
          </p:nvSpPr>
          <p:spPr>
            <a:xfrm>
              <a:off x="1830346" y="608773"/>
              <a:ext cx="1855157" cy="1097221"/>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79" name="Oval 4"/>
            <p:cNvSpPr txBox="1"/>
            <p:nvPr/>
          </p:nvSpPr>
          <p:spPr>
            <a:xfrm>
              <a:off x="2102027" y="769457"/>
              <a:ext cx="1311795" cy="775853"/>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100000"/>
                </a:lnSpc>
                <a:spcBef>
                  <a:spcPct val="0"/>
                </a:spcBef>
                <a:spcAft>
                  <a:spcPct val="35000"/>
                </a:spcAft>
              </a:pPr>
              <a:r>
                <a:rPr lang="fr-FR" sz="1600" kern="1200" noProof="0" dirty="0" smtClean="0">
                  <a:solidFill>
                    <a:srgbClr val="BAC6AF"/>
                  </a:solidFill>
                  <a:latin typeface="Calibri" panose="020F0502020204030204" pitchFamily="34" charset="0"/>
                </a:rPr>
                <a:t>National public </a:t>
              </a:r>
              <a:r>
                <a:rPr lang="fr-FR" sz="1600" kern="1200" noProof="0" dirty="0" err="1" smtClean="0">
                  <a:solidFill>
                    <a:srgbClr val="BAC6AF"/>
                  </a:solidFill>
                  <a:latin typeface="Calibri" panose="020F0502020204030204" pitchFamily="34" charset="0"/>
                </a:rPr>
                <a:t>health</a:t>
              </a:r>
              <a:r>
                <a:rPr lang="fr-FR" sz="1600" kern="1200" noProof="0" dirty="0" smtClean="0">
                  <a:solidFill>
                    <a:srgbClr val="BAC6AF"/>
                  </a:solidFill>
                  <a:latin typeface="Calibri" panose="020F0502020204030204" pitchFamily="34" charset="0"/>
                </a:rPr>
                <a:t> </a:t>
              </a:r>
              <a:r>
                <a:rPr lang="fr-FR" sz="1600" kern="1200" noProof="0" dirty="0" err="1" smtClean="0">
                  <a:solidFill>
                    <a:srgbClr val="BAC6AF"/>
                  </a:solidFill>
                  <a:latin typeface="Calibri" panose="020F0502020204030204" pitchFamily="34" charset="0"/>
                </a:rPr>
                <a:t>agency</a:t>
              </a:r>
              <a:r>
                <a:rPr lang="fr-FR" sz="1600" kern="1200" noProof="0" dirty="0" smtClean="0">
                  <a:solidFill>
                    <a:srgbClr val="BAC6AF"/>
                  </a:solidFill>
                  <a:latin typeface="Calibri" panose="020F0502020204030204" pitchFamily="34" charset="0"/>
                </a:rPr>
                <a:t> </a:t>
              </a:r>
              <a:r>
                <a:rPr lang="fr-FR" sz="1600" kern="1200" noProof="0" dirty="0" err="1" smtClean="0">
                  <a:solidFill>
                    <a:srgbClr val="BAC6AF"/>
                  </a:solidFill>
                  <a:latin typeface="Calibri" panose="020F0502020204030204" pitchFamily="34" charset="0"/>
                </a:rPr>
                <a:t>websites</a:t>
              </a:r>
              <a:endParaRPr lang="fr-FR" sz="1600" kern="1200" noProof="0" dirty="0">
                <a:solidFill>
                  <a:srgbClr val="BAC6AF"/>
                </a:solidFill>
                <a:latin typeface="Calibri" panose="020F0502020204030204" pitchFamily="34" charset="0"/>
              </a:endParaRPr>
            </a:p>
          </p:txBody>
        </p:sp>
      </p:grpSp>
      <p:sp>
        <p:nvSpPr>
          <p:cNvPr id="11" name="TextBox 10"/>
          <p:cNvSpPr txBox="1"/>
          <p:nvPr/>
        </p:nvSpPr>
        <p:spPr>
          <a:xfrm>
            <a:off x="1018753" y="865334"/>
            <a:ext cx="1886368" cy="369332"/>
          </a:xfrm>
          <a:prstGeom prst="rect">
            <a:avLst/>
          </a:prstGeom>
          <a:noFill/>
        </p:spPr>
        <p:txBody>
          <a:bodyPr wrap="square" rtlCol="0">
            <a:spAutoFit/>
          </a:bodyPr>
          <a:lstStyle/>
          <a:p>
            <a:r>
              <a:rPr lang="nl-NL" sz="2000" b="1" u="none" dirty="0" smtClean="0">
                <a:solidFill>
                  <a:srgbClr val="69AE23"/>
                </a:solidFill>
              </a:rPr>
              <a:t>EI Sources</a:t>
            </a:r>
            <a:endParaRPr lang="en-GB" sz="2000" b="1" u="none" dirty="0">
              <a:solidFill>
                <a:srgbClr val="69AE23"/>
              </a:solidFill>
            </a:endParaRPr>
          </a:p>
        </p:txBody>
      </p:sp>
      <p:grpSp>
        <p:nvGrpSpPr>
          <p:cNvPr id="84" name="Group 83"/>
          <p:cNvGrpSpPr/>
          <p:nvPr/>
        </p:nvGrpSpPr>
        <p:grpSpPr>
          <a:xfrm>
            <a:off x="3875612" y="5285734"/>
            <a:ext cx="1172988" cy="512726"/>
            <a:chOff x="2774872" y="6331080"/>
            <a:chExt cx="1172988" cy="512726"/>
          </a:xfrm>
        </p:grpSpPr>
        <p:sp>
          <p:nvSpPr>
            <p:cNvPr id="34" name="Oval 33"/>
            <p:cNvSpPr/>
            <p:nvPr/>
          </p:nvSpPr>
          <p:spPr>
            <a:xfrm>
              <a:off x="2774872" y="6331080"/>
              <a:ext cx="1172988" cy="512726"/>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36" name="Oval 4"/>
            <p:cNvSpPr txBox="1"/>
            <p:nvPr/>
          </p:nvSpPr>
          <p:spPr>
            <a:xfrm>
              <a:off x="2912650" y="6427067"/>
              <a:ext cx="829428" cy="36255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a:solidFill>
                    <a:srgbClr val="BAC6AF"/>
                  </a:solidFill>
                  <a:latin typeface="Calibri" panose="020F0502020204030204" pitchFamily="34" charset="0"/>
                </a:rPr>
                <a:t>EWRS</a:t>
              </a:r>
              <a:endParaRPr lang="en-GB" sz="1400" kern="1200" dirty="0">
                <a:solidFill>
                  <a:srgbClr val="BAC6AF"/>
                </a:solidFill>
                <a:latin typeface="Calibri" panose="020F0502020204030204" pitchFamily="34" charset="0"/>
              </a:endParaRPr>
            </a:p>
          </p:txBody>
        </p:sp>
      </p:grpSp>
      <p:grpSp>
        <p:nvGrpSpPr>
          <p:cNvPr id="86" name="Group 85"/>
          <p:cNvGrpSpPr/>
          <p:nvPr/>
        </p:nvGrpSpPr>
        <p:grpSpPr>
          <a:xfrm>
            <a:off x="5188310" y="6356815"/>
            <a:ext cx="1150006" cy="573127"/>
            <a:chOff x="4547009" y="5739755"/>
            <a:chExt cx="1150006" cy="573127"/>
          </a:xfrm>
        </p:grpSpPr>
        <p:sp>
          <p:nvSpPr>
            <p:cNvPr id="48" name="Oval 47"/>
            <p:cNvSpPr/>
            <p:nvPr/>
          </p:nvSpPr>
          <p:spPr>
            <a:xfrm>
              <a:off x="4547009" y="5739755"/>
              <a:ext cx="1150006" cy="573127"/>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49" name="Oval 4"/>
            <p:cNvSpPr txBox="1"/>
            <p:nvPr/>
          </p:nvSpPr>
          <p:spPr>
            <a:xfrm>
              <a:off x="4715423" y="5823687"/>
              <a:ext cx="813178" cy="405262"/>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GB" sz="2000" kern="1200" dirty="0" err="1" smtClean="0">
                  <a:solidFill>
                    <a:srgbClr val="BAC6AF"/>
                  </a:solidFill>
                  <a:latin typeface="Calibri" panose="020F0502020204030204" pitchFamily="34" charset="0"/>
                </a:rPr>
                <a:t>TESSy</a:t>
              </a:r>
              <a:endParaRPr lang="en-GB" sz="2000" kern="1200" dirty="0">
                <a:solidFill>
                  <a:srgbClr val="BAC6AF"/>
                </a:solidFill>
                <a:latin typeface="Calibri" panose="020F0502020204030204" pitchFamily="34" charset="0"/>
              </a:endParaRPr>
            </a:p>
          </p:txBody>
        </p:sp>
      </p:grpSp>
      <p:grpSp>
        <p:nvGrpSpPr>
          <p:cNvPr id="88" name="Group 87"/>
          <p:cNvGrpSpPr/>
          <p:nvPr/>
        </p:nvGrpSpPr>
        <p:grpSpPr>
          <a:xfrm>
            <a:off x="1145248" y="3826387"/>
            <a:ext cx="1262252" cy="608292"/>
            <a:chOff x="3247686" y="2011895"/>
            <a:chExt cx="1441958" cy="904530"/>
          </a:xfrm>
        </p:grpSpPr>
        <p:sp>
          <p:nvSpPr>
            <p:cNvPr id="89" name="Oval 88"/>
            <p:cNvSpPr/>
            <p:nvPr/>
          </p:nvSpPr>
          <p:spPr>
            <a:xfrm>
              <a:off x="3247686" y="2011895"/>
              <a:ext cx="1441958" cy="904530"/>
            </a:xfrm>
            <a:prstGeom prst="ellipse">
              <a:avLst/>
            </a:prstGeom>
            <a:solidFill>
              <a:schemeClr val="bg1"/>
            </a:solidFill>
            <a:ln w="12700">
              <a:solidFill>
                <a:schemeClr val="accent1">
                  <a:lumMod val="25000"/>
                </a:schemeClr>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sp>
        <p:sp>
          <p:nvSpPr>
            <p:cNvPr id="90" name="Oval 4"/>
            <p:cNvSpPr txBox="1"/>
            <p:nvPr/>
          </p:nvSpPr>
          <p:spPr>
            <a:xfrm>
              <a:off x="3432548" y="2118351"/>
              <a:ext cx="1019618" cy="639600"/>
            </a:xfrm>
            <a:prstGeom prst="rect">
              <a:avLst/>
            </a:prstGeom>
          </p:spPr>
          <p:style>
            <a:lnRef idx="0">
              <a:scrgbClr r="0" g="0" b="0"/>
            </a:lnRef>
            <a:fillRef idx="0">
              <a:scrgbClr r="0" g="0" b="0"/>
            </a:fillRef>
            <a:effectRef idx="0">
              <a:scrgbClr r="0" g="0" b="0"/>
            </a:effectRef>
            <a:fontRef idx="minor">
              <a:schemeClr val="tx1"/>
            </a:fontRef>
          </p:style>
          <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GB" sz="2000" kern="1200" dirty="0" smtClean="0">
                  <a:solidFill>
                    <a:srgbClr val="BAC6AF"/>
                  </a:solidFill>
                  <a:latin typeface="Calibri" panose="020F0502020204030204" pitchFamily="34" charset="0"/>
                </a:rPr>
                <a:t>Media</a:t>
              </a:r>
              <a:endParaRPr lang="en-GB" sz="2000" kern="1200" dirty="0">
                <a:solidFill>
                  <a:srgbClr val="BAC6AF"/>
                </a:solidFill>
                <a:latin typeface="Calibri" panose="020F0502020204030204" pitchFamily="34" charset="0"/>
              </a:endParaRPr>
            </a:p>
          </p:txBody>
        </p:sp>
      </p:grpSp>
    </p:spTree>
    <p:extLst>
      <p:ext uri="{BB962C8B-B14F-4D97-AF65-F5344CB8AC3E}">
        <p14:creationId xmlns:p14="http://schemas.microsoft.com/office/powerpoint/2010/main" val="331106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3"/>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84"/>
                                        </p:tgtEl>
                                        <p:attrNameLst>
                                          <p:attrName>style.visibility</p:attrName>
                                        </p:attrNameLst>
                                      </p:cBhvr>
                                      <p:to>
                                        <p:strVal val="hidden"/>
                                      </p:to>
                                    </p:set>
                                  </p:childTnLst>
                                </p:cTn>
                              </p:par>
                              <p:par>
                                <p:cTn id="31" presetID="1" presetClass="exit" presetSubtype="0" fill="hold" nodeType="withEffect">
                                  <p:stCondLst>
                                    <p:cond delay="0"/>
                                  </p:stCondLst>
                                  <p:childTnLst>
                                    <p:set>
                                      <p:cBhvr>
                                        <p:cTn id="32" dur="1" fill="hold">
                                          <p:stCondLst>
                                            <p:cond delay="0"/>
                                          </p:stCondLst>
                                        </p:cTn>
                                        <p:tgtEl>
                                          <p:spTgt spid="8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38"/>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4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7"/>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62"/>
                                        </p:tgtEl>
                                        <p:attrNameLst>
                                          <p:attrName>style.visibility</p:attrName>
                                        </p:attrNameLst>
                                      </p:cBhvr>
                                      <p:to>
                                        <p:strVal val="hidden"/>
                                      </p:to>
                                    </p:set>
                                  </p:childTnLst>
                                </p:cTn>
                              </p:par>
                              <p:par>
                                <p:cTn id="43" presetID="1" presetClass="exit" presetSubtype="0" fill="hold" nodeType="withEffect">
                                  <p:stCondLst>
                                    <p:cond delay="0"/>
                                  </p:stCondLst>
                                  <p:childTnLst>
                                    <p:set>
                                      <p:cBhvr>
                                        <p:cTn id="44" dur="1" fill="hold">
                                          <p:stCondLst>
                                            <p:cond delay="0"/>
                                          </p:stCondLst>
                                        </p:cTn>
                                        <p:tgtEl>
                                          <p:spTgt spid="6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87"/>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50"/>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3"/>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5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71"/>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74"/>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8"/>
                                        </p:tgtEl>
                                        <p:attrNameLst>
                                          <p:attrName>style.visibility</p:attrName>
                                        </p:attrNameLst>
                                      </p:cBhvr>
                                      <p:to>
                                        <p:strVal val="visible"/>
                                      </p:to>
                                    </p:set>
                                  </p:childTnLst>
                                </p:cTn>
                              </p:par>
                              <p:par>
                                <p:cTn id="63" presetID="1" presetClass="exit" presetSubtype="0" fill="hold" nodeType="withEffect">
                                  <p:stCondLst>
                                    <p:cond delay="0"/>
                                  </p:stCondLst>
                                  <p:childTnLst>
                                    <p:set>
                                      <p:cBhvr>
                                        <p:cTn id="64" dur="1" fill="hold">
                                          <p:stCondLst>
                                            <p:cond delay="0"/>
                                          </p:stCondLst>
                                        </p:cTn>
                                        <p:tgtEl>
                                          <p:spTgt spid="77"/>
                                        </p:tgtEl>
                                        <p:attrNameLst>
                                          <p:attrName>style.visibility</p:attrName>
                                        </p:attrNameLst>
                                      </p:cBhvr>
                                      <p:to>
                                        <p:strVal val="hidden"/>
                                      </p:to>
                                    </p:set>
                                  </p:childTnLst>
                                </p:cTn>
                              </p:par>
                              <p:par>
                                <p:cTn id="65" presetID="1" presetClass="exit" presetSubtype="0" fill="hold" nodeType="withEffect">
                                  <p:stCondLst>
                                    <p:cond delay="0"/>
                                  </p:stCondLst>
                                  <p:childTnLst>
                                    <p:set>
                                      <p:cBhvr>
                                        <p:cTn id="66" dur="1" fill="hold">
                                          <p:stCondLst>
                                            <p:cond delay="0"/>
                                          </p:stCondLst>
                                        </p:cTn>
                                        <p:tgtEl>
                                          <p:spTgt spid="71"/>
                                        </p:tgtEl>
                                        <p:attrNameLst>
                                          <p:attrName>style.visibility</p:attrName>
                                        </p:attrNameLst>
                                      </p:cBhvr>
                                      <p:to>
                                        <p:strVal val="hidden"/>
                                      </p:to>
                                    </p:set>
                                  </p:childTnLst>
                                </p:cTn>
                              </p:par>
                              <p:par>
                                <p:cTn id="67" presetID="1" presetClass="exit" presetSubtype="0" fill="hold" nodeType="withEffect">
                                  <p:stCondLst>
                                    <p:cond delay="0"/>
                                  </p:stCondLst>
                                  <p:childTnLst>
                                    <p:set>
                                      <p:cBhvr>
                                        <p:cTn id="68" dur="1" fill="hold">
                                          <p:stCondLst>
                                            <p:cond delay="0"/>
                                          </p:stCondLst>
                                        </p:cTn>
                                        <p:tgtEl>
                                          <p:spTgt spid="74"/>
                                        </p:tgtEl>
                                        <p:attrNameLst>
                                          <p:attrName>style.visibility</p:attrName>
                                        </p:attrNameLst>
                                      </p:cBhvr>
                                      <p:to>
                                        <p:strVal val="hidden"/>
                                      </p:to>
                                    </p:set>
                                  </p:childTnLst>
                                </p:cTn>
                              </p:par>
                              <p:par>
                                <p:cTn id="69" presetID="1" presetClass="exit" presetSubtype="0" fill="hold" nodeType="withEffect">
                                  <p:stCondLst>
                                    <p:cond delay="0"/>
                                  </p:stCondLst>
                                  <p:childTnLst>
                                    <p:set>
                                      <p:cBhvr>
                                        <p:cTn id="70" dur="1" fill="hold">
                                          <p:stCondLst>
                                            <p:cond delay="0"/>
                                          </p:stCondLst>
                                        </p:cTn>
                                        <p:tgtEl>
                                          <p:spTgt spid="88"/>
                                        </p:tgtEl>
                                        <p:attrNameLst>
                                          <p:attrName>style.visibility</p:attrName>
                                        </p:attrNameLst>
                                      </p:cBhvr>
                                      <p:to>
                                        <p:strVal val="hidden"/>
                                      </p:to>
                                    </p:set>
                                  </p:childTnLst>
                                </p:cTn>
                              </p:par>
                              <p:par>
                                <p:cTn id="71" presetID="1" presetClass="exit" presetSubtype="0" fill="hold" nodeType="withEffect">
                                  <p:stCondLst>
                                    <p:cond delay="0"/>
                                  </p:stCondLst>
                                  <p:childTnLst>
                                    <p:set>
                                      <p:cBhvr>
                                        <p:cTn id="72" dur="1" fill="hold">
                                          <p:stCondLst>
                                            <p:cond delay="0"/>
                                          </p:stCondLst>
                                        </p:cTn>
                                        <p:tgtEl>
                                          <p:spTgt spid="59"/>
                                        </p:tgtEl>
                                        <p:attrNameLst>
                                          <p:attrName>style.visibility</p:attrName>
                                        </p:attrNameLst>
                                      </p:cBhvr>
                                      <p:to>
                                        <p:strVal val="hidden"/>
                                      </p:to>
                                    </p:set>
                                  </p:childTnLst>
                                </p:cTn>
                              </p:par>
                              <p:par>
                                <p:cTn id="73" presetID="1" presetClass="exit" presetSubtype="0" fill="hold" nodeType="withEffect">
                                  <p:stCondLst>
                                    <p:cond delay="0"/>
                                  </p:stCondLst>
                                  <p:childTnLst>
                                    <p:set>
                                      <p:cBhvr>
                                        <p:cTn id="74" dur="1" fill="hold">
                                          <p:stCondLst>
                                            <p:cond delay="0"/>
                                          </p:stCondLst>
                                        </p:cTn>
                                        <p:tgtEl>
                                          <p:spTgt spid="6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84"/>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86"/>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38"/>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44"/>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62"/>
                                        </p:tgtEl>
                                        <p:attrNameLst>
                                          <p:attrName>style.visibility</p:attrName>
                                        </p:attrNameLst>
                                      </p:cBhvr>
                                      <p:to>
                                        <p:strVal val="visible"/>
                                      </p:to>
                                    </p:set>
                                  </p:childTnLst>
                                </p:cTn>
                              </p:par>
                              <p:par>
                                <p:cTn id="87" presetID="1" presetClass="entr" presetSubtype="0" fill="hold" nodeType="withEffect">
                                  <p:stCondLst>
                                    <p:cond delay="0"/>
                                  </p:stCondLst>
                                  <p:childTnLst>
                                    <p:set>
                                      <p:cBhvr>
                                        <p:cTn id="88" dur="1" fill="hold">
                                          <p:stCondLst>
                                            <p:cond delay="0"/>
                                          </p:stCondLst>
                                        </p:cTn>
                                        <p:tgtEl>
                                          <p:spTgt spid="65"/>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50"/>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87"/>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53"/>
                                        </p:tgtEl>
                                        <p:attrNameLst>
                                          <p:attrName>style.visibility</p:attrName>
                                        </p:attrNameLst>
                                      </p:cBhvr>
                                      <p:to>
                                        <p:strVal val="visible"/>
                                      </p:to>
                                    </p:set>
                                  </p:childTnLst>
                                </p:cTn>
                              </p:par>
                              <p:par>
                                <p:cTn id="95" presetID="1" presetClass="entr" presetSubtype="0" fill="hold" nodeType="withEffect">
                                  <p:stCondLst>
                                    <p:cond delay="0"/>
                                  </p:stCondLst>
                                  <p:childTnLst>
                                    <p:set>
                                      <p:cBhvr>
                                        <p:cTn id="96" dur="1" fill="hold">
                                          <p:stCondLst>
                                            <p:cond delay="0"/>
                                          </p:stCondLst>
                                        </p:cTn>
                                        <p:tgtEl>
                                          <p:spTgt spid="77"/>
                                        </p:tgtEl>
                                        <p:attrNameLst>
                                          <p:attrName>style.visibility</p:attrName>
                                        </p:attrNameLst>
                                      </p:cBhvr>
                                      <p:to>
                                        <p:strVal val="visible"/>
                                      </p:to>
                                    </p:set>
                                  </p:childTnLst>
                                </p:cTn>
                              </p:par>
                              <p:par>
                                <p:cTn id="97" presetID="1" presetClass="entr" presetSubtype="0" fill="hold" nodeType="withEffect">
                                  <p:stCondLst>
                                    <p:cond delay="0"/>
                                  </p:stCondLst>
                                  <p:childTnLst>
                                    <p:set>
                                      <p:cBhvr>
                                        <p:cTn id="98" dur="1" fill="hold">
                                          <p:stCondLst>
                                            <p:cond delay="0"/>
                                          </p:stCondLst>
                                        </p:cTn>
                                        <p:tgtEl>
                                          <p:spTgt spid="59"/>
                                        </p:tgtEl>
                                        <p:attrNameLst>
                                          <p:attrName>style.visibility</p:attrName>
                                        </p:attrNameLst>
                                      </p:cBhvr>
                                      <p:to>
                                        <p:strVal val="visible"/>
                                      </p:to>
                                    </p:set>
                                  </p:childTnLst>
                                </p:cTn>
                              </p:par>
                              <p:par>
                                <p:cTn id="99" presetID="1" presetClass="entr" presetSubtype="0" fill="hold" nodeType="withEffect">
                                  <p:stCondLst>
                                    <p:cond delay="0"/>
                                  </p:stCondLst>
                                  <p:childTnLst>
                                    <p:set>
                                      <p:cBhvr>
                                        <p:cTn id="100" dur="1" fill="hold">
                                          <p:stCondLst>
                                            <p:cond delay="0"/>
                                          </p:stCondLst>
                                        </p:cTn>
                                        <p:tgtEl>
                                          <p:spTgt spid="71"/>
                                        </p:tgtEl>
                                        <p:attrNameLst>
                                          <p:attrName>style.visibility</p:attrName>
                                        </p:attrNameLst>
                                      </p:cBhvr>
                                      <p:to>
                                        <p:strVal val="visible"/>
                                      </p:to>
                                    </p:set>
                                  </p:childTnLst>
                                </p:cTn>
                              </p:par>
                              <p:par>
                                <p:cTn id="101" presetID="1" presetClass="entr" presetSubtype="0" fill="hold" nodeType="withEffect">
                                  <p:stCondLst>
                                    <p:cond delay="0"/>
                                  </p:stCondLst>
                                  <p:childTnLst>
                                    <p:set>
                                      <p:cBhvr>
                                        <p:cTn id="102" dur="1" fill="hold">
                                          <p:stCondLst>
                                            <p:cond delay="0"/>
                                          </p:stCondLst>
                                        </p:cTn>
                                        <p:tgtEl>
                                          <p:spTgt spid="74"/>
                                        </p:tgtEl>
                                        <p:attrNameLst>
                                          <p:attrName>style.visibility</p:attrName>
                                        </p:attrNameLst>
                                      </p:cBhvr>
                                      <p:to>
                                        <p:strVal val="visible"/>
                                      </p:to>
                                    </p:set>
                                  </p:childTnLst>
                                </p:cTn>
                              </p:par>
                              <p:par>
                                <p:cTn id="103" presetID="1" presetClass="entr" presetSubtype="0" fill="hold" nodeType="withEffect">
                                  <p:stCondLst>
                                    <p:cond delay="0"/>
                                  </p:stCondLst>
                                  <p:childTnLst>
                                    <p:set>
                                      <p:cBhvr>
                                        <p:cTn id="104" dur="1" fill="hold">
                                          <p:stCondLst>
                                            <p:cond delay="0"/>
                                          </p:stCondLst>
                                        </p:cTn>
                                        <p:tgtEl>
                                          <p:spTgt spid="68"/>
                                        </p:tgtEl>
                                        <p:attrNameLst>
                                          <p:attrName>style.visibility</p:attrName>
                                        </p:attrNameLst>
                                      </p:cBhvr>
                                      <p:to>
                                        <p:strVal val="visible"/>
                                      </p:to>
                                    </p:set>
                                  </p:childTnLst>
                                </p:cTn>
                              </p:par>
                              <p:par>
                                <p:cTn id="105" presetID="1" presetClass="entr" presetSubtype="0" fill="hold" nodeType="withEffect">
                                  <p:stCondLst>
                                    <p:cond delay="0"/>
                                  </p:stCondLst>
                                  <p:childTnLst>
                                    <p:set>
                                      <p:cBhvr>
                                        <p:cTn id="106"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l="22082" t="17960" r="3314" b="9348"/>
          <a:stretch/>
        </p:blipFill>
        <p:spPr>
          <a:xfrm rot="19952825">
            <a:off x="4104823" y="1516807"/>
            <a:ext cx="405045" cy="450050"/>
          </a:xfrm>
          <a:prstGeom prst="rect">
            <a:avLst/>
          </a:prstGeom>
        </p:spPr>
      </p:pic>
      <p:pic>
        <p:nvPicPr>
          <p:cNvPr id="11" name="Picture 10"/>
          <p:cNvPicPr>
            <a:picLocks noChangeAspect="1"/>
          </p:cNvPicPr>
          <p:nvPr/>
        </p:nvPicPr>
        <p:blipFill rotWithShape="1">
          <a:blip r:embed="rId4"/>
          <a:srcRect l="27934" t="2238" r="11449" b="60703"/>
          <a:stretch/>
        </p:blipFill>
        <p:spPr>
          <a:xfrm rot="6376317">
            <a:off x="6387156" y="1063588"/>
            <a:ext cx="502312" cy="275327"/>
          </a:xfrm>
          <a:prstGeom prst="rect">
            <a:avLst/>
          </a:prstGeom>
        </p:spPr>
      </p:pic>
      <p:pic>
        <p:nvPicPr>
          <p:cNvPr id="10" name="Picture 9"/>
          <p:cNvPicPr>
            <a:picLocks noChangeAspect="1"/>
          </p:cNvPicPr>
          <p:nvPr/>
        </p:nvPicPr>
        <p:blipFill rotWithShape="1">
          <a:blip r:embed="rId4"/>
          <a:srcRect l="48067" t="35616"/>
          <a:stretch/>
        </p:blipFill>
        <p:spPr>
          <a:xfrm rot="2587454">
            <a:off x="5804615" y="1576273"/>
            <a:ext cx="430360" cy="478338"/>
          </a:xfrm>
          <a:prstGeom prst="rect">
            <a:avLst/>
          </a:prstGeom>
        </p:spPr>
      </p:pic>
      <p:graphicFrame>
        <p:nvGraphicFramePr>
          <p:cNvPr id="3" name="Diagram 2"/>
          <p:cNvGraphicFramePr/>
          <p:nvPr>
            <p:extLst>
              <p:ext uri="{D42A27DB-BD31-4B8C-83A1-F6EECF244321}">
                <p14:modId xmlns:p14="http://schemas.microsoft.com/office/powerpoint/2010/main" val="1005424637"/>
              </p:ext>
            </p:extLst>
          </p:nvPr>
        </p:nvGraphicFramePr>
        <p:xfrm>
          <a:off x="5630788" y="1835417"/>
          <a:ext cx="5170562" cy="403022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5" name="Diagram 4"/>
          <p:cNvGraphicFramePr/>
          <p:nvPr>
            <p:extLst/>
          </p:nvPr>
        </p:nvGraphicFramePr>
        <p:xfrm>
          <a:off x="-710" y="2034884"/>
          <a:ext cx="5161793" cy="3822675"/>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6" name="TextBox 5"/>
          <p:cNvSpPr txBox="1"/>
          <p:nvPr/>
        </p:nvSpPr>
        <p:spPr>
          <a:xfrm>
            <a:off x="900175" y="5094185"/>
            <a:ext cx="9721080" cy="424732"/>
          </a:xfrm>
          <a:prstGeom prst="rect">
            <a:avLst/>
          </a:prstGeom>
          <a:noFill/>
        </p:spPr>
        <p:txBody>
          <a:bodyPr wrap="square" rtlCol="0">
            <a:spAutoFit/>
          </a:bodyPr>
          <a:lstStyle/>
          <a:p>
            <a:r>
              <a:rPr lang="nl-NL" sz="2400" b="1" u="none" dirty="0" smtClean="0">
                <a:latin typeface="+mn-lt"/>
              </a:rPr>
              <a:t>Validated Items of Information</a:t>
            </a:r>
            <a:endParaRPr lang="en-GB" sz="2400" b="1" u="none" dirty="0">
              <a:latin typeface="+mn-lt"/>
            </a:endParaRPr>
          </a:p>
        </p:txBody>
      </p:sp>
      <p:sp>
        <p:nvSpPr>
          <p:cNvPr id="7" name="Down Arrow 6"/>
          <p:cNvSpPr/>
          <p:nvPr/>
        </p:nvSpPr>
        <p:spPr bwMode="auto">
          <a:xfrm>
            <a:off x="5265660" y="5518917"/>
            <a:ext cx="450000" cy="520373"/>
          </a:xfrm>
          <a:prstGeom prst="downArrow">
            <a:avLst/>
          </a:prstGeom>
          <a:solidFill>
            <a:schemeClr val="accent1"/>
          </a:solidFill>
          <a:ln w="19050" cap="flat" cmpd="sng" algn="ctr">
            <a:solidFill>
              <a:schemeClr val="bg1">
                <a:lumMod val="9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i="0" u="sng" strike="noStrike" normalizeH="0" baseline="0" smtClean="0">
              <a:ln w="0"/>
              <a:solidFill>
                <a:schemeClr val="accent1"/>
              </a:solidFill>
              <a:effectLst>
                <a:outerShdw blurRad="38100" dist="25400" dir="5400000" algn="ctr" rotWithShape="0">
                  <a:srgbClr val="6E747A">
                    <a:alpha val="43000"/>
                  </a:srgbClr>
                </a:outerShdw>
              </a:effectLst>
              <a:latin typeface="Microsoft Sans Serif" pitchFamily="34" charset="0"/>
            </a:endParaRPr>
          </a:p>
        </p:txBody>
      </p:sp>
      <p:pic>
        <p:nvPicPr>
          <p:cNvPr id="9" name="Picture 8"/>
          <p:cNvPicPr>
            <a:picLocks noChangeAspect="1"/>
          </p:cNvPicPr>
          <p:nvPr/>
        </p:nvPicPr>
        <p:blipFill>
          <a:blip r:embed="rId4"/>
          <a:stretch>
            <a:fillRect/>
          </a:stretch>
        </p:blipFill>
        <p:spPr>
          <a:xfrm>
            <a:off x="3735490" y="908720"/>
            <a:ext cx="828675" cy="685082"/>
          </a:xfrm>
          <a:prstGeom prst="rect">
            <a:avLst/>
          </a:prstGeom>
        </p:spPr>
      </p:pic>
      <p:sp>
        <p:nvSpPr>
          <p:cNvPr id="8" name="Rettangolo 9"/>
          <p:cNvSpPr/>
          <p:nvPr/>
        </p:nvSpPr>
        <p:spPr>
          <a:xfrm>
            <a:off x="1170205" y="6152412"/>
            <a:ext cx="8820980" cy="341632"/>
          </a:xfrm>
          <a:prstGeom prst="rect">
            <a:avLst/>
          </a:prstGeom>
          <a:solidFill>
            <a:schemeClr val="accent1">
              <a:lumMod val="20000"/>
              <a:lumOff val="80000"/>
            </a:schemeClr>
          </a:solidFill>
          <a:ln w="19050">
            <a:solidFill>
              <a:schemeClr val="accent1"/>
            </a:solidFill>
          </a:ln>
        </p:spPr>
        <p:txBody>
          <a:bodyPr wrap="square">
            <a:spAutoFit/>
          </a:bodyPr>
          <a:lstStyle/>
          <a:p>
            <a:r>
              <a:rPr lang="en-GB" sz="1800" u="none" dirty="0" smtClean="0">
                <a:solidFill>
                  <a:schemeClr val="accent4"/>
                </a:solidFill>
                <a:latin typeface="Arial" charset="0"/>
              </a:rPr>
              <a:t>Request further details and/or establish collaboration</a:t>
            </a:r>
            <a:endParaRPr lang="it-IT" sz="1800" u="none" dirty="0" err="1" smtClean="0">
              <a:solidFill>
                <a:schemeClr val="accent4"/>
              </a:solidFill>
              <a:latin typeface="Arial" charset="0"/>
            </a:endParaRPr>
          </a:p>
        </p:txBody>
      </p:sp>
      <p:sp>
        <p:nvSpPr>
          <p:cNvPr id="2" name="Rettangolo 9"/>
          <p:cNvSpPr/>
          <p:nvPr/>
        </p:nvSpPr>
        <p:spPr>
          <a:xfrm>
            <a:off x="4130712" y="1174136"/>
            <a:ext cx="2403223" cy="341632"/>
          </a:xfrm>
          <a:prstGeom prst="rect">
            <a:avLst/>
          </a:prstGeom>
          <a:solidFill>
            <a:schemeClr val="accent1">
              <a:lumMod val="20000"/>
              <a:lumOff val="80000"/>
            </a:schemeClr>
          </a:solidFill>
          <a:ln w="38100">
            <a:solidFill>
              <a:srgbClr val="448EC2"/>
            </a:solidFill>
          </a:ln>
        </p:spPr>
        <p:txBody>
          <a:bodyPr wrap="none">
            <a:spAutoFit/>
          </a:bodyPr>
          <a:lstStyle/>
          <a:p>
            <a:r>
              <a:rPr lang="en-GB" sz="1800" b="1" u="none" dirty="0" smtClean="0">
                <a:solidFill>
                  <a:srgbClr val="02A098"/>
                </a:solidFill>
                <a:latin typeface="Arial" charset="0"/>
              </a:rPr>
              <a:t>Items of information</a:t>
            </a:r>
            <a:endParaRPr lang="it-IT" sz="1800" b="1" u="none" dirty="0" err="1" smtClean="0">
              <a:solidFill>
                <a:srgbClr val="02A098"/>
              </a:solidFill>
              <a:latin typeface="Arial" charset="0"/>
            </a:endParaRPr>
          </a:p>
        </p:txBody>
      </p:sp>
      <p:sp>
        <p:nvSpPr>
          <p:cNvPr id="13" name="Rectangular Callout 12"/>
          <p:cNvSpPr/>
          <p:nvPr/>
        </p:nvSpPr>
        <p:spPr bwMode="auto">
          <a:xfrm>
            <a:off x="171850" y="1172736"/>
            <a:ext cx="3241015" cy="649133"/>
          </a:xfrm>
          <a:prstGeom prst="wedgeRectCallout">
            <a:avLst>
              <a:gd name="adj1" fmla="val 41445"/>
              <a:gd name="adj2" fmla="val 79868"/>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nl-NL" u="none" dirty="0"/>
              <a:t>Information from </a:t>
            </a:r>
            <a:r>
              <a:rPr lang="nl-NL" u="none" dirty="0" smtClean="0"/>
              <a:t>offical sources does </a:t>
            </a:r>
            <a:r>
              <a:rPr lang="nl-NL" b="1" u="none" dirty="0" smtClean="0"/>
              <a:t>NOT</a:t>
            </a:r>
            <a:r>
              <a:rPr lang="nl-NL" u="none" dirty="0" smtClean="0"/>
              <a:t> </a:t>
            </a:r>
            <a:endParaRPr lang="nl-NL" u="none" dirty="0"/>
          </a:p>
          <a:p>
            <a:r>
              <a:rPr lang="nl-NL" u="none" dirty="0" smtClean="0"/>
              <a:t>need </a:t>
            </a:r>
            <a:r>
              <a:rPr lang="nl-NL" u="none" dirty="0"/>
              <a:t>to go through </a:t>
            </a:r>
            <a:r>
              <a:rPr lang="nl-NL" u="none" dirty="0" smtClean="0"/>
              <a:t>the Validation </a:t>
            </a:r>
            <a:r>
              <a:rPr lang="nl-NL" u="none" dirty="0"/>
              <a:t>process</a:t>
            </a:r>
            <a:endParaRPr lang="en-GB" u="none" dirty="0"/>
          </a:p>
        </p:txBody>
      </p:sp>
      <p:sp>
        <p:nvSpPr>
          <p:cNvPr id="14" name="Rectangular Callout 13"/>
          <p:cNvSpPr/>
          <p:nvPr/>
        </p:nvSpPr>
        <p:spPr bwMode="auto">
          <a:xfrm>
            <a:off x="7233680" y="1172736"/>
            <a:ext cx="3375375" cy="649133"/>
          </a:xfrm>
          <a:prstGeom prst="wedgeRectCallout">
            <a:avLst>
              <a:gd name="adj1" fmla="val -41382"/>
              <a:gd name="adj2" fmla="val 81697"/>
            </a:avLst>
          </a:prstGeom>
          <a:solidFill>
            <a:schemeClr val="accent1">
              <a:lumMod val="40000"/>
              <a:lumOff val="60000"/>
              <a:alpha val="25000"/>
            </a:schemeClr>
          </a:solidFill>
          <a:ln w="28575"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nl-NL" u="none" dirty="0"/>
              <a:t>Information from </a:t>
            </a:r>
            <a:r>
              <a:rPr lang="nl-NL" u="none" dirty="0" smtClean="0"/>
              <a:t>non-offical </a:t>
            </a:r>
            <a:r>
              <a:rPr lang="nl-NL" u="none" dirty="0"/>
              <a:t>sources </a:t>
            </a:r>
            <a:r>
              <a:rPr lang="nl-NL" b="1" u="none" dirty="0" smtClean="0"/>
              <a:t>ALWAYS </a:t>
            </a:r>
            <a:endParaRPr lang="nl-NL" b="1" u="none" dirty="0"/>
          </a:p>
          <a:p>
            <a:r>
              <a:rPr lang="nl-NL" u="none" dirty="0" smtClean="0"/>
              <a:t>needs </a:t>
            </a:r>
            <a:r>
              <a:rPr lang="nl-NL" u="none" dirty="0"/>
              <a:t>to go through </a:t>
            </a:r>
            <a:r>
              <a:rPr lang="nl-NL" u="none" dirty="0" smtClean="0"/>
              <a:t>the Validation process</a:t>
            </a:r>
            <a:endParaRPr lang="en-GB" u="none" dirty="0"/>
          </a:p>
        </p:txBody>
      </p:sp>
      <p:sp>
        <p:nvSpPr>
          <p:cNvPr id="15" name="TextBox 14"/>
          <p:cNvSpPr txBox="1"/>
          <p:nvPr/>
        </p:nvSpPr>
        <p:spPr>
          <a:xfrm>
            <a:off x="2295330" y="3246310"/>
            <a:ext cx="398154" cy="369332"/>
          </a:xfrm>
          <a:prstGeom prst="rect">
            <a:avLst/>
          </a:prstGeom>
          <a:noFill/>
        </p:spPr>
        <p:txBody>
          <a:bodyPr wrap="square" rtlCol="0">
            <a:spAutoFit/>
          </a:bodyPr>
          <a:lstStyle/>
          <a:p>
            <a:r>
              <a:rPr lang="en-GB" sz="2000" b="1" u="none" dirty="0" smtClean="0">
                <a:solidFill>
                  <a:srgbClr val="69AE23"/>
                </a:solidFill>
                <a:latin typeface="Tahoma" panose="020B0604030504040204" pitchFamily="34" charset="0"/>
                <a:ea typeface="Tahoma" panose="020B0604030504040204" pitchFamily="34" charset="0"/>
                <a:cs typeface="Tahoma" panose="020B0604030504040204" pitchFamily="34" charset="0"/>
              </a:rPr>
              <a:t>√</a:t>
            </a:r>
            <a:endParaRPr lang="en-GB" sz="2000" b="1" u="none" dirty="0">
              <a:solidFill>
                <a:srgbClr val="69AE23"/>
              </a:solidFill>
            </a:endParaRPr>
          </a:p>
        </p:txBody>
      </p:sp>
      <p:sp>
        <p:nvSpPr>
          <p:cNvPr id="16" name="Curved Down Arrow 15"/>
          <p:cNvSpPr/>
          <p:nvPr/>
        </p:nvSpPr>
        <p:spPr bwMode="auto">
          <a:xfrm rot="2413731">
            <a:off x="7935025" y="2710053"/>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17" name="Curved Down Arrow 16"/>
          <p:cNvSpPr/>
          <p:nvPr/>
        </p:nvSpPr>
        <p:spPr bwMode="auto">
          <a:xfrm rot="2151296" flipV="1">
            <a:off x="7882962" y="3602682"/>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18" name="Curved Down Arrow 17"/>
          <p:cNvSpPr/>
          <p:nvPr/>
        </p:nvSpPr>
        <p:spPr bwMode="auto">
          <a:xfrm rot="2413731">
            <a:off x="8898329" y="3507830"/>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19" name="Curved Down Arrow 18"/>
          <p:cNvSpPr/>
          <p:nvPr/>
        </p:nvSpPr>
        <p:spPr bwMode="auto">
          <a:xfrm rot="4666840" flipV="1">
            <a:off x="8289002" y="4459092"/>
            <a:ext cx="666216" cy="367220"/>
          </a:xfrm>
          <a:prstGeom prst="curvedDownArrow">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20" name="TextBox 19"/>
          <p:cNvSpPr txBox="1"/>
          <p:nvPr/>
        </p:nvSpPr>
        <p:spPr>
          <a:xfrm>
            <a:off x="1018753" y="865334"/>
            <a:ext cx="1886368" cy="369332"/>
          </a:xfrm>
          <a:prstGeom prst="rect">
            <a:avLst/>
          </a:prstGeom>
          <a:noFill/>
        </p:spPr>
        <p:txBody>
          <a:bodyPr wrap="square" rtlCol="0">
            <a:spAutoFit/>
          </a:bodyPr>
          <a:lstStyle/>
          <a:p>
            <a:r>
              <a:rPr lang="nl-NL" sz="2000" b="1" u="none" dirty="0" smtClean="0">
                <a:solidFill>
                  <a:srgbClr val="69AE23"/>
                </a:solidFill>
              </a:rPr>
              <a:t>Process</a:t>
            </a:r>
            <a:endParaRPr lang="en-GB" sz="2000" b="1" u="none" dirty="0">
              <a:solidFill>
                <a:srgbClr val="69AE23"/>
              </a:solidFill>
            </a:endParaRPr>
          </a:p>
        </p:txBody>
      </p:sp>
    </p:spTree>
    <p:extLst>
      <p:ext uri="{BB962C8B-B14F-4D97-AF65-F5344CB8AC3E}">
        <p14:creationId xmlns:p14="http://schemas.microsoft.com/office/powerpoint/2010/main" val="352477393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Graphic spid="5" grpId="0">
        <p:bldAsOne/>
      </p:bldGraphic>
      <p:bldP spid="7" grpId="0" animBg="1"/>
      <p:bldP spid="8" grpId="0" animBg="1"/>
      <p:bldP spid="13" grpId="0" animBg="1"/>
      <p:bldP spid="14" grpId="0" animBg="1"/>
      <p:bldP spid="15" grpId="0"/>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29671414"/>
              </p:ext>
            </p:extLst>
          </p:nvPr>
        </p:nvGraphicFramePr>
        <p:xfrm>
          <a:off x="-179945" y="2663915"/>
          <a:ext cx="5670630" cy="4455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bwMode="auto">
          <a:xfrm>
            <a:off x="132210" y="1226031"/>
            <a:ext cx="8775976" cy="1746785"/>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4" name="Rectangle 3"/>
          <p:cNvSpPr txBox="1">
            <a:spLocks noChangeArrowheads="1"/>
          </p:cNvSpPr>
          <p:nvPr/>
        </p:nvSpPr>
        <p:spPr>
          <a:xfrm>
            <a:off x="517631" y="901644"/>
            <a:ext cx="7875875" cy="2089057"/>
          </a:xfrm>
          <a:prstGeom prst="rect">
            <a:avLst/>
          </a:prstGeom>
          <a:noFill/>
        </p:spPr>
        <p:txBody>
          <a:bodyPr/>
          <a:lstStyle/>
          <a:p>
            <a:pPr algn="l">
              <a:lnSpc>
                <a:spcPct val="100000"/>
              </a:lnSpc>
              <a:spcBef>
                <a:spcPts val="0"/>
              </a:spcBef>
              <a:spcAft>
                <a:spcPts val="600"/>
              </a:spcAft>
            </a:pPr>
            <a:endParaRPr lang="nl-NL" sz="1600" b="1" u="none" dirty="0" smtClean="0">
              <a:solidFill>
                <a:srgbClr val="69AE23"/>
              </a:solidFill>
            </a:endParaRPr>
          </a:p>
          <a:p>
            <a:pPr algn="l">
              <a:lnSpc>
                <a:spcPct val="100000"/>
              </a:lnSpc>
              <a:spcBef>
                <a:spcPts val="0"/>
              </a:spcBef>
              <a:spcAft>
                <a:spcPts val="0"/>
              </a:spcAft>
            </a:pPr>
            <a:r>
              <a:rPr lang="nl-NL" sz="1600" b="1" u="none" dirty="0" smtClean="0">
                <a:solidFill>
                  <a:srgbClr val="69AE23"/>
                </a:solidFill>
              </a:rPr>
              <a:t>Find official sources:</a:t>
            </a:r>
          </a:p>
          <a:p>
            <a:pPr algn="l">
              <a:lnSpc>
                <a:spcPct val="100000"/>
              </a:lnSpc>
              <a:spcBef>
                <a:spcPts val="0"/>
              </a:spcBef>
              <a:spcAft>
                <a:spcPts val="0"/>
              </a:spcAft>
            </a:pPr>
            <a:endParaRPr lang="nl-NL" sz="400" b="1" u="none" dirty="0" smtClean="0">
              <a:solidFill>
                <a:srgbClr val="69AE23"/>
              </a:solidFill>
            </a:endParaRPr>
          </a:p>
          <a:p>
            <a:pPr indent="-171450" algn="l">
              <a:lnSpc>
                <a:spcPct val="100000"/>
              </a:lnSpc>
              <a:spcBef>
                <a:spcPts val="0"/>
              </a:spcBef>
              <a:spcAft>
                <a:spcPts val="0"/>
              </a:spcAft>
              <a:buFontTx/>
              <a:buChar char="-"/>
            </a:pPr>
            <a:r>
              <a:rPr lang="nl-NL" sz="1600" u="none" dirty="0" smtClean="0"/>
              <a:t>National/sub-national Public Health agencies</a:t>
            </a:r>
            <a:endParaRPr lang="nl-NL" sz="1600" u="none" dirty="0"/>
          </a:p>
          <a:p>
            <a:pPr indent="-171450" algn="l">
              <a:lnSpc>
                <a:spcPct val="100000"/>
              </a:lnSpc>
              <a:spcBef>
                <a:spcPts val="0"/>
              </a:spcBef>
              <a:spcAft>
                <a:spcPts val="0"/>
              </a:spcAft>
              <a:buFontTx/>
              <a:buChar char="-"/>
            </a:pPr>
            <a:r>
              <a:rPr lang="nl-NL" sz="1600" u="none" dirty="0">
                <a:cs typeface="Times New Roman" pitchFamily="18" charset="0"/>
              </a:rPr>
              <a:t>WHO &amp; CDC’s</a:t>
            </a:r>
          </a:p>
          <a:p>
            <a:pPr indent="-171450" algn="l">
              <a:lnSpc>
                <a:spcPct val="100000"/>
              </a:lnSpc>
              <a:spcBef>
                <a:spcPts val="0"/>
              </a:spcBef>
              <a:spcAft>
                <a:spcPts val="0"/>
              </a:spcAft>
              <a:buFontTx/>
              <a:buChar char="-"/>
            </a:pPr>
            <a:r>
              <a:rPr lang="nl-NL" sz="1600" u="none" dirty="0">
                <a:cs typeface="Times New Roman" pitchFamily="18" charset="0"/>
              </a:rPr>
              <a:t>Global/Regional Networks</a:t>
            </a:r>
          </a:p>
          <a:p>
            <a:pPr indent="-171450" algn="l">
              <a:lnSpc>
                <a:spcPct val="100000"/>
              </a:lnSpc>
              <a:spcBef>
                <a:spcPts val="0"/>
              </a:spcBef>
              <a:spcAft>
                <a:spcPts val="0"/>
              </a:spcAft>
              <a:buFontTx/>
              <a:buChar char="-"/>
            </a:pPr>
            <a:r>
              <a:rPr lang="nl-NL" sz="1600" u="none" dirty="0" smtClean="0">
                <a:cs typeface="Times New Roman" pitchFamily="18" charset="0"/>
              </a:rPr>
              <a:t>Expert </a:t>
            </a:r>
            <a:r>
              <a:rPr lang="nl-NL" sz="1600" u="none" dirty="0">
                <a:cs typeface="Times New Roman" pitchFamily="18" charset="0"/>
              </a:rPr>
              <a:t>Networks</a:t>
            </a:r>
          </a:p>
          <a:p>
            <a:pPr indent="-171450" algn="l">
              <a:lnSpc>
                <a:spcPct val="100000"/>
              </a:lnSpc>
              <a:spcBef>
                <a:spcPts val="0"/>
              </a:spcBef>
              <a:spcAft>
                <a:spcPts val="0"/>
              </a:spcAft>
              <a:buFontTx/>
              <a:buChar char="-"/>
            </a:pPr>
            <a:r>
              <a:rPr lang="nl-NL" sz="1600" u="none" dirty="0" smtClean="0">
                <a:cs typeface="Times New Roman" pitchFamily="18" charset="0"/>
              </a:rPr>
              <a:t>Relieble NGO’s (MSF)</a:t>
            </a:r>
            <a:endParaRPr lang="nl-NL" sz="1600" u="none" kern="0" dirty="0" smtClean="0">
              <a:latin typeface="+mn-lt"/>
            </a:endParaRPr>
          </a:p>
          <a:p>
            <a:pPr lvl="1" algn="l" defTabSz="820738">
              <a:lnSpc>
                <a:spcPct val="100000"/>
              </a:lnSpc>
              <a:spcBef>
                <a:spcPct val="50000"/>
              </a:spcBef>
              <a:buClr>
                <a:srgbClr val="69AE23"/>
              </a:buClr>
              <a:buSzPct val="80000"/>
              <a:tabLst>
                <a:tab pos="341313" algn="l"/>
                <a:tab pos="1150938" algn="l"/>
              </a:tabLst>
              <a:defRPr/>
            </a:pPr>
            <a:endParaRPr lang="nl-NL" sz="1600" u="none" kern="0" dirty="0">
              <a:latin typeface="+mn-lt"/>
            </a:endParaRPr>
          </a:p>
          <a:p>
            <a:pPr marL="287338" indent="-287338" algn="l" defTabSz="820738">
              <a:lnSpc>
                <a:spcPct val="100000"/>
              </a:lnSpc>
              <a:spcBef>
                <a:spcPct val="50000"/>
              </a:spcBef>
              <a:buClr>
                <a:srgbClr val="69AE23"/>
              </a:buClr>
              <a:buSzPct val="80000"/>
              <a:buFont typeface="Wingdings" panose="05000000000000000000" pitchFamily="2" charset="2"/>
              <a:buChar char="§"/>
              <a:tabLst>
                <a:tab pos="341313" algn="l"/>
                <a:tab pos="1150938" algn="l"/>
              </a:tabLst>
              <a:defRPr/>
            </a:pPr>
            <a:endParaRPr lang="nl-NL" sz="1600" u="none" kern="0" dirty="0" smtClean="0">
              <a:latin typeface="+mn-lt"/>
            </a:endParaRPr>
          </a:p>
        </p:txBody>
      </p:sp>
      <p:sp>
        <p:nvSpPr>
          <p:cNvPr id="5" name="TextBox 4"/>
          <p:cNvSpPr txBox="1"/>
          <p:nvPr/>
        </p:nvSpPr>
        <p:spPr>
          <a:xfrm>
            <a:off x="759987" y="3158970"/>
            <a:ext cx="1146469" cy="517065"/>
          </a:xfrm>
          <a:prstGeom prst="rect">
            <a:avLst/>
          </a:prstGeom>
          <a:noFill/>
        </p:spPr>
        <p:txBody>
          <a:bodyPr wrap="none" rtlCol="0">
            <a:spAutoFit/>
          </a:bodyPr>
          <a:lstStyle/>
          <a:p>
            <a:r>
              <a:rPr lang="nl-NL" sz="1600" b="1" u="none" dirty="0" smtClean="0">
                <a:solidFill>
                  <a:srgbClr val="69AE23"/>
                </a:solidFill>
                <a:sym typeface="Wingdings" panose="05000000000000000000" pitchFamily="2" charset="2"/>
              </a:rPr>
              <a:t> </a:t>
            </a:r>
            <a:r>
              <a:rPr lang="nl-NL" sz="1600" b="1" u="none" dirty="0">
                <a:solidFill>
                  <a:srgbClr val="69AE23"/>
                </a:solidFill>
                <a:sym typeface="Wingdings" panose="05000000000000000000" pitchFamily="2" charset="2"/>
              </a:rPr>
              <a:t>S</a:t>
            </a:r>
            <a:r>
              <a:rPr lang="nl-NL" sz="1600" b="1" u="none" dirty="0" smtClean="0">
                <a:solidFill>
                  <a:srgbClr val="69AE23"/>
                </a:solidFill>
              </a:rPr>
              <a:t>earch</a:t>
            </a:r>
            <a:r>
              <a:rPr lang="nl-NL" sz="1600" b="1" u="none" dirty="0">
                <a:solidFill>
                  <a:srgbClr val="69AE23"/>
                </a:solidFill>
              </a:rPr>
              <a:t>:</a:t>
            </a:r>
            <a:endParaRPr lang="nl-NL" sz="1600" u="none" dirty="0">
              <a:cs typeface="Times New Roman" pitchFamily="18" charset="0"/>
            </a:endParaRPr>
          </a:p>
          <a:p>
            <a:endParaRPr lang="en-GB" dirty="0"/>
          </a:p>
        </p:txBody>
      </p:sp>
      <p:sp>
        <p:nvSpPr>
          <p:cNvPr id="6" name="TextBox 5"/>
          <p:cNvSpPr txBox="1"/>
          <p:nvPr/>
        </p:nvSpPr>
        <p:spPr>
          <a:xfrm>
            <a:off x="6480795" y="4228054"/>
            <a:ext cx="4074087" cy="1631216"/>
          </a:xfrm>
          <a:prstGeom prst="rect">
            <a:avLst/>
          </a:prstGeom>
          <a:noFill/>
        </p:spPr>
        <p:txBody>
          <a:bodyPr wrap="square" rtlCol="0">
            <a:spAutoFit/>
          </a:bodyPr>
          <a:lstStyle/>
          <a:p>
            <a:pPr lvl="0" defTabSz="820738">
              <a:lnSpc>
                <a:spcPct val="100000"/>
              </a:lnSpc>
              <a:spcBef>
                <a:spcPts val="0"/>
              </a:spcBef>
              <a:buClr>
                <a:srgbClr val="69AE23"/>
              </a:buClr>
              <a:buSzPct val="80000"/>
              <a:tabLst>
                <a:tab pos="341313" algn="l"/>
                <a:tab pos="1150938" algn="l"/>
              </a:tabLst>
              <a:defRPr/>
            </a:pPr>
            <a:endParaRPr lang="nl-NL" sz="800" b="1" u="none" kern="0" dirty="0" smtClean="0">
              <a:solidFill>
                <a:srgbClr val="69AE23"/>
              </a:solidFill>
            </a:endParaRPr>
          </a:p>
          <a:p>
            <a:pPr lvl="0" algn="l" defTabSz="820738">
              <a:lnSpc>
                <a:spcPct val="100000"/>
              </a:lnSpc>
              <a:spcBef>
                <a:spcPts val="0"/>
              </a:spcBef>
              <a:buClr>
                <a:srgbClr val="69AE23"/>
              </a:buClr>
              <a:buSzPct val="80000"/>
              <a:tabLst>
                <a:tab pos="341313" algn="l"/>
                <a:tab pos="1150938" algn="l"/>
              </a:tabLst>
              <a:defRPr/>
            </a:pPr>
            <a:r>
              <a:rPr lang="nl-NL" sz="1600" b="1" u="none" kern="0" dirty="0" smtClean="0">
                <a:solidFill>
                  <a:srgbClr val="69AE23"/>
                </a:solidFill>
              </a:rPr>
              <a:t>In </a:t>
            </a:r>
            <a:r>
              <a:rPr lang="nl-NL" sz="1600" b="1" u="none" kern="0" dirty="0">
                <a:solidFill>
                  <a:srgbClr val="69AE23"/>
                </a:solidFill>
              </a:rPr>
              <a:t>different </a:t>
            </a:r>
            <a:r>
              <a:rPr lang="nl-NL" sz="1600" b="1" u="none" kern="0" dirty="0" smtClean="0">
                <a:solidFill>
                  <a:srgbClr val="69AE23"/>
                </a:solidFill>
              </a:rPr>
              <a:t>formats:</a:t>
            </a:r>
          </a:p>
          <a:p>
            <a:pPr lvl="0" algn="l" defTabSz="820738">
              <a:lnSpc>
                <a:spcPct val="100000"/>
              </a:lnSpc>
              <a:spcBef>
                <a:spcPts val="0"/>
              </a:spcBef>
              <a:buClr>
                <a:srgbClr val="69AE23"/>
              </a:buClr>
              <a:buSzPct val="80000"/>
              <a:tabLst>
                <a:tab pos="341313" algn="l"/>
                <a:tab pos="1150938" algn="l"/>
              </a:tabLst>
              <a:defRPr/>
            </a:pPr>
            <a:endParaRPr lang="nl-NL" sz="400" b="1" u="none" kern="0" dirty="0" smtClean="0">
              <a:solidFill>
                <a:srgbClr val="69AE23"/>
              </a:solidFill>
            </a:endParaRPr>
          </a:p>
          <a:p>
            <a:pPr lvl="0" algn="l" defTabSz="820738">
              <a:lnSpc>
                <a:spcPct val="100000"/>
              </a:lnSpc>
              <a:spcBef>
                <a:spcPts val="0"/>
              </a:spcBef>
              <a:buClr>
                <a:srgbClr val="69AE23"/>
              </a:buClr>
              <a:buSzPct val="80000"/>
              <a:tabLst>
                <a:tab pos="341313" algn="l"/>
                <a:tab pos="1150938" algn="l"/>
              </a:tabLst>
              <a:defRPr/>
            </a:pPr>
            <a:r>
              <a:rPr lang="nl-NL" sz="1600" b="1" u="none" kern="0" dirty="0" smtClean="0"/>
              <a:t>Text: </a:t>
            </a:r>
            <a:r>
              <a:rPr lang="nl-NL" sz="1600" u="none" kern="0" dirty="0" smtClean="0"/>
              <a:t>News item, Press release, Update</a:t>
            </a:r>
          </a:p>
          <a:p>
            <a:pPr lvl="0" algn="l" defTabSz="820738">
              <a:lnSpc>
                <a:spcPct val="100000"/>
              </a:lnSpc>
              <a:spcBef>
                <a:spcPts val="0"/>
              </a:spcBef>
              <a:buClr>
                <a:srgbClr val="69AE23"/>
              </a:buClr>
              <a:buSzPct val="80000"/>
              <a:tabLst>
                <a:tab pos="341313" algn="l"/>
                <a:tab pos="1150938" algn="l"/>
              </a:tabLst>
              <a:defRPr/>
            </a:pPr>
            <a:r>
              <a:rPr lang="nl-NL" sz="1600" b="1" u="none" kern="0" dirty="0" smtClean="0"/>
              <a:t>Epi Data:</a:t>
            </a:r>
            <a:r>
              <a:rPr lang="nl-NL" sz="1600" u="none" kern="0" dirty="0" smtClean="0"/>
              <a:t> Map, Graph, Table</a:t>
            </a:r>
          </a:p>
          <a:p>
            <a:pPr lvl="0" algn="l" defTabSz="820738">
              <a:lnSpc>
                <a:spcPct val="100000"/>
              </a:lnSpc>
              <a:spcBef>
                <a:spcPts val="0"/>
              </a:spcBef>
              <a:buClr>
                <a:srgbClr val="69AE23"/>
              </a:buClr>
              <a:buSzPct val="80000"/>
              <a:tabLst>
                <a:tab pos="341313" algn="l"/>
                <a:tab pos="1150938" algn="l"/>
              </a:tabLst>
              <a:defRPr/>
            </a:pPr>
            <a:r>
              <a:rPr lang="nl-NL" sz="1600" b="1" u="none" kern="0" dirty="0" smtClean="0"/>
              <a:t>Messages: </a:t>
            </a:r>
            <a:r>
              <a:rPr lang="nl-NL" sz="1600" u="none" kern="0" dirty="0" smtClean="0"/>
              <a:t>Tweet, Email, Phone call</a:t>
            </a:r>
          </a:p>
          <a:p>
            <a:pPr lvl="1" defTabSz="820738">
              <a:lnSpc>
                <a:spcPct val="100000"/>
              </a:lnSpc>
              <a:spcBef>
                <a:spcPct val="50000"/>
              </a:spcBef>
              <a:buClr>
                <a:srgbClr val="69AE23"/>
              </a:buClr>
              <a:buSzPct val="80000"/>
              <a:tabLst>
                <a:tab pos="341313" algn="l"/>
                <a:tab pos="1150938" algn="l"/>
              </a:tabLst>
              <a:defRPr/>
            </a:pPr>
            <a:endParaRPr lang="nl-NL" sz="1600" u="none" kern="0" dirty="0" smtClean="0"/>
          </a:p>
        </p:txBody>
      </p:sp>
      <p:sp>
        <p:nvSpPr>
          <p:cNvPr id="7" name="Rectangle 6"/>
          <p:cNvSpPr/>
          <p:nvPr/>
        </p:nvSpPr>
        <p:spPr bwMode="auto">
          <a:xfrm>
            <a:off x="6480795" y="4329100"/>
            <a:ext cx="3960440" cy="1219401"/>
          </a:xfrm>
          <a:prstGeom prst="rect">
            <a:avLst/>
          </a:prstGeom>
          <a:solidFill>
            <a:srgbClr val="69AE23">
              <a:alpha val="25000"/>
            </a:srgbClr>
          </a:solidFill>
          <a:ln w="2857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pic>
        <p:nvPicPr>
          <p:cNvPr id="10" name="Picture 9"/>
          <p:cNvPicPr>
            <a:picLocks noChangeAspect="1"/>
          </p:cNvPicPr>
          <p:nvPr/>
        </p:nvPicPr>
        <p:blipFill rotWithShape="1">
          <a:blip r:embed="rId8"/>
          <a:srcRect l="-1" t="5470" r="30302"/>
          <a:stretch/>
        </p:blipFill>
        <p:spPr>
          <a:xfrm>
            <a:off x="5054339" y="4133152"/>
            <a:ext cx="1029988" cy="930846"/>
          </a:xfrm>
          <a:prstGeom prst="rect">
            <a:avLst/>
          </a:prstGeom>
        </p:spPr>
      </p:pic>
      <p:pic>
        <p:nvPicPr>
          <p:cNvPr id="11" name="Picture 10"/>
          <p:cNvPicPr>
            <a:picLocks noChangeAspect="1"/>
          </p:cNvPicPr>
          <p:nvPr/>
        </p:nvPicPr>
        <p:blipFill>
          <a:blip r:embed="rId9"/>
          <a:stretch>
            <a:fillRect/>
          </a:stretch>
        </p:blipFill>
        <p:spPr>
          <a:xfrm>
            <a:off x="865511" y="4751222"/>
            <a:ext cx="993761" cy="957519"/>
          </a:xfrm>
          <a:prstGeom prst="rect">
            <a:avLst/>
          </a:prstGeom>
        </p:spPr>
      </p:pic>
      <p:pic>
        <p:nvPicPr>
          <p:cNvPr id="12" name="Picture 4" descr="Afbeeldingsresultaat voor phone logo"/>
          <p:cNvPicPr>
            <a:picLocks noChangeAspect="1" noChangeArrowheads="1"/>
          </p:cNvPicPr>
          <p:nvPr/>
        </p:nvPicPr>
        <p:blipFill>
          <a:blip r:embed="rId10"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16431" y="5274205"/>
            <a:ext cx="372840" cy="37284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0" descr="Afbeeldingsresultaat voor email logo"/>
          <p:cNvPicPr>
            <a:picLocks noChangeAspect="1" noChangeArrowheads="1"/>
          </p:cNvPicPr>
          <p:nvPr/>
        </p:nvPicPr>
        <p:blipFill>
          <a:blip r:embed="rId11" cstate="print">
            <a:duotone>
              <a:schemeClr val="accent1">
                <a:shade val="45000"/>
                <a:satMod val="135000"/>
              </a:schemeClr>
              <a:prstClr val="white"/>
            </a:duotone>
            <a:extLst>
              <a:ext uri="{BEBA8EAE-BF5A-486C-A8C5-ECC9F3942E4B}">
                <a14:imgProps xmlns:a14="http://schemas.microsoft.com/office/drawing/2010/main">
                  <a14:imgLayer r:embed="rId12">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632541" y="5418543"/>
            <a:ext cx="451786" cy="44877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1018752" y="865334"/>
            <a:ext cx="3939009" cy="369332"/>
          </a:xfrm>
          <a:prstGeom prst="rect">
            <a:avLst/>
          </a:prstGeom>
          <a:noFill/>
        </p:spPr>
        <p:txBody>
          <a:bodyPr wrap="square" rtlCol="0">
            <a:spAutoFit/>
          </a:bodyPr>
          <a:lstStyle/>
          <a:p>
            <a:r>
              <a:rPr lang="nl-NL" sz="2000" b="1" u="none" dirty="0" smtClean="0">
                <a:solidFill>
                  <a:srgbClr val="69AE23"/>
                </a:solidFill>
              </a:rPr>
              <a:t>Process for non-official sources</a:t>
            </a:r>
            <a:endParaRPr lang="en-GB" sz="2000" b="1" u="none" dirty="0">
              <a:solidFill>
                <a:srgbClr val="69AE23"/>
              </a:solidFill>
            </a:endParaRPr>
          </a:p>
        </p:txBody>
      </p:sp>
      <p:sp>
        <p:nvSpPr>
          <p:cNvPr id="16" name="Rectangular Callout 15"/>
          <p:cNvSpPr/>
          <p:nvPr/>
        </p:nvSpPr>
        <p:spPr bwMode="auto">
          <a:xfrm>
            <a:off x="6940656" y="1133745"/>
            <a:ext cx="3420380" cy="675075"/>
          </a:xfrm>
          <a:prstGeom prst="wedgeRectCallout">
            <a:avLst>
              <a:gd name="adj1" fmla="val -113659"/>
              <a:gd name="adj2" fmla="val 3710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700" b="0" i="0" u="sng" strike="noStrike" cap="none" normalizeH="0" baseline="0" dirty="0" smtClean="0">
                <a:ln>
                  <a:noFill/>
                </a:ln>
                <a:solidFill>
                  <a:schemeClr val="tx1"/>
                </a:solidFill>
                <a:effectLst/>
                <a:latin typeface="Microsoft Sans Serif" pitchFamily="34" charset="0"/>
              </a:rPr>
              <a:t>Tip:</a:t>
            </a:r>
            <a:r>
              <a:rPr kumimoji="0" lang="en-GB" sz="700" b="0" i="0" u="sng" strike="noStrike" cap="none" normalizeH="0" dirty="0" smtClean="0">
                <a:ln>
                  <a:noFill/>
                </a:ln>
                <a:solidFill>
                  <a:schemeClr val="tx1"/>
                </a:solidFill>
                <a:effectLst/>
                <a:latin typeface="Microsoft Sans Serif" pitchFamily="34" charset="0"/>
              </a:rPr>
              <a:t> </a:t>
            </a:r>
          </a:p>
          <a:p>
            <a:pPr marL="0" marR="0" indent="0" algn="ctr" defTabSz="914400" rtl="0" eaLnBrk="1" fontAlgn="base" latinLnBrk="0" hangingPunct="1">
              <a:lnSpc>
                <a:spcPct val="90000"/>
              </a:lnSpc>
              <a:spcBef>
                <a:spcPct val="20000"/>
              </a:spcBef>
              <a:spcAft>
                <a:spcPct val="0"/>
              </a:spcAft>
              <a:buClrTx/>
              <a:buSzTx/>
              <a:buFontTx/>
              <a:buNone/>
              <a:tabLst/>
            </a:pPr>
            <a:r>
              <a:rPr kumimoji="0" lang="en-GB" sz="700" b="0" i="0" u="sng" strike="noStrike" cap="none" normalizeH="0" dirty="0" smtClean="0">
                <a:ln>
                  <a:noFill/>
                </a:ln>
                <a:solidFill>
                  <a:schemeClr val="tx1"/>
                </a:solidFill>
                <a:effectLst/>
                <a:latin typeface="Microsoft Sans Serif" pitchFamily="34" charset="0"/>
              </a:rPr>
              <a:t>Use the original language of the websites for validation,</a:t>
            </a:r>
          </a:p>
          <a:p>
            <a:pPr marL="0" marR="0" indent="0" algn="ctr" defTabSz="914400" rtl="0" eaLnBrk="1" fontAlgn="base" latinLnBrk="0" hangingPunct="1">
              <a:lnSpc>
                <a:spcPct val="90000"/>
              </a:lnSpc>
              <a:spcBef>
                <a:spcPct val="20000"/>
              </a:spcBef>
              <a:spcAft>
                <a:spcPct val="0"/>
              </a:spcAft>
              <a:buClrTx/>
              <a:buSzTx/>
              <a:buFontTx/>
              <a:buNone/>
              <a:tabLst/>
            </a:pPr>
            <a:r>
              <a:rPr kumimoji="0" lang="en-GB" sz="700" b="0" i="0" u="sng" strike="noStrike" cap="none" normalizeH="0" dirty="0" smtClean="0">
                <a:ln>
                  <a:noFill/>
                </a:ln>
                <a:solidFill>
                  <a:schemeClr val="tx1"/>
                </a:solidFill>
                <a:effectLst/>
                <a:latin typeface="Microsoft Sans Serif" pitchFamily="34" charset="0"/>
              </a:rPr>
              <a:t> usually they have more info. You can use online translators</a:t>
            </a:r>
            <a:endParaRPr kumimoji="0" lang="en-GB" sz="700" b="0" i="0" u="sng" strike="noStrike" cap="none" normalizeH="0" baseline="0" dirty="0" smtClean="0">
              <a:ln>
                <a:noFill/>
              </a:ln>
              <a:solidFill>
                <a:schemeClr val="tx1"/>
              </a:solidFill>
              <a:effectLst/>
              <a:latin typeface="Microsoft Sans Serif" pitchFamily="34" charset="0"/>
            </a:endParaRPr>
          </a:p>
        </p:txBody>
      </p:sp>
      <p:sp>
        <p:nvSpPr>
          <p:cNvPr id="17" name="TextBox 16"/>
          <p:cNvSpPr txBox="1"/>
          <p:nvPr/>
        </p:nvSpPr>
        <p:spPr>
          <a:xfrm>
            <a:off x="759987" y="5708741"/>
            <a:ext cx="1310318" cy="923330"/>
          </a:xfrm>
          <a:prstGeom prst="rect">
            <a:avLst/>
          </a:prstGeom>
          <a:noFill/>
        </p:spPr>
        <p:txBody>
          <a:bodyPr wrap="square" rtlCol="0">
            <a:spAutoFit/>
          </a:bodyPr>
          <a:lstStyle/>
          <a:p>
            <a:r>
              <a:rPr lang="en-GB" dirty="0">
                <a:hlinkClick r:id="rId13"/>
              </a:rPr>
              <a:t>https://www.ecdc.europa.eu/en/surveillance-atlas-infectious-diseases</a:t>
            </a:r>
            <a:endParaRPr lang="en-GB" dirty="0"/>
          </a:p>
        </p:txBody>
      </p:sp>
    </p:spTree>
    <p:extLst>
      <p:ext uri="{BB962C8B-B14F-4D97-AF65-F5344CB8AC3E}">
        <p14:creationId xmlns:p14="http://schemas.microsoft.com/office/powerpoint/2010/main" val="2351078208"/>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1366528"/>
          </a:xfrm>
          <a:prstGeom prst="rect">
            <a:avLst/>
          </a:prstGeom>
          <a:noFill/>
          <a:ln w="9525" algn="ctr">
            <a:noFill/>
            <a:miter lim="800000"/>
            <a:headEnd/>
            <a:tailEnd/>
          </a:ln>
        </p:spPr>
        <p:txBody>
          <a:bodyPr>
            <a:spAutoFit/>
          </a:bodyPr>
          <a:lstStyle/>
          <a:p>
            <a:pPr algn="l">
              <a:spcBef>
                <a:spcPct val="50000"/>
              </a:spcBef>
            </a:pPr>
            <a:r>
              <a:rPr lang="it-IT" sz="1800" b="1" u="none" noProof="1" smtClean="0">
                <a:solidFill>
                  <a:srgbClr val="69AE23"/>
                </a:solidFill>
                <a:latin typeface="Arial" charset="0"/>
              </a:rPr>
              <a:t>Social Media for Validation</a:t>
            </a:r>
          </a:p>
          <a:p>
            <a:pPr algn="l">
              <a:spcBef>
                <a:spcPct val="50000"/>
              </a:spcBef>
            </a:pPr>
            <a:r>
              <a:rPr lang="nl-NL" sz="1800" u="none" dirty="0" smtClean="0"/>
              <a:t>Some </a:t>
            </a:r>
            <a:r>
              <a:rPr lang="nl-NL" sz="1800" u="none" dirty="0"/>
              <a:t>events are ONLY confirmed through facebook or twitter, depending on the local </a:t>
            </a:r>
            <a:r>
              <a:rPr lang="nl-NL" sz="1800" u="none" dirty="0" smtClean="0"/>
              <a:t>authorities practices</a:t>
            </a:r>
            <a:endParaRPr lang="en-US" sz="2400" u="none" dirty="0"/>
          </a:p>
          <a:p>
            <a:pPr algn="l">
              <a:spcBef>
                <a:spcPct val="50000"/>
              </a:spcBef>
            </a:pPr>
            <a:endParaRPr lang="it-IT" sz="1800" b="1" u="none" noProof="1">
              <a:solidFill>
                <a:srgbClr val="69AE23"/>
              </a:solidFill>
              <a:latin typeface="Arial" charset="0"/>
            </a:endParaRPr>
          </a:p>
        </p:txBody>
      </p:sp>
      <p:sp>
        <p:nvSpPr>
          <p:cNvPr id="3" name="Rectangle 2"/>
          <p:cNvSpPr/>
          <p:nvPr/>
        </p:nvSpPr>
        <p:spPr>
          <a:xfrm>
            <a:off x="765160" y="1883953"/>
            <a:ext cx="8675593" cy="2600712"/>
          </a:xfrm>
          <a:prstGeom prst="rect">
            <a:avLst/>
          </a:prstGeom>
        </p:spPr>
        <p:txBody>
          <a:bodyPr wrap="square">
            <a:spAutoFit/>
          </a:bodyPr>
          <a:lstStyle/>
          <a:p>
            <a:pPr algn="l">
              <a:lnSpc>
                <a:spcPct val="100000"/>
              </a:lnSpc>
              <a:spcBef>
                <a:spcPts val="0"/>
              </a:spcBef>
              <a:spcAft>
                <a:spcPts val="600"/>
              </a:spcAft>
            </a:pPr>
            <a:r>
              <a:rPr lang="en-US" sz="1600" b="1" u="none" dirty="0" smtClean="0"/>
              <a:t>Twitter/Facebook/Instagram/LinkedIn etc.</a:t>
            </a:r>
            <a:endParaRPr lang="en-US" sz="1600" b="1" u="none" dirty="0"/>
          </a:p>
          <a:p>
            <a:pPr marL="285750" indent="-285750" algn="l">
              <a:lnSpc>
                <a:spcPct val="100000"/>
              </a:lnSpc>
              <a:spcBef>
                <a:spcPts val="0"/>
              </a:spcBef>
              <a:spcAft>
                <a:spcPts val="600"/>
              </a:spcAft>
              <a:buClr>
                <a:srgbClr val="69AE23"/>
              </a:buClr>
              <a:buFont typeface="Wingdings" panose="05000000000000000000" pitchFamily="2" charset="2"/>
              <a:buChar char="è"/>
            </a:pPr>
            <a:r>
              <a:rPr lang="nl-NL" sz="1600" u="none" dirty="0" smtClean="0">
                <a:latin typeface="Arial" charset="0"/>
                <a:cs typeface="Times New Roman" pitchFamily="18" charset="0"/>
              </a:rPr>
              <a:t>Quicker than webpages</a:t>
            </a:r>
          </a:p>
          <a:p>
            <a:pPr marL="285750" indent="-285750" algn="l">
              <a:lnSpc>
                <a:spcPct val="100000"/>
              </a:lnSpc>
              <a:spcBef>
                <a:spcPts val="0"/>
              </a:spcBef>
              <a:spcAft>
                <a:spcPts val="600"/>
              </a:spcAft>
              <a:buClr>
                <a:srgbClr val="69AE23"/>
              </a:buClr>
              <a:buFont typeface="Wingdings" panose="05000000000000000000" pitchFamily="2" charset="2"/>
              <a:buChar char="è"/>
            </a:pPr>
            <a:r>
              <a:rPr lang="nl-NL" sz="1600" u="none" dirty="0" smtClean="0">
                <a:latin typeface="Arial" charset="0"/>
                <a:cs typeface="Times New Roman" pitchFamily="18" charset="0"/>
              </a:rPr>
              <a:t>Organisations/Institutes without webpages</a:t>
            </a:r>
          </a:p>
          <a:p>
            <a:pPr marL="285750" indent="-285750" algn="l">
              <a:lnSpc>
                <a:spcPct val="100000"/>
              </a:lnSpc>
              <a:spcBef>
                <a:spcPts val="0"/>
              </a:spcBef>
              <a:spcAft>
                <a:spcPts val="600"/>
              </a:spcAft>
              <a:buClr>
                <a:srgbClr val="69AE23"/>
              </a:buClr>
              <a:buFont typeface="Wingdings" panose="05000000000000000000" pitchFamily="2" charset="2"/>
              <a:buChar char="è"/>
            </a:pPr>
            <a:r>
              <a:rPr lang="nl-NL" sz="1600" u="none" dirty="0" smtClean="0">
                <a:latin typeface="Arial" charset="0"/>
                <a:cs typeface="Times New Roman" pitchFamily="18" charset="0"/>
              </a:rPr>
              <a:t>Social media information are considered valid when the account is offical (ex.MoH)</a:t>
            </a:r>
            <a:endParaRPr lang="nl-NL" sz="1600" u="none" dirty="0">
              <a:latin typeface="Arial" charset="0"/>
              <a:cs typeface="Times New Roman" pitchFamily="18" charset="0"/>
            </a:endParaRPr>
          </a:p>
          <a:p>
            <a:pPr algn="l">
              <a:lnSpc>
                <a:spcPct val="100000"/>
              </a:lnSpc>
              <a:spcBef>
                <a:spcPts val="0"/>
              </a:spcBef>
              <a:spcAft>
                <a:spcPts val="600"/>
              </a:spcAft>
              <a:buClr>
                <a:srgbClr val="69AE23"/>
              </a:buClr>
            </a:pPr>
            <a:r>
              <a:rPr lang="nl-NL" sz="1600" b="1" u="none" dirty="0" smtClean="0">
                <a:solidFill>
                  <a:srgbClr val="69AE23"/>
                </a:solidFill>
                <a:latin typeface="Arial" charset="0"/>
                <a:cs typeface="Times New Roman" pitchFamily="18" charset="0"/>
              </a:rPr>
              <a:t>Good practice:</a:t>
            </a:r>
          </a:p>
          <a:p>
            <a:pPr algn="l">
              <a:lnSpc>
                <a:spcPct val="100000"/>
              </a:lnSpc>
              <a:spcBef>
                <a:spcPts val="0"/>
              </a:spcBef>
              <a:spcAft>
                <a:spcPts val="600"/>
              </a:spcAft>
              <a:buClr>
                <a:srgbClr val="69AE23"/>
              </a:buClr>
            </a:pPr>
            <a:r>
              <a:rPr lang="nl-NL" sz="1600" u="none" dirty="0" smtClean="0">
                <a:latin typeface="Arial" charset="0"/>
                <a:cs typeface="Times New Roman" pitchFamily="18" charset="0"/>
              </a:rPr>
              <a:t>To establish a list of relevant and official Social Media pages of PH institutes, agencies</a:t>
            </a:r>
          </a:p>
          <a:p>
            <a:pPr algn="l">
              <a:lnSpc>
                <a:spcPct val="100000"/>
              </a:lnSpc>
              <a:spcBef>
                <a:spcPts val="0"/>
              </a:spcBef>
              <a:spcAft>
                <a:spcPts val="600"/>
              </a:spcAft>
              <a:buClr>
                <a:srgbClr val="69AE23"/>
              </a:buClr>
            </a:pPr>
            <a:r>
              <a:rPr lang="nl-NL" sz="1600" u="none" dirty="0" smtClean="0">
                <a:latin typeface="Arial" charset="0"/>
                <a:cs typeface="Times New Roman" pitchFamily="18" charset="0"/>
              </a:rPr>
              <a:t>and Offficials</a:t>
            </a:r>
            <a:endParaRPr lang="en-GB" sz="1600" u="none" dirty="0">
              <a:latin typeface="Arial" charset="0"/>
              <a:cs typeface="Times New Roman" pitchFamily="18" charset="0"/>
            </a:endParaRPr>
          </a:p>
          <a:p>
            <a:pPr algn="l">
              <a:lnSpc>
                <a:spcPct val="100000"/>
              </a:lnSpc>
              <a:spcBef>
                <a:spcPts val="0"/>
              </a:spcBef>
              <a:spcAft>
                <a:spcPts val="600"/>
              </a:spcAft>
            </a:pPr>
            <a:endParaRPr lang="en-US" sz="1600" u="none" dirty="0"/>
          </a:p>
        </p:txBody>
      </p:sp>
      <p:pic>
        <p:nvPicPr>
          <p:cNvPr id="6" name="Picture 5"/>
          <p:cNvPicPr>
            <a:picLocks noChangeAspect="1"/>
          </p:cNvPicPr>
          <p:nvPr/>
        </p:nvPicPr>
        <p:blipFill rotWithShape="1">
          <a:blip r:embed="rId3"/>
          <a:srcRect l="-1" r="40288" b="259"/>
          <a:stretch/>
        </p:blipFill>
        <p:spPr>
          <a:xfrm>
            <a:off x="294166" y="4149081"/>
            <a:ext cx="2136179" cy="2475274"/>
          </a:xfrm>
          <a:prstGeom prst="rect">
            <a:avLst/>
          </a:prstGeom>
          <a:ln>
            <a:solidFill>
              <a:schemeClr val="tx1">
                <a:lumMod val="65000"/>
                <a:lumOff val="35000"/>
              </a:schemeClr>
            </a:solidFill>
          </a:ln>
        </p:spPr>
      </p:pic>
      <p:pic>
        <p:nvPicPr>
          <p:cNvPr id="7" name="Picture 6"/>
          <p:cNvPicPr>
            <a:picLocks noChangeAspect="1"/>
          </p:cNvPicPr>
          <p:nvPr/>
        </p:nvPicPr>
        <p:blipFill rotWithShape="1">
          <a:blip r:embed="rId4"/>
          <a:srcRect l="6255" b="16898"/>
          <a:stretch/>
        </p:blipFill>
        <p:spPr>
          <a:xfrm>
            <a:off x="7081789" y="4161259"/>
            <a:ext cx="3465520" cy="2329771"/>
          </a:xfrm>
          <a:prstGeom prst="rect">
            <a:avLst/>
          </a:prstGeom>
          <a:ln>
            <a:solidFill>
              <a:schemeClr val="tx1">
                <a:lumMod val="65000"/>
                <a:lumOff val="35000"/>
              </a:schemeClr>
            </a:solidFill>
          </a:ln>
        </p:spPr>
      </p:pic>
      <p:pic>
        <p:nvPicPr>
          <p:cNvPr id="8" name="Picture 7"/>
          <p:cNvPicPr>
            <a:picLocks noChangeAspect="1"/>
          </p:cNvPicPr>
          <p:nvPr/>
        </p:nvPicPr>
        <p:blipFill rotWithShape="1">
          <a:blip r:embed="rId5"/>
          <a:srcRect r="4535" b="23474"/>
          <a:stretch/>
        </p:blipFill>
        <p:spPr>
          <a:xfrm>
            <a:off x="3646905" y="4149080"/>
            <a:ext cx="3436309" cy="2329771"/>
          </a:xfrm>
          <a:prstGeom prst="rect">
            <a:avLst/>
          </a:prstGeom>
          <a:ln>
            <a:solidFill>
              <a:schemeClr val="tx1">
                <a:lumMod val="65000"/>
                <a:lumOff val="35000"/>
              </a:schemeClr>
            </a:solidFill>
          </a:ln>
        </p:spPr>
      </p:pic>
      <p:pic>
        <p:nvPicPr>
          <p:cNvPr id="5" name="Picture 4"/>
          <p:cNvPicPr>
            <a:picLocks noChangeAspect="1"/>
          </p:cNvPicPr>
          <p:nvPr/>
        </p:nvPicPr>
        <p:blipFill>
          <a:blip r:embed="rId6"/>
          <a:stretch>
            <a:fillRect/>
          </a:stretch>
        </p:blipFill>
        <p:spPr>
          <a:xfrm>
            <a:off x="9879858" y="3199495"/>
            <a:ext cx="495055" cy="518629"/>
          </a:xfrm>
          <a:prstGeom prst="rect">
            <a:avLst/>
          </a:prstGeom>
        </p:spPr>
      </p:pic>
      <p:pic>
        <p:nvPicPr>
          <p:cNvPr id="9" name="Picture 8"/>
          <p:cNvPicPr>
            <a:picLocks noChangeAspect="1"/>
          </p:cNvPicPr>
          <p:nvPr/>
        </p:nvPicPr>
        <p:blipFill>
          <a:blip r:embed="rId7"/>
          <a:stretch>
            <a:fillRect/>
          </a:stretch>
        </p:blipFill>
        <p:spPr>
          <a:xfrm>
            <a:off x="9197173" y="3211747"/>
            <a:ext cx="528870" cy="506377"/>
          </a:xfrm>
          <a:prstGeom prst="rect">
            <a:avLst/>
          </a:prstGeom>
        </p:spPr>
      </p:pic>
    </p:spTree>
    <p:extLst>
      <p:ext uri="{BB962C8B-B14F-4D97-AF65-F5344CB8AC3E}">
        <p14:creationId xmlns:p14="http://schemas.microsoft.com/office/powerpoint/2010/main" val="691304859"/>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Gerelateerde afbeelding"/>
          <p:cNvPicPr>
            <a:picLocks noChangeAspect="1" noChangeArrowheads="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412440" y="2483895"/>
            <a:ext cx="4107610" cy="229525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txBox="1">
            <a:spLocks noChangeArrowheads="1"/>
          </p:cNvSpPr>
          <p:nvPr/>
        </p:nvSpPr>
        <p:spPr>
          <a:xfrm>
            <a:off x="1215210" y="1538790"/>
            <a:ext cx="8632825" cy="3570852"/>
          </a:xfrm>
          <a:prstGeom prst="rect">
            <a:avLst/>
          </a:prstGeom>
        </p:spPr>
        <p:txBody>
          <a:bodyPr/>
          <a:lstStyle/>
          <a:p>
            <a:pPr lvl="0" algn="l" defTabSz="820738" eaLnBrk="0" hangingPunct="0">
              <a:lnSpc>
                <a:spcPct val="100000"/>
              </a:lnSpc>
              <a:spcBef>
                <a:spcPct val="50000"/>
              </a:spcBef>
              <a:buClr>
                <a:srgbClr val="69AE23"/>
              </a:buClr>
              <a:buSzPct val="80000"/>
              <a:tabLst>
                <a:tab pos="341313" algn="l"/>
                <a:tab pos="1150938" algn="l"/>
              </a:tabLst>
              <a:defRPr/>
            </a:pPr>
            <a:r>
              <a:rPr lang="nl-NL" sz="1800" b="1" u="none" dirty="0" smtClean="0">
                <a:solidFill>
                  <a:srgbClr val="69AE23"/>
                </a:solidFill>
                <a:cs typeface="Times New Roman" pitchFamily="18" charset="0"/>
              </a:rPr>
              <a:t>If </a:t>
            </a:r>
            <a:r>
              <a:rPr lang="nl-NL" sz="1800" b="1" u="none" dirty="0" smtClean="0">
                <a:cs typeface="Times New Roman" pitchFamily="18" charset="0"/>
              </a:rPr>
              <a:t>official </a:t>
            </a:r>
            <a:r>
              <a:rPr lang="nl-NL" sz="1800" b="1" u="none" dirty="0">
                <a:cs typeface="Times New Roman" pitchFamily="18" charset="0"/>
              </a:rPr>
              <a:t>info can not be found on the web, </a:t>
            </a:r>
            <a:r>
              <a:rPr lang="nl-NL" sz="1800" b="1" u="none" dirty="0">
                <a:solidFill>
                  <a:srgbClr val="69AE23"/>
                </a:solidFill>
                <a:cs typeface="Times New Roman" pitchFamily="18" charset="0"/>
              </a:rPr>
              <a:t>contact</a:t>
            </a:r>
            <a:r>
              <a:rPr lang="nl-NL" sz="1800" b="1" u="none" dirty="0">
                <a:cs typeface="Times New Roman" pitchFamily="18" charset="0"/>
              </a:rPr>
              <a:t> </a:t>
            </a:r>
            <a:r>
              <a:rPr lang="nl-NL" sz="1800" b="1" u="none" dirty="0" smtClean="0">
                <a:cs typeface="Times New Roman" pitchFamily="18" charset="0"/>
              </a:rPr>
              <a:t>relevant counterparts:</a:t>
            </a: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b="1" u="none" dirty="0" smtClean="0">
                <a:cs typeface="Times New Roman" pitchFamily="18" charset="0"/>
              </a:rPr>
              <a:t>Establish</a:t>
            </a:r>
            <a:r>
              <a:rPr lang="en-GB" sz="1400" u="none" dirty="0" smtClean="0">
                <a:cs typeface="Times New Roman" pitchFamily="18" charset="0"/>
              </a:rPr>
              <a:t> network/channels:</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dirty="0">
                <a:cs typeface="Times New Roman" pitchFamily="18" charset="0"/>
              </a:rPr>
              <a:t>For rapid communication</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en-GB" sz="1400" u="none" dirty="0" smtClean="0">
                <a:cs typeface="Times New Roman" pitchFamily="18" charset="0"/>
              </a:rPr>
              <a:t>Allows </a:t>
            </a:r>
            <a:r>
              <a:rPr lang="en-GB" sz="1400" b="1" u="none" dirty="0">
                <a:cs typeface="Times New Roman" pitchFamily="18" charset="0"/>
              </a:rPr>
              <a:t>sharing</a:t>
            </a:r>
            <a:r>
              <a:rPr lang="en-GB" sz="1400" u="none" dirty="0">
                <a:cs typeface="Times New Roman" pitchFamily="18" charset="0"/>
              </a:rPr>
              <a:t> of </a:t>
            </a:r>
            <a:r>
              <a:rPr lang="en-GB" sz="1400" u="none" dirty="0" smtClean="0">
                <a:cs typeface="Times New Roman" pitchFamily="18" charset="0"/>
              </a:rPr>
              <a:t>data &amp; expertise</a:t>
            </a: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smtClean="0">
              <a:cs typeface="Times New Roman" pitchFamily="18" charset="0"/>
            </a:endParaRPr>
          </a:p>
          <a:p>
            <a:pPr algn="l" defTabSz="820738" eaLnBrk="0" hangingPunct="0">
              <a:lnSpc>
                <a:spcPct val="100000"/>
              </a:lnSpc>
              <a:spcBef>
                <a:spcPct val="50000"/>
              </a:spcBef>
              <a:buClr>
                <a:srgbClr val="69AE23"/>
              </a:buClr>
              <a:buSzPct val="80000"/>
              <a:tabLst>
                <a:tab pos="341313" algn="l"/>
                <a:tab pos="1150938" algn="l"/>
              </a:tabLst>
              <a:defRPr/>
            </a:pPr>
            <a:endParaRPr lang="nl-NL" sz="1400" u="none" dirty="0">
              <a:cs typeface="Times New Roman" pitchFamily="18" charset="0"/>
            </a:endParaRPr>
          </a:p>
          <a:p>
            <a:pPr marL="285750" indent="-2857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nl-NL" sz="1400" b="1" u="none" dirty="0" smtClean="0">
                <a:cs typeface="Times New Roman" pitchFamily="18" charset="0"/>
              </a:rPr>
              <a:t>Includes:</a:t>
            </a:r>
            <a:endParaRPr lang="en-GB" sz="1400" b="1" u="none" dirty="0" smtClean="0">
              <a:cs typeface="Times New Roman" pitchFamily="18" charset="0"/>
            </a:endParaRP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nl-NL" sz="1400" u="none" dirty="0" smtClean="0">
                <a:cs typeface="Times New Roman" pitchFamily="18" charset="0"/>
              </a:rPr>
              <a:t>Public Health Partners</a:t>
            </a:r>
            <a:endParaRPr lang="nl-NL" sz="1400" u="none" dirty="0">
              <a:cs typeface="Times New Roman" pitchFamily="18" charset="0"/>
            </a:endParaRP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nl-NL" sz="1400" u="none" dirty="0">
                <a:cs typeface="Times New Roman" pitchFamily="18" charset="0"/>
              </a:rPr>
              <a:t>(National) Focal Points (</a:t>
            </a:r>
            <a:r>
              <a:rPr lang="nl-NL" sz="1400" b="1" u="none" dirty="0">
                <a:solidFill>
                  <a:srgbClr val="69AE23"/>
                </a:solidFill>
                <a:cs typeface="Times New Roman" pitchFamily="18" charset="0"/>
              </a:rPr>
              <a:t>NFP</a:t>
            </a:r>
            <a:r>
              <a:rPr lang="nl-NL" sz="1400" u="none" dirty="0">
                <a:cs typeface="Times New Roman" pitchFamily="18" charset="0"/>
              </a:rPr>
              <a:t>’s</a:t>
            </a:r>
            <a:r>
              <a:rPr lang="nl-NL" sz="1400" u="none" dirty="0" smtClean="0">
                <a:cs typeface="Times New Roman" pitchFamily="18" charset="0"/>
              </a:rPr>
              <a:t>)</a:t>
            </a:r>
          </a:p>
          <a:p>
            <a:pPr marL="628650" lvl="1" indent="-171450" algn="l" defTabSz="820738" eaLnBrk="0" hangingPunct="0">
              <a:lnSpc>
                <a:spcPct val="100000"/>
              </a:lnSpc>
              <a:spcBef>
                <a:spcPct val="50000"/>
              </a:spcBef>
              <a:buClr>
                <a:srgbClr val="69AE23"/>
              </a:buClr>
              <a:buSzPct val="80000"/>
              <a:buFont typeface="Wingdings" panose="05000000000000000000" pitchFamily="2" charset="2"/>
              <a:buChar char=""/>
              <a:tabLst>
                <a:tab pos="341313" algn="l"/>
                <a:tab pos="1150938" algn="l"/>
              </a:tabLst>
              <a:defRPr/>
            </a:pPr>
            <a:r>
              <a:rPr lang="nl-NL" sz="1400" u="none" kern="0" dirty="0" smtClean="0">
                <a:ea typeface="Microsoft Sans Serif" panose="020B0604020202020204" pitchFamily="34" charset="0"/>
                <a:cs typeface="Microsoft Sans Serif" panose="020B0604020202020204" pitchFamily="34" charset="0"/>
              </a:rPr>
              <a:t>Partners in other sectors</a:t>
            </a:r>
            <a:endParaRPr lang="en-GB" sz="1400" u="none" kern="0" dirty="0" smtClean="0">
              <a:ea typeface="Microsoft Sans Serif" panose="020B0604020202020204" pitchFamily="34" charset="0"/>
              <a:cs typeface="Microsoft Sans Serif" panose="020B0604020202020204" pitchFamily="34" charset="0"/>
            </a:endParaRPr>
          </a:p>
          <a:p>
            <a:pPr marL="287338" marR="0" indent="-287338" algn="l" defTabSz="820738" eaLnBrk="0" latinLnBrk="0" hangingPunct="0">
              <a:lnSpc>
                <a:spcPct val="80000"/>
              </a:lnSpc>
              <a:spcBef>
                <a:spcPct val="50000"/>
              </a:spcBef>
              <a:buClr>
                <a:srgbClr val="69AE23"/>
              </a:buClr>
              <a:buSzPct val="80000"/>
              <a:buFont typeface="Wingdings" panose="05000000000000000000" pitchFamily="2" charset="2"/>
              <a:buChar char="Ø"/>
              <a:tabLst>
                <a:tab pos="341313" algn="l"/>
                <a:tab pos="1150938" algn="l"/>
              </a:tabLst>
              <a:defRPr/>
            </a:pPr>
            <a:endParaRPr lang="en-GB" sz="1400" u="none" kern="0" dirty="0" smtClean="0">
              <a:ea typeface="Microsoft Sans Serif" panose="020B0604020202020204" pitchFamily="34" charset="0"/>
              <a:cs typeface="Microsoft Sans Serif" panose="020B0604020202020204" pitchFamily="34" charset="0"/>
            </a:endParaRPr>
          </a:p>
        </p:txBody>
      </p:sp>
      <p:sp>
        <p:nvSpPr>
          <p:cNvPr id="5" name="Rectangular Callout 4"/>
          <p:cNvSpPr/>
          <p:nvPr/>
        </p:nvSpPr>
        <p:spPr bwMode="auto">
          <a:xfrm>
            <a:off x="4790011" y="3792194"/>
            <a:ext cx="1372645" cy="990110"/>
          </a:xfrm>
          <a:prstGeom prst="wedgeRectCallout">
            <a:avLst>
              <a:gd name="adj1" fmla="val -67091"/>
              <a:gd name="adj2" fmla="val -9"/>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6" name="TextBox 5"/>
          <p:cNvSpPr txBox="1"/>
          <p:nvPr/>
        </p:nvSpPr>
        <p:spPr>
          <a:xfrm>
            <a:off x="4727870" y="3810008"/>
            <a:ext cx="1496928" cy="1126462"/>
          </a:xfrm>
          <a:prstGeom prst="rect">
            <a:avLst/>
          </a:prstGeom>
          <a:noFill/>
        </p:spPr>
        <p:txBody>
          <a:bodyPr wrap="square" rtlCol="0">
            <a:spAutoFit/>
          </a:bodyPr>
          <a:lstStyle/>
          <a:p>
            <a:r>
              <a:rPr lang="en-GB" dirty="0"/>
              <a:t>Pre determined contact </a:t>
            </a:r>
            <a:r>
              <a:rPr lang="en-GB" dirty="0" smtClean="0"/>
              <a:t>points </a:t>
            </a:r>
            <a:r>
              <a:rPr lang="en-GB" dirty="0"/>
              <a:t>within official </a:t>
            </a:r>
            <a:r>
              <a:rPr lang="en-GB" dirty="0" smtClean="0"/>
              <a:t>(national) </a:t>
            </a:r>
            <a:r>
              <a:rPr lang="en-GB" dirty="0"/>
              <a:t>public health </a:t>
            </a:r>
            <a:r>
              <a:rPr lang="en-GB" dirty="0" smtClean="0"/>
              <a:t>agencies</a:t>
            </a:r>
            <a:endParaRPr lang="en-GB" dirty="0"/>
          </a:p>
          <a:p>
            <a:endParaRPr lang="en-GB" dirty="0"/>
          </a:p>
        </p:txBody>
      </p:sp>
      <p:sp>
        <p:nvSpPr>
          <p:cNvPr id="7" name="TextBox 6"/>
          <p:cNvSpPr txBox="1"/>
          <p:nvPr/>
        </p:nvSpPr>
        <p:spPr>
          <a:xfrm>
            <a:off x="1018753" y="865334"/>
            <a:ext cx="3211792" cy="369332"/>
          </a:xfrm>
          <a:prstGeom prst="rect">
            <a:avLst/>
          </a:prstGeom>
          <a:noFill/>
        </p:spPr>
        <p:txBody>
          <a:bodyPr wrap="square" rtlCol="0">
            <a:spAutoFit/>
          </a:bodyPr>
          <a:lstStyle/>
          <a:p>
            <a:r>
              <a:rPr lang="nl-NL" sz="2000" b="1" u="none" dirty="0" smtClean="0">
                <a:solidFill>
                  <a:srgbClr val="69AE23"/>
                </a:solidFill>
              </a:rPr>
              <a:t>Networks for Validation</a:t>
            </a:r>
            <a:endParaRPr lang="en-GB" sz="2000" b="1" u="none" dirty="0">
              <a:solidFill>
                <a:srgbClr val="69AE23"/>
              </a:solidFill>
            </a:endParaRPr>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smtClean="0">
                <a:solidFill>
                  <a:srgbClr val="69AE23"/>
                </a:solidFill>
                <a:latin typeface="Arial" charset="0"/>
              </a:rPr>
              <a:t>Example: Ebola in Mordor - 2019</a:t>
            </a:r>
            <a:endParaRPr lang="it-IT" sz="1800" b="1" u="none" noProof="1">
              <a:solidFill>
                <a:srgbClr val="69AE23"/>
              </a:solidFill>
              <a:latin typeface="Arial" charset="0"/>
            </a:endParaRPr>
          </a:p>
        </p:txBody>
      </p:sp>
      <p:sp>
        <p:nvSpPr>
          <p:cNvPr id="31" name="Rectangle 30"/>
          <p:cNvSpPr/>
          <p:nvPr/>
        </p:nvSpPr>
        <p:spPr bwMode="auto">
          <a:xfrm>
            <a:off x="6611824" y="3415370"/>
            <a:ext cx="3911827" cy="2298922"/>
          </a:xfrm>
          <a:prstGeom prst="rect">
            <a:avLst/>
          </a:prstGeom>
          <a:ln>
            <a:headEnd type="none" w="med" len="med"/>
            <a:tailEnd type="none" w="med" len="med"/>
          </a:ln>
          <a:effectLst>
            <a:glow rad="63500">
              <a:srgbClr val="BEBEBE">
                <a:alpha val="40000"/>
              </a:srgbClr>
            </a:glow>
            <a:outerShdw blurRad="40000" dist="20000" dir="5400000" rotWithShape="0">
              <a:srgbClr val="000000">
                <a:alpha val="38000"/>
              </a:srgbClr>
            </a:outerShdw>
          </a:effectLst>
        </p:spPr>
        <p:style>
          <a:lnRef idx="3">
            <a:schemeClr val="lt1"/>
          </a:lnRef>
          <a:fillRef idx="1">
            <a:schemeClr val="accent3"/>
          </a:fillRef>
          <a:effectRef idx="1">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grpSp>
        <p:nvGrpSpPr>
          <p:cNvPr id="32" name="Group 31"/>
          <p:cNvGrpSpPr/>
          <p:nvPr/>
        </p:nvGrpSpPr>
        <p:grpSpPr>
          <a:xfrm>
            <a:off x="6790039" y="3538923"/>
            <a:ext cx="3555396" cy="2008329"/>
            <a:chOff x="6615810" y="3399012"/>
            <a:chExt cx="3555396" cy="2008329"/>
          </a:xfrm>
        </p:grpSpPr>
        <p:pic>
          <p:nvPicPr>
            <p:cNvPr id="33" name="Picture 32"/>
            <p:cNvPicPr>
              <a:picLocks noChangeAspect="1"/>
            </p:cNvPicPr>
            <p:nvPr/>
          </p:nvPicPr>
          <p:blipFill>
            <a:blip r:embed="rId3"/>
            <a:stretch>
              <a:fillRect/>
            </a:stretch>
          </p:blipFill>
          <p:spPr>
            <a:xfrm>
              <a:off x="6615810" y="3718391"/>
              <a:ext cx="3555396" cy="1432691"/>
            </a:xfrm>
            <a:prstGeom prst="rect">
              <a:avLst/>
            </a:prstGeom>
          </p:spPr>
        </p:pic>
        <p:sp>
          <p:nvSpPr>
            <p:cNvPr id="34" name="Chevron 33"/>
            <p:cNvSpPr/>
            <p:nvPr/>
          </p:nvSpPr>
          <p:spPr>
            <a:xfrm>
              <a:off x="7965960" y="3896918"/>
              <a:ext cx="367186" cy="657207"/>
            </a:xfrm>
            <a:prstGeom prst="chevron">
              <a:avLst>
                <a:gd name="adj" fmla="val 62310"/>
              </a:avLst>
            </a:prstGeom>
            <a:solidFill>
              <a:srgbClr val="C4E6E0"/>
            </a:solidFill>
            <a:ln>
              <a:solidFill>
                <a:schemeClr val="accent1">
                  <a:lumMod val="20000"/>
                  <a:lumOff val="80000"/>
                </a:schemeClr>
              </a:solidFill>
            </a:ln>
            <a:effectLst/>
          </p:spPr>
        </p:sp>
        <p:sp>
          <p:nvSpPr>
            <p:cNvPr id="35" name="Chevron 34"/>
            <p:cNvSpPr/>
            <p:nvPr/>
          </p:nvSpPr>
          <p:spPr>
            <a:xfrm>
              <a:off x="8548870" y="3897852"/>
              <a:ext cx="367186" cy="656273"/>
            </a:xfrm>
            <a:prstGeom prst="chevron">
              <a:avLst>
                <a:gd name="adj" fmla="val 62310"/>
              </a:avLst>
            </a:prstGeom>
            <a:solidFill>
              <a:srgbClr val="70AD47">
                <a:lumMod val="60000"/>
                <a:lumOff val="40000"/>
              </a:srgbClr>
            </a:solidFill>
            <a:ln>
              <a:noFill/>
            </a:ln>
            <a:effectLst/>
          </p:spPr>
        </p:sp>
        <p:sp>
          <p:nvSpPr>
            <p:cNvPr id="36" name="TextBox 35"/>
            <p:cNvSpPr txBox="1"/>
            <p:nvPr/>
          </p:nvSpPr>
          <p:spPr>
            <a:xfrm>
              <a:off x="7661986" y="3479754"/>
              <a:ext cx="307777" cy="385917"/>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u="none" dirty="0">
                  <a:solidFill>
                    <a:prstClr val="black"/>
                  </a:solidFill>
                  <a:latin typeface="Calibri" panose="020F0502020204030204"/>
                </a:rPr>
                <a:t>Screen</a:t>
              </a:r>
              <a:endParaRPr lang="en-GB" sz="800" u="none" dirty="0">
                <a:solidFill>
                  <a:prstClr val="black"/>
                </a:solidFill>
                <a:latin typeface="Calibri" panose="020F0502020204030204"/>
              </a:endParaRPr>
            </a:p>
          </p:txBody>
        </p:sp>
        <p:sp>
          <p:nvSpPr>
            <p:cNvPr id="37" name="TextBox 36"/>
            <p:cNvSpPr txBox="1"/>
            <p:nvPr/>
          </p:nvSpPr>
          <p:spPr>
            <a:xfrm>
              <a:off x="7937927" y="3551456"/>
              <a:ext cx="307777" cy="30506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u="none" dirty="0">
                  <a:solidFill>
                    <a:prstClr val="black"/>
                  </a:solidFill>
                  <a:latin typeface="Calibri" panose="020F0502020204030204"/>
                </a:rPr>
                <a:t>Filter</a:t>
              </a:r>
              <a:endParaRPr lang="en-GB" sz="800" u="none" dirty="0">
                <a:solidFill>
                  <a:prstClr val="black"/>
                </a:solidFill>
                <a:latin typeface="Calibri" panose="020F0502020204030204"/>
              </a:endParaRPr>
            </a:p>
          </p:txBody>
        </p:sp>
        <p:sp>
          <p:nvSpPr>
            <p:cNvPr id="38" name="TextBox 37"/>
            <p:cNvSpPr txBox="1"/>
            <p:nvPr/>
          </p:nvSpPr>
          <p:spPr>
            <a:xfrm>
              <a:off x="8186740" y="3399012"/>
              <a:ext cx="307777" cy="46061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b="1" u="none" dirty="0">
                  <a:solidFill>
                    <a:prstClr val="black"/>
                  </a:solidFill>
                  <a:latin typeface="Calibri" panose="020F0502020204030204"/>
                </a:rPr>
                <a:t>Validate</a:t>
              </a:r>
              <a:endParaRPr lang="en-GB" sz="800" b="1" u="none" dirty="0">
                <a:solidFill>
                  <a:prstClr val="black"/>
                </a:solidFill>
                <a:latin typeface="Calibri" panose="020F0502020204030204"/>
              </a:endParaRPr>
            </a:p>
          </p:txBody>
        </p:sp>
        <p:sp>
          <p:nvSpPr>
            <p:cNvPr id="39" name="TextBox 38"/>
            <p:cNvSpPr txBox="1"/>
            <p:nvPr/>
          </p:nvSpPr>
          <p:spPr>
            <a:xfrm>
              <a:off x="8463662" y="3409958"/>
              <a:ext cx="430887" cy="449670"/>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800" u="none" dirty="0">
                  <a:solidFill>
                    <a:prstClr val="black"/>
                  </a:solidFill>
                  <a:latin typeface="Calibri" panose="020F0502020204030204"/>
                </a:rPr>
                <a:t>Analyse</a:t>
              </a:r>
              <a:endParaRPr lang="en-GB" sz="800" u="none" dirty="0">
                <a:solidFill>
                  <a:prstClr val="black"/>
                </a:solidFill>
                <a:latin typeface="Calibri" panose="020F0502020204030204"/>
              </a:endParaRPr>
            </a:p>
          </p:txBody>
        </p:sp>
        <p:sp>
          <p:nvSpPr>
            <p:cNvPr id="40" name="TextBox 39"/>
            <p:cNvSpPr txBox="1"/>
            <p:nvPr/>
          </p:nvSpPr>
          <p:spPr>
            <a:xfrm>
              <a:off x="9125707" y="4099799"/>
              <a:ext cx="770361" cy="270702"/>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Items of </a:t>
              </a:r>
              <a:r>
                <a:rPr kumimoji="0" lang="en-US" sz="1000"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Interest</a:t>
              </a:r>
            </a:p>
          </p:txBody>
        </p:sp>
        <p:sp>
          <p:nvSpPr>
            <p:cNvPr id="41" name="Oval 40"/>
            <p:cNvSpPr/>
            <p:nvPr/>
          </p:nvSpPr>
          <p:spPr>
            <a:xfrm flipH="1">
              <a:off x="9026712" y="3885903"/>
              <a:ext cx="275169" cy="250954"/>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2" name="Oval 41"/>
            <p:cNvSpPr/>
            <p:nvPr/>
          </p:nvSpPr>
          <p:spPr>
            <a:xfrm flipH="1">
              <a:off x="9630608" y="3851711"/>
              <a:ext cx="278009" cy="23275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3" name="Oval 42"/>
            <p:cNvSpPr/>
            <p:nvPr/>
          </p:nvSpPr>
          <p:spPr>
            <a:xfrm flipH="1">
              <a:off x="9364282" y="4408287"/>
              <a:ext cx="293211" cy="257070"/>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4" name="TextBox 43"/>
            <p:cNvSpPr txBox="1"/>
            <p:nvPr/>
          </p:nvSpPr>
          <p:spPr>
            <a:xfrm>
              <a:off x="9001075" y="3919409"/>
              <a:ext cx="432357" cy="184666"/>
            </a:xfrm>
            <a:prstGeom prst="rect">
              <a:avLst/>
            </a:prstGeom>
            <a:noFill/>
          </p:spPr>
          <p:txBody>
            <a:bodyPr wrap="square" rtlCol="0">
              <a:spAutoFit/>
            </a:bodyPr>
            <a:lstStyle/>
            <a:p>
              <a:pPr algn="l" defTabSz="810067" fontAlgn="auto">
                <a:lnSpc>
                  <a:spcPct val="100000"/>
                </a:lnSpc>
                <a:spcBef>
                  <a:spcPts val="0"/>
                </a:spcBef>
                <a:spcAft>
                  <a:spcPts val="0"/>
                </a:spcAft>
              </a:pPr>
              <a:r>
                <a:rPr lang="nl-NL" sz="600" u="none" dirty="0" smtClean="0">
                  <a:solidFill>
                    <a:prstClr val="black"/>
                  </a:solidFill>
                  <a:latin typeface="Calibri" panose="020F0502020204030204"/>
                </a:rPr>
                <a:t>Signal</a:t>
              </a:r>
              <a:endParaRPr lang="en-GB" sz="600" u="none" dirty="0">
                <a:solidFill>
                  <a:prstClr val="black"/>
                </a:solidFill>
                <a:latin typeface="Calibri" panose="020F0502020204030204"/>
              </a:endParaRPr>
            </a:p>
          </p:txBody>
        </p:sp>
        <p:sp>
          <p:nvSpPr>
            <p:cNvPr id="45" name="TextBox 44"/>
            <p:cNvSpPr txBox="1"/>
            <p:nvPr/>
          </p:nvSpPr>
          <p:spPr>
            <a:xfrm>
              <a:off x="9586607" y="3865107"/>
              <a:ext cx="394179" cy="200055"/>
            </a:xfrm>
            <a:prstGeom prst="rect">
              <a:avLst/>
            </a:prstGeom>
            <a:noFill/>
          </p:spPr>
          <p:txBody>
            <a:bodyPr wrap="square" rtlCol="0">
              <a:spAutoFit/>
            </a:bodyPr>
            <a:lstStyle/>
            <a:p>
              <a:pPr algn="l" defTabSz="810067" fontAlgn="auto">
                <a:lnSpc>
                  <a:spcPct val="100000"/>
                </a:lnSpc>
                <a:spcBef>
                  <a:spcPts val="0"/>
                </a:spcBef>
                <a:spcAft>
                  <a:spcPts val="0"/>
                </a:spcAft>
              </a:pPr>
              <a:r>
                <a:rPr lang="nl-NL" sz="700" u="none" dirty="0">
                  <a:solidFill>
                    <a:prstClr val="black"/>
                  </a:solidFill>
                  <a:latin typeface="Calibri" panose="020F0502020204030204"/>
                </a:rPr>
                <a:t>Event</a:t>
              </a:r>
              <a:endParaRPr lang="en-GB" sz="700" u="none" dirty="0">
                <a:solidFill>
                  <a:prstClr val="black"/>
                </a:solidFill>
                <a:latin typeface="Calibri" panose="020F0502020204030204"/>
              </a:endParaRPr>
            </a:p>
          </p:txBody>
        </p:sp>
        <p:sp>
          <p:nvSpPr>
            <p:cNvPr id="46" name="TextBox 45"/>
            <p:cNvSpPr txBox="1"/>
            <p:nvPr/>
          </p:nvSpPr>
          <p:spPr>
            <a:xfrm>
              <a:off x="9316110" y="4444080"/>
              <a:ext cx="458206" cy="200055"/>
            </a:xfrm>
            <a:prstGeom prst="rect">
              <a:avLst/>
            </a:prstGeom>
            <a:noFill/>
          </p:spPr>
          <p:txBody>
            <a:bodyPr wrap="square" rtlCol="0">
              <a:spAutoFit/>
            </a:bodyPr>
            <a:lstStyle/>
            <a:p>
              <a:pPr algn="l" defTabSz="810067" fontAlgn="auto">
                <a:lnSpc>
                  <a:spcPct val="100000"/>
                </a:lnSpc>
                <a:spcBef>
                  <a:spcPts val="0"/>
                </a:spcBef>
                <a:spcAft>
                  <a:spcPts val="0"/>
                </a:spcAft>
              </a:pPr>
              <a:r>
                <a:rPr lang="nl-NL" sz="700" u="none" dirty="0">
                  <a:solidFill>
                    <a:prstClr val="black"/>
                  </a:solidFill>
                  <a:latin typeface="Calibri" panose="020F0502020204030204"/>
                </a:rPr>
                <a:t>Threat</a:t>
              </a:r>
              <a:endParaRPr lang="en-GB" sz="700" u="none" dirty="0">
                <a:solidFill>
                  <a:prstClr val="black"/>
                </a:solidFill>
                <a:latin typeface="Calibri" panose="020F0502020204030204"/>
              </a:endParaRPr>
            </a:p>
          </p:txBody>
        </p:sp>
        <p:sp>
          <p:nvSpPr>
            <p:cNvPr id="47" name="Chevron 46"/>
            <p:cNvSpPr/>
            <p:nvPr/>
          </p:nvSpPr>
          <p:spPr>
            <a:xfrm rot="5400000">
              <a:off x="9252224" y="4600391"/>
              <a:ext cx="483025" cy="570116"/>
            </a:xfrm>
            <a:prstGeom prst="chevron">
              <a:avLst>
                <a:gd name="adj" fmla="val 62709"/>
              </a:avLst>
            </a:prstGeom>
            <a:solidFill>
              <a:srgbClr val="70AD47">
                <a:lumMod val="20000"/>
                <a:lumOff val="80000"/>
              </a:srgbClr>
            </a:solidFill>
            <a:ln>
              <a:noFill/>
            </a:ln>
            <a:effectLst/>
          </p:spPr>
        </p:sp>
        <p:sp>
          <p:nvSpPr>
            <p:cNvPr id="48" name="TextBox 47"/>
            <p:cNvSpPr txBox="1"/>
            <p:nvPr/>
          </p:nvSpPr>
          <p:spPr>
            <a:xfrm>
              <a:off x="8913855" y="5080017"/>
              <a:ext cx="1093934" cy="327324"/>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11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rPr>
                <a:t>Further </a:t>
              </a:r>
              <a:r>
                <a:rPr lang="en-US" sz="1100" u="none" kern="0" dirty="0">
                  <a:solidFill>
                    <a:prstClr val="black">
                      <a:hueOff val="0"/>
                      <a:satOff val="0"/>
                      <a:lumOff val="0"/>
                      <a:alphaOff val="0"/>
                    </a:prstClr>
                  </a:solidFill>
                  <a:latin typeface="Calibri" panose="020F0502020204030204"/>
                </a:rPr>
                <a:t>actions</a:t>
              </a:r>
              <a:endParaRPr kumimoji="0" lang="en-US" sz="1100"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ndParaRPr>
            </a:p>
          </p:txBody>
        </p:sp>
      </p:grpSp>
      <p:sp>
        <p:nvSpPr>
          <p:cNvPr id="5" name="TextBox 4"/>
          <p:cNvSpPr txBox="1"/>
          <p:nvPr/>
        </p:nvSpPr>
        <p:spPr>
          <a:xfrm>
            <a:off x="850090" y="3401740"/>
            <a:ext cx="5360675" cy="664797"/>
          </a:xfrm>
          <a:prstGeom prst="rect">
            <a:avLst/>
          </a:prstGeom>
          <a:noFill/>
        </p:spPr>
        <p:txBody>
          <a:bodyPr wrap="square" rtlCol="0">
            <a:spAutoFit/>
          </a:bodyPr>
          <a:lstStyle/>
          <a:p>
            <a:pPr algn="l"/>
            <a:r>
              <a:rPr lang="nl-NL" b="1" u="none" dirty="0" smtClean="0"/>
              <a:t>1. Does this item of information need to be validated?</a:t>
            </a:r>
          </a:p>
          <a:p>
            <a:pPr marL="171450" indent="-171450" algn="l">
              <a:buFont typeface="Wingdings" panose="05000000000000000000" pitchFamily="2" charset="2"/>
              <a:buChar char="q"/>
            </a:pPr>
            <a:r>
              <a:rPr lang="nl-NL" u="none" dirty="0" smtClean="0"/>
              <a:t>Yes</a:t>
            </a:r>
          </a:p>
          <a:p>
            <a:pPr marL="171450" indent="-171450" algn="l">
              <a:buFont typeface="Wingdings" panose="05000000000000000000" pitchFamily="2" charset="2"/>
              <a:buChar char="q"/>
            </a:pPr>
            <a:r>
              <a:rPr lang="nl-NL" u="none" dirty="0" smtClean="0"/>
              <a:t>No</a:t>
            </a:r>
            <a:endParaRPr lang="en-GB" u="none" dirty="0"/>
          </a:p>
        </p:txBody>
      </p:sp>
      <p:sp>
        <p:nvSpPr>
          <p:cNvPr id="6" name="TextBox 5"/>
          <p:cNvSpPr txBox="1"/>
          <p:nvPr/>
        </p:nvSpPr>
        <p:spPr>
          <a:xfrm>
            <a:off x="-1884875" y="1475131"/>
            <a:ext cx="2645858" cy="2492990"/>
          </a:xfrm>
          <a:prstGeom prst="rect">
            <a:avLst/>
          </a:prstGeom>
          <a:solidFill>
            <a:schemeClr val="accent1">
              <a:lumMod val="20000"/>
              <a:lumOff val="80000"/>
            </a:schemeClr>
          </a:solidFill>
          <a:ln w="19050">
            <a:solidFill>
              <a:srgbClr val="69AE23"/>
            </a:solidFill>
          </a:ln>
        </p:spPr>
        <p:txBody>
          <a:bodyPr wrap="square" rtlCol="0">
            <a:spAutoFit/>
          </a:bodyPr>
          <a:lstStyle/>
          <a:p>
            <a:r>
              <a:rPr lang="nl-NL" b="1" u="none" dirty="0" smtClean="0"/>
              <a:t>1. Two pop-ups depending on answer:</a:t>
            </a:r>
          </a:p>
          <a:p>
            <a:r>
              <a:rPr lang="nl-NL" dirty="0"/>
              <a:t>This answer if correct</a:t>
            </a:r>
            <a:r>
              <a:rPr lang="nl-NL" u="none" dirty="0"/>
              <a:t>, as it is a News item picked-up through the Media, it is considered a non-official source. Therefore, the </a:t>
            </a:r>
            <a:r>
              <a:rPr lang="nl-NL" u="none" dirty="0" smtClean="0"/>
              <a:t>item </a:t>
            </a:r>
            <a:r>
              <a:rPr lang="nl-NL" u="none" dirty="0"/>
              <a:t>needs to be validated.</a:t>
            </a:r>
          </a:p>
          <a:p>
            <a:r>
              <a:rPr lang="nl-NL" dirty="0" smtClean="0"/>
              <a:t>This answer is wrong. </a:t>
            </a:r>
            <a:r>
              <a:rPr lang="nl-NL" u="none" dirty="0" smtClean="0"/>
              <a:t>Although it is mentioned that doctors are involved in confirming the disease, the source of this News item is the Media. This is considered a non-official source. Therefore, the information needs to be validated.</a:t>
            </a:r>
          </a:p>
        </p:txBody>
      </p:sp>
      <p:sp>
        <p:nvSpPr>
          <p:cNvPr id="27" name="TextBox 26"/>
          <p:cNvSpPr txBox="1"/>
          <p:nvPr/>
        </p:nvSpPr>
        <p:spPr>
          <a:xfrm>
            <a:off x="821256" y="4168170"/>
            <a:ext cx="5360675" cy="1071062"/>
          </a:xfrm>
          <a:prstGeom prst="rect">
            <a:avLst/>
          </a:prstGeom>
          <a:noFill/>
        </p:spPr>
        <p:txBody>
          <a:bodyPr wrap="square" rtlCol="0">
            <a:spAutoFit/>
          </a:bodyPr>
          <a:lstStyle/>
          <a:p>
            <a:pPr algn="l"/>
            <a:r>
              <a:rPr lang="nl-NL" b="1" u="none" dirty="0" smtClean="0"/>
              <a:t>2. Select all sources that can be used to verify this information:</a:t>
            </a:r>
          </a:p>
          <a:p>
            <a:pPr marL="171450" indent="-171450" algn="l">
              <a:buFont typeface="Wingdings" panose="05000000000000000000" pitchFamily="2" charset="2"/>
              <a:buChar char="q"/>
            </a:pPr>
            <a:r>
              <a:rPr lang="nl-NL" u="none" dirty="0" smtClean="0"/>
              <a:t>Mordors MoH News items on Webpage</a:t>
            </a:r>
          </a:p>
          <a:p>
            <a:pPr marL="171450" indent="-171450" algn="l">
              <a:buFont typeface="Wingdings" panose="05000000000000000000" pitchFamily="2" charset="2"/>
              <a:buChar char="q"/>
            </a:pPr>
            <a:r>
              <a:rPr lang="nl-NL" u="none" dirty="0" smtClean="0"/>
              <a:t>Tweet from an individual that was present in the hospital</a:t>
            </a:r>
          </a:p>
          <a:p>
            <a:pPr marL="171450" indent="-171450" algn="l">
              <a:buFont typeface="Wingdings" panose="05000000000000000000" pitchFamily="2" charset="2"/>
              <a:buChar char="q"/>
            </a:pPr>
            <a:r>
              <a:rPr lang="nl-NL" u="none" dirty="0" smtClean="0"/>
              <a:t>Press release by Mordor MoH published on their Facebook page</a:t>
            </a:r>
          </a:p>
          <a:p>
            <a:pPr algn="l"/>
            <a:endParaRPr lang="en-GB" u="none" dirty="0"/>
          </a:p>
        </p:txBody>
      </p:sp>
      <p:sp>
        <p:nvSpPr>
          <p:cNvPr id="28" name="TextBox 27"/>
          <p:cNvSpPr txBox="1"/>
          <p:nvPr/>
        </p:nvSpPr>
        <p:spPr>
          <a:xfrm>
            <a:off x="-1905567" y="4043639"/>
            <a:ext cx="2645858" cy="2529923"/>
          </a:xfrm>
          <a:prstGeom prst="rect">
            <a:avLst/>
          </a:prstGeom>
          <a:solidFill>
            <a:schemeClr val="accent1">
              <a:lumMod val="20000"/>
              <a:lumOff val="80000"/>
            </a:schemeClr>
          </a:solidFill>
          <a:ln w="19050">
            <a:solidFill>
              <a:srgbClr val="69AE23"/>
            </a:solidFill>
          </a:ln>
        </p:spPr>
        <p:txBody>
          <a:bodyPr wrap="square" rtlCol="0">
            <a:spAutoFit/>
          </a:bodyPr>
          <a:lstStyle/>
          <a:p>
            <a:r>
              <a:rPr lang="nl-NL" b="1" u="none" dirty="0"/>
              <a:t>2</a:t>
            </a:r>
            <a:r>
              <a:rPr lang="nl-NL" b="1" u="none" dirty="0" smtClean="0"/>
              <a:t>. pop-ups for each answer:</a:t>
            </a:r>
          </a:p>
          <a:p>
            <a:r>
              <a:rPr lang="nl-NL" dirty="0"/>
              <a:t>This answer </a:t>
            </a:r>
            <a:r>
              <a:rPr lang="nl-NL" dirty="0" smtClean="0"/>
              <a:t>is </a:t>
            </a:r>
            <a:r>
              <a:rPr lang="nl-NL" dirty="0"/>
              <a:t>correct</a:t>
            </a:r>
            <a:r>
              <a:rPr lang="nl-NL" u="none" dirty="0"/>
              <a:t>, </a:t>
            </a:r>
            <a:r>
              <a:rPr lang="nl-NL" u="none" dirty="0" smtClean="0"/>
              <a:t>the Mordor ministry of Health is considered an official source to verify information. </a:t>
            </a:r>
          </a:p>
          <a:p>
            <a:r>
              <a:rPr lang="nl-NL" dirty="0" smtClean="0"/>
              <a:t>This answer is wrong</a:t>
            </a:r>
            <a:r>
              <a:rPr lang="nl-NL" u="none" dirty="0" smtClean="0"/>
              <a:t>. Although this individual might have been at the same place as the suspected case, this is not considered an official source that can be verified. </a:t>
            </a:r>
          </a:p>
          <a:p>
            <a:r>
              <a:rPr lang="nl-NL" dirty="0" smtClean="0"/>
              <a:t>This answer is correct.</a:t>
            </a:r>
            <a:r>
              <a:rPr lang="nl-NL" u="none" dirty="0" smtClean="0"/>
              <a:t> As the Press release is published on the official Facebook page of the Mordor’s MoH, this is considered a verified source. </a:t>
            </a:r>
          </a:p>
        </p:txBody>
      </p:sp>
      <p:sp>
        <p:nvSpPr>
          <p:cNvPr id="29" name="TextBox 28"/>
          <p:cNvSpPr txBox="1"/>
          <p:nvPr/>
        </p:nvSpPr>
        <p:spPr>
          <a:xfrm>
            <a:off x="795619" y="5384575"/>
            <a:ext cx="5360675" cy="1237262"/>
          </a:xfrm>
          <a:prstGeom prst="rect">
            <a:avLst/>
          </a:prstGeom>
          <a:noFill/>
        </p:spPr>
        <p:txBody>
          <a:bodyPr wrap="square" rtlCol="0">
            <a:spAutoFit/>
          </a:bodyPr>
          <a:lstStyle/>
          <a:p>
            <a:pPr algn="l"/>
            <a:r>
              <a:rPr lang="nl-NL" b="1" u="none" dirty="0" smtClean="0"/>
              <a:t>3. What do you do, if none of the sources on the web could verify this information?</a:t>
            </a:r>
          </a:p>
          <a:p>
            <a:pPr marL="171450" indent="-171450" algn="l">
              <a:buFont typeface="Wingdings" panose="05000000000000000000" pitchFamily="2" charset="2"/>
              <a:buChar char="q"/>
            </a:pPr>
            <a:r>
              <a:rPr lang="nl-NL" u="none" dirty="0" smtClean="0"/>
              <a:t>Contact NFP in Mordors MoH</a:t>
            </a:r>
          </a:p>
          <a:p>
            <a:pPr marL="171450" indent="-171450" algn="l">
              <a:buFont typeface="Wingdings" panose="05000000000000000000" pitchFamily="2" charset="2"/>
              <a:buChar char="q"/>
            </a:pPr>
            <a:r>
              <a:rPr lang="nl-NL" u="none" dirty="0" smtClean="0"/>
              <a:t>Contact WHO-EURO</a:t>
            </a:r>
          </a:p>
          <a:p>
            <a:pPr marL="171450" indent="-171450" algn="l">
              <a:buFont typeface="Wingdings" panose="05000000000000000000" pitchFamily="2" charset="2"/>
              <a:buChar char="q"/>
            </a:pPr>
            <a:r>
              <a:rPr lang="nl-NL" u="none" dirty="0" smtClean="0"/>
              <a:t>Contact ECDC</a:t>
            </a:r>
          </a:p>
          <a:p>
            <a:pPr marL="171450" indent="-171450" algn="l">
              <a:buFont typeface="Wingdings" panose="05000000000000000000" pitchFamily="2" charset="2"/>
              <a:buChar char="q"/>
            </a:pPr>
            <a:r>
              <a:rPr lang="nl-NL" u="none" dirty="0" smtClean="0"/>
              <a:t>Consider this item discarded</a:t>
            </a:r>
            <a:endParaRPr lang="en-GB" u="none" dirty="0"/>
          </a:p>
        </p:txBody>
      </p:sp>
      <p:sp>
        <p:nvSpPr>
          <p:cNvPr id="30" name="TextBox 29"/>
          <p:cNvSpPr txBox="1"/>
          <p:nvPr/>
        </p:nvSpPr>
        <p:spPr>
          <a:xfrm>
            <a:off x="3587209" y="5714292"/>
            <a:ext cx="2645858" cy="5466112"/>
          </a:xfrm>
          <a:prstGeom prst="rect">
            <a:avLst/>
          </a:prstGeom>
          <a:solidFill>
            <a:schemeClr val="accent1">
              <a:lumMod val="20000"/>
              <a:lumOff val="80000"/>
            </a:schemeClr>
          </a:solidFill>
          <a:ln w="19050">
            <a:solidFill>
              <a:srgbClr val="69AE23"/>
            </a:solidFill>
          </a:ln>
        </p:spPr>
        <p:txBody>
          <a:bodyPr wrap="square" rtlCol="0">
            <a:spAutoFit/>
          </a:bodyPr>
          <a:lstStyle/>
          <a:p>
            <a:r>
              <a:rPr lang="nl-NL" b="1" u="none" dirty="0" smtClean="0"/>
              <a:t>3. pop-ups for each answer:</a:t>
            </a:r>
          </a:p>
          <a:p>
            <a:pPr lvl="0" algn="l" eaLnBrk="0" hangingPunct="0">
              <a:lnSpc>
                <a:spcPct val="100000"/>
              </a:lnSpc>
              <a:spcBef>
                <a:spcPct val="30000"/>
              </a:spcBef>
              <a:defRPr/>
            </a:pPr>
            <a:r>
              <a:rPr lang="nl-NL" dirty="0" smtClean="0"/>
              <a:t>This </a:t>
            </a:r>
            <a:r>
              <a:rPr lang="nl-NL" dirty="0"/>
              <a:t>answer can be correct.</a:t>
            </a:r>
            <a:r>
              <a:rPr lang="nl-NL" u="none" dirty="0"/>
              <a:t> </a:t>
            </a:r>
            <a:r>
              <a:rPr lang="nl-NL" u="none" dirty="0" smtClean="0"/>
              <a:t>If </a:t>
            </a:r>
            <a:r>
              <a:rPr lang="nl-NL" u="none" dirty="0"/>
              <a:t>you have established a national focal point in the </a:t>
            </a:r>
            <a:r>
              <a:rPr lang="nl-NL" u="none" dirty="0" smtClean="0"/>
              <a:t>Mordor </a:t>
            </a:r>
            <a:r>
              <a:rPr lang="nl-NL" u="none" dirty="0"/>
              <a:t>Ministry of Health, you can contact them in your established mode of </a:t>
            </a:r>
            <a:r>
              <a:rPr lang="nl-NL" u="none" dirty="0" smtClean="0"/>
              <a:t>communication.</a:t>
            </a:r>
            <a:endParaRPr lang="en-GB" u="none" dirty="0" smtClean="0">
              <a:latin typeface="Arial" charset="0"/>
              <a:cs typeface="Times New Roman" pitchFamily="18" charset="0"/>
            </a:endParaRPr>
          </a:p>
          <a:p>
            <a:pPr lvl="0" algn="l" eaLnBrk="0" hangingPunct="0">
              <a:lnSpc>
                <a:spcPct val="100000"/>
              </a:lnSpc>
              <a:spcBef>
                <a:spcPct val="30000"/>
              </a:spcBef>
              <a:defRPr/>
            </a:pPr>
            <a:r>
              <a:rPr lang="nl-NL" dirty="0" smtClean="0"/>
              <a:t>This </a:t>
            </a:r>
            <a:r>
              <a:rPr lang="nl-NL" dirty="0"/>
              <a:t>answer can be correct.</a:t>
            </a:r>
            <a:r>
              <a:rPr lang="nl-NL" u="none" dirty="0"/>
              <a:t> </a:t>
            </a:r>
            <a:r>
              <a:rPr lang="nl-NL" u="none" dirty="0" smtClean="0"/>
              <a:t>If </a:t>
            </a:r>
            <a:r>
              <a:rPr lang="nl-NL" u="none" dirty="0"/>
              <a:t>you do not have the Swedish MoH in your network, but the WHO office for the European Region is, you can use this partnership as a more indirect way to request verification by contacting them in your established mode of communication.</a:t>
            </a:r>
          </a:p>
          <a:p>
            <a:pPr lvl="0" algn="l" eaLnBrk="0" hangingPunct="0">
              <a:lnSpc>
                <a:spcPct val="100000"/>
              </a:lnSpc>
              <a:spcBef>
                <a:spcPct val="30000"/>
              </a:spcBef>
              <a:defRPr/>
            </a:pPr>
            <a:r>
              <a:rPr lang="nl-NL" dirty="0">
                <a:latin typeface="Arial" charset="0"/>
                <a:cs typeface="Times New Roman" pitchFamily="18" charset="0"/>
              </a:rPr>
              <a:t>This answer can be correct.</a:t>
            </a:r>
            <a:r>
              <a:rPr lang="nl-NL" u="none" dirty="0">
                <a:latin typeface="Arial" charset="0"/>
                <a:cs typeface="Times New Roman" pitchFamily="18" charset="0"/>
              </a:rPr>
              <a:t> </a:t>
            </a:r>
            <a:r>
              <a:rPr lang="nl-NL" u="none" dirty="0" smtClean="0">
                <a:latin typeface="Arial" charset="0"/>
                <a:cs typeface="Times New Roman" pitchFamily="18" charset="0"/>
              </a:rPr>
              <a:t>I</a:t>
            </a:r>
            <a:r>
              <a:rPr lang="nl-NL" u="none" dirty="0" smtClean="0"/>
              <a:t>f </a:t>
            </a:r>
            <a:r>
              <a:rPr lang="nl-NL" u="none" dirty="0"/>
              <a:t>you do not have </a:t>
            </a:r>
            <a:r>
              <a:rPr lang="nl-NL" u="none" dirty="0" smtClean="0"/>
              <a:t>Mordor’s MoH </a:t>
            </a:r>
            <a:r>
              <a:rPr lang="nl-NL" u="none" dirty="0"/>
              <a:t>in your network, the European Centre for Disease Prevention and Control can be used as a more indirect verification source. </a:t>
            </a:r>
          </a:p>
          <a:p>
            <a:pPr lvl="0" algn="l" eaLnBrk="0" hangingPunct="0">
              <a:lnSpc>
                <a:spcPct val="100000"/>
              </a:lnSpc>
              <a:spcBef>
                <a:spcPct val="30000"/>
              </a:spcBef>
              <a:defRPr/>
            </a:pPr>
            <a:r>
              <a:rPr lang="nl-NL" dirty="0">
                <a:latin typeface="Arial" charset="0"/>
                <a:cs typeface="Times New Roman" pitchFamily="18" charset="0"/>
              </a:rPr>
              <a:t>This answer is incorrect. </a:t>
            </a:r>
            <a:r>
              <a:rPr lang="nl-NL" u="none" dirty="0">
                <a:latin typeface="Arial" charset="0"/>
                <a:cs typeface="Times New Roman" pitchFamily="18" charset="0"/>
              </a:rPr>
              <a:t>If you have not been able to verify the information through the web, you should contact a relevant partner organization or established focal point.</a:t>
            </a:r>
            <a:endParaRPr lang="en-GB" u="none" dirty="0">
              <a:latin typeface="Arial" charset="0"/>
              <a:cs typeface="Times New Roman" pitchFamily="18" charset="0"/>
            </a:endParaRPr>
          </a:p>
        </p:txBody>
      </p:sp>
      <p:grpSp>
        <p:nvGrpSpPr>
          <p:cNvPr id="8" name="Group 7"/>
          <p:cNvGrpSpPr/>
          <p:nvPr/>
        </p:nvGrpSpPr>
        <p:grpSpPr>
          <a:xfrm>
            <a:off x="850090" y="1244252"/>
            <a:ext cx="9172575" cy="1971675"/>
            <a:chOff x="850090" y="1244252"/>
            <a:chExt cx="9172575" cy="1971675"/>
          </a:xfrm>
        </p:grpSpPr>
        <p:pic>
          <p:nvPicPr>
            <p:cNvPr id="11" name="Picture 10"/>
            <p:cNvPicPr>
              <a:picLocks noChangeAspect="1"/>
            </p:cNvPicPr>
            <p:nvPr/>
          </p:nvPicPr>
          <p:blipFill>
            <a:blip r:embed="rId4"/>
            <a:stretch>
              <a:fillRect/>
            </a:stretch>
          </p:blipFill>
          <p:spPr>
            <a:xfrm>
              <a:off x="850090" y="1244252"/>
              <a:ext cx="9172575" cy="1971675"/>
            </a:xfrm>
            <a:prstGeom prst="rect">
              <a:avLst/>
            </a:prstGeom>
          </p:spPr>
        </p:pic>
        <p:sp>
          <p:nvSpPr>
            <p:cNvPr id="3" name="Rectangle 2"/>
            <p:cNvSpPr/>
            <p:nvPr/>
          </p:nvSpPr>
          <p:spPr bwMode="auto">
            <a:xfrm>
              <a:off x="7740935" y="1405943"/>
              <a:ext cx="1170130" cy="312867"/>
            </a:xfrm>
            <a:prstGeom prst="rect">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solidFill>
                    <a:schemeClr val="tx1">
                      <a:lumMod val="95000"/>
                      <a:lumOff val="5000"/>
                    </a:schemeClr>
                  </a:solidFill>
                </a:ln>
                <a:solidFill>
                  <a:schemeClr val="tx1"/>
                </a:solidFill>
                <a:effectLst/>
                <a:latin typeface="Microsoft Sans Serif" pitchFamily="34" charset="0"/>
              </a:endParaRPr>
            </a:p>
          </p:txBody>
        </p:sp>
        <p:sp>
          <p:nvSpPr>
            <p:cNvPr id="4" name="TextBox 3"/>
            <p:cNvSpPr txBox="1"/>
            <p:nvPr/>
          </p:nvSpPr>
          <p:spPr>
            <a:xfrm>
              <a:off x="7605920" y="1398667"/>
              <a:ext cx="1569384" cy="341632"/>
            </a:xfrm>
            <a:prstGeom prst="rect">
              <a:avLst/>
            </a:prstGeom>
            <a:noFill/>
          </p:spPr>
          <p:txBody>
            <a:bodyPr wrap="square" rtlCol="0">
              <a:spAutoFit/>
            </a:bodyPr>
            <a:lstStyle/>
            <a:p>
              <a:r>
                <a:rPr lang="en-GB" sz="1800" b="1" u="none" dirty="0" smtClean="0">
                  <a:solidFill>
                    <a:schemeClr val="bg1">
                      <a:lumMod val="95000"/>
                    </a:schemeClr>
                  </a:solidFill>
                </a:rPr>
                <a:t>Mordor</a:t>
              </a:r>
              <a:endParaRPr lang="en-GB" sz="1800" b="1" u="none" dirty="0">
                <a:solidFill>
                  <a:schemeClr val="bg1">
                    <a:lumMod val="95000"/>
                  </a:schemeClr>
                </a:solidFill>
              </a:endParaRPr>
            </a:p>
          </p:txBody>
        </p:sp>
        <p:sp>
          <p:nvSpPr>
            <p:cNvPr id="7" name="Rectangle 6"/>
            <p:cNvSpPr/>
            <p:nvPr/>
          </p:nvSpPr>
          <p:spPr bwMode="auto">
            <a:xfrm>
              <a:off x="945180" y="2777103"/>
              <a:ext cx="1080120" cy="156842"/>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49" name="Rectangle 48"/>
            <p:cNvSpPr/>
            <p:nvPr/>
          </p:nvSpPr>
          <p:spPr bwMode="auto">
            <a:xfrm>
              <a:off x="945180" y="2933944"/>
              <a:ext cx="2745305" cy="185813"/>
            </a:xfrm>
            <a:prstGeom prst="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en-GB" sz="1100" u="none" dirty="0" smtClean="0">
                  <a:solidFill>
                    <a:schemeClr val="bg1"/>
                  </a:solidFill>
                  <a:latin typeface="Gadugi" panose="020B0502040204020203" pitchFamily="34" charset="0"/>
                  <a:ea typeface="Gadugi" panose="020B0502040204020203" pitchFamily="34" charset="0"/>
                </a:rPr>
                <a:t>4 Feb 2018, 13:37</a:t>
              </a:r>
              <a:endParaRPr kumimoji="0" lang="en-GB" sz="1100" b="0" i="0" u="none" strike="noStrike" cap="none" normalizeH="0" baseline="0" dirty="0" smtClean="0">
                <a:ln>
                  <a:noFill/>
                </a:ln>
                <a:solidFill>
                  <a:schemeClr val="bg1"/>
                </a:solidFill>
                <a:effectLst/>
                <a:latin typeface="Gadugi" panose="020B0502040204020203" pitchFamily="34" charset="0"/>
                <a:ea typeface="Gadugi" panose="020B0502040204020203" pitchFamily="34" charset="0"/>
              </a:endParaRPr>
            </a:p>
          </p:txBody>
        </p:sp>
      </p:grpSp>
    </p:spTree>
    <p:extLst>
      <p:ext uri="{BB962C8B-B14F-4D97-AF65-F5344CB8AC3E}">
        <p14:creationId xmlns:p14="http://schemas.microsoft.com/office/powerpoint/2010/main" val="1778957044"/>
      </p:ext>
    </p:extLst>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5&quot;/&gt;&lt;property id=&quot;20307&quot; value=&quot;298&quot;/&gt;&lt;/object&gt;&lt;object type=&quot;3&quot; unique_id=&quot;10180&quot;&gt;&lt;property id=&quot;20148&quot; value=&quot;5&quot;/&gt;&lt;property id=&quot;20300&quot; value=&quot;Slide 16&quot;/&gt;&lt;property id=&quot;20307&quot; value=&quot;281&quot;/&gt;&lt;/object&gt;&lt;object type=&quot;3&quot; unique_id=&quot;10181&quot;&gt;&lt;property id=&quot;20148&quot; value=&quot;5&quot;/&gt;&lt;property id=&quot;20300&quot; value=&quot;Slide 17&quot;/&gt;&lt;property id=&quot;20307&quot; value=&quot;297&quot;/&gt;&lt;/object&gt;&lt;object type=&quot;3&quot; unique_id=&quot;10506&quot;&gt;&lt;property id=&quot;20148&quot; value=&quot;5&quot;/&gt;&lt;property id=&quot;20300&quot; value=&quot;Slide 3&quot;/&gt;&lt;property id=&quot;20307&quot; value=&quot;309&quot;/&gt;&lt;/object&gt;&lt;object type=&quot;3&quot; unique_id=&quot;10508&quot;&gt;&lt;property id=&quot;20148&quot; value=&quot;5&quot;/&gt;&lt;property id=&quot;20300&quot; value=&quot;Slide 6&quot;/&gt;&lt;property id=&quot;20307&quot; value=&quot;300&quot;/&gt;&lt;/object&gt;&lt;object type=&quot;3&quot; unique_id=&quot;10509&quot;&gt;&lt;property id=&quot;20148&quot; value=&quot;5&quot;/&gt;&lt;property id=&quot;20300&quot; value=&quot;Slide 7&quot;/&gt;&lt;property id=&quot;20307&quot; value=&quot;301&quot;/&gt;&lt;/object&gt;&lt;object type=&quot;3&quot; unique_id=&quot;10512&quot;&gt;&lt;property id=&quot;20148&quot; value=&quot;5&quot;/&gt;&lt;property id=&quot;20300&quot; value=&quot;Slide 8&quot;/&gt;&lt;property id=&quot;20307&quot; value=&quot;303&quot;/&gt;&lt;/object&gt;&lt;object type=&quot;3&quot; unique_id=&quot;10513&quot;&gt;&lt;property id=&quot;20148&quot; value=&quot;5&quot;/&gt;&lt;property id=&quot;20300&quot; value=&quot;Slide 9&quot;/&gt;&lt;property id=&quot;20307&quot; value=&quot;304&quot;/&gt;&lt;/object&gt;&lt;object type=&quot;3&quot; unique_id=&quot;10514&quot;&gt;&lt;property id=&quot;20148&quot; value=&quot;5&quot;/&gt;&lt;property id=&quot;20300&quot; value=&quot;Slide 10&quot;/&gt;&lt;property id=&quot;20307&quot; value=&quot;305&quot;/&gt;&lt;/object&gt;&lt;object type=&quot;3&quot; unique_id=&quot;10515&quot;&gt;&lt;property id=&quot;20148&quot; value=&quot;5&quot;/&gt;&lt;property id=&quot;20300&quot; value=&quot;Slide 11&quot;/&gt;&lt;property id=&quot;20307&quot; value=&quot;306&quot;/&gt;&lt;/object&gt;&lt;object type=&quot;3&quot; unique_id=&quot;10516&quot;&gt;&lt;property id=&quot;20148&quot; value=&quot;5&quot;/&gt;&lt;property id=&quot;20300&quot; value=&quot;Slide 12&quot;/&gt;&lt;property id=&quot;20307&quot; value=&quot;307&quot;/&gt;&lt;/object&gt;&lt;object type=&quot;3&quot; unique_id=&quot;10517&quot;&gt;&lt;property id=&quot;20148&quot; value=&quot;5&quot;/&gt;&lt;property id=&quot;20300&quot; value=&quot;Slide 13&quot;/&gt;&lt;property id=&quot;20307&quot; value=&quot;308&quot;/&gt;&lt;/object&gt;&lt;object type=&quot;3&quot; unique_id=&quot;10518&quot;&gt;&lt;property id=&quot;20148&quot; value=&quot;5&quot;/&gt;&lt;property id=&quot;20300&quot; value=&quot;Slide 14&quot;/&gt;&lt;property id=&quot;20307&quot; value=&quot;311&quot;/&gt;&lt;/object&gt;&lt;object type=&quot;3&quot; unique_id=&quot;10519&quot;&gt;&lt;property id=&quot;20148&quot; value=&quot;5&quot;/&gt;&lt;property id=&quot;20300&quot; value=&quot;Slide 15&quot;/&gt;&lt;property id=&quot;20307&quot; value=&quot;312&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4.xml><?xml version="1.0" encoding="utf-8"?>
<?mso-contentType ?>
<SharedContentType xmlns="Microsoft.SharePoint.Taxonomy.ContentTypeSync" SourceId="de887f88-4a24-49db-a549-4c3cbb517053" ContentTypeId="0x010100D736C7ACE9B64A2887FC840CE64E73CD00360B9ACB809F49C1884CB141DE574707007F106902CA0648509223A5AB6FB37150" PreviousValue="false"/>
</file>

<file path=customXml/item5.xml><?xml version="1.0" encoding="utf-8"?>
<ct:contentTypeSchema xmlns:ct="http://schemas.microsoft.com/office/2006/metadata/contentType" xmlns:ma="http://schemas.microsoft.com/office/2006/metadata/properties/metaAttributes" ct:_="" ma:_="" ma:contentTypeName="Epidemic Intelligence and Emergency Operations" ma:contentTypeID="0x010100D736C7ACE9B64A2887FC840CE64E73CD00360B9ACB809F49C1884CB141DE574707007F106902CA0648509223A5AB6FB3715000794CA655CFEE9145BA9D891BBB050E0C" ma:contentTypeVersion="37" ma:contentTypeDescription="Epidemic Intelligence and Emergency Operations Content Type" ma:contentTypeScope="" ma:versionID="c6abf306ae37c5b16266626d0b59b415">
  <xsd:schema xmlns:xsd="http://www.w3.org/2001/XMLSchema" xmlns:xs="http://www.w3.org/2001/XMLSchema" xmlns:p="http://schemas.microsoft.com/office/2006/metadata/properties" xmlns:ns1="http://schemas.microsoft.com/sharepoint/v3" xmlns:ns2="376727eb-354b-45e4-998d-f84ea079474e" xmlns:ns3="d23a570b-d7a9-49ca-a34c-8afb8206b4bf" targetNamespace="http://schemas.microsoft.com/office/2006/metadata/properties" ma:root="true" ma:fieldsID="39a3625eeea8c8bc1ff2f8c641743ba6" ns1:_="" ns2:_="" ns3:_="">
    <xsd:import namespace="http://schemas.microsoft.com/sharepoint/v3"/>
    <xsd:import namespace="376727eb-354b-45e4-998d-f84ea079474e"/>
    <xsd:import namespace="d23a570b-d7a9-49ca-a34c-8afb8206b4bf"/>
    <xsd:element name="properties">
      <xsd:complexType>
        <xsd:sequence>
          <xsd:element name="documentManagement">
            <xsd:complexType>
              <xsd:all>
                <xsd:element ref="ns1:ECDC_Description" minOccurs="0"/>
                <xsd:element ref="ns2:ECDC_DMS_Author" minOccurs="0"/>
                <xsd:element ref="ns2:ECDC_DMS_Organization0" minOccurs="0"/>
                <xsd:element ref="ns3:TaxCatchAll" minOccurs="0"/>
                <xsd:element ref="ns3:TaxCatchAllLabel" minOccurs="0"/>
                <xsd:element ref="ns2:ECDC_DMS_Epi_and_Emergency_Document_Type0" minOccurs="0"/>
                <xsd:element ref="ns2:ECDC_Subject_whatTaxHTField0" minOccurs="0"/>
                <xsd:element ref="ns2:ECDC_DMS_Project0" minOccurs="0"/>
                <xsd:element ref="ns2:ECDC_DMS_MIS_Activity_code0" minOccurs="0"/>
                <xsd:element ref="ns3:TaxKeywordTaxHTField" minOccurs="0"/>
                <xsd:element ref="ns2:ECDC_DMS_Classification" minOccurs="0"/>
                <xsd:element ref="ns2:ECDC_DMS_Contains_Personal_Data" minOccurs="0"/>
                <xsd:element ref="ns2:ECDC_DMS_Data_Controller" minOccurs="0"/>
                <xsd:element ref="ns2:ECDC_DMS_Effective_Date" minOccurs="0"/>
                <xsd:element ref="ns2:ECDC_DMS_Section" minOccurs="0"/>
                <xsd:element ref="ns2:ECDC_DMS_Group"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CDC_Description" ma:index="2" nillable="true" ma:displayName="Description" ma:internalName="ECDC_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76727eb-354b-45e4-998d-f84ea079474e" elementFormDefault="qualified">
    <xsd:import namespace="http://schemas.microsoft.com/office/2006/documentManagement/types"/>
    <xsd:import namespace="http://schemas.microsoft.com/office/infopath/2007/PartnerControls"/>
    <xsd:element name="ECDC_DMS_Author" ma:index="3" nillable="true" ma:displayName="Owner" ma:description="An ECDC user or group(s) of users that are responsible for the document" ma:format="Hyperlink" ma:internalName="ECDC_DMS_Author" ma:readOnly="false"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CDC_DMS_Organization0" ma:index="4" nillable="true" ma:taxonomy="true" ma:internalName="ECDC_DMS_Organization0" ma:taxonomyFieldName="ECDC_DMS_Organization" ma:displayName="Organisation" ma:readOnly="false" ma:default="" ma:fieldId="{35fb11e9-a18d-4b50-add6-447ef1d65648}" ma:taxonomyMulti="true" ma:sspId="de887f88-4a24-49db-a549-4c3cbb517053" ma:termSetId="0a8715e9-9613-4f3d-9487-c066723ad7a7" ma:anchorId="00000000-0000-0000-0000-000000000000" ma:open="false" ma:isKeyword="false">
      <xsd:complexType>
        <xsd:sequence>
          <xsd:element ref="pc:Terms" minOccurs="0" maxOccurs="1"/>
        </xsd:sequence>
      </xsd:complexType>
    </xsd:element>
    <xsd:element name="ECDC_DMS_Epi_and_Emergency_Document_Type0" ma:index="8" ma:taxonomy="true" ma:internalName="ECDC_DMS_Epi_and_Emergency_Document_Type0" ma:taxonomyFieldName="ECDC_DMS_Epi_and_Emergency_Document_Type" ma:displayName="Document Type" ma:readOnly="false" ma:fieldId="{db5d7a09-fdd7-41fd-b02e-d1d803890622}" ma:taxonomyMulti="true" ma:sspId="de887f88-4a24-49db-a549-4c3cbb517053" ma:termSetId="05694767-788d-4e99-ad07-3dd6ddb61ccc" ma:anchorId="fd2d67fc-49ba-4ea3-bbfc-a0893a7af3e7" ma:open="true" ma:isKeyword="false">
      <xsd:complexType>
        <xsd:sequence>
          <xsd:element ref="pc:Terms" minOccurs="0" maxOccurs="1"/>
        </xsd:sequence>
      </xsd:complexType>
    </xsd:element>
    <xsd:element name="ECDC_Subject_whatTaxHTField0" ma:index="10" ma:taxonomy="true" ma:internalName="ECDC_Subject_whatTaxHTField0" ma:taxonomyFieldName="ECDC_Subject_what" ma:displayName="Topic" ma:default="" ma:fieldId="{7525aafd-95ab-48e0-925f-ead7584e2866}" ma:taxonomyMulti="true" ma:sspId="de887f88-4a24-49db-a549-4c3cbb517053" ma:termSetId="b09c8666-4e2c-4f19-91e4-8f1fe34bcccd" ma:anchorId="00000000-0000-0000-0000-000000000000" ma:open="false" ma:isKeyword="false">
      <xsd:complexType>
        <xsd:sequence>
          <xsd:element ref="pc:Terms" minOccurs="0" maxOccurs="1"/>
        </xsd:sequence>
      </xsd:complexType>
    </xsd:element>
    <xsd:element name="ECDC_DMS_Project0" ma:index="12"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MIS_Activity_code0" ma:index="14" nillable="true" ma:taxonomy="true" ma:internalName="ECDC_DMS_MIS_Activity_code0" ma:taxonomyFieldName="ECDC_DMS_MIS_Activity_code" ma:displayName="MIS Activity code" ma:readOnly="false" ma:default="" ma:fieldId="{8cb6b235-d851-4acc-9843-ae912a313215}" ma:taxonomyMulti="true" ma:sspId="de887f88-4a24-49db-a549-4c3cbb517053" ma:termSetId="141081f5-dfc8-474c-9d5b-c9b39840f641" ma:anchorId="00000000-0000-0000-0000-000000000000" ma:open="false" ma:isKeyword="false">
      <xsd:complexType>
        <xsd:sequence>
          <xsd:element ref="pc:Terms" minOccurs="0" maxOccurs="1"/>
        </xsd:sequence>
      </xsd:complexType>
    </xsd:element>
    <xsd:element name="ECDC_DMS_Classification" ma:index="18" nillable="true" ma:displayName="Classification" ma:format="Dropdown" ma:internalName="ECDC_DMS_Classification" ma:readOnly="false">
      <xsd:simpleType>
        <xsd:restriction base="dms:Choice">
          <xsd:enumeration value="Public"/>
          <xsd:enumeration value="Restricted"/>
          <xsd:enumeration value="Confidential"/>
        </xsd:restriction>
      </xsd:simpleType>
    </xsd:element>
    <xsd:element name="ECDC_DMS_Contains_Personal_Data" ma:index="19" nillable="true" ma:displayName="Contains Personal Data" ma:default="0" ma:internalName="ECDC_DMS_Contains_Personal_Data" ma:readOnly="false">
      <xsd:simpleType>
        <xsd:restriction base="dms:Boolean"/>
      </xsd:simpleType>
    </xsd:element>
    <xsd:element name="ECDC_DMS_Data_Controller" ma:index="20" nillable="true" ma:displayName="Data Controller" ma:format="Hyperlink" ma:SearchPeopleOnly="false" ma:SharePointGroup="0" ma:internalName="ECDC_DMS_Data_Controller" ma:readOnly="false"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CDC_DMS_Effective_Date" ma:index="21" nillable="true" ma:displayName="Effective Date" ma:default="[today]" ma:internalName="ECDC_DMS_Effective_Date" ma:readOnly="false">
      <xsd:simpleType>
        <xsd:restriction base="dms:DateTime"/>
      </xsd:simpleType>
    </xsd:element>
    <xsd:element name="ECDC_DMS_Section" ma:index="22" nillable="true" ma:displayName="Section" ma:description="Indicates the creator users ECDC Unit" ma:hidden="true" ma:internalName="ECDC_DMS_Section" ma:readOnly="false">
      <xsd:simpleType>
        <xsd:restriction base="dms:Text"/>
      </xsd:simpleType>
    </xsd:element>
    <xsd:element name="ECDC_DMS_Group" ma:index="23" nillable="true" ma:displayName="Group" ma:description="Indicates the creator users ECDC Group" ma:hidden="true" ma:internalName="ECDC_DMS_Group"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TaxCatchAll" ma:index="5" nillable="true" ma:displayName="Taxonomy Catch All Column" ma:description="" ma:hidden="true" ma:list="{f540d323-f29b-4666-8500-d25439f05077}" ma:internalName="TaxCatchAll" ma:showField="CatchAllData" ma:web="376727eb-354b-45e4-998d-f84ea079474e">
      <xsd:complexType>
        <xsd:complexContent>
          <xsd:extension base="dms:MultiChoiceLookup">
            <xsd:sequence>
              <xsd:element name="Value" type="dms:Lookup" maxOccurs="unbounded" minOccurs="0" nillable="true"/>
            </xsd:sequence>
          </xsd:extension>
        </xsd:complexContent>
      </xsd:complexType>
    </xsd:element>
    <xsd:element name="TaxCatchAllLabel" ma:index="6" nillable="true" ma:displayName="Taxonomy Catch All Column1" ma:hidden="true" ma:list="{f540d323-f29b-4666-8500-d25439f05077}" ma:internalName="TaxCatchAllLabel" ma:readOnly="true" ma:showField="CatchAllDataLabel" ma:web="376727eb-354b-45e4-998d-f84ea079474e">
      <xsd:complexType>
        <xsd:complexContent>
          <xsd:extension base="dms:MultiChoiceLookup">
            <xsd:sequence>
              <xsd:element name="Value" type="dms:Lookup" maxOccurs="unbounded" minOccurs="0" nillable="true"/>
            </xsd:sequence>
          </xsd:extension>
        </xsd:complexContent>
      </xsd:complexType>
    </xsd:element>
    <xsd:element name="TaxKeywordTaxHTField" ma:index="16" nillable="true" ma:taxonomy="true" ma:internalName="TaxKeywordTaxHTField" ma:taxonomyFieldName="TaxKeyword" ma:displayName="Additional Keywords" ma:fieldId="{23f27201-bee3-471e-b2e7-b64fd8b7ca38}" ma:taxonomyMulti="true" ma:sspId="de887f88-4a24-49db-a549-4c3cbb517053"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194CA3C-9EFF-4181-81E8-1BAE14820F40}"/>
</file>

<file path=customXml/itemProps2.xml><?xml version="1.0" encoding="utf-8"?>
<ds:datastoreItem xmlns:ds="http://schemas.openxmlformats.org/officeDocument/2006/customXml" ds:itemID="{9DABEBE7-96E8-4C6A-859F-4E8FCB001107}">
  <ds:schemaRefs>
    <ds:schemaRef ds:uri="http://schemas.microsoft.com/sharepoint/events"/>
  </ds:schemaRefs>
</ds:datastoreItem>
</file>

<file path=customXml/itemProps3.xml><?xml version="1.0" encoding="utf-8"?>
<ds:datastoreItem xmlns:ds="http://schemas.openxmlformats.org/officeDocument/2006/customXml" ds:itemID="{D90CA72A-F9B2-4DBD-862E-480CD4D639F7}">
  <ds:schemaRefs>
    <ds:schemaRef ds:uri="http://purl.org/dc/terms/"/>
    <ds:schemaRef ds:uri="376727eb-354b-45e4-998d-f84ea079474e"/>
    <ds:schemaRef ds:uri="http://schemas.microsoft.com/office/2006/metadata/properties"/>
    <ds:schemaRef ds:uri="http://schemas.microsoft.com/office/2006/documentManagement/types"/>
    <ds:schemaRef ds:uri="http://schemas.microsoft.com/sharepoint/v3"/>
    <ds:schemaRef ds:uri="http://purl.org/dc/elements/1.1/"/>
    <ds:schemaRef ds:uri="http://schemas.openxmlformats.org/package/2006/metadata/core-properties"/>
    <ds:schemaRef ds:uri="http://schemas.microsoft.com/office/infopath/2007/PartnerControls"/>
    <ds:schemaRef ds:uri="d23a570b-d7a9-49ca-a34c-8afb8206b4bf"/>
    <ds:schemaRef ds:uri="http://www.w3.org/XML/1998/namespace"/>
    <ds:schemaRef ds:uri="http://purl.org/dc/dcmitype/"/>
  </ds:schemaRefs>
</ds:datastoreItem>
</file>

<file path=customXml/itemProps4.xml><?xml version="1.0" encoding="utf-8"?>
<ds:datastoreItem xmlns:ds="http://schemas.openxmlformats.org/officeDocument/2006/customXml" ds:itemID="{F8CD2B81-15CD-4B26-B6E2-057439504D21}">
  <ds:schemaRefs>
    <ds:schemaRef ds:uri="Microsoft.SharePoint.Taxonomy.ContentTypeSync"/>
  </ds:schemaRefs>
</ds:datastoreItem>
</file>

<file path=customXml/itemProps5.xml><?xml version="1.0" encoding="utf-8"?>
<ds:datastoreItem xmlns:ds="http://schemas.openxmlformats.org/officeDocument/2006/customXml" ds:itemID="{4133EC84-54A0-4E70-9FD4-1E23DD0787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376727eb-354b-45e4-998d-f84ea079474e"/>
    <ds:schemaRef ds:uri="d23a570b-d7a9-49ca-a34c-8afb8206b4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4754</TotalTime>
  <Words>3667</Words>
  <Application>Microsoft Office PowerPoint</Application>
  <PresentationFormat>Custom</PresentationFormat>
  <Paragraphs>294</Paragraphs>
  <Slides>11</Slides>
  <Notes>11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11</vt:i4>
      </vt:variant>
    </vt:vector>
  </HeadingPairs>
  <TitlesOfParts>
    <vt:vector size="22" baseType="lpstr">
      <vt:lpstr>AdobeCorpID MyriadRg</vt:lpstr>
      <vt:lpstr>Arial</vt:lpstr>
      <vt:lpstr>Calibri</vt:lpstr>
      <vt:lpstr>Gadugi</vt:lpstr>
      <vt:lpstr>MetaPro-Black</vt:lpstr>
      <vt:lpstr>MetaPro-Bold</vt:lpstr>
      <vt:lpstr>Microsoft Sans Serif</vt:lpstr>
      <vt:lpstr>Tahoma</vt:lpstr>
      <vt:lpstr>Times New Roman</vt:lpstr>
      <vt:lpstr>Wingdings</vt:lpstr>
      <vt:lpstr>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Simulware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UPDATE_unit_05_validation</dc:title>
  <dc:subject>Not specified</dc:subject>
  <dc:creator>Marco</dc:creator>
  <cp:keywords/>
  <cp:lastModifiedBy>Grazina Mirinaviciute</cp:lastModifiedBy>
  <cp:revision>1013</cp:revision>
  <dcterms:created xsi:type="dcterms:W3CDTF">2006-11-17T14:43:15Z</dcterms:created>
  <dcterms:modified xsi:type="dcterms:W3CDTF">2020-11-24T13:57:01Z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DOI1007-2079432915-141</vt:lpwstr>
  </property>
  <property fmtid="{D5CDD505-2E9C-101B-9397-08002B2CF9AE}" pid="4" name="_dlc_DocIdUrl">
    <vt:lpwstr>http://dms.ecdcnet.europa.eu/sites/projects/prodmgmt/hsi/_layouts/15/DocIdRedir.aspx?ID=DOI1007-2079432915-141, DOI1007-2079432915-141</vt:lpwstr>
  </property>
  <property fmtid="{D5CDD505-2E9C-101B-9397-08002B2CF9AE}" pid="5" name="_dlc_DocIdItemGuid">
    <vt:lpwstr>3f076a79-ddac-411d-8739-b3bf7f944b76</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