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  <p:sldMasterId id="2147483653" r:id="rId2"/>
  </p:sldMasterIdLst>
  <p:notesMasterIdLst>
    <p:notesMasterId r:id="rId24"/>
  </p:notesMasterIdLst>
  <p:handoutMasterIdLst>
    <p:handoutMasterId r:id="rId25"/>
  </p:handoutMasterIdLst>
  <p:sldIdLst>
    <p:sldId id="256" r:id="rId3"/>
    <p:sldId id="265" r:id="rId4"/>
    <p:sldId id="257" r:id="rId5"/>
    <p:sldId id="286" r:id="rId6"/>
    <p:sldId id="259" r:id="rId7"/>
    <p:sldId id="272" r:id="rId8"/>
    <p:sldId id="273" r:id="rId9"/>
    <p:sldId id="285" r:id="rId10"/>
    <p:sldId id="274" r:id="rId11"/>
    <p:sldId id="275" r:id="rId12"/>
    <p:sldId id="276" r:id="rId13"/>
    <p:sldId id="277" r:id="rId14"/>
    <p:sldId id="284" r:id="rId15"/>
    <p:sldId id="279" r:id="rId16"/>
    <p:sldId id="280" r:id="rId17"/>
    <p:sldId id="281" r:id="rId18"/>
    <p:sldId id="282" r:id="rId19"/>
    <p:sldId id="283" r:id="rId20"/>
    <p:sldId id="287" r:id="rId21"/>
    <p:sldId id="288" r:id="rId22"/>
    <p:sldId id="260" r:id="rId23"/>
  </p:sldIdLst>
  <p:sldSz cx="12192000" cy="6858000"/>
  <p:notesSz cx="7023100" cy="9309100"/>
  <p:defaultTextStyle>
    <a:defPPr>
      <a:defRPr lang="de-DE"/>
    </a:defPPr>
    <a:lvl1pPr algn="l" rtl="0" fontAlgn="base">
      <a:lnSpc>
        <a:spcPct val="90000"/>
      </a:lnSpc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en Duncan" initials="BD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AE23"/>
    <a:srgbClr val="99CC00"/>
    <a:srgbClr val="FFDD00"/>
    <a:srgbClr val="996633"/>
    <a:srgbClr val="FF0000"/>
    <a:srgbClr val="336699"/>
    <a:srgbClr val="008000"/>
    <a:srgbClr val="333333"/>
    <a:srgbClr val="3366CC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43" autoAdjust="0"/>
    <p:restoredTop sz="90559" autoAdjust="0"/>
  </p:normalViewPr>
  <p:slideViewPr>
    <p:cSldViewPr snapToGrid="0">
      <p:cViewPr varScale="1">
        <p:scale>
          <a:sx n="65" d="100"/>
          <a:sy n="65" d="100"/>
        </p:scale>
        <p:origin x="498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04"/>
    </p:cViewPr>
  </p:sorterViewPr>
  <p:notesViewPr>
    <p:cSldViewPr snapToGrid="0">
      <p:cViewPr varScale="1">
        <p:scale>
          <a:sx n="79" d="100"/>
          <a:sy n="79" d="100"/>
        </p:scale>
        <p:origin x="3102" y="108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4545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0200" y="534988"/>
            <a:ext cx="4221163" cy="2374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59211" y="3235559"/>
            <a:ext cx="5618480" cy="5375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977569" y="8841859"/>
            <a:ext cx="3043891" cy="4657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D18800-03A3-4371-B392-80B672D011D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3306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534988"/>
            <a:ext cx="4221163" cy="2374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/>
              <a:t>Facilitator notes: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400" kern="1200" baseline="0" noProof="0" dirty="0">
              <a:solidFill>
                <a:schemeClr val="tx1"/>
              </a:solidFill>
              <a:latin typeface="Times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63553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112713" y="569913"/>
            <a:ext cx="4502150" cy="2533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734841" y="3450748"/>
            <a:ext cx="5438140" cy="5732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n-GB" sz="1100" b="1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Creative input for free:</a:t>
            </a:r>
            <a:endParaRPr dirty="0"/>
          </a:p>
          <a:p>
            <a:pPr marL="628650" marR="0" lvl="1" indent="-171450" algn="l" rtl="0">
              <a:spcBef>
                <a:spcPts val="33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urier New"/>
              <a:buChar char="o"/>
            </a:pPr>
            <a:r>
              <a:rPr lang="en-GB" sz="1100" b="0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Get creative ideas by asking local schools or college students to work on ideas as a part of design, marketing, art or social programmes that they are studying.</a:t>
            </a:r>
            <a:endParaRPr dirty="0"/>
          </a:p>
          <a:p>
            <a:pPr marL="628650" marR="0" lvl="1" indent="-171450" algn="l" rtl="0">
              <a:spcBef>
                <a:spcPts val="33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urier New"/>
              <a:buChar char="o"/>
            </a:pPr>
            <a:r>
              <a:rPr lang="en-GB" sz="1100" b="0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Local artists, designers, media workers and marketing firms can be persuaded to help for free.</a:t>
            </a:r>
            <a:endParaRPr dirty="0"/>
          </a:p>
          <a:p>
            <a:pPr marL="171450" marR="0" lvl="0" indent="-171450" algn="l" rtl="0">
              <a:spcBef>
                <a:spcPts val="33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n-GB" sz="1100" b="1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Using newsletters:</a:t>
            </a:r>
            <a:r>
              <a:rPr lang="en-GB" sz="1100" b="0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good-quality printed or electronic newsletters can be used as channels to deliver highly targeted messages to your target audience.</a:t>
            </a:r>
            <a:endParaRPr dirty="0"/>
          </a:p>
          <a:p>
            <a:pPr marL="171450" marR="0" lvl="0" indent="-171450" algn="l" rtl="0">
              <a:spcBef>
                <a:spcPts val="33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n-GB" sz="1100" b="1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Online marketing:</a:t>
            </a:r>
            <a:r>
              <a:rPr lang="en-GB" sz="1100" b="0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a very local and global tool.</a:t>
            </a:r>
            <a:endParaRPr dirty="0"/>
          </a:p>
          <a:p>
            <a:pPr marL="171450" marR="0" lvl="0" indent="-171450" algn="l" rtl="0">
              <a:spcBef>
                <a:spcPts val="33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n-GB" sz="1100" b="1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Participating in community events:</a:t>
            </a:r>
            <a:r>
              <a:rPr lang="en-GB" sz="1100" b="0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e.g. carnivals, parades, fairs and walks, to promote your intervention.</a:t>
            </a:r>
            <a:endParaRPr dirty="0"/>
          </a:p>
          <a:p>
            <a:pPr marL="171450" marR="0" lvl="0" indent="-101600" algn="l" rtl="0">
              <a:spcBef>
                <a:spcPts val="33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spcBef>
                <a:spcPts val="330"/>
              </a:spcBef>
              <a:spcAft>
                <a:spcPts val="0"/>
              </a:spcAft>
              <a:buNone/>
            </a:pPr>
            <a:r>
              <a:rPr lang="en-GB" sz="1100" b="1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Source: </a:t>
            </a:r>
            <a:r>
              <a:rPr lang="en-GB" sz="1100" b="0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French J. Social marketing on a shoestring budget. In: French J, Blair-Stevens C, McVey D, Merritt R, editors. Social marketing and public health: theory and practice. Oxford: Oxford University Press; 2010.</a:t>
            </a:r>
          </a:p>
          <a:p>
            <a:pPr marL="0" marR="0" lvl="0" indent="0" algn="l" rtl="0">
              <a:spcBef>
                <a:spcPts val="330"/>
              </a:spcBef>
              <a:spcAft>
                <a:spcPts val="0"/>
              </a:spcAft>
              <a:buNone/>
            </a:pPr>
            <a:endParaRPr sz="1100" b="0" i="0" u="none" strike="noStrike" cap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9650468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112713" y="569913"/>
            <a:ext cx="4502150" cy="2533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734841" y="3450748"/>
            <a:ext cx="5438140" cy="5732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Additional resources:</a:t>
            </a:r>
            <a:r>
              <a:rPr lang="en-GB" sz="1100" b="0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either tangible or intangible.</a:t>
            </a:r>
            <a:endParaRPr dirty="0"/>
          </a:p>
          <a:p>
            <a:pPr marL="0" marR="0" lvl="0" indent="0" algn="l" rtl="0">
              <a:spcBef>
                <a:spcPts val="330"/>
              </a:spcBef>
              <a:spcAft>
                <a:spcPts val="0"/>
              </a:spcAft>
              <a:buNone/>
            </a:pPr>
            <a:endParaRPr sz="1100" b="0" i="0" u="none" strike="noStrike" cap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spcBef>
                <a:spcPts val="330"/>
              </a:spcBef>
              <a:spcAft>
                <a:spcPts val="0"/>
              </a:spcAft>
              <a:buNone/>
            </a:pPr>
            <a:r>
              <a:rPr lang="en-GB" sz="1100" b="1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Source: </a:t>
            </a:r>
            <a:r>
              <a:rPr lang="en-GB" sz="1100" b="0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National Cancer Institute. Making health communications programs work: a planner’s guide. USA: U.S. Department of Health and Human Services, National Institutes of Health; 2008.</a:t>
            </a:r>
            <a:endParaRPr sz="1100" b="0" i="0" u="none" strike="noStrike" cap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8904710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111125" y="569913"/>
            <a:ext cx="4503738" cy="2533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734841" y="3450748"/>
            <a:ext cx="5438140" cy="5732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n-GB" sz="11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First you need to decide whether you want to develop a partnership </a:t>
            </a:r>
            <a:r>
              <a:rPr lang="en-GB" sz="11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or not</a:t>
            </a:r>
            <a:r>
              <a:rPr lang="en-GB" sz="11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/>
          </a:p>
          <a:p>
            <a:pPr marL="171450" marR="0" lvl="0" indent="-171450" algn="l" rtl="0">
              <a:spcBef>
                <a:spcPts val="33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n-GB" sz="11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Type of partnerships:</a:t>
            </a:r>
            <a:r>
              <a:rPr lang="en-GB" sz="11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coalition, network, advisory board.</a:t>
            </a:r>
            <a:endParaRPr/>
          </a:p>
          <a:p>
            <a:pPr marL="171450" marR="0" lvl="0" indent="-171450" algn="l" rtl="0">
              <a:spcBef>
                <a:spcPts val="33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n-GB" sz="11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For each partner consider:</a:t>
            </a:r>
            <a:endParaRPr/>
          </a:p>
          <a:p>
            <a:pPr marL="628650" marR="0" lvl="1" indent="-171450" algn="l" rtl="0">
              <a:spcBef>
                <a:spcPts val="33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urier New"/>
              <a:buChar char="o"/>
            </a:pPr>
            <a:r>
              <a:rPr lang="en-GB" sz="11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What specific activities can we collaborate on? What would the partner’s role be?</a:t>
            </a:r>
            <a:endParaRPr/>
          </a:p>
          <a:p>
            <a:pPr marL="628650" marR="0" lvl="1" indent="-171450" algn="l" rtl="0">
              <a:spcBef>
                <a:spcPts val="33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urier New"/>
              <a:buChar char="o"/>
            </a:pPr>
            <a:r>
              <a:rPr lang="en-GB" sz="11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What are the potential barriers to the partnership? How do we plan to overcome those barriers?</a:t>
            </a:r>
            <a:endParaRPr/>
          </a:p>
          <a:p>
            <a:pPr marL="628650" marR="0" lvl="1" indent="-171450" algn="l" rtl="0">
              <a:spcBef>
                <a:spcPts val="33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urier New"/>
              <a:buChar char="o"/>
            </a:pPr>
            <a:r>
              <a:rPr lang="en-GB" sz="11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What risks might this partnership involve? How do we mitigate those risks?</a:t>
            </a:r>
            <a:endParaRPr sz="11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spcBef>
                <a:spcPts val="33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urier New"/>
              <a:buNone/>
            </a:pPr>
            <a:endParaRPr sz="11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3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Courier New"/>
              <a:buNone/>
            </a:pPr>
            <a:r>
              <a:rPr lang="en-GB" sz="1100" b="1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Source:</a:t>
            </a:r>
            <a:r>
              <a:rPr lang="en-GB" sz="11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National Cancer Institute. Making health communications programs work: a planner’s guide. USA: U.S. Department of Health and Human Services, National Institutes of Health; 2008.</a:t>
            </a:r>
            <a:endParaRPr/>
          </a:p>
        </p:txBody>
      </p:sp>
      <p:sp>
        <p:nvSpPr>
          <p:cNvPr id="146" name="Shape 146"/>
          <p:cNvSpPr txBox="1">
            <a:spLocks noGrp="1"/>
          </p:cNvSpPr>
          <p:nvPr>
            <p:ph type="sldNum" idx="12"/>
          </p:nvPr>
        </p:nvSpPr>
        <p:spPr>
          <a:xfrm>
            <a:off x="3849691" y="9430221"/>
            <a:ext cx="2946400" cy="496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32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15</a:t>
            </a:fld>
            <a:endParaRPr sz="32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2473344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112713" y="569913"/>
            <a:ext cx="4502150" cy="2533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734841" y="3450748"/>
            <a:ext cx="5438140" cy="5732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ahoma"/>
              <a:buNone/>
            </a:pPr>
            <a:r>
              <a:rPr lang="en-GB" sz="1100" b="1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Non-governmental organisations (NGOs):</a:t>
            </a:r>
            <a:r>
              <a:rPr lang="en-GB" sz="1100" b="0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for example, ethnic- and faith-based organisations and/or other organisations of interest.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33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"/>
              <a:buNone/>
            </a:pPr>
            <a:endParaRPr sz="1100" b="1" i="0" u="none" strike="noStrike" cap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3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ahoma"/>
              <a:buNone/>
            </a:pPr>
            <a:r>
              <a:rPr lang="en-GB" sz="1100" b="1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Sources: </a:t>
            </a:r>
            <a:r>
              <a:rPr lang="en-GB" sz="1100" b="0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European Centre for Disease Prevention and Control. Evaluation of the European Antibiotic Awareness Day (EAAD) 2011 [internal document]. Stockholm: ECDC, 2012. and </a:t>
            </a:r>
            <a:r>
              <a:rPr lang="en-GB" sz="1100" b="0" i="0" u="none" strike="noStrike" cap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Centers</a:t>
            </a:r>
            <a:r>
              <a:rPr lang="en-GB" sz="1100" b="0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for Disease Control and Prevention. How to plan a successful Get Smart about antibiotics week. November 14th-20th, 2011 [internet]. Atlanta, GA: CDC; 2011. Available at: </a:t>
            </a:r>
            <a:r>
              <a:rPr lang="en-GB" sz="1100" b="0" i="0" u="sng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http://www.cdc.gov/getsmart/campaign-materials/week/gsw-doc/gsw-entire.pdf</a:t>
            </a:r>
          </a:p>
          <a:p>
            <a:pPr marL="0" marR="0" lvl="0" indent="0" algn="l" rtl="0">
              <a:lnSpc>
                <a:spcPct val="100000"/>
              </a:lnSpc>
              <a:spcBef>
                <a:spcPts val="33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ahoma"/>
              <a:buNone/>
            </a:pPr>
            <a:endParaRPr sz="1100" b="0" i="0" u="none" strike="noStrike" cap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8571653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>
            <a:spLocks noGrp="1" noRot="1" noChangeAspect="1"/>
          </p:cNvSpPr>
          <p:nvPr>
            <p:ph type="sldImg" idx="2"/>
          </p:nvPr>
        </p:nvSpPr>
        <p:spPr>
          <a:xfrm>
            <a:off x="112713" y="569913"/>
            <a:ext cx="4502150" cy="2533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734841" y="3450748"/>
            <a:ext cx="5438140" cy="5732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n-GB" sz="1100" b="1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Manage expectations: </a:t>
            </a:r>
            <a:r>
              <a:rPr lang="en-GB" sz="1100" b="0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do not promise anything you cannot deliver.</a:t>
            </a:r>
            <a:endParaRPr dirty="0"/>
          </a:p>
          <a:p>
            <a:pPr marL="0" marR="0" lvl="0" indent="0" algn="l" rtl="0">
              <a:spcBef>
                <a:spcPts val="33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3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GB" sz="1100" b="1" i="0" u="none" strike="noStrike" cap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Source:</a:t>
            </a:r>
            <a:r>
              <a:rPr lang="en-GB" sz="1100" b="0" i="0" u="none" strike="noStrike" cap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GB" sz="1100" b="0" i="0" u="none" strike="noStrike" cap="none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Centers</a:t>
            </a:r>
            <a:r>
              <a:rPr lang="en-GB" sz="1100" b="0" i="0" u="none" strike="noStrike" cap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for Disease Control and Prevention. How to plan a successful Get Smart about antibiotics week. November 14th-20th, 2011 [internet]. Atlanta, GA: CDC; 2011. Available at: </a:t>
            </a:r>
            <a:r>
              <a:rPr lang="en-GB" sz="1100" b="0" i="0" u="sng" strike="noStrike" cap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http://www.cdc.gov/getsmart/campaign-materials/week/gsw-doc/gsw-entire.pdf</a:t>
            </a:r>
          </a:p>
          <a:p>
            <a:pPr marL="0" marR="0" lvl="0" indent="0" algn="l" rtl="0">
              <a:lnSpc>
                <a:spcPct val="100000"/>
              </a:lnSpc>
              <a:spcBef>
                <a:spcPts val="33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6146026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 noRot="1" noChangeAspect="1"/>
          </p:cNvSpPr>
          <p:nvPr>
            <p:ph type="sldImg" idx="2"/>
          </p:nvPr>
        </p:nvSpPr>
        <p:spPr>
          <a:xfrm>
            <a:off x="111125" y="569913"/>
            <a:ext cx="4503738" cy="2533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734841" y="3450748"/>
            <a:ext cx="5438140" cy="5732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42678599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Facilitator notes: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18800-03A3-4371-B392-80B672D011D5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654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534988"/>
            <a:ext cx="4221163" cy="2374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Facilitator notes: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68919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534988"/>
            <a:ext cx="4221163" cy="2374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Facilitator notes: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64162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112713" y="569913"/>
            <a:ext cx="4502150" cy="2533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734841" y="3450748"/>
            <a:ext cx="5438140" cy="5732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 i="0" u="sng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Note to the facilitators</a:t>
            </a:r>
            <a:r>
              <a:rPr lang="en-GB" sz="1100" b="1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:</a:t>
            </a:r>
            <a:endParaRPr dirty="0"/>
          </a:p>
          <a:p>
            <a:pPr marL="171450" marR="0" lvl="0" indent="-171450" algn="l" rtl="0">
              <a:spcBef>
                <a:spcPts val="33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n-GB" sz="1100" b="0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Try to promote interaction among participants: ask them to describe which barriers they have encountered when implementing their campaigns.</a:t>
            </a:r>
            <a:endParaRPr sz="1100" b="0" i="0" u="none" strike="noStrike" cap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171450" marR="0" lvl="0" indent="-171450" algn="l" rtl="0">
              <a:spcBef>
                <a:spcPts val="33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n-GB" sz="1100" b="0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You could also refer to the SWOT analysis presented on Day 1.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33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3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 b="1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Source:</a:t>
            </a:r>
            <a:r>
              <a:rPr lang="en-GB" sz="1100" b="0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European Centre for Disease Prevention and Control. Evaluation of the European Antibiotic Awareness Day (EAAD) 2011 [internal document]. Stockholm: ECDC, 2012.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065808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2713" y="569913"/>
            <a:ext cx="4502150" cy="2533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734841" y="3450748"/>
            <a:ext cx="5438140" cy="5732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n-GB" sz="1100" b="1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Flexible:</a:t>
            </a:r>
            <a:r>
              <a:rPr lang="en-GB" sz="1100" b="0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to allow for mid-course modifications</a:t>
            </a:r>
            <a:endParaRPr dirty="0"/>
          </a:p>
          <a:p>
            <a:pPr marL="171450" marR="0" lvl="0" indent="-171450" algn="l" rtl="0">
              <a:spcBef>
                <a:spcPts val="33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n-GB" sz="1100" b="0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Tasks and activities for planning, implementing and evaluating</a:t>
            </a:r>
            <a:endParaRPr dirty="0"/>
          </a:p>
          <a:p>
            <a:pPr marL="171450" marR="0" lvl="0" indent="-171450" algn="l" rtl="0">
              <a:lnSpc>
                <a:spcPct val="150000"/>
              </a:lnSpc>
              <a:spcBef>
                <a:spcPts val="330"/>
              </a:spcBef>
              <a:spcAft>
                <a:spcPts val="0"/>
              </a:spcAft>
              <a:buClr>
                <a:srgbClr val="69AE23"/>
              </a:buClr>
              <a:buSzPts val="1210"/>
              <a:buFont typeface="Arial"/>
              <a:buChar char="•"/>
            </a:pPr>
            <a:r>
              <a:rPr lang="en-GB" sz="1100" b="0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It helps you keep track of the activities</a:t>
            </a:r>
            <a:endParaRPr dirty="0"/>
          </a:p>
          <a:p>
            <a:pPr marL="171450" marR="0" lvl="0" indent="-94615" algn="l" rtl="0">
              <a:lnSpc>
                <a:spcPct val="150000"/>
              </a:lnSpc>
              <a:spcBef>
                <a:spcPts val="330"/>
              </a:spcBef>
              <a:spcAft>
                <a:spcPts val="0"/>
              </a:spcAft>
              <a:buClr>
                <a:srgbClr val="69AE23"/>
              </a:buClr>
              <a:buSzPts val="121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171450" marR="0" lvl="0" indent="-171450" algn="l" rtl="0">
              <a:lnSpc>
                <a:spcPct val="150000"/>
              </a:lnSpc>
              <a:spcBef>
                <a:spcPts val="330"/>
              </a:spcBef>
              <a:spcAft>
                <a:spcPts val="0"/>
              </a:spcAft>
              <a:buClr>
                <a:srgbClr val="69AE23"/>
              </a:buClr>
              <a:buSzPts val="1210"/>
              <a:buFont typeface="Arial"/>
              <a:buChar char="•"/>
            </a:pPr>
            <a:r>
              <a:rPr lang="en-GB" sz="1100" b="0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Should be as flexible as possible</a:t>
            </a:r>
            <a:endParaRPr dirty="0"/>
          </a:p>
          <a:p>
            <a:pPr marL="171450" marR="0" lvl="0" indent="-94615" algn="l" rtl="0">
              <a:lnSpc>
                <a:spcPct val="150000"/>
              </a:lnSpc>
              <a:spcBef>
                <a:spcPts val="330"/>
              </a:spcBef>
              <a:spcAft>
                <a:spcPts val="0"/>
              </a:spcAft>
              <a:buClr>
                <a:srgbClr val="69AE23"/>
              </a:buClr>
              <a:buSzPts val="121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171450" marR="0" lvl="0" indent="-171450" algn="l" rtl="0">
              <a:lnSpc>
                <a:spcPct val="150000"/>
              </a:lnSpc>
              <a:spcBef>
                <a:spcPts val="330"/>
              </a:spcBef>
              <a:spcAft>
                <a:spcPts val="0"/>
              </a:spcAft>
              <a:buClr>
                <a:srgbClr val="69AE23"/>
              </a:buClr>
              <a:buSzPts val="1210"/>
              <a:buFont typeface="Arial"/>
              <a:buChar char="•"/>
            </a:pPr>
            <a:r>
              <a:rPr lang="en-GB" sz="1100" b="0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It should be realistic about:</a:t>
            </a:r>
            <a:endParaRPr dirty="0"/>
          </a:p>
          <a:p>
            <a:pPr marL="612775" marR="0" lvl="1" indent="-171450" algn="l" rtl="0">
              <a:lnSpc>
                <a:spcPct val="150000"/>
              </a:lnSpc>
              <a:spcBef>
                <a:spcPts val="330"/>
              </a:spcBef>
              <a:spcAft>
                <a:spcPts val="0"/>
              </a:spcAft>
              <a:buClr>
                <a:srgbClr val="69AE23"/>
              </a:buClr>
              <a:buSzPts val="1210"/>
              <a:buFont typeface="Courier New"/>
              <a:buChar char="o"/>
            </a:pPr>
            <a:r>
              <a:rPr lang="en-GB" sz="1100" b="0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All tasks and activities</a:t>
            </a:r>
            <a:endParaRPr dirty="0"/>
          </a:p>
          <a:p>
            <a:pPr marL="612775" marR="0" lvl="1" indent="-171450" algn="l" rtl="0">
              <a:lnSpc>
                <a:spcPct val="150000"/>
              </a:lnSpc>
              <a:spcBef>
                <a:spcPts val="330"/>
              </a:spcBef>
              <a:spcAft>
                <a:spcPts val="0"/>
              </a:spcAft>
              <a:buClr>
                <a:srgbClr val="69AE23"/>
              </a:buClr>
              <a:buSzPts val="1210"/>
              <a:buFont typeface="Courier New"/>
              <a:buChar char="o"/>
            </a:pPr>
            <a:r>
              <a:rPr lang="en-GB" sz="1100" b="0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Start and completion dates</a:t>
            </a:r>
            <a:endParaRPr dirty="0"/>
          </a:p>
          <a:p>
            <a:pPr marL="612775" marR="0" lvl="1" indent="-171450" algn="l" rtl="0">
              <a:lnSpc>
                <a:spcPct val="150000"/>
              </a:lnSpc>
              <a:spcBef>
                <a:spcPts val="330"/>
              </a:spcBef>
              <a:spcAft>
                <a:spcPts val="0"/>
              </a:spcAft>
              <a:buClr>
                <a:srgbClr val="69AE23"/>
              </a:buClr>
              <a:buSzPts val="1210"/>
              <a:buFont typeface="Courier New"/>
              <a:buChar char="o"/>
            </a:pPr>
            <a:r>
              <a:rPr lang="en-GB" sz="1100" b="0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Major deadlines and who is responsible</a:t>
            </a:r>
            <a:endParaRPr dirty="0"/>
          </a:p>
          <a:p>
            <a:pPr marL="612775" marR="0" lvl="1" indent="-171450" algn="l" rtl="0">
              <a:lnSpc>
                <a:spcPct val="150000"/>
              </a:lnSpc>
              <a:spcBef>
                <a:spcPts val="330"/>
              </a:spcBef>
              <a:spcAft>
                <a:spcPts val="0"/>
              </a:spcAft>
              <a:buClr>
                <a:srgbClr val="69AE23"/>
              </a:buClr>
              <a:buSzPts val="1210"/>
              <a:buFont typeface="Courier New"/>
              <a:buChar char="o"/>
            </a:pPr>
            <a:r>
              <a:rPr lang="en-GB" sz="1100" b="0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Any internal or external review processes</a:t>
            </a:r>
            <a:endParaRPr dirty="0"/>
          </a:p>
          <a:p>
            <a:pPr marL="0" marR="0" lvl="0" indent="0" algn="l" rtl="0">
              <a:spcBef>
                <a:spcPts val="330"/>
              </a:spcBef>
              <a:spcAft>
                <a:spcPts val="0"/>
              </a:spcAft>
              <a:buNone/>
            </a:pPr>
            <a:endParaRPr sz="1100" b="0" i="0" u="none" strike="noStrike" cap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3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ahoma"/>
              <a:buNone/>
            </a:pPr>
            <a:r>
              <a:rPr lang="en-GB" sz="1100" b="1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Source:</a:t>
            </a:r>
            <a:r>
              <a:rPr lang="en-GB" sz="1100" b="0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GB" sz="1100" b="0" i="0" u="none" strike="noStrike" cap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Centers</a:t>
            </a:r>
            <a:r>
              <a:rPr lang="en-GB" sz="1100" b="0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for Disease Control and Prevention. Social marketing: nutrition and physical activity [Internet]. [cited 2013 Oct 2]. Available from: </a:t>
            </a:r>
            <a:r>
              <a:rPr lang="en-GB" sz="1100" b="0" i="0" u="sng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www.cdc.gov/nccdphp/dnpa/socialmarketing/training</a:t>
            </a:r>
          </a:p>
          <a:p>
            <a:pPr marL="0" marR="0" lvl="0" indent="0" algn="l" rtl="0">
              <a:lnSpc>
                <a:spcPct val="100000"/>
              </a:lnSpc>
              <a:spcBef>
                <a:spcPts val="33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ahoma"/>
              <a:buNone/>
            </a:pPr>
            <a:endParaRPr sz="1100" b="0" i="0" u="none" strike="noStrike" cap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3683332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112713" y="569913"/>
            <a:ext cx="4502150" cy="2533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734841" y="3450748"/>
            <a:ext cx="5438140" cy="5732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ahoma"/>
              <a:buNone/>
            </a:pPr>
            <a:r>
              <a:rPr lang="en-GB" sz="1100" b="1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Sources:</a:t>
            </a:r>
            <a:r>
              <a:rPr lang="en-GB" sz="1100" b="0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Merritt R. Development. In: French J, Blair-Stevens C, McVey D, Merritt R, editors. Social marketing and public health: theory and practice. Oxford: Oxford University Press; 2010. and </a:t>
            </a:r>
            <a:r>
              <a:rPr lang="en-GB" sz="1100" b="0" i="0" u="none" strike="noStrike" cap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Centers</a:t>
            </a:r>
            <a:r>
              <a:rPr lang="en-GB" sz="1100" b="0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for Disease Control and Prevention. Social marketing: nutrition and physical activity [Internet]. [cited 2013 Oct 2]. Available from: </a:t>
            </a:r>
            <a:r>
              <a:rPr lang="en-GB" sz="1100" b="0" i="0" u="sng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www.cdc.gov/nccdphp/dnpa/socialmarketing/training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ahoma"/>
              <a:buNone/>
            </a:pPr>
            <a:endParaRPr sz="1100" b="0" i="0" u="none" strike="noStrike" cap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42400508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112713" y="569913"/>
            <a:ext cx="4502150" cy="2533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734841" y="3450748"/>
            <a:ext cx="5438140" cy="5732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n-GB" sz="1100" b="1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Discuss the budget: </a:t>
            </a:r>
            <a:r>
              <a:rPr lang="en-GB" sz="1100" b="0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including partners and stakeholders in the discussion may smoothen the way for financial contributions.</a:t>
            </a:r>
            <a:endParaRPr dirty="0"/>
          </a:p>
          <a:p>
            <a:pPr marL="171450" marR="0" lvl="0" indent="-171450" algn="l" rtl="0">
              <a:spcBef>
                <a:spcPts val="33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n-GB" sz="1100" b="1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Explore options for funding:</a:t>
            </a:r>
            <a:r>
              <a:rPr lang="en-GB" sz="1100" b="0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foundations and other funding agencies might be impressed if you approach them with a well-thought out plan that includes formative evaluation (i.e. formative research).</a:t>
            </a:r>
            <a:endParaRPr dirty="0"/>
          </a:p>
          <a:p>
            <a:pPr marL="171450" marR="0" lvl="0" indent="-171450" algn="l" rtl="0">
              <a:spcBef>
                <a:spcPts val="33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n-GB" sz="1100" b="1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Scale down: </a:t>
            </a:r>
            <a:r>
              <a:rPr lang="en-GB" sz="1100" b="0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limit the target audience, decrease the number of objectives.</a:t>
            </a:r>
            <a:endParaRPr dirty="0"/>
          </a:p>
          <a:p>
            <a:pPr marL="171450" marR="0" lvl="0" indent="-101600" algn="l" rtl="0">
              <a:spcBef>
                <a:spcPts val="33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3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 b="1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Adapted from:</a:t>
            </a:r>
            <a:r>
              <a:rPr lang="en-GB" sz="1100" b="0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GB" sz="1100" b="0" i="0" u="none" strike="noStrike" cap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Centers</a:t>
            </a:r>
            <a:r>
              <a:rPr lang="en-GB" sz="1100" b="0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for Disease Control and Prevention. Social marketing: nutrition and physical activity [Internet]. [cited 2013 Oct 2]. Available from: </a:t>
            </a:r>
            <a:r>
              <a:rPr lang="en-GB" sz="1100" b="0" i="0" u="sng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www.cdc.gov/nccdphp/dnpa/socialmarketing/training</a:t>
            </a:r>
          </a:p>
          <a:p>
            <a:pPr marL="0" marR="0" lvl="0" indent="0" algn="l" rtl="0">
              <a:lnSpc>
                <a:spcPct val="100000"/>
              </a:lnSpc>
              <a:spcBef>
                <a:spcPts val="33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8297164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112713" y="569913"/>
            <a:ext cx="4502150" cy="2533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734841" y="3450748"/>
            <a:ext cx="5438140" cy="5732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ahoma"/>
              <a:buNone/>
            </a:pPr>
            <a:r>
              <a:rPr lang="en-GB" sz="1100" b="1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Source:</a:t>
            </a:r>
            <a:r>
              <a:rPr lang="en-GB" sz="1100" b="0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National Cancer Institute. Making health communications programs work: a planner’s guide. USA: U.S. Department of Health and Human Services, National </a:t>
            </a:r>
            <a:r>
              <a:rPr lang="en-GB" sz="1100" b="0" i="0" u="none" strike="noStrike" cap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Institu</a:t>
            </a:r>
            <a:endParaRPr lang="en-GB" sz="1100" b="0" i="0" u="none" strike="noStrike" cap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ahoma"/>
              <a:buNone/>
            </a:pPr>
            <a:r>
              <a:rPr lang="en-GB" sz="1100" b="0" i="0" u="none" strike="noStrike" cap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tes</a:t>
            </a:r>
            <a:r>
              <a:rPr lang="en-GB" sz="1100" b="0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of Health; 2008.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032172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112713" y="569913"/>
            <a:ext cx="4502150" cy="2533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734841" y="3450748"/>
            <a:ext cx="5438140" cy="5732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ahoma"/>
              <a:buNone/>
            </a:pPr>
            <a:r>
              <a:rPr lang="en-GB" sz="1100" b="1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Source:</a:t>
            </a:r>
            <a:r>
              <a:rPr lang="en-GB" sz="1100" b="0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National Cancer Institute. Making health communications programs work: a planner’s guide. USA: U.S. Department of Health and Human Services, National Institutes of Health; 2008.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07297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7145"/>
            <a:ext cx="12192000" cy="6857999"/>
          </a:xfrm>
          <a:prstGeom prst="rect">
            <a:avLst/>
          </a:prstGeom>
          <a:noFill/>
        </p:spPr>
      </p:pic>
      <p:sp>
        <p:nvSpPr>
          <p:cNvPr id="181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31803" y="3598863"/>
            <a:ext cx="11275484" cy="514350"/>
          </a:xfrm>
        </p:spPr>
        <p:txBody>
          <a:bodyPr/>
          <a:lstStyle>
            <a:lvl1pPr>
              <a:defRPr sz="3200" b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en-GB" dirty="0"/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1803" y="4318000"/>
            <a:ext cx="11275484" cy="1421618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000" b="1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nl-NL"/>
              <a:t>Klik om de ondertitelstijl van het model te bewerken</a:t>
            </a:r>
            <a:endParaRPr lang="en-GB" dirty="0"/>
          </a:p>
        </p:txBody>
      </p:sp>
      <p:pic>
        <p:nvPicPr>
          <p:cNvPr id="8" name="Picture 12"/>
          <p:cNvPicPr>
            <a:picLocks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</a:blip>
          <a:srcRect/>
          <a:stretch>
            <a:fillRect/>
          </a:stretch>
        </p:blipFill>
        <p:spPr bwMode="auto">
          <a:xfrm>
            <a:off x="10318749" y="504825"/>
            <a:ext cx="1263651" cy="1136650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9108000" y="6480000"/>
            <a:ext cx="255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580567E-5E8F-47A5-90DF-8BFEB1A71525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defRPr sz="2400"/>
            </a:lvl1pPr>
            <a:lvl2pPr marL="269861" indent="-269861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69861" algn="l"/>
              </a:tabLst>
              <a:defRPr sz="2400">
                <a:latin typeface="Tahoma" pitchFamily="34" charset="0"/>
                <a:cs typeface="Tahoma" pitchFamily="34" charset="0"/>
              </a:defRPr>
            </a:lvl2pPr>
            <a:lvl3pPr marL="541312" indent="-271449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541312" algn="l"/>
              </a:tabLst>
              <a:defRPr sz="2000">
                <a:latin typeface="Tahoma" pitchFamily="34" charset="0"/>
                <a:cs typeface="Tahoma" pitchFamily="34" charset="0"/>
              </a:defRPr>
            </a:lvl3pPr>
            <a:lvl5pPr>
              <a:buNone/>
              <a:defRPr/>
            </a:lvl5pPr>
          </a:lstStyle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fld id="{0580567E-5E8F-47A5-90DF-8BFEB1A71525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GB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9108000" y="6480015"/>
            <a:ext cx="2556000" cy="365125"/>
          </a:xfrm>
          <a:prstGeom prst="rect">
            <a:avLst/>
          </a:prstGeom>
        </p:spPr>
        <p:txBody>
          <a:bodyPr/>
          <a:lstStyle/>
          <a:p>
            <a:fld id="{0580567E-5E8F-47A5-90DF-8BFEB1A71525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8073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9108000" y="6480015"/>
            <a:ext cx="2556000" cy="365125"/>
          </a:xfrm>
          <a:prstGeom prst="rect">
            <a:avLst/>
          </a:prstGeom>
        </p:spPr>
        <p:txBody>
          <a:bodyPr/>
          <a:lstStyle/>
          <a:p>
            <a:fld id="{0580567E-5E8F-47A5-90DF-8BFEB1A71525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214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9108000" y="6480015"/>
            <a:ext cx="2556000" cy="365125"/>
          </a:xfrm>
          <a:prstGeom prst="rect">
            <a:avLst/>
          </a:prstGeom>
        </p:spPr>
        <p:txBody>
          <a:bodyPr/>
          <a:lstStyle/>
          <a:p>
            <a:fld id="{0580567E-5E8F-47A5-90DF-8BFEB1A71525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2732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jpeg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1801" y="323556"/>
            <a:ext cx="10318363" cy="801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/>
              <a:t>Klik om stijl te bewerken</a:t>
            </a:r>
            <a:endParaRPr lang="en-GB" dirty="0"/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807" y="1257060"/>
            <a:ext cx="11368617" cy="4984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0"/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9108000" y="6480015"/>
            <a:ext cx="2556000" cy="365125"/>
          </a:xfrm>
          <a:prstGeom prst="rect">
            <a:avLst/>
          </a:prstGeom>
        </p:spPr>
        <p:txBody>
          <a:bodyPr vert="horz" lIns="91440" tIns="36000" rIns="91440" bIns="36000" rtlCol="0" anchor="ctr" anchorCtr="0"/>
          <a:lstStyle>
            <a:lvl1pPr algn="r">
              <a:lnSpc>
                <a:spcPct val="100000"/>
              </a:lnSpc>
              <a:defRPr sz="1200" b="0">
                <a:solidFill>
                  <a:schemeClr val="bg1"/>
                </a:solidFill>
              </a:defRPr>
            </a:lvl1pPr>
          </a:lstStyle>
          <a:p>
            <a:fld id="{0580567E-5E8F-47A5-90DF-8BFEB1A71525}" type="slidenum">
              <a:rPr lang="en-GB" smtClean="0"/>
              <a:pPr/>
              <a:t>‹nr.›</a:t>
            </a:fld>
            <a:endParaRPr lang="en-GB" dirty="0"/>
          </a:p>
        </p:txBody>
      </p:sp>
      <p:pic>
        <p:nvPicPr>
          <p:cNvPr id="7" name="Picture 8"/>
          <p:cNvPicPr>
            <a:picLocks noChangeArrowheads="1"/>
          </p:cNvPicPr>
          <p:nvPr userDrawn="1"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</a:blip>
          <a:srcRect/>
          <a:stretch>
            <a:fillRect/>
          </a:stretch>
        </p:blipFill>
        <p:spPr bwMode="auto">
          <a:xfrm>
            <a:off x="10917773" y="139754"/>
            <a:ext cx="882651" cy="79375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6" r:id="rId2"/>
    <p:sldLayoutId id="2147483671" r:id="rId3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  <a:ea typeface="+mj-ea"/>
          <a:cs typeface="Tahoma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5pPr>
      <a:lvl6pPr marL="457178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6pPr>
      <a:lvl7pPr marL="914354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7pPr>
      <a:lvl8pPr marL="1371532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8pPr>
      <a:lvl9pPr marL="1828709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90000"/>
        </a:lnSpc>
        <a:spcBef>
          <a:spcPts val="300"/>
        </a:spcBef>
        <a:spcAft>
          <a:spcPts val="600"/>
        </a:spcAft>
        <a:buFont typeface="Wingdings" pitchFamily="2" charset="2"/>
        <a:tabLst/>
        <a:defRPr sz="24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1pPr>
      <a:lvl2pPr marL="269861" indent="-269861"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buFont typeface="Arial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541312" indent="-271449" algn="l" rtl="0" eaLnBrk="1" fontAlgn="base" hangingPunct="1">
        <a:lnSpc>
          <a:spcPct val="90000"/>
        </a:lnSpc>
        <a:spcBef>
          <a:spcPct val="20000"/>
        </a:spcBef>
        <a:spcAft>
          <a:spcPts val="30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120" indent="-228589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4pPr>
      <a:lvl5pPr marL="2057298" indent="-228589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474" indent="-228589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006" indent="-228589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8" name="Title Placeholder 7"/>
          <p:cNvSpPr>
            <a:spLocks noGrp="1"/>
          </p:cNvSpPr>
          <p:nvPr>
            <p:ph type="title"/>
          </p:nvPr>
        </p:nvSpPr>
        <p:spPr>
          <a:xfrm>
            <a:off x="432000" y="4320014"/>
            <a:ext cx="10972800" cy="194181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7" name="Picture 8"/>
          <p:cNvPicPr>
            <a:picLocks noChangeArrowheads="1"/>
          </p:cNvPicPr>
          <p:nvPr userDrawn="1"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</a:blip>
          <a:srcRect/>
          <a:stretch>
            <a:fillRect/>
          </a:stretch>
        </p:blipFill>
        <p:spPr bwMode="auto">
          <a:xfrm>
            <a:off x="10917773" y="139754"/>
            <a:ext cx="882651" cy="793750"/>
          </a:xfrm>
          <a:prstGeom prst="rect">
            <a:avLst/>
          </a:prstGeom>
          <a:noFill/>
        </p:spPr>
      </p:pic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9108000" y="6480015"/>
            <a:ext cx="2556000" cy="365125"/>
          </a:xfrm>
          <a:prstGeom prst="rect">
            <a:avLst/>
          </a:prstGeom>
        </p:spPr>
        <p:txBody>
          <a:bodyPr tIns="36000" bIns="36000" anchor="ctr" anchorCtr="0"/>
          <a:lstStyle>
            <a:lvl1pPr algn="r">
              <a:lnSpc>
                <a:spcPct val="100000"/>
              </a:lnSpc>
              <a:defRPr sz="1200">
                <a:solidFill>
                  <a:schemeClr val="bg1"/>
                </a:solidFill>
              </a:defRPr>
            </a:lvl1pPr>
          </a:lstStyle>
          <a:p>
            <a:fld id="{0580567E-5E8F-47A5-90DF-8BFEB1A71525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70" r:id="rId2"/>
  </p:sldLayoutIdLst>
  <p:hf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Tahoma" pitchFamily="34" charset="0"/>
          <a:ea typeface="+mj-ea"/>
          <a:cs typeface="Tahoma" pitchFamily="34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ahoma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ahoma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ahoma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ahoma" pitchFamily="34" charset="0"/>
        </a:defRPr>
      </a:lvl5pPr>
      <a:lvl6pPr marL="457178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ahoma" pitchFamily="34" charset="0"/>
        </a:defRPr>
      </a:lvl6pPr>
      <a:lvl7pPr marL="914354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ahoma" pitchFamily="34" charset="0"/>
        </a:defRPr>
      </a:lvl7pPr>
      <a:lvl8pPr marL="1371532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ahoma" pitchFamily="34" charset="0"/>
        </a:defRPr>
      </a:lvl8pPr>
      <a:lvl9pPr marL="1828709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ahoma" pitchFamily="34" charset="0"/>
        </a:defRPr>
      </a:lvl9pPr>
    </p:titleStyle>
    <p:body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+mn-lt"/>
          <a:ea typeface="+mn-ea"/>
          <a:cs typeface="+mn-cs"/>
        </a:defRPr>
      </a:lvl1pPr>
      <a:lvl2pPr marL="822285" indent="-285737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0252" indent="-228589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38218" indent="-228589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298" indent="-228589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474" indent="-228589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652" indent="-228589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8829" indent="-228589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006" indent="-228589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4057" y="4743450"/>
            <a:ext cx="10869432" cy="1614488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n-GB" sz="2800" b="1" kern="1200" dirty="0">
                <a:solidFill>
                  <a:prstClr val="white"/>
                </a:solidFill>
                <a:latin typeface="Tahoma"/>
                <a:ea typeface="Tahoma"/>
                <a:cs typeface="Tahoma"/>
                <a:sym typeface="Tahoma"/>
              </a:rPr>
              <a:t>Module 2: </a:t>
            </a:r>
            <a:r>
              <a:rPr lang="en-GB" sz="2800" kern="1200" dirty="0">
                <a:solidFill>
                  <a:prstClr val="white"/>
                </a:solidFill>
                <a:latin typeface="Tahoma"/>
                <a:ea typeface="Tahoma"/>
                <a:cs typeface="Tahoma"/>
                <a:sym typeface="Tahoma"/>
              </a:rPr>
              <a:t>Implementation of prudent antibiotic use campaigns</a:t>
            </a:r>
            <a:br>
              <a:rPr lang="en-GB" sz="2800" kern="1200" dirty="0">
                <a:solidFill>
                  <a:prstClr val="white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-GB" sz="4000" b="1" kern="1200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Session 6: Implementation</a:t>
            </a:r>
            <a:endParaRPr lang="en-GB" sz="4000" b="1" kern="1200" dirty="0">
              <a:solidFill>
                <a:srgbClr val="FFFFFF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4057" y="3600010"/>
            <a:ext cx="10869432" cy="462721"/>
          </a:xfrm>
        </p:spPr>
        <p:txBody>
          <a:bodyPr/>
          <a:lstStyle/>
          <a:p>
            <a:r>
              <a:rPr lang="en-US" sz="2800" b="0" dirty="0"/>
              <a:t>Course on the development, implementation and evaluation of prudent antibiotic use campaigns</a:t>
            </a:r>
          </a:p>
          <a:p>
            <a:endParaRPr lang="en-US" sz="2800" b="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44057" y="5652001"/>
            <a:ext cx="10869432" cy="99853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eaLnBrk="0" hangingPunct="0">
              <a:spcAft>
                <a:spcPct val="30000"/>
              </a:spcAft>
            </a:pPr>
            <a:endParaRPr lang="en-GB" sz="2000" dirty="0">
              <a:solidFill>
                <a:schemeClr val="bg1"/>
              </a:solidFill>
            </a:endParaRPr>
          </a:p>
          <a:p>
            <a:pPr eaLnBrk="0" hangingPunct="0">
              <a:spcAft>
                <a:spcPct val="30000"/>
              </a:spcAft>
            </a:pPr>
            <a:endParaRPr lang="en-GB" sz="2000" dirty="0">
              <a:solidFill>
                <a:schemeClr val="bg1"/>
              </a:solidFill>
            </a:endParaRPr>
          </a:p>
          <a:p>
            <a:pPr eaLnBrk="0" hangingPunct="0">
              <a:spcAft>
                <a:spcPct val="30000"/>
              </a:spcAft>
            </a:pPr>
            <a:r>
              <a:rPr lang="en-GB" sz="2000" dirty="0">
                <a:solidFill>
                  <a:schemeClr val="bg1"/>
                </a:solidFill>
              </a:rPr>
              <a:t>Version 2013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0F41A8FB-3551-054E-864B-F6941310D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Saving</a:t>
            </a:r>
            <a:r>
              <a:rPr lang="nl-NL" dirty="0"/>
              <a:t> time </a:t>
            </a:r>
            <a:r>
              <a:rPr lang="nl-NL" dirty="0" err="1"/>
              <a:t>and</a:t>
            </a:r>
            <a:r>
              <a:rPr lang="nl-NL" dirty="0"/>
              <a:t> money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8333"/>
              </a:lnSpc>
              <a:spcBef>
                <a:spcPts val="0"/>
              </a:spcBef>
              <a:spcAft>
                <a:spcPts val="0"/>
              </a:spcAft>
            </a:pPr>
            <a:r>
              <a:rPr lang="en-GB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At the formative evaluation phase:</a:t>
            </a:r>
            <a:endParaRPr/>
          </a:p>
          <a:p>
            <a:pPr>
              <a:lnSpc>
                <a:spcPct val="108333"/>
              </a:lnSpc>
              <a:spcBef>
                <a:spcPts val="900"/>
              </a:spcBef>
              <a:spcAft>
                <a:spcPts val="0"/>
              </a:spcAft>
            </a:pPr>
            <a:endParaRPr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indent="-342900">
              <a:lnSpc>
                <a:spcPct val="108333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640"/>
              <a:buFont typeface="Arial"/>
              <a:buChar char="•"/>
            </a:pPr>
            <a:r>
              <a:rPr lang="en-GB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Rely more on existing information</a:t>
            </a:r>
            <a:endParaRPr/>
          </a:p>
          <a:p>
            <a:pPr marL="1071563" lvl="1" indent="-346075">
              <a:lnSpc>
                <a:spcPct val="13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200"/>
              <a:buFont typeface="Courier New"/>
              <a:buChar char="o"/>
            </a:pPr>
            <a:r>
              <a:rPr lang="en-GB" sz="2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Published literature</a:t>
            </a:r>
            <a:endParaRPr/>
          </a:p>
          <a:p>
            <a:pPr marL="1071563" lvl="1" indent="-346075">
              <a:lnSpc>
                <a:spcPct val="13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200"/>
              <a:buFont typeface="Courier New"/>
              <a:buChar char="o"/>
            </a:pPr>
            <a:r>
              <a:rPr lang="en-GB" sz="2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Local, country and/or regional datasets</a:t>
            </a:r>
            <a:endParaRPr/>
          </a:p>
          <a:p>
            <a:pPr marL="1071563" lvl="1" indent="-346075">
              <a:lnSpc>
                <a:spcPct val="13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200"/>
              <a:buFont typeface="Courier New"/>
              <a:buChar char="o"/>
            </a:pPr>
            <a:r>
              <a:rPr lang="en-GB" sz="2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Unpublished reports </a:t>
            </a:r>
            <a:endParaRPr/>
          </a:p>
          <a:p>
            <a:pPr marL="725488" lvl="1" indent="0">
              <a:lnSpc>
                <a:spcPct val="13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200"/>
              <a:buNone/>
            </a:pPr>
            <a:endParaRPr sz="20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34962" indent="-334962">
              <a:lnSpc>
                <a:spcPct val="108333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640"/>
              <a:buFont typeface="Arial"/>
              <a:buChar char="•"/>
            </a:pPr>
            <a:r>
              <a:rPr lang="en-GB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Build on existing programme strategies and interventions</a:t>
            </a:r>
            <a:endParaRPr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10" name="Shape 110"/>
          <p:cNvSpPr txBox="1"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GB" sz="12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pPr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t>10</a:t>
            </a:fld>
            <a:endParaRPr sz="120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11" name="Shape 111"/>
          <p:cNvSpPr txBox="1"/>
          <p:nvPr/>
        </p:nvSpPr>
        <p:spPr>
          <a:xfrm>
            <a:off x="1524000" y="6444714"/>
            <a:ext cx="8723912" cy="397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100" b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Source:</a:t>
            </a:r>
            <a:r>
              <a:rPr lang="en-GB" sz="11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National Cancer Institute. Making health communications programs work: a planner’s guide. USA: U.S. Department of Health and Human Services, National Institutes of Health; 2008.</a:t>
            </a:r>
            <a:endParaRPr/>
          </a:p>
        </p:txBody>
      </p:sp>
      <p:pic>
        <p:nvPicPr>
          <p:cNvPr id="112" name="Shape 112" descr="C:\Users\erisal\AppData\Local\Microsoft\Windows\Temporary Internet Files\Content.IE5\PDM9VJWX\MC900341836[1]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68212" y="1296364"/>
            <a:ext cx="2968294" cy="23894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31899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DF985022-41F4-5F47-A248-8F9368F49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Keeping</a:t>
            </a:r>
            <a:r>
              <a:rPr lang="nl-NL" dirty="0"/>
              <a:t> pre-</a:t>
            </a:r>
            <a:r>
              <a:rPr lang="nl-NL" dirty="0" err="1"/>
              <a:t>testing</a:t>
            </a:r>
            <a:r>
              <a:rPr lang="nl-NL" dirty="0"/>
              <a:t> </a:t>
            </a:r>
            <a:r>
              <a:rPr lang="nl-NL" dirty="0" err="1"/>
              <a:t>costs</a:t>
            </a:r>
            <a:r>
              <a:rPr lang="nl-NL" dirty="0"/>
              <a:t> down</a:t>
            </a:r>
          </a:p>
        </p:txBody>
      </p:sp>
      <p:sp>
        <p:nvSpPr>
          <p:cNvPr id="118" name="Shape 11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AE23"/>
              </a:buClr>
              <a:buSzPts val="2640"/>
              <a:buFont typeface="Arial"/>
              <a:buChar char="•"/>
            </a:pPr>
            <a:r>
              <a:rPr lang="en-GB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Borrow questions from other pre-tests when possible</a:t>
            </a:r>
            <a:endParaRPr/>
          </a:p>
          <a:p>
            <a:pPr marL="342900" indent="-17526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640"/>
            </a:pPr>
            <a:endParaRPr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indent="-34290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640"/>
              <a:buFont typeface="Arial"/>
              <a:buChar char="•"/>
            </a:pPr>
            <a:r>
              <a:rPr lang="en-GB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Work with partners to recruit participants</a:t>
            </a:r>
            <a:endParaRPr/>
          </a:p>
          <a:p>
            <a:pPr marL="342900" indent="-17526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640"/>
            </a:pPr>
            <a:endParaRPr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indent="-34290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640"/>
              <a:buFont typeface="Arial"/>
              <a:buChar char="•"/>
            </a:pPr>
            <a:r>
              <a:rPr lang="en-GB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When testing a large number of respondents:</a:t>
            </a:r>
            <a:endParaRPr/>
          </a:p>
          <a:p>
            <a:pPr marL="698500" lvl="2" indent="-34290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200"/>
              <a:buFont typeface="Courier New"/>
              <a:buChar char="o"/>
            </a:pPr>
            <a:r>
              <a:rPr lang="en-GB" sz="2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Keep questions short and concise</a:t>
            </a:r>
            <a:endParaRPr/>
          </a:p>
          <a:p>
            <a:pPr marL="698500" lvl="2" indent="-34290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200"/>
              <a:buFont typeface="Courier New"/>
              <a:buChar char="o"/>
            </a:pPr>
            <a:r>
              <a:rPr lang="en-GB" sz="2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Use close-ended questions</a:t>
            </a:r>
            <a:endParaRPr/>
          </a:p>
          <a:p>
            <a:pPr marL="698500" lvl="2" indent="-175259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640"/>
              <a:buNone/>
            </a:pPr>
            <a:endParaRPr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indent="-34290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640"/>
              <a:buFont typeface="Arial"/>
              <a:buChar char="•"/>
            </a:pPr>
            <a:r>
              <a:rPr lang="en-GB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Avoid over-testing</a:t>
            </a:r>
            <a:endParaRPr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19" name="Shape 119"/>
          <p:cNvSpPr txBox="1"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GB" sz="12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pPr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t>11</a:t>
            </a:fld>
            <a:endParaRPr sz="120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0" name="Shape 120"/>
          <p:cNvSpPr txBox="1"/>
          <p:nvPr/>
        </p:nvSpPr>
        <p:spPr>
          <a:xfrm>
            <a:off x="1524000" y="6444714"/>
            <a:ext cx="8723912" cy="397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100" b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Source:</a:t>
            </a:r>
            <a:r>
              <a:rPr lang="en-GB" sz="11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National Cancer Institute. Making health communications programs work: a planner’s guide. USA: U.S. Department of Health and Human Services, National Institutes of Health; 2008.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880640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379E7A20-FB27-3641-83C1-B3E7AC6B9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Implementing</a:t>
            </a:r>
            <a:r>
              <a:rPr lang="nl-NL" dirty="0"/>
              <a:t> on a </a:t>
            </a:r>
            <a:r>
              <a:rPr lang="nl-NL" dirty="0" err="1"/>
              <a:t>shoe</a:t>
            </a:r>
            <a:r>
              <a:rPr lang="nl-NL" dirty="0"/>
              <a:t>-string</a:t>
            </a:r>
          </a:p>
        </p:txBody>
      </p:sp>
      <p:sp>
        <p:nvSpPr>
          <p:cNvPr id="126" name="Shape 126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AE23"/>
              </a:buClr>
              <a:buSzPts val="2640"/>
              <a:buFont typeface="Arial"/>
              <a:buChar char="•"/>
            </a:pPr>
            <a:r>
              <a:rPr lang="en-GB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Creative input for free</a:t>
            </a:r>
            <a:endParaRPr/>
          </a:p>
          <a:p>
            <a:pPr marL="342900" indent="-17526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640"/>
            </a:pPr>
            <a:endParaRPr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indent="-34290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640"/>
              <a:buFont typeface="Arial"/>
              <a:buChar char="•"/>
            </a:pPr>
            <a:r>
              <a:rPr lang="en-GB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Using newsletters</a:t>
            </a:r>
            <a:endParaRPr/>
          </a:p>
          <a:p>
            <a:pPr marL="342900" indent="-17526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640"/>
            </a:pPr>
            <a:endParaRPr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indent="-34290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640"/>
              <a:buFont typeface="Arial"/>
              <a:buChar char="•"/>
            </a:pPr>
            <a:r>
              <a:rPr lang="en-GB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Online marketing</a:t>
            </a:r>
            <a:endParaRPr/>
          </a:p>
          <a:p>
            <a:pPr marL="720725" lvl="1" indent="-34290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200"/>
              <a:buFont typeface="Courier New"/>
              <a:buChar char="o"/>
            </a:pPr>
            <a:r>
              <a:rPr lang="en-GB" sz="2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E-mail marketing</a:t>
            </a:r>
            <a:endParaRPr/>
          </a:p>
          <a:p>
            <a:pPr marL="720725" lvl="1" indent="-34290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200"/>
              <a:buFont typeface="Courier New"/>
              <a:buChar char="o"/>
            </a:pPr>
            <a:r>
              <a:rPr lang="en-GB" sz="2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Creating your own website</a:t>
            </a:r>
            <a:endParaRPr/>
          </a:p>
          <a:p>
            <a:pPr marL="720725" lvl="1" indent="-34290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200"/>
              <a:buFont typeface="Courier New"/>
              <a:buChar char="o"/>
            </a:pPr>
            <a:r>
              <a:rPr lang="en-GB" sz="2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Social media</a:t>
            </a:r>
            <a:endParaRPr/>
          </a:p>
          <a:p>
            <a:pPr marL="720725" lvl="1" indent="-175259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640"/>
              <a:buNone/>
            </a:pPr>
            <a:endParaRPr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indent="-34290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640"/>
              <a:buFont typeface="Arial"/>
              <a:buChar char="•"/>
            </a:pPr>
            <a:r>
              <a:rPr lang="en-GB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Participating in community events</a:t>
            </a:r>
            <a:endParaRPr/>
          </a:p>
          <a:p>
            <a:pPr>
              <a:lnSpc>
                <a:spcPct val="108333"/>
              </a:lnSpc>
              <a:spcBef>
                <a:spcPts val="900"/>
              </a:spcBef>
              <a:spcAft>
                <a:spcPts val="0"/>
              </a:spcAft>
            </a:pPr>
            <a:endParaRPr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7" name="Shape 127"/>
          <p:cNvSpPr txBox="1"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GB" sz="12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pPr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t>12</a:t>
            </a:fld>
            <a:endParaRPr sz="120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8" name="Shape 128"/>
          <p:cNvSpPr txBox="1"/>
          <p:nvPr/>
        </p:nvSpPr>
        <p:spPr>
          <a:xfrm>
            <a:off x="1524001" y="6433139"/>
            <a:ext cx="8817429" cy="397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100" b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Source: </a:t>
            </a:r>
            <a:r>
              <a:rPr lang="en-GB" sz="11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French J. Social marketing on a shoestring budget. In: French J, Blair-Stevens C, McVey D, Merritt R, editors. Social marketing and public health: theory and practice. Oxford: Oxford University Press; 2010.</a:t>
            </a:r>
            <a:endParaRPr sz="110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3400136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EEB35C32-0D0B-4411-9F48-053B08CF1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</a:pPr>
            <a:r>
              <a:rPr lang="en-GB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Partnerships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580567E-5E8F-47A5-90DF-8BFEB1A7152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4366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8021E905-08A9-5C4E-AE04-05AA05BB5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Benefits</a:t>
            </a:r>
          </a:p>
        </p:txBody>
      </p:sp>
      <p:sp>
        <p:nvSpPr>
          <p:cNvPr id="140" name="Shape 140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AE23"/>
              </a:buClr>
              <a:buSzPts val="2640"/>
              <a:buFont typeface="Arial"/>
              <a:buChar char="•"/>
            </a:pPr>
            <a:r>
              <a:rPr lang="en-GB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Access to an intended audience</a:t>
            </a:r>
            <a:endParaRPr/>
          </a:p>
          <a:p>
            <a: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</a:pPr>
            <a:endParaRPr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indent="-34290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640"/>
              <a:buFont typeface="Arial"/>
              <a:buChar char="•"/>
            </a:pPr>
            <a:r>
              <a:rPr lang="en-GB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Increased number of messages reaching the target audience</a:t>
            </a:r>
            <a:endParaRPr/>
          </a:p>
          <a:p>
            <a:pPr marL="342900" indent="-17526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640"/>
            </a:pPr>
            <a:endParaRPr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indent="-34290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640"/>
              <a:buFont typeface="Arial"/>
              <a:buChar char="•"/>
            </a:pPr>
            <a:r>
              <a:rPr lang="en-GB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Additional resources</a:t>
            </a:r>
            <a:endParaRPr/>
          </a:p>
          <a:p>
            <a:pPr marL="342900" indent="-17526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640"/>
            </a:pPr>
            <a:endParaRPr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indent="-34290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640"/>
              <a:buFont typeface="Arial"/>
              <a:buChar char="•"/>
            </a:pPr>
            <a:r>
              <a:rPr lang="en-GB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Added expertise</a:t>
            </a:r>
            <a:endParaRPr/>
          </a:p>
          <a:p>
            <a:pPr marL="342900" indent="-17526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640"/>
            </a:pPr>
            <a:endParaRPr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indent="-34290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640"/>
              <a:buFont typeface="Arial"/>
              <a:buChar char="•"/>
            </a:pPr>
            <a:r>
              <a:rPr lang="en-GB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Co-sponsorship of events and activities</a:t>
            </a:r>
            <a:endParaRPr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41" name="Shape 141"/>
          <p:cNvSpPr txBox="1"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GB" sz="12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pPr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t>14</a:t>
            </a:fld>
            <a:endParaRPr sz="120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42" name="Shape 142"/>
          <p:cNvSpPr txBox="1"/>
          <p:nvPr/>
        </p:nvSpPr>
        <p:spPr>
          <a:xfrm>
            <a:off x="1524000" y="6444714"/>
            <a:ext cx="8831484" cy="397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100" b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Source:</a:t>
            </a:r>
            <a:r>
              <a:rPr lang="en-GB" sz="11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National Cancer Institute. Making health communications programs work: a planner’s guide. USA: U.S. Department of Health and Human Services, National Institutes of Health; 2008.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8726217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79106C82-BE54-A745-AE4E-250D28E49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Partnership-building</a:t>
            </a:r>
          </a:p>
        </p:txBody>
      </p:sp>
      <p:sp>
        <p:nvSpPr>
          <p:cNvPr id="149" name="Shape 149"/>
          <p:cNvSpPr txBox="1">
            <a:spLocks noGrp="1"/>
          </p:cNvSpPr>
          <p:nvPr>
            <p:ph idx="1"/>
          </p:nvPr>
        </p:nvSpPr>
        <p:spPr>
          <a:xfrm>
            <a:off x="431807" y="1125415"/>
            <a:ext cx="11368617" cy="511663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AE23"/>
              </a:buClr>
              <a:buSzPts val="2640"/>
              <a:buFont typeface="Arial"/>
              <a:buChar char="•"/>
            </a:pPr>
            <a:r>
              <a:rPr lang="en-GB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Determine your goals for the partnership</a:t>
            </a:r>
            <a:endParaRPr dirty="0"/>
          </a:p>
          <a:p>
            <a:pPr marL="342900" indent="-20320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200"/>
            </a:pPr>
            <a:endParaRPr sz="2000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indent="-34290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640"/>
              <a:buFont typeface="Arial"/>
              <a:buChar char="•"/>
            </a:pPr>
            <a:r>
              <a:rPr lang="en-GB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Match the partner (vision, needs, core goals, commitment, resources, experience, expertise, skills, etc.)</a:t>
            </a:r>
            <a:endParaRPr dirty="0"/>
          </a:p>
          <a:p>
            <a:pPr marL="342900" indent="-20320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200"/>
            </a:pPr>
            <a:endParaRPr sz="2000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indent="-34290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640"/>
              <a:buFont typeface="Arial"/>
              <a:buChar char="•"/>
            </a:pPr>
            <a:r>
              <a:rPr lang="en-GB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Choose which type of alliance plan to build</a:t>
            </a:r>
            <a:endParaRPr dirty="0"/>
          </a:p>
          <a:p>
            <a:pPr marL="342900" indent="-20320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200"/>
            </a:pPr>
            <a:endParaRPr sz="2000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indent="-34290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640"/>
              <a:buFont typeface="Arial"/>
              <a:buChar char="•"/>
            </a:pPr>
            <a:r>
              <a:rPr lang="en-GB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Write a plan with your partner</a:t>
            </a:r>
            <a:endParaRPr dirty="0"/>
          </a:p>
          <a:p>
            <a:pPr marL="704850" lvl="1" indent="-34290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000"/>
              <a:buFont typeface="Courier New"/>
              <a:buChar char="o"/>
            </a:pPr>
            <a:r>
              <a:rPr lang="en-GB" sz="20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Each sides’ goals and roles</a:t>
            </a:r>
            <a:endParaRPr dirty="0"/>
          </a:p>
          <a:p>
            <a:pPr marL="704850" lvl="1" indent="-34290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000"/>
              <a:buFont typeface="Courier New"/>
              <a:buChar char="o"/>
            </a:pPr>
            <a:r>
              <a:rPr lang="en-GB" sz="20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Format of partnerships</a:t>
            </a:r>
            <a:endParaRPr dirty="0"/>
          </a:p>
          <a:p>
            <a:pPr marL="704850" lvl="1" indent="-34290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000"/>
              <a:buFont typeface="Courier New"/>
              <a:buChar char="o"/>
            </a:pPr>
            <a:r>
              <a:rPr lang="en-GB" sz="20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Timeline and responsibilities </a:t>
            </a:r>
            <a:endParaRPr dirty="0"/>
          </a:p>
          <a:p>
            <a:pPr marL="704850" lvl="1" indent="-34290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000"/>
              <a:buFont typeface="Courier New"/>
              <a:buChar char="o"/>
            </a:pPr>
            <a:r>
              <a:rPr lang="en-GB" sz="20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Allocated resources</a:t>
            </a:r>
            <a:endParaRPr dirty="0"/>
          </a:p>
          <a:p>
            <a:pPr marL="180975" lvl="1" indent="-53975">
              <a:lnSpc>
                <a:spcPct val="13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50" name="Shape 150"/>
          <p:cNvSpPr txBox="1"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GB" sz="12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pPr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t>15</a:t>
            </a:fld>
            <a:endParaRPr sz="120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151" name="Shape 151" descr="C:\Users\erisal\AppData\Local\Microsoft\Windows\Temporary Internet Files\Content.IE5\6RSU1GRE\MP900442432[1]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17633" y="4167531"/>
            <a:ext cx="3718875" cy="190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Shape 152"/>
          <p:cNvSpPr txBox="1"/>
          <p:nvPr/>
        </p:nvSpPr>
        <p:spPr>
          <a:xfrm>
            <a:off x="1524000" y="6444714"/>
            <a:ext cx="8831484" cy="397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100" b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Source:</a:t>
            </a:r>
            <a:r>
              <a:rPr lang="en-GB" sz="11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National Cancer Institute. Making health communications programs work: a planner’s guide. USA: U.S. Department of Health and Human Services, National Institutes of Health; 2008.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941481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6DD1CA0F-20C4-824B-BFA2-D28CFE25E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Potential</a:t>
            </a:r>
            <a:r>
              <a:rPr lang="nl-NL" dirty="0"/>
              <a:t> partners</a:t>
            </a:r>
          </a:p>
        </p:txBody>
      </p:sp>
      <p:sp>
        <p:nvSpPr>
          <p:cNvPr id="158" name="Shape 158"/>
          <p:cNvSpPr txBox="1">
            <a:spLocks noGrp="1"/>
          </p:cNvSpPr>
          <p:nvPr>
            <p:ph idx="1"/>
          </p:nvPr>
        </p:nvSpPr>
        <p:spPr>
          <a:xfrm>
            <a:off x="431807" y="842963"/>
            <a:ext cx="11368617" cy="5399087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342900" indent="-34290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Clr>
                <a:srgbClr val="69AE23"/>
              </a:buClr>
              <a:buSzPts val="2640"/>
              <a:buFont typeface="Arial"/>
              <a:buChar char="•"/>
            </a:pPr>
            <a:r>
              <a:rPr lang="en-GB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Healthcare professionals’ organisations</a:t>
            </a:r>
            <a:endParaRPr dirty="0"/>
          </a:p>
          <a:p>
            <a:pPr marL="342900" indent="-342900">
              <a:lnSpc>
                <a:spcPct val="108333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640"/>
              <a:buFont typeface="Arial"/>
              <a:buChar char="•"/>
            </a:pPr>
            <a:r>
              <a:rPr lang="en-GB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Non-governmental organisations (NGOs)</a:t>
            </a:r>
            <a:endParaRPr dirty="0"/>
          </a:p>
          <a:p>
            <a:pPr marL="717550" lvl="1" indent="-266700">
              <a:lnSpc>
                <a:spcPct val="13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200"/>
              <a:buFont typeface="Courier New"/>
              <a:buChar char="o"/>
            </a:pPr>
            <a:r>
              <a:rPr lang="en-GB" sz="20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Ethnic- and faith-based organisations</a:t>
            </a:r>
            <a:endParaRPr dirty="0"/>
          </a:p>
          <a:p>
            <a:pPr marL="717550" lvl="1" indent="-266700">
              <a:lnSpc>
                <a:spcPct val="13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200"/>
              <a:buFont typeface="Courier New"/>
              <a:buChar char="o"/>
            </a:pPr>
            <a:r>
              <a:rPr lang="en-GB" sz="20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Other organisations of interest</a:t>
            </a:r>
            <a:endParaRPr sz="2000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indent="-342900">
              <a:lnSpc>
                <a:spcPct val="108333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640"/>
              <a:buFont typeface="Arial"/>
              <a:buChar char="•"/>
            </a:pPr>
            <a:r>
              <a:rPr lang="en-GB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Patient groups</a:t>
            </a:r>
            <a:endParaRPr dirty="0"/>
          </a:p>
          <a:p>
            <a:pPr marL="342900" indent="-342900">
              <a:lnSpc>
                <a:spcPct val="108333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640"/>
              <a:buFont typeface="Arial"/>
              <a:buChar char="•"/>
            </a:pPr>
            <a:r>
              <a:rPr lang="en-GB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Insurance systems</a:t>
            </a:r>
            <a:endParaRPr dirty="0"/>
          </a:p>
          <a:p>
            <a:pPr marL="342900" indent="-342900">
              <a:lnSpc>
                <a:spcPct val="108333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640"/>
              <a:buFont typeface="Arial"/>
              <a:buChar char="•"/>
            </a:pPr>
            <a:r>
              <a:rPr lang="en-GB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Private sector</a:t>
            </a:r>
            <a:endParaRPr dirty="0"/>
          </a:p>
          <a:p>
            <a:pPr marL="879475" lvl="1" indent="-342900">
              <a:lnSpc>
                <a:spcPct val="13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200"/>
              <a:buFont typeface="Courier New"/>
              <a:buChar char="o"/>
            </a:pPr>
            <a:r>
              <a:rPr lang="en-GB" sz="20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Pharmaceutical companies</a:t>
            </a:r>
            <a:endParaRPr dirty="0"/>
          </a:p>
          <a:p>
            <a:pPr marL="879475" lvl="1" indent="-342900">
              <a:lnSpc>
                <a:spcPct val="13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200"/>
              <a:buFont typeface="Courier New"/>
              <a:buChar char="o"/>
            </a:pPr>
            <a:r>
              <a:rPr lang="en-GB" sz="20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Non-pharmaceutical companies</a:t>
            </a:r>
            <a:endParaRPr dirty="0"/>
          </a:p>
          <a:p>
            <a:pPr marL="342900" indent="-342900">
              <a:lnSpc>
                <a:spcPct val="108333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640"/>
              <a:buFont typeface="Arial"/>
              <a:buChar char="•"/>
            </a:pPr>
            <a:r>
              <a:rPr lang="en-GB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Universities </a:t>
            </a:r>
            <a:endParaRPr dirty="0"/>
          </a:p>
          <a:p>
            <a:pPr marL="342900" indent="-342900">
              <a:lnSpc>
                <a:spcPct val="108333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640"/>
              <a:buFont typeface="Arial"/>
              <a:buChar char="•"/>
            </a:pPr>
            <a:r>
              <a:rPr lang="en-GB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WHO country offices</a:t>
            </a:r>
            <a:endParaRPr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59" name="Shape 159"/>
          <p:cNvSpPr txBox="1"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GB" sz="12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pPr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t>16</a:t>
            </a:fld>
            <a:endParaRPr sz="120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60" name="Shape 160"/>
          <p:cNvSpPr txBox="1"/>
          <p:nvPr/>
        </p:nvSpPr>
        <p:spPr>
          <a:xfrm>
            <a:off x="1477700" y="6386581"/>
            <a:ext cx="9005104" cy="507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900" b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Sources: </a:t>
            </a:r>
            <a:r>
              <a:rPr lang="en-GB" sz="9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European Centre for Disease Prevention and Control. Evaluation of the European Antibiotic Awareness Day (EAAD) 2011 [internal document]. Stockholm: ECDC, 2012. and Centers for Disease Control and Prevention. How to plan a successful Get Smart about antibiotics week. November 14th-20th, 2011 [internet]. Atlanta, GA: CDC; 2011. Available at: </a:t>
            </a:r>
            <a:r>
              <a:rPr lang="en-GB" sz="900" u="sng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http://www.cdc.gov/getsmart/campaign-materials/week/gsw-doc/gsw-entire.pdf</a:t>
            </a:r>
            <a:endParaRPr sz="90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4129615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EBBCB65F-F3B5-1F42-978F-2DC355E6B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Tips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effective</a:t>
            </a:r>
            <a:r>
              <a:rPr lang="nl-NL" dirty="0"/>
              <a:t> partnerships</a:t>
            </a:r>
          </a:p>
        </p:txBody>
      </p:sp>
      <p:sp>
        <p:nvSpPr>
          <p:cNvPr id="166" name="Shape 166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342900" indent="-34290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Clr>
                <a:srgbClr val="69AE23"/>
              </a:buClr>
              <a:buSzPts val="2640"/>
              <a:buFont typeface="Arial"/>
              <a:buChar char="•"/>
            </a:pPr>
            <a:r>
              <a:rPr lang="en-GB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Think creatively about how to work together</a:t>
            </a:r>
            <a:endParaRPr/>
          </a:p>
          <a:p>
            <a:pPr marL="342900" indent="-342900">
              <a:lnSpc>
                <a:spcPct val="108333"/>
              </a:lnSpc>
              <a:spcBef>
                <a:spcPts val="1200"/>
              </a:spcBef>
              <a:spcAft>
                <a:spcPts val="0"/>
              </a:spcAft>
              <a:buClr>
                <a:srgbClr val="69AE23"/>
              </a:buClr>
              <a:buSzPts val="2640"/>
              <a:buFont typeface="Arial"/>
              <a:buChar char="•"/>
            </a:pPr>
            <a:r>
              <a:rPr lang="en-GB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Establish commitment at senior level</a:t>
            </a:r>
            <a:endParaRPr/>
          </a:p>
          <a:p>
            <a:pPr marL="342900" indent="-342900">
              <a:lnSpc>
                <a:spcPct val="108333"/>
              </a:lnSpc>
              <a:spcBef>
                <a:spcPts val="1200"/>
              </a:spcBef>
              <a:spcAft>
                <a:spcPts val="0"/>
              </a:spcAft>
              <a:buClr>
                <a:srgbClr val="69AE23"/>
              </a:buClr>
              <a:buSzPts val="2640"/>
              <a:buFont typeface="Arial"/>
              <a:buChar char="•"/>
            </a:pPr>
            <a:r>
              <a:rPr lang="en-GB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Be clear about goals, roles and how you will work together</a:t>
            </a:r>
            <a:endParaRPr/>
          </a:p>
          <a:p>
            <a:pPr marL="342900" indent="-342900">
              <a:lnSpc>
                <a:spcPct val="108333"/>
              </a:lnSpc>
              <a:spcBef>
                <a:spcPts val="1200"/>
              </a:spcBef>
              <a:spcAft>
                <a:spcPts val="0"/>
              </a:spcAft>
              <a:buClr>
                <a:srgbClr val="69AE23"/>
              </a:buClr>
              <a:buSzPts val="2640"/>
              <a:buFont typeface="Arial"/>
              <a:buChar char="•"/>
            </a:pPr>
            <a:r>
              <a:rPr lang="en-GB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Foster trust and respect among key players</a:t>
            </a:r>
            <a:endParaRPr/>
          </a:p>
          <a:p>
            <a:pPr marL="342900" indent="-342900">
              <a:lnSpc>
                <a:spcPct val="108333"/>
              </a:lnSpc>
              <a:spcBef>
                <a:spcPts val="1200"/>
              </a:spcBef>
              <a:spcAft>
                <a:spcPts val="0"/>
              </a:spcAft>
              <a:buClr>
                <a:srgbClr val="69AE23"/>
              </a:buClr>
              <a:buSzPts val="2640"/>
              <a:buFont typeface="Arial"/>
              <a:buChar char="•"/>
            </a:pPr>
            <a:r>
              <a:rPr lang="en-GB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Maintain regular and open communication</a:t>
            </a:r>
            <a:endParaRPr/>
          </a:p>
          <a:p>
            <a:pPr marL="342900" indent="-342900">
              <a:lnSpc>
                <a:spcPct val="108333"/>
              </a:lnSpc>
              <a:spcBef>
                <a:spcPts val="1200"/>
              </a:spcBef>
              <a:spcAft>
                <a:spcPts val="0"/>
              </a:spcAft>
              <a:buClr>
                <a:srgbClr val="69AE23"/>
              </a:buClr>
              <a:buSzPts val="2640"/>
              <a:buFont typeface="Arial"/>
              <a:buChar char="•"/>
            </a:pPr>
            <a:r>
              <a:rPr lang="en-GB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Manage expectations</a:t>
            </a:r>
            <a:endParaRPr/>
          </a:p>
          <a:p>
            <a:pPr marL="342900" indent="-342900">
              <a:lnSpc>
                <a:spcPct val="108333"/>
              </a:lnSpc>
              <a:spcBef>
                <a:spcPts val="1200"/>
              </a:spcBef>
              <a:spcAft>
                <a:spcPts val="0"/>
              </a:spcAft>
              <a:buClr>
                <a:srgbClr val="69AE23"/>
              </a:buClr>
              <a:buSzPts val="2640"/>
              <a:buFont typeface="Arial"/>
              <a:buChar char="•"/>
            </a:pPr>
            <a:r>
              <a:rPr lang="en-GB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Understand and respect differences in organisational culture</a:t>
            </a:r>
            <a:endParaRPr/>
          </a:p>
          <a:p>
            <a:pPr marL="342900" indent="-342900">
              <a:lnSpc>
                <a:spcPct val="108333"/>
              </a:lnSpc>
              <a:spcBef>
                <a:spcPts val="1200"/>
              </a:spcBef>
              <a:spcAft>
                <a:spcPts val="0"/>
              </a:spcAft>
              <a:buClr>
                <a:srgbClr val="69AE23"/>
              </a:buClr>
              <a:buSzPts val="2640"/>
              <a:buFont typeface="Arial"/>
              <a:buChar char="•"/>
            </a:pPr>
            <a:r>
              <a:rPr lang="en-GB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Deal with conflict openly, honestly and in a timely fashion</a:t>
            </a:r>
            <a:endParaRPr/>
          </a:p>
          <a:p>
            <a:pPr marL="342900" indent="-342900">
              <a:lnSpc>
                <a:spcPct val="108333"/>
              </a:lnSpc>
              <a:spcBef>
                <a:spcPts val="1200"/>
              </a:spcBef>
              <a:spcAft>
                <a:spcPts val="0"/>
              </a:spcAft>
              <a:buClr>
                <a:srgbClr val="69AE23"/>
              </a:buClr>
              <a:buSzPts val="2640"/>
              <a:buFont typeface="Arial"/>
              <a:buChar char="•"/>
            </a:pPr>
            <a:r>
              <a:rPr lang="en-GB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Celebrate and acknowledge joint accomplishments</a:t>
            </a:r>
            <a:endParaRPr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67" name="Shape 167"/>
          <p:cNvSpPr txBox="1"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GB" sz="12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pPr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t>17</a:t>
            </a:fld>
            <a:endParaRPr sz="120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68" name="Shape 168"/>
          <p:cNvSpPr txBox="1"/>
          <p:nvPr/>
        </p:nvSpPr>
        <p:spPr>
          <a:xfrm>
            <a:off x="1524000" y="6432881"/>
            <a:ext cx="8905010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100" b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Source:</a:t>
            </a:r>
            <a:r>
              <a:rPr lang="en-GB" sz="11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Centers for Disease Control and Prevention. How to plan a successful Get Smart about antibiotics week. November 14th-20th, 2011 [internet]. Atlanta, GA: CDC; 2011. Available at: </a:t>
            </a:r>
            <a:r>
              <a:rPr lang="en-GB" sz="1100" u="sng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http://www.cdc.gov/getsmart/campaign-materials/week/gsw-doc/gsw-entire.pdf</a:t>
            </a:r>
            <a:endParaRPr sz="110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6299170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1847851" y="1079500"/>
            <a:ext cx="8526463" cy="516255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8333"/>
              </a:lnSpc>
              <a:spcBef>
                <a:spcPts val="0"/>
              </a:spcBef>
              <a:spcAft>
                <a:spcPts val="0"/>
              </a:spcAft>
            </a:pPr>
            <a:r>
              <a:rPr lang="en-GB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Any questions?</a:t>
            </a:r>
            <a:endParaRPr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75" name="Shape 175"/>
          <p:cNvSpPr txBox="1">
            <a:spLocks noGrp="1"/>
          </p:cNvSpPr>
          <p:nvPr>
            <p:ph type="sldNum" idx="12"/>
          </p:nvPr>
        </p:nvSpPr>
        <p:spPr>
          <a:xfrm>
            <a:off x="10106026" y="6564313"/>
            <a:ext cx="461963" cy="284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GB" sz="12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pPr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t>18</a:t>
            </a:fld>
            <a:endParaRPr sz="120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176" name="Shape 176" descr="C:\Users\serosa\AppData\Local\Microsoft\Windows\Temporary Internet Files\Content.IE5\2ZRN85JG\MC900442072[1].wm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55946" y="2069452"/>
            <a:ext cx="4680108" cy="334073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EEBE589C-4C8F-304A-9277-AA46D1FC6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Thank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1941413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3C5497-CB71-49B4-B650-202E2E24E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References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ABA8C7-D229-413B-98BC-08959C9D3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sz="2000" dirty="0" err="1"/>
              <a:t>Centers</a:t>
            </a:r>
            <a:r>
              <a:rPr lang="en-GB" sz="2000" dirty="0"/>
              <a:t> for Disease Control and Prevention. How to plan a successful Get Smart about antibiotics week. November 14th-20th, 2011 [internet]. Atlanta, GA: CDC; 2011. Available at: http://www.cdc.gov/getsmart/campaign-materials/week/gsw-doc/gsw-entire.pdf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European Centre for Disease Prevention and Control. Evaluation of the European Antibiotic Awareness Day (EAAD) 2011 [internal document]. Stockholm: ECDC, 2012. 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 err="1"/>
              <a:t>Centers</a:t>
            </a:r>
            <a:r>
              <a:rPr lang="en-GB" sz="2000" dirty="0"/>
              <a:t> for Disease Control and Prevention. How to plan a successful Get Smart about antibiotics week. November 14th-20th, 2011 [internet]. Atlanta, GA: CDC; 2011. Available at: http://www.cdc.gov/getsmart/campaign-materials/week/gsw-doc/gsw-entire.pdf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French J. Social marketing on a shoestring budget. In: French J, Blair-Stevens C, McVey D, Merritt R, editors. Social marketing and public health: theory and practice. Oxford: Oxford University Press; 2010.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National Cancer Institute. Making health communications programs work: a planner’s guide. USA: U.S. Department of Health and Human Services, National Institutes of Health; 2008.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9ED7AC5-3772-49FA-A287-B368D4E94D0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0567E-5E8F-47A5-90DF-8BFEB1A71525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4847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Specific objectives of this session:</a:t>
            </a:r>
          </a:p>
          <a:p>
            <a:r>
              <a:rPr lang="nl-NL" dirty="0"/>
              <a:t>1.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integrate</a:t>
            </a:r>
            <a:r>
              <a:rPr lang="nl-NL" dirty="0"/>
              <a:t> peer-</a:t>
            </a:r>
            <a:r>
              <a:rPr lang="nl-NL" dirty="0" err="1"/>
              <a:t>based</a:t>
            </a:r>
            <a:r>
              <a:rPr lang="nl-NL" dirty="0"/>
              <a:t> </a:t>
            </a:r>
            <a:r>
              <a:rPr lang="nl-NL" dirty="0" err="1"/>
              <a:t>knowledge</a:t>
            </a:r>
            <a:r>
              <a:rPr lang="nl-NL" dirty="0"/>
              <a:t> exchange in </a:t>
            </a:r>
            <a:r>
              <a:rPr lang="nl-NL" dirty="0" err="1"/>
              <a:t>their</a:t>
            </a:r>
            <a:r>
              <a:rPr lang="nl-NL" dirty="0"/>
              <a:t> </a:t>
            </a:r>
            <a:r>
              <a:rPr lang="nl-NL" dirty="0" err="1"/>
              <a:t>own</a:t>
            </a:r>
            <a:r>
              <a:rPr lang="nl-NL" dirty="0"/>
              <a:t> </a:t>
            </a:r>
            <a:r>
              <a:rPr lang="nl-NL" dirty="0" err="1"/>
              <a:t>learning</a:t>
            </a:r>
            <a:r>
              <a:rPr lang="nl-NL" dirty="0"/>
              <a:t> </a:t>
            </a:r>
          </a:p>
          <a:p>
            <a:r>
              <a:rPr lang="nl-NL" dirty="0"/>
              <a:t>2. </a:t>
            </a:r>
            <a:r>
              <a:rPr lang="nl-NL" dirty="0" err="1"/>
              <a:t>To</a:t>
            </a:r>
            <a:r>
              <a:rPr lang="nl-NL" dirty="0"/>
              <a:t> share </a:t>
            </a:r>
            <a:r>
              <a:rPr lang="nl-NL" dirty="0" err="1"/>
              <a:t>experiences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learn</a:t>
            </a:r>
            <a:r>
              <a:rPr lang="nl-NL" dirty="0"/>
              <a:t> </a:t>
            </a:r>
            <a:r>
              <a:rPr lang="nl-NL" dirty="0" err="1"/>
              <a:t>from</a:t>
            </a:r>
            <a:r>
              <a:rPr lang="nl-NL" dirty="0"/>
              <a:t> </a:t>
            </a:r>
            <a:r>
              <a:rPr lang="nl-NL" dirty="0" err="1"/>
              <a:t>others</a:t>
            </a:r>
            <a:r>
              <a:rPr lang="nl-NL" dirty="0"/>
              <a:t> </a:t>
            </a:r>
          </a:p>
          <a:p>
            <a:endParaRPr lang="en-GB" dirty="0"/>
          </a:p>
          <a:p>
            <a:r>
              <a:rPr lang="en-GB" dirty="0"/>
              <a:t>Related to the course objectives:</a:t>
            </a:r>
          </a:p>
          <a:p>
            <a:pPr marL="457200" indent="-457200">
              <a:buFont typeface="+mj-lt"/>
              <a:buAutoNum type="alphaUcPeriod"/>
            </a:pPr>
            <a:r>
              <a:rPr lang="nl-NL" dirty="0"/>
              <a:t>Understand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explain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rationale, </a:t>
            </a:r>
            <a:r>
              <a:rPr lang="nl-NL" dirty="0" err="1"/>
              <a:t>key</a:t>
            </a:r>
            <a:r>
              <a:rPr lang="nl-NL" dirty="0"/>
              <a:t> </a:t>
            </a:r>
            <a:r>
              <a:rPr lang="nl-NL" dirty="0" err="1"/>
              <a:t>elements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steps </a:t>
            </a:r>
            <a:r>
              <a:rPr lang="nl-NL" dirty="0" err="1"/>
              <a:t>required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develop</a:t>
            </a:r>
            <a:r>
              <a:rPr lang="nl-NL" dirty="0"/>
              <a:t> </a:t>
            </a:r>
            <a:r>
              <a:rPr lang="nl-NL" dirty="0" err="1"/>
              <a:t>behaviour</a:t>
            </a:r>
            <a:r>
              <a:rPr lang="nl-NL" dirty="0"/>
              <a:t> change </a:t>
            </a:r>
            <a:r>
              <a:rPr lang="nl-NL" dirty="0" err="1"/>
              <a:t>communication</a:t>
            </a:r>
            <a:r>
              <a:rPr lang="nl-NL" dirty="0"/>
              <a:t> </a:t>
            </a:r>
            <a:r>
              <a:rPr lang="nl-NL" dirty="0" err="1"/>
              <a:t>campaigns</a:t>
            </a:r>
            <a:r>
              <a:rPr lang="nl-NL" dirty="0"/>
              <a:t> on prudent </a:t>
            </a:r>
            <a:r>
              <a:rPr lang="nl-NL" dirty="0" err="1"/>
              <a:t>antibiotic</a:t>
            </a:r>
            <a:r>
              <a:rPr lang="nl-NL" dirty="0"/>
              <a:t> </a:t>
            </a:r>
            <a:r>
              <a:rPr lang="nl-NL" dirty="0" err="1"/>
              <a:t>use</a:t>
            </a:r>
            <a:r>
              <a:rPr lang="nl-NL" dirty="0"/>
              <a:t>, </a:t>
            </a:r>
          </a:p>
          <a:p>
            <a:pPr marL="457200" indent="-457200">
              <a:buFont typeface="+mj-lt"/>
              <a:buAutoNum type="alphaUcPeriod"/>
            </a:pPr>
            <a:r>
              <a:rPr lang="nl-NL" dirty="0"/>
              <a:t>Design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implement</a:t>
            </a:r>
            <a:r>
              <a:rPr lang="nl-NL" dirty="0"/>
              <a:t> </a:t>
            </a:r>
            <a:r>
              <a:rPr lang="nl-NL" dirty="0" err="1"/>
              <a:t>behaviour</a:t>
            </a:r>
            <a:r>
              <a:rPr lang="nl-NL" dirty="0"/>
              <a:t> change </a:t>
            </a:r>
            <a:r>
              <a:rPr lang="nl-NL" dirty="0" err="1"/>
              <a:t>communication</a:t>
            </a:r>
            <a:r>
              <a:rPr lang="nl-NL" dirty="0"/>
              <a:t> </a:t>
            </a:r>
            <a:r>
              <a:rPr lang="nl-NL" dirty="0" err="1"/>
              <a:t>campaigns</a:t>
            </a:r>
            <a:r>
              <a:rPr lang="nl-NL" dirty="0"/>
              <a:t> on prudent </a:t>
            </a:r>
            <a:r>
              <a:rPr lang="nl-NL" dirty="0" err="1"/>
              <a:t>antibiotic</a:t>
            </a:r>
            <a:r>
              <a:rPr lang="nl-NL" dirty="0"/>
              <a:t> </a:t>
            </a:r>
            <a:r>
              <a:rPr lang="nl-NL" dirty="0" err="1"/>
              <a:t>use</a:t>
            </a:r>
            <a:r>
              <a:rPr lang="nl-NL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0567E-5E8F-47A5-90DF-8BFEB1A71525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25608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8E09A8-A94E-4144-B117-CB9D8A07A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References</a:t>
            </a:r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9991A06-356A-48D8-A9D3-4043D62F8B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6"/>
            </a:pPr>
            <a:r>
              <a:rPr lang="en-GB" sz="2000" dirty="0" err="1"/>
              <a:t>Centers</a:t>
            </a:r>
            <a:r>
              <a:rPr lang="en-GB" sz="2000" dirty="0"/>
              <a:t> for Disease Control and Prevention. Social marketing: nutrition and physical activity [Internet]. [cited 2013 Oct 2]. Available from: www.cdc.gov/nccdphp/dnpa/socialmarketing/training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GB" sz="2000" dirty="0"/>
              <a:t>Merritt R. Development. In: French J, Blair-Stevens C, McVey D, Merritt R, editors. Social marketing and public health: theory and practice. Oxford: Oxford University Press; 2010. and </a:t>
            </a:r>
            <a:r>
              <a:rPr lang="en-GB" sz="2000" dirty="0" err="1"/>
              <a:t>Centers</a:t>
            </a:r>
            <a:r>
              <a:rPr lang="en-GB" sz="2000" dirty="0"/>
              <a:t> for Disease Control and Prevention. Social marketing: nutrition and physical activity [Internet]. [cited 2013 Oct 2]. Available from: www.cdc.gov/nccdphp/dnpa/socialmarketing/training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GB" sz="2000" dirty="0" err="1"/>
              <a:t>Centers</a:t>
            </a:r>
            <a:r>
              <a:rPr lang="en-GB" sz="2000" dirty="0"/>
              <a:t> for Disease Control and Prevention. Social marketing: nutrition and physical activity [Internet]. [cited 2013 Oct 2]. Available from: www.cdc.gov/nccdphp/dnpa/socialmarketing/training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GB" sz="2000" dirty="0"/>
              <a:t>European Centre for Disease Prevention and Control. Evaluation of the European Antibiotic Awareness Day (EAAD) 2011 [internal document]. Stockholm: ECDC, 2012.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C2E0EDD-ED68-4412-9FDC-03518281DC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0567E-5E8F-47A5-90DF-8BFEB1A71525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79908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0567E-5E8F-47A5-90DF-8BFEB1A71525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9B2E097-D7AA-1741-A07A-873618D8484C}"/>
              </a:ext>
            </a:extLst>
          </p:cNvPr>
          <p:cNvSpPr txBox="1">
            <a:spLocks/>
          </p:cNvSpPr>
          <p:nvPr/>
        </p:nvSpPr>
        <p:spPr>
          <a:xfrm>
            <a:off x="584400" y="4472414"/>
            <a:ext cx="10972800" cy="194181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Tahoma" pitchFamily="34" charset="0"/>
                <a:ea typeface="+mj-ea"/>
                <a:cs typeface="Tahoma" pitchFamily="34" charset="0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Tahoma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Tahoma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Tahoma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Tahoma" pitchFamily="34" charset="0"/>
              </a:defRPr>
            </a:lvl5pPr>
            <a:lvl6pPr marL="457178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Tahoma" pitchFamily="34" charset="0"/>
              </a:defRPr>
            </a:lvl6pPr>
            <a:lvl7pPr marL="914354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Tahoma" pitchFamily="34" charset="0"/>
              </a:defRPr>
            </a:lvl7pPr>
            <a:lvl8pPr marL="1371532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Tahoma" pitchFamily="34" charset="0"/>
              </a:defRPr>
            </a:lvl8pPr>
            <a:lvl9pPr marL="1828709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Tahoma" pitchFamily="34" charset="0"/>
              </a:defRPr>
            </a:lvl9pPr>
          </a:lstStyle>
          <a:p>
            <a:r>
              <a:rPr lang="en-GB" kern="0" dirty="0"/>
              <a:t>Acknowledgements</a:t>
            </a:r>
            <a:br>
              <a:rPr lang="en-GB" kern="0" dirty="0"/>
            </a:br>
            <a:br>
              <a:rPr lang="en-GB" sz="1100" kern="0" dirty="0"/>
            </a:br>
            <a:r>
              <a:rPr lang="en-GB" sz="1100" kern="0" dirty="0"/>
              <a:t>The creation of this training material was commissioned in 2011 by ECDC to the department of Public Health Sciences of the Karolinska </a:t>
            </a:r>
            <a:r>
              <a:rPr lang="en-GB" sz="1100" kern="0" dirty="0" err="1"/>
              <a:t>Institutet</a:t>
            </a:r>
            <a:r>
              <a:rPr lang="en-GB" sz="1100" kern="0" dirty="0"/>
              <a:t> (SE) with the direct involvement of Dr. </a:t>
            </a:r>
            <a:r>
              <a:rPr lang="en-GB" sz="1100" kern="0" dirty="0" err="1"/>
              <a:t>Senia</a:t>
            </a:r>
            <a:r>
              <a:rPr lang="en-GB" sz="1100" kern="0" dirty="0"/>
              <a:t> Rosales, Erika Anne-Marie </a:t>
            </a:r>
            <a:r>
              <a:rPr lang="en-GB" sz="1100" kern="0" dirty="0" err="1"/>
              <a:t>Saliba</a:t>
            </a:r>
            <a:r>
              <a:rPr lang="en-GB" sz="1100" kern="0" dirty="0"/>
              <a:t>, </a:t>
            </a:r>
            <a:r>
              <a:rPr lang="en-GB" sz="1100" kern="0" dirty="0" err="1"/>
              <a:t>Charlotta</a:t>
            </a:r>
            <a:r>
              <a:rPr lang="en-GB" sz="1100" kern="0" dirty="0"/>
              <a:t> Zacharias and Prof. Cecilia </a:t>
            </a:r>
            <a:r>
              <a:rPr lang="en-GB" sz="1100" kern="0" dirty="0" err="1"/>
              <a:t>Stålsby</a:t>
            </a:r>
            <a:r>
              <a:rPr lang="en-GB" sz="1100" kern="0" dirty="0"/>
              <a:t> </a:t>
            </a:r>
            <a:r>
              <a:rPr lang="en-GB" sz="1100" kern="0" dirty="0" err="1"/>
              <a:t>Lundborg</a:t>
            </a:r>
            <a:r>
              <a:rPr lang="en-GB" sz="1100" kern="0" dirty="0"/>
              <a:t>. </a:t>
            </a:r>
            <a:br>
              <a:rPr lang="en-GB" sz="1100" kern="0" dirty="0"/>
            </a:br>
            <a:br>
              <a:rPr lang="en-GB" sz="1100" kern="0" dirty="0"/>
            </a:br>
            <a:r>
              <a:rPr lang="en-GB" sz="1100" kern="0" dirty="0"/>
              <a:t>The revision and update of this training material was commissioned in 2017 by ECDC to Transmissible (NL)</a:t>
            </a:r>
            <a:br>
              <a:rPr lang="en-GB" sz="1100" kern="0" dirty="0"/>
            </a:br>
            <a:r>
              <a:rPr lang="en-GB" sz="1100" kern="0" dirty="0"/>
              <a:t>with the direct involvement of Anja Schreijer, Remco Schrijver, Marita van der Laar and Arnold Bosman.</a:t>
            </a:r>
          </a:p>
        </p:txBody>
      </p:sp>
    </p:spTree>
    <p:extLst>
      <p:ext uri="{BB962C8B-B14F-4D97-AF65-F5344CB8AC3E}">
        <p14:creationId xmlns:p14="http://schemas.microsoft.com/office/powerpoint/2010/main" val="766307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This session consists of the following elements</a:t>
            </a:r>
          </a:p>
          <a:p>
            <a:endParaRPr lang="en-GB" dirty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9AE23"/>
              </a:buClr>
              <a:buSzPts val="2640"/>
            </a:pPr>
            <a:r>
              <a:rPr lang="en-GB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1. Practical considerations</a:t>
            </a:r>
            <a:endParaRPr lang="en-GB" dirty="0"/>
          </a:p>
          <a:p>
            <a:pPr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640"/>
            </a:pPr>
            <a:r>
              <a:rPr lang="en-GB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2. Ideas for a limited budget</a:t>
            </a:r>
            <a:endParaRPr lang="en-GB" dirty="0"/>
          </a:p>
          <a:p>
            <a:pPr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640"/>
            </a:pPr>
            <a:r>
              <a:rPr lang="en-GB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3. Partnerships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0567E-5E8F-47A5-90DF-8BFEB1A71525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4582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EEB35C32-0D0B-4411-9F48-053B08CF1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</a:pPr>
            <a:r>
              <a:rPr lang="en-GB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Practical considerations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580567E-5E8F-47A5-90DF-8BFEB1A7152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647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10106026" y="6564313"/>
            <a:ext cx="461963" cy="284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GB" sz="12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pPr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t>5</a:t>
            </a:fld>
            <a:endParaRPr sz="120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71" name="Shape 71"/>
          <p:cNvSpPr txBox="1"/>
          <p:nvPr/>
        </p:nvSpPr>
        <p:spPr>
          <a:xfrm>
            <a:off x="1524000" y="6444155"/>
            <a:ext cx="8905010" cy="397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100" b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Source:</a:t>
            </a:r>
            <a:r>
              <a:rPr lang="en-GB" sz="11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European Centre for Disease Prevention and Control. Evaluation of the European Antibiotic Awareness Day (EAAD) 2011 [internal document]. Stockholm: ECDC, 2012.</a:t>
            </a:r>
            <a:endParaRPr/>
          </a:p>
        </p:txBody>
      </p:sp>
      <p:graphicFrame>
        <p:nvGraphicFramePr>
          <p:cNvPr id="72" name="Shape 72"/>
          <p:cNvGraphicFramePr/>
          <p:nvPr/>
        </p:nvGraphicFramePr>
        <p:xfrm>
          <a:off x="1944410" y="1128986"/>
          <a:ext cx="8376750" cy="502593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4372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4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08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u="none" strike="noStrike" cap="none"/>
                        <a:t>Barriers</a:t>
                      </a:r>
                      <a:endParaRPr sz="2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u="none" strike="noStrike" cap="none"/>
                        <a:t>Opportunities</a:t>
                      </a:r>
                      <a:endParaRPr sz="24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8725"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Char char="•"/>
                      </a:pPr>
                      <a:r>
                        <a:rPr lang="en-GB" sz="2400" u="none" strike="noStrike" cap="none"/>
                        <a:t>Limited funds</a:t>
                      </a:r>
                      <a:endParaRPr/>
                    </a:p>
                    <a:p>
                      <a:pPr marL="285750" marR="0" lvl="0" indent="-1333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Char char="•"/>
                      </a:pPr>
                      <a:r>
                        <a:rPr lang="en-GB" sz="2400" u="none" strike="noStrike" cap="none"/>
                        <a:t>Limited staff and/or expertise</a:t>
                      </a:r>
                      <a:endParaRPr/>
                    </a:p>
                    <a:p>
                      <a:pPr marL="285750" marR="0" lvl="0" indent="-1333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Char char="•"/>
                      </a:pPr>
                      <a:r>
                        <a:rPr lang="en-GB" sz="2400" u="none" strike="noStrike" cap="none"/>
                        <a:t>Length of time allotted to the campaign (and its evaluation)</a:t>
                      </a:r>
                      <a:endParaRPr/>
                    </a:p>
                    <a:p>
                      <a:pPr marL="285750" marR="0" lvl="0" indent="-1333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Char char="•"/>
                      </a:pPr>
                      <a:r>
                        <a:rPr lang="en-GB" sz="2400" u="none" strike="noStrike" cap="none"/>
                        <a:t>Political structure</a:t>
                      </a:r>
                      <a:endParaRPr/>
                    </a:p>
                    <a:p>
                      <a:pPr marL="285750" marR="0" lvl="0" indent="-1333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Char char="•"/>
                      </a:pPr>
                      <a:r>
                        <a:rPr lang="en-GB" sz="2400" u="none" strike="noStrike" cap="none"/>
                        <a:t>Media support</a:t>
                      </a:r>
                      <a:endParaRPr/>
                    </a:p>
                    <a:p>
                      <a:pPr marL="285750" marR="0" lvl="0" indent="-1333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Char char="•"/>
                      </a:pPr>
                      <a:r>
                        <a:rPr lang="en-GB" sz="2400" u="none" strike="noStrike" cap="none"/>
                        <a:t>Establishment of new partnerships</a:t>
                      </a:r>
                      <a:endParaRPr/>
                    </a:p>
                    <a:p>
                      <a:pPr marL="285750" marR="0" lvl="0" indent="-1333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Char char="•"/>
                      </a:pPr>
                      <a:r>
                        <a:rPr lang="en-GB" sz="2400" u="none" strike="noStrike" cap="none"/>
                        <a:t>Building on existing programme strategies</a:t>
                      </a:r>
                      <a:endParaRPr/>
                    </a:p>
                    <a:p>
                      <a:pPr marL="285750" marR="0" lvl="0" indent="-1333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  <a:p>
                      <a:pPr marL="285750" marR="0" lvl="0" indent="-1333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Char char="•"/>
                      </a:pPr>
                      <a:r>
                        <a:rPr lang="en-GB" sz="2400" u="none" strike="noStrike" cap="none"/>
                        <a:t>New strategies</a:t>
                      </a:r>
                      <a:endParaRPr/>
                    </a:p>
                    <a:p>
                      <a:pPr marL="285750" marR="0" lvl="0" indent="-1333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itel 2">
            <a:extLst>
              <a:ext uri="{FF2B5EF4-FFF2-40B4-BE49-F238E27FC236}">
                <a16:creationId xmlns:a16="http://schemas.microsoft.com/office/drawing/2014/main" id="{7B8643D5-BBBC-FA47-9087-A66E05024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Barriers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opportunities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75104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9944C4D6-994B-0440-87F0-DF67221FF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Timeline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34290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9AE23"/>
              </a:buClr>
              <a:buSzPts val="2640"/>
              <a:buFont typeface="Arial"/>
              <a:buChar char="•"/>
            </a:pPr>
            <a:r>
              <a:rPr lang="en-GB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Keeps track of activities</a:t>
            </a:r>
            <a:endParaRPr/>
          </a:p>
          <a:p>
            <a:pPr marL="342900" indent="-342900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640"/>
              <a:buFont typeface="Arial"/>
              <a:buChar char="•"/>
            </a:pPr>
            <a:r>
              <a:rPr lang="en-GB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Flexible </a:t>
            </a:r>
            <a:endParaRPr/>
          </a:p>
          <a:p>
            <a:pPr marL="342900" indent="-342900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640"/>
              <a:buFont typeface="Arial"/>
              <a:buChar char="•"/>
            </a:pPr>
            <a:r>
              <a:rPr lang="en-GB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Realistic about:</a:t>
            </a:r>
            <a:endParaRPr/>
          </a:p>
          <a:p>
            <a:pPr marL="803275" lvl="1" indent="-361950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200"/>
              <a:buFont typeface="Courier New"/>
              <a:buChar char="o"/>
            </a:pPr>
            <a:r>
              <a:rPr lang="en-GB" sz="2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All tasks and activities</a:t>
            </a:r>
            <a:endParaRPr/>
          </a:p>
          <a:p>
            <a:pPr marL="803275" lvl="1" indent="-361950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200"/>
              <a:buFont typeface="Courier New"/>
              <a:buChar char="o"/>
            </a:pPr>
            <a:r>
              <a:rPr lang="en-GB" sz="2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Start and completion dates</a:t>
            </a:r>
            <a:endParaRPr/>
          </a:p>
          <a:p>
            <a:pPr marL="803275" lvl="1" indent="-361950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200"/>
              <a:buFont typeface="Courier New"/>
              <a:buChar char="o"/>
            </a:pPr>
            <a:r>
              <a:rPr lang="en-GB" sz="2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Major deadlines and who is responsible</a:t>
            </a:r>
            <a:endParaRPr/>
          </a:p>
          <a:p>
            <a:pPr marL="803275" lvl="1" indent="-361950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200"/>
              <a:buFont typeface="Courier New"/>
              <a:buChar char="o"/>
            </a:pPr>
            <a:r>
              <a:rPr lang="en-GB" sz="2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Any internal or external reviewing</a:t>
            </a:r>
            <a:endParaRPr sz="20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80" name="Shape 80"/>
          <p:cNvSpPr txBox="1"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GB" sz="12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pPr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t>6</a:t>
            </a:fld>
            <a:endParaRPr sz="120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81" name="Shape 81" descr="C:\Users\serosa\AppData\Local\Microsoft\Windows\Temporary Internet Files\Content.IE5\J8I1U5JX\MC900037042[1].wm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93305" y="1493814"/>
            <a:ext cx="3444501" cy="2021896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Shape 82"/>
          <p:cNvSpPr txBox="1"/>
          <p:nvPr/>
        </p:nvSpPr>
        <p:spPr>
          <a:xfrm>
            <a:off x="1519915" y="6444155"/>
            <a:ext cx="8905010" cy="397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100" b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Source:</a:t>
            </a:r>
            <a:r>
              <a:rPr lang="en-GB" sz="11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Centers for Disease Control and Prevention. Social marketing: nutrition and physical activity [Internet]. [cited 2013 Oct 2]. Available from: </a:t>
            </a:r>
            <a:r>
              <a:rPr lang="en-GB" sz="1100" u="sng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www.cdc.gov/nccdphp/dnpa/socialmarketing/training</a:t>
            </a:r>
            <a:endParaRPr sz="110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829224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ECE9DCC7-F9A5-8B49-A6D2-8EEE63F6E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Implementation</a:t>
            </a:r>
            <a:endParaRPr lang="nl-NL" dirty="0"/>
          </a:p>
        </p:txBody>
      </p:sp>
      <p:sp>
        <p:nvSpPr>
          <p:cNvPr id="88" name="Shape 8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Before launching the campaign:</a:t>
            </a:r>
            <a:endParaRPr/>
          </a:p>
          <a:p>
            <a:pPr marL="803275" lvl="2" indent="-361950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200"/>
              <a:buFont typeface="Arial"/>
              <a:buChar char="•"/>
            </a:pPr>
            <a:r>
              <a:rPr lang="en-GB" sz="2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Train staff to deliver the interventions</a:t>
            </a:r>
            <a:endParaRPr/>
          </a:p>
          <a:p>
            <a:pPr marL="803275" lvl="2" indent="-361950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200"/>
              <a:buFont typeface="Arial"/>
              <a:buChar char="•"/>
            </a:pPr>
            <a:r>
              <a:rPr lang="en-GB" sz="2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Distribute materials and resources</a:t>
            </a:r>
            <a:endParaRPr/>
          </a:p>
          <a:p>
            <a:pPr marL="803275" lvl="2" indent="-361950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200"/>
              <a:buFont typeface="Arial"/>
              <a:buChar char="•"/>
            </a:pPr>
            <a:r>
              <a:rPr lang="en-GB" sz="2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Decide upon launching times</a:t>
            </a:r>
            <a:endParaRPr/>
          </a:p>
          <a:p>
            <a:pPr marL="803275" lvl="2" indent="-222250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200"/>
              <a:buNone/>
            </a:pPr>
            <a:endParaRPr sz="20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</a:pPr>
            <a:r>
              <a:rPr lang="en-GB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Consider implementing the campaign in phases, by:</a:t>
            </a:r>
            <a:endParaRPr/>
          </a:p>
          <a:p>
            <a:pPr marL="803275" indent="-361950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200"/>
              <a:buFont typeface="Arial"/>
              <a:buChar char="•"/>
            </a:pPr>
            <a:r>
              <a:rPr lang="en-GB" sz="2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Audience segment</a:t>
            </a:r>
            <a:endParaRPr/>
          </a:p>
          <a:p>
            <a:pPr marL="803275" indent="-361950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200"/>
              <a:buFont typeface="Arial"/>
              <a:buChar char="•"/>
            </a:pPr>
            <a:r>
              <a:rPr lang="en-GB" sz="2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Geographical location</a:t>
            </a:r>
            <a:endParaRPr/>
          </a:p>
          <a:p>
            <a:pPr marL="803275" indent="-194309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640"/>
            </a:pPr>
            <a:endParaRPr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</a:pPr>
            <a:endParaRPr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89" name="Shape 89"/>
          <p:cNvSpPr txBox="1"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GB" sz="12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pPr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t>7</a:t>
            </a:fld>
            <a:endParaRPr sz="120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1454549" y="6347674"/>
            <a:ext cx="9144001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100" b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Sources:</a:t>
            </a:r>
            <a:r>
              <a:rPr lang="en-GB" sz="11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Merritt R. Development. In: French J, Blair-Stevens C, McVey D, Merritt R, editors. Social marketing and public health: theory and practice. Oxford: Oxford University Press; 2010. and Centers for Disease Control and Prevention. Social marketing: nutrition and physical activity [Internet]. [cited 2013 Oct 2]. Available from: </a:t>
            </a:r>
            <a:r>
              <a:rPr lang="en-GB" sz="1100" u="sng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www.cdc.gov/nccdphp/dnpa/socialmarketing/training</a:t>
            </a:r>
            <a:endParaRPr sz="110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380159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EEB35C32-0D0B-4411-9F48-053B08CF1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</a:pPr>
            <a:r>
              <a:rPr lang="en-GB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Ideas for a limited budget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580567E-5E8F-47A5-90DF-8BFEB1A7152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8655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4D247BFC-1319-304C-91AA-9E489F6DC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Preparing </a:t>
            </a:r>
            <a:r>
              <a:rPr lang="nl-NL" dirty="0" err="1"/>
              <a:t>the</a:t>
            </a:r>
            <a:r>
              <a:rPr lang="nl-NL" dirty="0"/>
              <a:t> budget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AE23"/>
              </a:buClr>
              <a:buSzPts val="2640"/>
              <a:buFont typeface="Arial"/>
              <a:buChar char="•"/>
            </a:pPr>
            <a:r>
              <a:rPr lang="en-GB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Discuss the budget and/or make decisions with partners and stakeholders</a:t>
            </a:r>
            <a:endParaRPr/>
          </a:p>
          <a:p>
            <a:pPr marL="342900" indent="-17526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640"/>
            </a:pPr>
            <a:endParaRPr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indent="-34290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640"/>
              <a:buFont typeface="Arial"/>
              <a:buChar char="•"/>
            </a:pPr>
            <a:r>
              <a:rPr lang="en-GB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Explore options for funding and reassess partners</a:t>
            </a:r>
            <a:endParaRPr/>
          </a:p>
          <a:p>
            <a:pPr marL="342900" indent="-17526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640"/>
            </a:pPr>
            <a:endParaRPr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indent="-34290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640"/>
              <a:buFont typeface="Arial"/>
              <a:buChar char="•"/>
            </a:pPr>
            <a:r>
              <a:rPr lang="en-GB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If you cannot find additional funding:</a:t>
            </a:r>
            <a:endParaRPr/>
          </a:p>
          <a:p>
            <a:pPr marL="1071563" indent="-268288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69AE23"/>
              </a:buClr>
              <a:buSzPts val="2640"/>
              <a:buFont typeface="Arial"/>
              <a:buChar char="•"/>
            </a:pPr>
            <a:r>
              <a:rPr lang="en-GB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Scale down </a:t>
            </a:r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GB" sz="12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pPr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t>9</a:t>
            </a:fld>
            <a:endParaRPr sz="120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3" name="Shape 103"/>
          <p:cNvSpPr txBox="1"/>
          <p:nvPr/>
        </p:nvSpPr>
        <p:spPr>
          <a:xfrm>
            <a:off x="1524000" y="6435975"/>
            <a:ext cx="8905010" cy="397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100" b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Adapted from:</a:t>
            </a:r>
            <a:r>
              <a:rPr lang="en-GB" sz="11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Centers for Disease Control and Prevention. Social marketing: nutrition and physical activity [Internet]. [cited 2013 Oct 2]. Available from: </a:t>
            </a:r>
            <a:r>
              <a:rPr lang="en-GB" sz="1100" u="sng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www.cdc.gov/nccdphp/dnpa/socialmarketing/training</a:t>
            </a:r>
            <a:endParaRPr sz="110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4076436485"/>
      </p:ext>
    </p:extLst>
  </p:cSld>
  <p:clrMapOvr>
    <a:masterClrMapping/>
  </p:clrMapOvr>
</p:sld>
</file>

<file path=ppt/theme/theme1.xml><?xml version="1.0" encoding="utf-8"?>
<a:theme xmlns:a="http://schemas.openxmlformats.org/drawingml/2006/main" name="ECDC_PowerPoint_Template_2017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69AE23"/>
      </a:accent1>
      <a:accent2>
        <a:srgbClr val="7CBDC1"/>
      </a:accent2>
      <a:accent3>
        <a:srgbClr val="9D8C57"/>
      </a:accent3>
      <a:accent4>
        <a:srgbClr val="BDCD00"/>
      </a:accent4>
      <a:accent5>
        <a:srgbClr val="0081B7"/>
      </a:accent5>
      <a:accent6>
        <a:srgbClr val="D6A026"/>
      </a:accent6>
      <a:hlink>
        <a:srgbClr val="000000"/>
      </a:hlink>
      <a:folHlink>
        <a:srgbClr val="000000"/>
      </a:folHlink>
    </a:clrScheme>
    <a:fontScheme name="ECDC_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ECDC_PowerPoint_Template_2009_rev_1_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e2" id="{6C0354FD-0621-4C7B-AB03-C803EF4AC2BB}" vid="{B2AD77C4-1894-4974-954E-AEA6AD072D25}"/>
    </a:ext>
  </a:extLst>
</a:theme>
</file>

<file path=ppt/theme/theme2.xml><?xml version="1.0" encoding="utf-8"?>
<a:theme xmlns:a="http://schemas.openxmlformats.org/drawingml/2006/main" name="ECDC_PowerPoint_Template_2017-2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69AE23"/>
      </a:accent1>
      <a:accent2>
        <a:srgbClr val="7CBDC1"/>
      </a:accent2>
      <a:accent3>
        <a:srgbClr val="9D8C57"/>
      </a:accent3>
      <a:accent4>
        <a:srgbClr val="BDCD00"/>
      </a:accent4>
      <a:accent5>
        <a:srgbClr val="0081B7"/>
      </a:accent5>
      <a:accent6>
        <a:srgbClr val="D6A026"/>
      </a:accent6>
      <a:hlink>
        <a:srgbClr val="000000"/>
      </a:hlink>
      <a:folHlink>
        <a:srgbClr val="000000"/>
      </a:folHlink>
    </a:clrScheme>
    <a:fontScheme name="Custom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e2" id="{6C0354FD-0621-4C7B-AB03-C803EF4AC2BB}" vid="{8C49C7B8-4CE6-420F-AD30-715851A5BCFC}"/>
    </a:ext>
  </a:extLst>
</a:theme>
</file>

<file path=ppt/theme/theme3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69AE23"/>
      </a:accent1>
      <a:accent2>
        <a:srgbClr val="7CBDC1"/>
      </a:accent2>
      <a:accent3>
        <a:srgbClr val="9D8C57"/>
      </a:accent3>
      <a:accent4>
        <a:srgbClr val="BDCD00"/>
      </a:accent4>
      <a:accent5>
        <a:srgbClr val="0081B7"/>
      </a:accent5>
      <a:accent6>
        <a:srgbClr val="D6A026"/>
      </a:accent6>
      <a:hlink>
        <a:srgbClr val="000000"/>
      </a:hlink>
      <a:folHlink>
        <a:srgbClr val="000000"/>
      </a:folHlink>
    </a:clrScheme>
    <a:fontScheme name="ECDC_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69AE23"/>
      </a:accent1>
      <a:accent2>
        <a:srgbClr val="7CBDC1"/>
      </a:accent2>
      <a:accent3>
        <a:srgbClr val="9D8C57"/>
      </a:accent3>
      <a:accent4>
        <a:srgbClr val="BDCD00"/>
      </a:accent4>
      <a:accent5>
        <a:srgbClr val="0081B7"/>
      </a:accent5>
      <a:accent6>
        <a:srgbClr val="D6A026"/>
      </a:accent6>
      <a:hlink>
        <a:srgbClr val="000000"/>
      </a:hlink>
      <a:folHlink>
        <a:srgbClr val="000000"/>
      </a:folHlink>
    </a:clrScheme>
    <a:fontScheme name="ECDC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ECDC_PowerPoint_Template_2017</Template>
  <TotalTime>33</TotalTime>
  <Words>2418</Words>
  <Application>Microsoft Office PowerPoint</Application>
  <PresentationFormat>Breedbeeld</PresentationFormat>
  <Paragraphs>241</Paragraphs>
  <Slides>21</Slides>
  <Notes>16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2</vt:i4>
      </vt:variant>
      <vt:variant>
        <vt:lpstr>Diatitels</vt:lpstr>
      </vt:variant>
      <vt:variant>
        <vt:i4>21</vt:i4>
      </vt:variant>
    </vt:vector>
  </HeadingPairs>
  <TitlesOfParts>
    <vt:vector size="28" baseType="lpstr">
      <vt:lpstr>Arial</vt:lpstr>
      <vt:lpstr>Courier New</vt:lpstr>
      <vt:lpstr>Tahoma</vt:lpstr>
      <vt:lpstr>Times</vt:lpstr>
      <vt:lpstr>Wingdings</vt:lpstr>
      <vt:lpstr>ECDC_PowerPoint_Template_2017</vt:lpstr>
      <vt:lpstr>ECDC_PowerPoint_Template_2017-2</vt:lpstr>
      <vt:lpstr>Module 2: Implementation of prudent antibiotic use campaigns Session 6: Implementation</vt:lpstr>
      <vt:lpstr>Objectives</vt:lpstr>
      <vt:lpstr>Outline</vt:lpstr>
      <vt:lpstr>Practical considerations</vt:lpstr>
      <vt:lpstr>Barriers and opportunities</vt:lpstr>
      <vt:lpstr>Timeline</vt:lpstr>
      <vt:lpstr>Implementation</vt:lpstr>
      <vt:lpstr>Ideas for a limited budget</vt:lpstr>
      <vt:lpstr>Preparing the budget</vt:lpstr>
      <vt:lpstr>Saving time and money</vt:lpstr>
      <vt:lpstr>Keeping pre-testing costs down</vt:lpstr>
      <vt:lpstr>Implementing on a shoe-string</vt:lpstr>
      <vt:lpstr>Partnerships</vt:lpstr>
      <vt:lpstr>Benefits</vt:lpstr>
      <vt:lpstr>Partnership-building</vt:lpstr>
      <vt:lpstr>Potential partners</vt:lpstr>
      <vt:lpstr>Tips for effective partnerships</vt:lpstr>
      <vt:lpstr>Thank you!</vt:lpstr>
      <vt:lpstr>References</vt:lpstr>
      <vt:lpstr>References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Module 2: Implementation of prudent antibiotic use campaigns Session 6: Implementation</dc:title>
  <dc:creator>Anja Schreijer</dc:creator>
  <cp:keywords>Template, PowerPoint</cp:keywords>
  <cp:lastModifiedBy>arnold bosman</cp:lastModifiedBy>
  <cp:revision>10</cp:revision>
  <cp:lastPrinted>2018-01-12T14:15:37Z</cp:lastPrinted>
  <dcterms:created xsi:type="dcterms:W3CDTF">2018-04-14T13:06:23Z</dcterms:created>
  <dcterms:modified xsi:type="dcterms:W3CDTF">2018-06-04T06:38:38Z</dcterms:modified>
</cp:coreProperties>
</file>