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1" r:id="rId1"/>
    <p:sldMasterId id="2147483653" r:id="rId2"/>
  </p:sldMasterIdLst>
  <p:notesMasterIdLst>
    <p:notesMasterId r:id="rId36"/>
  </p:notesMasterIdLst>
  <p:handoutMasterIdLst>
    <p:handoutMasterId r:id="rId37"/>
  </p:handoutMasterIdLst>
  <p:sldIdLst>
    <p:sldId id="256" r:id="rId3"/>
    <p:sldId id="265" r:id="rId4"/>
    <p:sldId id="297" r:id="rId5"/>
    <p:sldId id="257" r:id="rId6"/>
    <p:sldId id="258" r:id="rId7"/>
    <p:sldId id="295" r:id="rId8"/>
    <p:sldId id="272" r:id="rId9"/>
    <p:sldId id="273" r:id="rId10"/>
    <p:sldId id="296" r:id="rId11"/>
    <p:sldId id="274" r:id="rId12"/>
    <p:sldId id="275" r:id="rId13"/>
    <p:sldId id="276" r:id="rId14"/>
    <p:sldId id="277" r:id="rId15"/>
    <p:sldId id="278" r:id="rId16"/>
    <p:sldId id="279" r:id="rId17"/>
    <p:sldId id="280" r:id="rId18"/>
    <p:sldId id="281" r:id="rId19"/>
    <p:sldId id="282" r:id="rId20"/>
    <p:sldId id="283" r:id="rId21"/>
    <p:sldId id="284" r:id="rId22"/>
    <p:sldId id="285" r:id="rId23"/>
    <p:sldId id="286" r:id="rId24"/>
    <p:sldId id="287" r:id="rId25"/>
    <p:sldId id="288" r:id="rId26"/>
    <p:sldId id="289" r:id="rId27"/>
    <p:sldId id="290" r:id="rId28"/>
    <p:sldId id="291" r:id="rId29"/>
    <p:sldId id="292" r:id="rId30"/>
    <p:sldId id="293" r:id="rId31"/>
    <p:sldId id="294" r:id="rId32"/>
    <p:sldId id="298" r:id="rId33"/>
    <p:sldId id="299" r:id="rId34"/>
    <p:sldId id="260" r:id="rId35"/>
  </p:sldIdLst>
  <p:sldSz cx="12192000" cy="6858000"/>
  <p:notesSz cx="7023100" cy="9309100"/>
  <p:defaultTextStyle>
    <a:defPPr>
      <a:defRPr lang="de-DE"/>
    </a:defPPr>
    <a:lvl1pPr algn="l" rtl="0" fontAlgn="base">
      <a:lnSpc>
        <a:spcPct val="90000"/>
      </a:lnSpc>
      <a:spcBef>
        <a:spcPct val="0"/>
      </a:spcBef>
      <a:spcAft>
        <a:spcPct val="0"/>
      </a:spcAft>
      <a:defRPr sz="3200" kern="1200">
        <a:solidFill>
          <a:schemeClr val="tx1"/>
        </a:solidFill>
        <a:latin typeface="Tahoma" pitchFamily="34" charset="0"/>
        <a:ea typeface="+mn-ea"/>
        <a:cs typeface="+mn-cs"/>
      </a:defRPr>
    </a:lvl1pPr>
    <a:lvl2pPr marL="457200" algn="l" rtl="0" fontAlgn="base">
      <a:lnSpc>
        <a:spcPct val="90000"/>
      </a:lnSpc>
      <a:spcBef>
        <a:spcPct val="0"/>
      </a:spcBef>
      <a:spcAft>
        <a:spcPct val="0"/>
      </a:spcAft>
      <a:defRPr sz="3200" kern="1200">
        <a:solidFill>
          <a:schemeClr val="tx1"/>
        </a:solidFill>
        <a:latin typeface="Tahoma" pitchFamily="34" charset="0"/>
        <a:ea typeface="+mn-ea"/>
        <a:cs typeface="+mn-cs"/>
      </a:defRPr>
    </a:lvl2pPr>
    <a:lvl3pPr marL="914400" algn="l" rtl="0" fontAlgn="base">
      <a:lnSpc>
        <a:spcPct val="90000"/>
      </a:lnSpc>
      <a:spcBef>
        <a:spcPct val="0"/>
      </a:spcBef>
      <a:spcAft>
        <a:spcPct val="0"/>
      </a:spcAft>
      <a:defRPr sz="3200" kern="1200">
        <a:solidFill>
          <a:schemeClr val="tx1"/>
        </a:solidFill>
        <a:latin typeface="Tahoma" pitchFamily="34" charset="0"/>
        <a:ea typeface="+mn-ea"/>
        <a:cs typeface="+mn-cs"/>
      </a:defRPr>
    </a:lvl3pPr>
    <a:lvl4pPr marL="1371600" algn="l" rtl="0" fontAlgn="base">
      <a:lnSpc>
        <a:spcPct val="90000"/>
      </a:lnSpc>
      <a:spcBef>
        <a:spcPct val="0"/>
      </a:spcBef>
      <a:spcAft>
        <a:spcPct val="0"/>
      </a:spcAft>
      <a:defRPr sz="3200" kern="1200">
        <a:solidFill>
          <a:schemeClr val="tx1"/>
        </a:solidFill>
        <a:latin typeface="Tahoma" pitchFamily="34" charset="0"/>
        <a:ea typeface="+mn-ea"/>
        <a:cs typeface="+mn-cs"/>
      </a:defRPr>
    </a:lvl4pPr>
    <a:lvl5pPr marL="1828800" algn="l" rtl="0" fontAlgn="base">
      <a:lnSpc>
        <a:spcPct val="90000"/>
      </a:lnSpc>
      <a:spcBef>
        <a:spcPct val="0"/>
      </a:spcBef>
      <a:spcAft>
        <a:spcPct val="0"/>
      </a:spcAft>
      <a:defRPr sz="3200" kern="1200">
        <a:solidFill>
          <a:schemeClr val="tx1"/>
        </a:solidFill>
        <a:latin typeface="Tahoma" pitchFamily="34" charset="0"/>
        <a:ea typeface="+mn-ea"/>
        <a:cs typeface="+mn-cs"/>
      </a:defRPr>
    </a:lvl5pPr>
    <a:lvl6pPr marL="2286000" algn="l" defTabSz="914400" rtl="0" eaLnBrk="1" latinLnBrk="0" hangingPunct="1">
      <a:defRPr sz="3200" kern="1200">
        <a:solidFill>
          <a:schemeClr val="tx1"/>
        </a:solidFill>
        <a:latin typeface="Tahoma" pitchFamily="34" charset="0"/>
        <a:ea typeface="+mn-ea"/>
        <a:cs typeface="+mn-cs"/>
      </a:defRPr>
    </a:lvl6pPr>
    <a:lvl7pPr marL="2743200" algn="l" defTabSz="914400" rtl="0" eaLnBrk="1" latinLnBrk="0" hangingPunct="1">
      <a:defRPr sz="3200" kern="1200">
        <a:solidFill>
          <a:schemeClr val="tx1"/>
        </a:solidFill>
        <a:latin typeface="Tahoma" pitchFamily="34" charset="0"/>
        <a:ea typeface="+mn-ea"/>
        <a:cs typeface="+mn-cs"/>
      </a:defRPr>
    </a:lvl7pPr>
    <a:lvl8pPr marL="3200400" algn="l" defTabSz="914400" rtl="0" eaLnBrk="1" latinLnBrk="0" hangingPunct="1">
      <a:defRPr sz="3200" kern="1200">
        <a:solidFill>
          <a:schemeClr val="tx1"/>
        </a:solidFill>
        <a:latin typeface="Tahoma" pitchFamily="34" charset="0"/>
        <a:ea typeface="+mn-ea"/>
        <a:cs typeface="+mn-cs"/>
      </a:defRPr>
    </a:lvl8pPr>
    <a:lvl9pPr marL="3657600" algn="l" defTabSz="914400" rtl="0" eaLnBrk="1" latinLnBrk="0" hangingPunct="1">
      <a:defRPr sz="32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en Duncan" initials="BD"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AE23"/>
    <a:srgbClr val="99CC00"/>
    <a:srgbClr val="FFDD00"/>
    <a:srgbClr val="996633"/>
    <a:srgbClr val="FF0000"/>
    <a:srgbClr val="336699"/>
    <a:srgbClr val="008000"/>
    <a:srgbClr val="333333"/>
    <a:srgbClr val="3366CC"/>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43" autoAdjust="0"/>
    <p:restoredTop sz="69231" autoAdjust="0"/>
  </p:normalViewPr>
  <p:slideViewPr>
    <p:cSldViewPr snapToGrid="0">
      <p:cViewPr varScale="1">
        <p:scale>
          <a:sx n="49" d="100"/>
          <a:sy n="49" d="100"/>
        </p:scale>
        <p:origin x="1098" y="4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604"/>
    </p:cViewPr>
  </p:sorterViewPr>
  <p:notesViewPr>
    <p:cSldViewPr snapToGrid="0">
      <p:cViewPr varScale="1">
        <p:scale>
          <a:sx n="79" d="100"/>
          <a:sy n="79" d="100"/>
        </p:scale>
        <p:origin x="3102" y="108"/>
      </p:cViewPr>
      <p:guideLst>
        <p:guide orient="horz" pos="2932"/>
        <p:guide pos="221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45458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4" name="Rectangle 4"/>
          <p:cNvSpPr>
            <a:spLocks noGrp="1" noRot="1" noChangeAspect="1" noChangeArrowheads="1" noTextEdit="1"/>
          </p:cNvSpPr>
          <p:nvPr>
            <p:ph type="sldImg" idx="2"/>
          </p:nvPr>
        </p:nvSpPr>
        <p:spPr bwMode="auto">
          <a:xfrm>
            <a:off x="330200" y="534988"/>
            <a:ext cx="4221163" cy="2374900"/>
          </a:xfrm>
          <a:prstGeom prst="rect">
            <a:avLst/>
          </a:prstGeom>
          <a:noFill/>
          <a:ln w="9525">
            <a:solidFill>
              <a:srgbClr val="000000"/>
            </a:solidFill>
            <a:miter lim="800000"/>
            <a:headEnd/>
            <a:tailEnd/>
          </a:ln>
          <a:effectLst/>
        </p:spPr>
      </p:sp>
      <p:sp>
        <p:nvSpPr>
          <p:cNvPr id="15365" name="Rectangle 5"/>
          <p:cNvSpPr>
            <a:spLocks noGrp="1" noChangeArrowheads="1"/>
          </p:cNvSpPr>
          <p:nvPr>
            <p:ph type="body" sz="quarter" idx="3"/>
          </p:nvPr>
        </p:nvSpPr>
        <p:spPr bwMode="auto">
          <a:xfrm>
            <a:off x="759211" y="3235559"/>
            <a:ext cx="5618480" cy="5375359"/>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endParaRPr lang="en-GB" noProof="0" dirty="0"/>
          </a:p>
        </p:txBody>
      </p:sp>
      <p:sp>
        <p:nvSpPr>
          <p:cNvPr id="4" name="Slide Number Placeholder 3"/>
          <p:cNvSpPr>
            <a:spLocks noGrp="1"/>
          </p:cNvSpPr>
          <p:nvPr>
            <p:ph type="sldNum" sz="quarter" idx="5"/>
          </p:nvPr>
        </p:nvSpPr>
        <p:spPr>
          <a:xfrm>
            <a:off x="3977569" y="8841859"/>
            <a:ext cx="3043891" cy="465753"/>
          </a:xfrm>
          <a:prstGeom prst="rect">
            <a:avLst/>
          </a:prstGeom>
        </p:spPr>
        <p:txBody>
          <a:bodyPr vert="horz" lIns="91440" tIns="45720" rIns="91440" bIns="45720" rtlCol="0" anchor="b"/>
          <a:lstStyle>
            <a:lvl1pPr algn="r">
              <a:defRPr sz="1200"/>
            </a:lvl1pPr>
          </a:lstStyle>
          <a:p>
            <a:fld id="{D0D18800-03A3-4371-B392-80B672D011D5}" type="slidenum">
              <a:rPr lang="en-GB" smtClean="0"/>
              <a:t>‹nr.›</a:t>
            </a:fld>
            <a:endParaRPr lang="en-GB"/>
          </a:p>
        </p:txBody>
      </p:sp>
    </p:spTree>
    <p:extLst>
      <p:ext uri="{BB962C8B-B14F-4D97-AF65-F5344CB8AC3E}">
        <p14:creationId xmlns:p14="http://schemas.microsoft.com/office/powerpoint/2010/main" val="132633066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6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Times" pitchFamily="18" charset="0"/>
        <a:ea typeface="+mn-ea"/>
        <a:cs typeface="+mn-cs"/>
      </a:defRPr>
    </a:lvl2pPr>
    <a:lvl3pPr marL="914400" algn="l" rtl="0" fontAlgn="base">
      <a:spcBef>
        <a:spcPct val="30000"/>
      </a:spcBef>
      <a:spcAft>
        <a:spcPct val="0"/>
      </a:spcAft>
      <a:defRPr sz="1200" kern="1200">
        <a:solidFill>
          <a:schemeClr val="tx1"/>
        </a:solidFill>
        <a:latin typeface="Times" pitchFamily="18" charset="0"/>
        <a:ea typeface="+mn-ea"/>
        <a:cs typeface="+mn-cs"/>
      </a:defRPr>
    </a:lvl3pPr>
    <a:lvl4pPr marL="1371600" algn="l" rtl="0" fontAlgn="base">
      <a:spcBef>
        <a:spcPct val="30000"/>
      </a:spcBef>
      <a:spcAft>
        <a:spcPct val="0"/>
      </a:spcAft>
      <a:defRPr sz="1200" kern="1200">
        <a:solidFill>
          <a:schemeClr val="tx1"/>
        </a:solidFill>
        <a:latin typeface="Times" pitchFamily="18" charset="0"/>
        <a:ea typeface="+mn-ea"/>
        <a:cs typeface="+mn-cs"/>
      </a:defRPr>
    </a:lvl4pPr>
    <a:lvl5pPr marL="1828800" algn="l" rtl="0" fontAlgn="base">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sz="1400" dirty="0"/>
              <a:t>Facilitator notes:</a:t>
            </a:r>
          </a:p>
          <a:p>
            <a:pPr marL="0" marR="0" indent="0" algn="l" defTabSz="914400" rtl="0" eaLnBrk="1" fontAlgn="base" latinLnBrk="0" hangingPunct="1">
              <a:lnSpc>
                <a:spcPct val="100000"/>
              </a:lnSpc>
              <a:spcBef>
                <a:spcPct val="30000"/>
              </a:spcBef>
              <a:spcAft>
                <a:spcPct val="0"/>
              </a:spcAft>
              <a:buClrTx/>
              <a:buSzTx/>
              <a:buFontTx/>
              <a:buNone/>
              <a:tabLst/>
              <a:defRPr/>
            </a:pPr>
            <a:endParaRPr lang="en-GB" sz="1400" kern="1200" baseline="0" noProof="0" dirty="0">
              <a:solidFill>
                <a:schemeClr val="tx1"/>
              </a:solidFill>
              <a:latin typeface="Times" pitchFamily="18" charset="0"/>
              <a:ea typeface="+mn-ea"/>
              <a:cs typeface="+mn-cs"/>
            </a:endParaRPr>
          </a:p>
        </p:txBody>
      </p:sp>
    </p:spTree>
    <p:extLst>
      <p:ext uri="{BB962C8B-B14F-4D97-AF65-F5344CB8AC3E}">
        <p14:creationId xmlns:p14="http://schemas.microsoft.com/office/powerpoint/2010/main" val="38963553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Shape 155"/>
          <p:cNvSpPr>
            <a:spLocks noGrp="1" noRot="1" noChangeAspect="1"/>
          </p:cNvSpPr>
          <p:nvPr>
            <p:ph type="sldImg" idx="2"/>
          </p:nvPr>
        </p:nvSpPr>
        <p:spPr>
          <a:xfrm>
            <a:off x="112713"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56" name="Shape 156"/>
          <p:cNvSpPr txBox="1">
            <a:spLocks noGrp="1"/>
          </p:cNvSpPr>
          <p:nvPr>
            <p:ph type="body" idx="1"/>
          </p:nvPr>
        </p:nvSpPr>
        <p:spPr>
          <a:xfrm>
            <a:off x="734841" y="3450196"/>
            <a:ext cx="5438140" cy="5731944"/>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1100" b="0" i="0" u="none" strike="noStrike" cap="none" dirty="0">
                <a:solidFill>
                  <a:schemeClr val="dk1"/>
                </a:solidFill>
                <a:latin typeface="Tahoma"/>
                <a:ea typeface="Tahoma"/>
                <a:cs typeface="Tahoma"/>
                <a:sym typeface="Tahoma"/>
              </a:rPr>
              <a:t>Based on your research questions, you need to select the methods before data collection.</a:t>
            </a:r>
            <a:endParaRPr dirty="0"/>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None/>
            </a:pPr>
            <a:r>
              <a:rPr lang="en-GB" sz="1100" b="0" i="0" u="none" strike="noStrike" cap="none" dirty="0">
                <a:solidFill>
                  <a:schemeClr val="dk1"/>
                </a:solidFill>
                <a:latin typeface="Tahoma"/>
                <a:ea typeface="Tahoma"/>
                <a:cs typeface="Tahoma"/>
                <a:sym typeface="Tahoma"/>
              </a:rPr>
              <a:t>This slide compares quantitative and qualitative methods with the intention of presenting participants with the alternatives they have.</a:t>
            </a:r>
            <a:endParaRPr dirty="0"/>
          </a:p>
          <a:p>
            <a:pPr marL="0" marR="0" lvl="0" indent="0" algn="l" rtl="0">
              <a:lnSpc>
                <a:spcPct val="100000"/>
              </a:lnSpc>
              <a:spcBef>
                <a:spcPts val="330"/>
              </a:spcBef>
              <a:spcAft>
                <a:spcPts val="0"/>
              </a:spcAft>
              <a:buClr>
                <a:schemeClr val="dk1"/>
              </a:buClr>
              <a:buSzPts val="1100"/>
              <a:buFont typeface="Times"/>
              <a:buNone/>
            </a:pPr>
            <a:endParaRPr sz="1100" b="1"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Tahoma"/>
              <a:buNone/>
            </a:pPr>
            <a:r>
              <a:rPr lang="en-GB" sz="1100" b="1" i="0" u="none" strike="noStrike" cap="none" dirty="0">
                <a:solidFill>
                  <a:schemeClr val="dk1"/>
                </a:solidFill>
                <a:latin typeface="Tahoma"/>
                <a:ea typeface="Tahoma"/>
                <a:cs typeface="Tahoma"/>
                <a:sym typeface="Tahoma"/>
              </a:rPr>
              <a:t>Source: </a:t>
            </a:r>
            <a:r>
              <a:rPr lang="en-GB" sz="1100" b="0" i="0" u="none" strike="noStrike" cap="none" dirty="0" err="1">
                <a:solidFill>
                  <a:schemeClr val="dk1"/>
                </a:solidFill>
                <a:latin typeface="Tahoma"/>
                <a:ea typeface="Tahoma"/>
                <a:cs typeface="Tahoma"/>
                <a:sym typeface="Tahoma"/>
              </a:rPr>
              <a:t>Centers</a:t>
            </a:r>
            <a:r>
              <a:rPr lang="en-GB" sz="1100" b="0" i="0" u="none" strike="noStrike" cap="none" dirty="0">
                <a:solidFill>
                  <a:schemeClr val="dk1"/>
                </a:solidFill>
                <a:latin typeface="Tahoma"/>
                <a:ea typeface="Tahoma"/>
                <a:cs typeface="Tahoma"/>
                <a:sym typeface="Tahoma"/>
              </a:rPr>
              <a:t> for Disease Control and Prevention. Social marketing: nutrition and physical activity [Internet]. [cited 2013 Oct 2]. Available from: </a:t>
            </a:r>
            <a:r>
              <a:rPr lang="en-GB" sz="1100" b="0" i="0" u="sng" strike="noStrike" cap="none" dirty="0">
                <a:solidFill>
                  <a:schemeClr val="dk1"/>
                </a:solidFill>
                <a:latin typeface="Tahoma"/>
                <a:ea typeface="Tahoma"/>
                <a:cs typeface="Tahoma"/>
                <a:sym typeface="Tahoma"/>
              </a:rPr>
              <a:t>www.cdc.gov/nccdphp/dnpa/socialmarketing/training</a:t>
            </a: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None/>
            </a:pPr>
            <a:endParaRPr sz="1100" b="1"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35903729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Shape 163"/>
          <p:cNvSpPr>
            <a:spLocks noGrp="1" noRot="1" noChangeAspect="1"/>
          </p:cNvSpPr>
          <p:nvPr>
            <p:ph type="sldImg" idx="2"/>
          </p:nvPr>
        </p:nvSpPr>
        <p:spPr>
          <a:xfrm>
            <a:off x="112713"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64" name="Shape 164"/>
          <p:cNvSpPr txBox="1">
            <a:spLocks noGrp="1"/>
          </p:cNvSpPr>
          <p:nvPr>
            <p:ph type="body" idx="1"/>
          </p:nvPr>
        </p:nvSpPr>
        <p:spPr>
          <a:xfrm>
            <a:off x="734841" y="3450196"/>
            <a:ext cx="5438140" cy="5731944"/>
          </a:xfrm>
          <a:prstGeom prst="rect">
            <a:avLst/>
          </a:prstGeom>
          <a:noFill/>
          <a:ln>
            <a:noFill/>
          </a:ln>
        </p:spPr>
        <p:txBody>
          <a:bodyPr spcFirstLastPara="1" wrap="square" lIns="0" tIns="0" rIns="0" bIns="0" anchor="t" anchorCtr="0">
            <a:noAutofit/>
          </a:bodyPr>
          <a:lstStyle/>
          <a:p>
            <a:pPr marL="171450" marR="0" lvl="0" indent="-171450" algn="l" rtl="0">
              <a:spcBef>
                <a:spcPts val="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After selecting your methods, you will need to develop or adapt the data collection tools.</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Remember that you will need to pre-test your data collection tools.</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If the budget for conducting formative evaluation is limited, partner with a University or get work sponsored by a private firm.</a:t>
            </a:r>
            <a:endParaRPr/>
          </a:p>
          <a:p>
            <a:pPr marL="0" marR="0" lvl="0" indent="0" algn="l" rtl="0">
              <a:spcBef>
                <a:spcPts val="330"/>
              </a:spcBef>
              <a:spcAft>
                <a:spcPts val="0"/>
              </a:spcAft>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r>
              <a:rPr lang="en-GB" sz="1100" b="1" i="0" u="sng" strike="noStrike" cap="none">
                <a:solidFill>
                  <a:schemeClr val="dk1"/>
                </a:solidFill>
                <a:latin typeface="Tahoma"/>
                <a:ea typeface="Tahoma"/>
                <a:cs typeface="Tahoma"/>
                <a:sym typeface="Tahoma"/>
              </a:rPr>
              <a:t>Note to the facilitators</a:t>
            </a:r>
            <a:r>
              <a:rPr lang="en-GB" sz="1100" b="1" i="0" u="none" strike="noStrike" cap="none">
                <a:solidFill>
                  <a:schemeClr val="dk1"/>
                </a:solidFill>
                <a:latin typeface="Tahoma"/>
                <a:ea typeface="Tahoma"/>
                <a:cs typeface="Tahoma"/>
                <a:sym typeface="Tahoma"/>
              </a:rPr>
              <a:t>:</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You could mention examples from the CDC campaign.</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You could use the pre-course reading to bring up examples of qualitative methods and results on antibiotic prescribing.</a:t>
            </a:r>
            <a:endParaRPr/>
          </a:p>
        </p:txBody>
      </p:sp>
    </p:spTree>
    <p:extLst>
      <p:ext uri="{BB962C8B-B14F-4D97-AF65-F5344CB8AC3E}">
        <p14:creationId xmlns:p14="http://schemas.microsoft.com/office/powerpoint/2010/main" val="10303945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Shape 171"/>
          <p:cNvSpPr>
            <a:spLocks noGrp="1" noRot="1" noChangeAspect="1"/>
          </p:cNvSpPr>
          <p:nvPr>
            <p:ph type="sldImg" idx="2"/>
          </p:nvPr>
        </p:nvSpPr>
        <p:spPr>
          <a:xfrm>
            <a:off x="112713"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72" name="Shape 172"/>
          <p:cNvSpPr txBox="1">
            <a:spLocks noGrp="1"/>
          </p:cNvSpPr>
          <p:nvPr>
            <p:ph type="body" idx="1"/>
          </p:nvPr>
        </p:nvSpPr>
        <p:spPr>
          <a:xfrm>
            <a:off x="734841" y="3450196"/>
            <a:ext cx="5438140" cy="5731944"/>
          </a:xfrm>
          <a:prstGeom prst="rect">
            <a:avLst/>
          </a:prstGeom>
          <a:noFill/>
          <a:ln>
            <a:noFill/>
          </a:ln>
        </p:spPr>
        <p:txBody>
          <a:bodyPr spcFirstLastPara="1" wrap="square" lIns="0" tIns="0" rIns="0" bIns="0" anchor="t" anchorCtr="0">
            <a:noAutofit/>
          </a:bodyPr>
          <a:lstStyle/>
          <a:p>
            <a:pPr marL="171450" marR="0" lvl="0" indent="-171450" algn="l" rtl="0">
              <a:spcBef>
                <a:spcPts val="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Analyse the data according the data collection method/s:</a:t>
            </a:r>
            <a:r>
              <a:rPr lang="en-GB" sz="1100" b="0" i="0" u="none" strike="noStrike" cap="none" dirty="0">
                <a:solidFill>
                  <a:schemeClr val="dk1"/>
                </a:solidFill>
                <a:latin typeface="Tahoma"/>
                <a:ea typeface="Tahoma"/>
                <a:cs typeface="Tahoma"/>
                <a:sym typeface="Tahoma"/>
              </a:rPr>
              <a:t> quantitative data might be analysed by hand or through computer software. Qualitative data analyses should provide a range of themes related to the topics/questions asked.</a:t>
            </a:r>
            <a:endParaRPr sz="1100" b="1"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Focus on key findings that will help you understand your target audience: </a:t>
            </a:r>
            <a:r>
              <a:rPr lang="en-GB" sz="1100" b="0" i="0" u="none" strike="noStrike" cap="none" dirty="0">
                <a:solidFill>
                  <a:schemeClr val="dk1"/>
                </a:solidFill>
                <a:latin typeface="Tahoma"/>
                <a:ea typeface="Tahoma"/>
                <a:cs typeface="Tahoma"/>
                <a:sym typeface="Tahoma"/>
              </a:rPr>
              <a:t>focus on the areas you can act upon.</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The purpose of the analyses is to help you make decisions: </a:t>
            </a:r>
            <a:r>
              <a:rPr lang="en-GB" sz="1100" b="0" i="0" u="none" strike="noStrike" cap="none" dirty="0">
                <a:solidFill>
                  <a:schemeClr val="dk1"/>
                </a:solidFill>
                <a:latin typeface="Tahoma"/>
                <a:ea typeface="Tahoma"/>
                <a:cs typeface="Tahoma"/>
                <a:sym typeface="Tahoma"/>
              </a:rPr>
              <a:t>make</a:t>
            </a:r>
            <a:r>
              <a:rPr lang="en-GB" sz="1100" b="1" i="0" u="none" strike="noStrike" cap="none" dirty="0">
                <a:solidFill>
                  <a:schemeClr val="dk1"/>
                </a:solidFill>
                <a:latin typeface="Tahoma"/>
                <a:ea typeface="Tahoma"/>
                <a:cs typeface="Tahoma"/>
                <a:sym typeface="Tahoma"/>
              </a:rPr>
              <a:t> </a:t>
            </a:r>
            <a:r>
              <a:rPr lang="en-GB" sz="1100" b="0" i="0" u="none" strike="noStrike" cap="none" dirty="0">
                <a:solidFill>
                  <a:schemeClr val="dk1"/>
                </a:solidFill>
                <a:latin typeface="Tahoma"/>
                <a:ea typeface="Tahoma"/>
                <a:cs typeface="Tahoma"/>
                <a:sym typeface="Tahoma"/>
              </a:rPr>
              <a:t>sure you have enough information to choose the final audience segment, a specific behaviour change and that you have some ideas about intervention strategies.</a:t>
            </a:r>
            <a:endParaRPr dirty="0"/>
          </a:p>
          <a:p>
            <a:pPr marL="171450" marR="0" lvl="0" indent="-171450" algn="l" rtl="0">
              <a:lnSpc>
                <a:spcPct val="100000"/>
              </a:lnSpc>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Summarise your findings in a document: </a:t>
            </a:r>
            <a:r>
              <a:rPr lang="en-GB" sz="1100" b="0" i="0" u="none" strike="noStrike" cap="none" dirty="0">
                <a:solidFill>
                  <a:schemeClr val="dk1"/>
                </a:solidFill>
                <a:latin typeface="Tahoma"/>
                <a:ea typeface="Tahoma"/>
                <a:cs typeface="Tahoma"/>
                <a:sym typeface="Tahoma"/>
              </a:rPr>
              <a:t>the key findings of this phase should be accessible and easy to understand. The document should contain the following sections:</a:t>
            </a:r>
            <a:endParaRPr dirty="0"/>
          </a:p>
          <a:p>
            <a:pPr marL="1143000" marR="0" lvl="2" indent="-228600" algn="l" rtl="0">
              <a:lnSpc>
                <a:spcPct val="100000"/>
              </a:lnSpc>
              <a:spcBef>
                <a:spcPts val="330"/>
              </a:spcBef>
              <a:spcAft>
                <a:spcPts val="0"/>
              </a:spcAft>
              <a:buClr>
                <a:schemeClr val="dk1"/>
              </a:buClr>
              <a:buSzPts val="1100"/>
              <a:buFont typeface="Tahoma"/>
              <a:buAutoNum type="arabicPeriod"/>
            </a:pPr>
            <a:r>
              <a:rPr lang="en-GB" sz="1100" b="0" i="1" u="none" strike="noStrike" cap="none" dirty="0">
                <a:solidFill>
                  <a:schemeClr val="dk1"/>
                </a:solidFill>
                <a:latin typeface="Tahoma"/>
                <a:ea typeface="Tahoma"/>
                <a:cs typeface="Tahoma"/>
                <a:sym typeface="Tahoma"/>
              </a:rPr>
              <a:t>Introduction:</a:t>
            </a:r>
            <a:r>
              <a:rPr lang="en-GB" sz="1100" b="0" i="0" u="none" strike="noStrike" cap="none" dirty="0">
                <a:solidFill>
                  <a:schemeClr val="dk1"/>
                </a:solidFill>
                <a:latin typeface="Tahoma"/>
                <a:ea typeface="Tahoma"/>
                <a:cs typeface="Tahoma"/>
                <a:sym typeface="Tahoma"/>
              </a:rPr>
              <a:t> background about the issue and context.</a:t>
            </a:r>
            <a:endParaRPr dirty="0"/>
          </a:p>
          <a:p>
            <a:pPr marL="1143000" marR="0" lvl="2" indent="-228600" algn="l" rtl="0">
              <a:lnSpc>
                <a:spcPct val="100000"/>
              </a:lnSpc>
              <a:spcBef>
                <a:spcPts val="330"/>
              </a:spcBef>
              <a:spcAft>
                <a:spcPts val="0"/>
              </a:spcAft>
              <a:buClr>
                <a:schemeClr val="dk1"/>
              </a:buClr>
              <a:buSzPts val="1100"/>
              <a:buFont typeface="Tahoma"/>
              <a:buAutoNum type="arabicPeriod"/>
            </a:pPr>
            <a:r>
              <a:rPr lang="en-GB" sz="1100" b="0" i="1" u="none" strike="noStrike" cap="none" dirty="0">
                <a:solidFill>
                  <a:schemeClr val="dk1"/>
                </a:solidFill>
                <a:latin typeface="Tahoma"/>
                <a:ea typeface="Tahoma"/>
                <a:cs typeface="Tahoma"/>
                <a:sym typeface="Tahoma"/>
              </a:rPr>
              <a:t>Methodology:</a:t>
            </a:r>
            <a:r>
              <a:rPr lang="en-GB" sz="1100" b="0" i="0" u="none" strike="noStrike" cap="none" dirty="0">
                <a:solidFill>
                  <a:schemeClr val="dk1"/>
                </a:solidFill>
                <a:latin typeface="Tahoma"/>
                <a:ea typeface="Tahoma"/>
                <a:cs typeface="Tahoma"/>
                <a:sym typeface="Tahoma"/>
              </a:rPr>
              <a:t> description of the data collection methods.</a:t>
            </a:r>
            <a:endParaRPr dirty="0"/>
          </a:p>
          <a:p>
            <a:pPr marL="1143000" marR="0" lvl="2" indent="-228600" algn="l" rtl="0">
              <a:lnSpc>
                <a:spcPct val="100000"/>
              </a:lnSpc>
              <a:spcBef>
                <a:spcPts val="330"/>
              </a:spcBef>
              <a:spcAft>
                <a:spcPts val="0"/>
              </a:spcAft>
              <a:buClr>
                <a:schemeClr val="dk1"/>
              </a:buClr>
              <a:buSzPts val="1100"/>
              <a:buFont typeface="Tahoma"/>
              <a:buAutoNum type="arabicPeriod"/>
            </a:pPr>
            <a:r>
              <a:rPr lang="en-GB" sz="1100" b="0" i="1" u="none" strike="noStrike" cap="none" dirty="0">
                <a:solidFill>
                  <a:schemeClr val="dk1"/>
                </a:solidFill>
                <a:latin typeface="Tahoma"/>
                <a:ea typeface="Tahoma"/>
                <a:cs typeface="Tahoma"/>
                <a:sym typeface="Tahoma"/>
              </a:rPr>
              <a:t>Results:</a:t>
            </a:r>
            <a:r>
              <a:rPr lang="en-GB" sz="1100" b="0" i="0" u="none" strike="noStrike" cap="none" dirty="0">
                <a:solidFill>
                  <a:schemeClr val="dk1"/>
                </a:solidFill>
                <a:latin typeface="Tahoma"/>
                <a:ea typeface="Tahoma"/>
                <a:cs typeface="Tahoma"/>
                <a:sym typeface="Tahoma"/>
              </a:rPr>
              <a:t> data could be organised by research question.</a:t>
            </a:r>
            <a:endParaRPr dirty="0"/>
          </a:p>
          <a:p>
            <a:pPr marL="1143000" marR="0" lvl="2" indent="-228600" algn="l" rtl="0">
              <a:lnSpc>
                <a:spcPct val="100000"/>
              </a:lnSpc>
              <a:spcBef>
                <a:spcPts val="330"/>
              </a:spcBef>
              <a:spcAft>
                <a:spcPts val="0"/>
              </a:spcAft>
              <a:buClr>
                <a:schemeClr val="dk1"/>
              </a:buClr>
              <a:buSzPts val="1100"/>
              <a:buFont typeface="Tahoma"/>
              <a:buAutoNum type="arabicPeriod"/>
            </a:pPr>
            <a:r>
              <a:rPr lang="en-GB" sz="1100" b="0" i="1" u="none" strike="noStrike" cap="none" dirty="0">
                <a:solidFill>
                  <a:schemeClr val="dk1"/>
                </a:solidFill>
                <a:latin typeface="Tahoma"/>
                <a:ea typeface="Tahoma"/>
                <a:cs typeface="Tahoma"/>
                <a:sym typeface="Tahoma"/>
              </a:rPr>
              <a:t>Conclusion/s:</a:t>
            </a:r>
            <a:r>
              <a:rPr lang="en-GB" sz="1100" b="0" i="0" u="none" strike="noStrike" cap="none" dirty="0">
                <a:solidFill>
                  <a:schemeClr val="dk1"/>
                </a:solidFill>
                <a:latin typeface="Tahoma"/>
                <a:ea typeface="Tahoma"/>
                <a:cs typeface="Tahoma"/>
                <a:sym typeface="Tahoma"/>
              </a:rPr>
              <a:t> description of relevant findings and suggestions on ways to use them in the development of the marketing mix.</a:t>
            </a:r>
            <a:endParaRPr sz="1100" b="0" i="0" u="none" strike="noStrike" cap="none" dirty="0">
              <a:solidFill>
                <a:schemeClr val="dk1"/>
              </a:solidFill>
              <a:latin typeface="Tahoma"/>
              <a:ea typeface="Tahoma"/>
              <a:cs typeface="Tahoma"/>
              <a:sym typeface="Tahoma"/>
            </a:endParaRPr>
          </a:p>
          <a:p>
            <a:pPr marL="342900" marR="0" lvl="0" indent="-273050" algn="l" rtl="0">
              <a:lnSpc>
                <a:spcPct val="100000"/>
              </a:lnSpc>
              <a:spcBef>
                <a:spcPts val="330"/>
              </a:spcBef>
              <a:spcAft>
                <a:spcPts val="0"/>
              </a:spcAft>
              <a:buClr>
                <a:schemeClr val="dk1"/>
              </a:buClr>
              <a:buSzPts val="1100"/>
              <a:buFont typeface="Arial"/>
              <a:buNone/>
            </a:pPr>
            <a:endParaRPr sz="1100" b="1"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None/>
            </a:pPr>
            <a:r>
              <a:rPr lang="en-GB" sz="1100" b="1" i="0" u="none" strike="noStrike" cap="none" dirty="0">
                <a:solidFill>
                  <a:schemeClr val="dk1"/>
                </a:solidFill>
                <a:latin typeface="Tahoma"/>
                <a:ea typeface="Tahoma"/>
                <a:cs typeface="Tahoma"/>
                <a:sym typeface="Tahoma"/>
              </a:rPr>
              <a:t>Source: </a:t>
            </a:r>
            <a:r>
              <a:rPr lang="en-GB" sz="1100" b="0" i="0" u="none" strike="noStrike" cap="none" dirty="0" err="1">
                <a:solidFill>
                  <a:schemeClr val="dk1"/>
                </a:solidFill>
                <a:latin typeface="Tahoma"/>
                <a:ea typeface="Tahoma"/>
                <a:cs typeface="Tahoma"/>
                <a:sym typeface="Tahoma"/>
              </a:rPr>
              <a:t>Centers</a:t>
            </a:r>
            <a:r>
              <a:rPr lang="en-GB" sz="1100" b="0" i="0" u="none" strike="noStrike" cap="none" dirty="0">
                <a:solidFill>
                  <a:schemeClr val="dk1"/>
                </a:solidFill>
                <a:latin typeface="Tahoma"/>
                <a:ea typeface="Tahoma"/>
                <a:cs typeface="Tahoma"/>
                <a:sym typeface="Tahoma"/>
              </a:rPr>
              <a:t> for Disease Control and Prevention. Social marketing: nutrition and physical activity [Internet]. [cited 2013 Oct 2]. Available from: </a:t>
            </a:r>
            <a:r>
              <a:rPr lang="en-GB" sz="1100" b="0" i="0" u="sng" strike="noStrike" cap="none" dirty="0">
                <a:solidFill>
                  <a:schemeClr val="dk1"/>
                </a:solidFill>
                <a:latin typeface="Tahoma"/>
                <a:ea typeface="Tahoma"/>
                <a:cs typeface="Tahoma"/>
                <a:sym typeface="Tahoma"/>
              </a:rPr>
              <a:t>www.cdc.gov/nccdphp/dnpa/socialmarketing/training</a:t>
            </a:r>
            <a:endParaRPr sz="1100" b="0"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460032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Shape 180"/>
          <p:cNvSpPr>
            <a:spLocks noGrp="1" noRot="1" noChangeAspect="1"/>
          </p:cNvSpPr>
          <p:nvPr>
            <p:ph type="sldImg" idx="2"/>
          </p:nvPr>
        </p:nvSpPr>
        <p:spPr>
          <a:xfrm>
            <a:off x="112713"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81" name="Shape 181"/>
          <p:cNvSpPr txBox="1">
            <a:spLocks noGrp="1"/>
          </p:cNvSpPr>
          <p:nvPr>
            <p:ph type="body" idx="1"/>
          </p:nvPr>
        </p:nvSpPr>
        <p:spPr>
          <a:xfrm>
            <a:off x="734841" y="3450196"/>
            <a:ext cx="5438140" cy="5731944"/>
          </a:xfrm>
          <a:prstGeom prst="rect">
            <a:avLst/>
          </a:prstGeom>
          <a:noFill/>
          <a:ln>
            <a:noFill/>
          </a:ln>
        </p:spPr>
        <p:txBody>
          <a:bodyPr spcFirstLastPara="1" wrap="square" lIns="0" tIns="0" rIns="0" bIns="0" anchor="t" anchorCtr="0">
            <a:noAutofit/>
          </a:bodyPr>
          <a:lstStyle/>
          <a:p>
            <a:pPr marL="457200" marR="0" lvl="1" indent="0" algn="l" rtl="0">
              <a:lnSpc>
                <a:spcPct val="90000"/>
              </a:lnSpc>
              <a:spcBef>
                <a:spcPts val="0"/>
              </a:spcBef>
              <a:spcAft>
                <a:spcPts val="0"/>
              </a:spcAft>
              <a:buNone/>
            </a:pPr>
            <a:r>
              <a:rPr lang="en-GB" sz="1100" b="0" i="0" u="none" strike="noStrike" cap="none" dirty="0">
                <a:solidFill>
                  <a:schemeClr val="dk1"/>
                </a:solidFill>
                <a:latin typeface="Tahoma"/>
                <a:ea typeface="Tahoma"/>
                <a:cs typeface="Tahoma"/>
                <a:sym typeface="Tahoma"/>
              </a:rPr>
              <a:t>There are five main segmentation criteria:</a:t>
            </a:r>
            <a:endParaRPr sz="1100" b="0" i="0" u="none" strike="noStrike" cap="none" dirty="0">
              <a:solidFill>
                <a:schemeClr val="dk1"/>
              </a:solidFill>
              <a:latin typeface="Tahoma"/>
              <a:ea typeface="Tahoma"/>
              <a:cs typeface="Tahoma"/>
              <a:sym typeface="Tahoma"/>
            </a:endParaRPr>
          </a:p>
          <a:p>
            <a:pPr marL="914400" marR="0" lvl="1" indent="-457200" algn="l" rtl="0">
              <a:lnSpc>
                <a:spcPct val="90000"/>
              </a:lnSpc>
              <a:spcBef>
                <a:spcPts val="330"/>
              </a:spcBef>
              <a:spcAft>
                <a:spcPts val="0"/>
              </a:spcAft>
              <a:buClr>
                <a:schemeClr val="dk1"/>
              </a:buClr>
              <a:buSzPts val="1100"/>
              <a:buFont typeface="Tahoma"/>
              <a:buAutoNum type="arabicPeriod"/>
            </a:pPr>
            <a:r>
              <a:rPr lang="en-GB" sz="1100" b="1" i="0" u="none" strike="noStrike" cap="none" dirty="0">
                <a:solidFill>
                  <a:schemeClr val="dk1"/>
                </a:solidFill>
                <a:latin typeface="Tahoma"/>
                <a:ea typeface="Tahoma"/>
                <a:cs typeface="Tahoma"/>
                <a:sym typeface="Tahoma"/>
              </a:rPr>
              <a:t>Response differences:</a:t>
            </a:r>
            <a:r>
              <a:rPr lang="en-GB" sz="1100" b="0" i="0" u="none" strike="noStrike" cap="none" dirty="0">
                <a:solidFill>
                  <a:schemeClr val="dk1"/>
                </a:solidFill>
                <a:latin typeface="Tahoma"/>
                <a:ea typeface="Tahoma"/>
                <a:cs typeface="Tahoma"/>
                <a:sym typeface="Tahoma"/>
              </a:rPr>
              <a:t> this is related to the health behaviour.</a:t>
            </a:r>
            <a:endParaRPr sz="1100" b="0" i="0" u="none" strike="noStrike" cap="none" dirty="0">
              <a:solidFill>
                <a:schemeClr val="dk1"/>
              </a:solidFill>
              <a:latin typeface="Tahoma"/>
              <a:ea typeface="Tahoma"/>
              <a:cs typeface="Tahoma"/>
              <a:sym typeface="Tahoma"/>
            </a:endParaRPr>
          </a:p>
          <a:p>
            <a:pPr marL="914400" marR="0" lvl="1" indent="-457200" algn="l" rtl="0">
              <a:lnSpc>
                <a:spcPct val="90000"/>
              </a:lnSpc>
              <a:spcBef>
                <a:spcPts val="330"/>
              </a:spcBef>
              <a:spcAft>
                <a:spcPts val="0"/>
              </a:spcAft>
              <a:buClr>
                <a:schemeClr val="dk1"/>
              </a:buClr>
              <a:buSzPts val="1100"/>
              <a:buFont typeface="Tahoma"/>
              <a:buAutoNum type="arabicPeriod"/>
            </a:pPr>
            <a:r>
              <a:rPr lang="en-GB" sz="1100" b="1" i="0" u="none" strike="noStrike" cap="none" dirty="0">
                <a:solidFill>
                  <a:schemeClr val="dk1"/>
                </a:solidFill>
                <a:latin typeface="Tahoma"/>
                <a:ea typeface="Tahoma"/>
                <a:cs typeface="Tahoma"/>
                <a:sym typeface="Tahoma"/>
              </a:rPr>
              <a:t>Identifiability:</a:t>
            </a:r>
            <a:r>
              <a:rPr lang="en-GB" sz="1100" b="0" i="0" u="none" strike="noStrike" cap="none" dirty="0">
                <a:solidFill>
                  <a:schemeClr val="dk1"/>
                </a:solidFill>
                <a:latin typeface="Tahoma"/>
                <a:ea typeface="Tahoma"/>
                <a:cs typeface="Tahoma"/>
                <a:sym typeface="Tahoma"/>
              </a:rPr>
              <a:t> the group must be identifiable. Health behaviour may not be visible, so can we find something else correlated and visible?</a:t>
            </a:r>
            <a:endParaRPr sz="1100" b="0" i="0" u="none" strike="noStrike" cap="none" dirty="0">
              <a:solidFill>
                <a:schemeClr val="dk1"/>
              </a:solidFill>
              <a:latin typeface="Tahoma"/>
              <a:ea typeface="Tahoma"/>
              <a:cs typeface="Tahoma"/>
              <a:sym typeface="Tahoma"/>
            </a:endParaRPr>
          </a:p>
          <a:p>
            <a:pPr marL="914400" marR="0" lvl="1" indent="-457200" algn="l" rtl="0">
              <a:lnSpc>
                <a:spcPct val="90000"/>
              </a:lnSpc>
              <a:spcBef>
                <a:spcPts val="330"/>
              </a:spcBef>
              <a:spcAft>
                <a:spcPts val="0"/>
              </a:spcAft>
              <a:buClr>
                <a:schemeClr val="dk1"/>
              </a:buClr>
              <a:buSzPts val="1100"/>
              <a:buFont typeface="Tahoma"/>
              <a:buAutoNum type="arabicPeriod"/>
            </a:pPr>
            <a:r>
              <a:rPr lang="en-GB" sz="1100" b="1" i="0" u="none" strike="noStrike" cap="none" dirty="0">
                <a:solidFill>
                  <a:schemeClr val="dk1"/>
                </a:solidFill>
                <a:latin typeface="Tahoma"/>
                <a:ea typeface="Tahoma"/>
                <a:cs typeface="Tahoma"/>
                <a:sym typeface="Tahoma"/>
              </a:rPr>
              <a:t>Reachability: </a:t>
            </a:r>
            <a:r>
              <a:rPr lang="en-GB" sz="1100" b="0" i="0" u="none" strike="noStrike" cap="none" dirty="0">
                <a:solidFill>
                  <a:schemeClr val="dk1"/>
                </a:solidFill>
                <a:latin typeface="Tahoma"/>
                <a:ea typeface="Tahoma"/>
                <a:cs typeface="Tahoma"/>
                <a:sym typeface="Tahoma"/>
              </a:rPr>
              <a:t>how can we reach this group? </a:t>
            </a:r>
            <a:endParaRPr sz="1100" b="1" i="0" u="none" strike="noStrike" cap="none" dirty="0">
              <a:solidFill>
                <a:schemeClr val="dk1"/>
              </a:solidFill>
              <a:latin typeface="Tahoma"/>
              <a:ea typeface="Tahoma"/>
              <a:cs typeface="Tahoma"/>
              <a:sym typeface="Tahoma"/>
            </a:endParaRPr>
          </a:p>
          <a:p>
            <a:pPr marL="914400" marR="0" lvl="1" indent="-457200" algn="l" rtl="0">
              <a:lnSpc>
                <a:spcPct val="90000"/>
              </a:lnSpc>
              <a:spcBef>
                <a:spcPts val="330"/>
              </a:spcBef>
              <a:spcAft>
                <a:spcPts val="0"/>
              </a:spcAft>
              <a:buClr>
                <a:schemeClr val="dk1"/>
              </a:buClr>
              <a:buSzPts val="1100"/>
              <a:buFont typeface="Tahoma"/>
              <a:buAutoNum type="arabicPeriod"/>
            </a:pPr>
            <a:r>
              <a:rPr lang="en-GB" sz="1100" b="1" i="0" u="none" strike="noStrike" cap="none" dirty="0">
                <a:solidFill>
                  <a:schemeClr val="dk1"/>
                </a:solidFill>
                <a:latin typeface="Tahoma"/>
                <a:ea typeface="Tahoma"/>
                <a:cs typeface="Tahoma"/>
                <a:sym typeface="Tahoma"/>
              </a:rPr>
              <a:t>Profitability: </a:t>
            </a:r>
            <a:r>
              <a:rPr lang="en-GB" sz="1100" b="0" i="0" u="none" strike="noStrike" cap="none" dirty="0">
                <a:solidFill>
                  <a:schemeClr val="dk1"/>
                </a:solidFill>
                <a:latin typeface="Tahoma"/>
                <a:ea typeface="Tahoma"/>
                <a:cs typeface="Tahoma"/>
                <a:sym typeface="Tahoma"/>
              </a:rPr>
              <a:t>in a health benefit context; is this a group which contributes significantly to the problem?</a:t>
            </a:r>
            <a:endParaRPr sz="1100" b="1" i="0" u="none" strike="noStrike" cap="none" dirty="0">
              <a:solidFill>
                <a:schemeClr val="dk1"/>
              </a:solidFill>
              <a:latin typeface="Tahoma"/>
              <a:ea typeface="Tahoma"/>
              <a:cs typeface="Tahoma"/>
              <a:sym typeface="Tahoma"/>
            </a:endParaRPr>
          </a:p>
          <a:p>
            <a:pPr marL="914400" marR="0" lvl="1" indent="-457200" algn="l" rtl="0">
              <a:lnSpc>
                <a:spcPct val="90000"/>
              </a:lnSpc>
              <a:spcBef>
                <a:spcPts val="330"/>
              </a:spcBef>
              <a:spcAft>
                <a:spcPts val="0"/>
              </a:spcAft>
              <a:buClr>
                <a:schemeClr val="dk1"/>
              </a:buClr>
              <a:buSzPts val="1100"/>
              <a:buFont typeface="Tahoma"/>
              <a:buAutoNum type="arabicPeriod"/>
            </a:pPr>
            <a:r>
              <a:rPr lang="en-GB" sz="1100" b="1" i="0" u="none" strike="noStrike" cap="none" dirty="0">
                <a:solidFill>
                  <a:schemeClr val="dk1"/>
                </a:solidFill>
                <a:latin typeface="Tahoma"/>
                <a:ea typeface="Tahoma"/>
                <a:cs typeface="Tahoma"/>
                <a:sym typeface="Tahoma"/>
              </a:rPr>
              <a:t>Stability:</a:t>
            </a:r>
            <a:r>
              <a:rPr lang="en-GB" sz="1100" b="0" i="0" u="none" strike="noStrike" cap="none" dirty="0">
                <a:solidFill>
                  <a:schemeClr val="dk1"/>
                </a:solidFill>
                <a:latin typeface="Tahoma"/>
                <a:ea typeface="Tahoma"/>
                <a:cs typeface="Tahoma"/>
                <a:sym typeface="Tahoma"/>
              </a:rPr>
              <a:t> if we design campaigns and interventions to work over a longer period, will this segment remain relevant?</a:t>
            </a:r>
            <a:endParaRPr dirty="0"/>
          </a:p>
        </p:txBody>
      </p:sp>
    </p:spTree>
    <p:extLst>
      <p:ext uri="{BB962C8B-B14F-4D97-AF65-F5344CB8AC3E}">
        <p14:creationId xmlns:p14="http://schemas.microsoft.com/office/powerpoint/2010/main" val="27812840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Shape 187"/>
          <p:cNvSpPr>
            <a:spLocks noGrp="1" noRot="1" noChangeAspect="1"/>
          </p:cNvSpPr>
          <p:nvPr>
            <p:ph type="sldImg" idx="2"/>
          </p:nvPr>
        </p:nvSpPr>
        <p:spPr>
          <a:xfrm>
            <a:off x="112713"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88" name="Shape 188"/>
          <p:cNvSpPr txBox="1">
            <a:spLocks noGrp="1"/>
          </p:cNvSpPr>
          <p:nvPr>
            <p:ph type="body" idx="1"/>
          </p:nvPr>
        </p:nvSpPr>
        <p:spPr>
          <a:xfrm>
            <a:off x="734841" y="3450196"/>
            <a:ext cx="5438140" cy="5731944"/>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1100" b="0" i="0" u="none" strike="noStrike" cap="none" dirty="0">
                <a:solidFill>
                  <a:schemeClr val="dk1"/>
                </a:solidFill>
                <a:latin typeface="Tahoma"/>
                <a:ea typeface="Tahoma"/>
                <a:cs typeface="Tahoma"/>
                <a:sym typeface="Tahoma"/>
              </a:rPr>
              <a:t>Segments can be defined according to a range of characteristics, some of which are presented in this table.</a:t>
            </a:r>
            <a:endParaRPr dirty="0"/>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Behavioural:</a:t>
            </a:r>
            <a:r>
              <a:rPr lang="en-GB" sz="1100" b="0" i="0" u="none" strike="noStrike" cap="none" dirty="0">
                <a:solidFill>
                  <a:schemeClr val="dk1"/>
                </a:solidFill>
                <a:latin typeface="Tahoma"/>
                <a:ea typeface="Tahoma"/>
                <a:cs typeface="Tahoma"/>
                <a:sym typeface="Tahoma"/>
              </a:rPr>
              <a:t> health-related activities or choices, degree of readiness to change a behaviour, information-seeking behaviour, media use and lifestyle characteristics.</a:t>
            </a:r>
            <a:endParaRPr dirty="0"/>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Cultural:</a:t>
            </a:r>
            <a:r>
              <a:rPr lang="en-GB" sz="1100" b="0" i="0" u="none" strike="noStrike" cap="none" dirty="0">
                <a:solidFill>
                  <a:schemeClr val="dk1"/>
                </a:solidFill>
                <a:latin typeface="Tahoma"/>
                <a:ea typeface="Tahoma"/>
                <a:cs typeface="Tahoma"/>
                <a:sym typeface="Tahoma"/>
              </a:rPr>
              <a:t> language proficiency and language preferences, religion, ethnicity, generation status, family structure, degree of acculturation, and lifestyle factors (e.g. special foods, activities).</a:t>
            </a:r>
            <a:endParaRPr dirty="0"/>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Demographic:</a:t>
            </a:r>
            <a:r>
              <a:rPr lang="en-GB" sz="1100" b="0" i="0" u="none" strike="noStrike" cap="none" dirty="0">
                <a:solidFill>
                  <a:schemeClr val="dk1"/>
                </a:solidFill>
                <a:latin typeface="Tahoma"/>
                <a:ea typeface="Tahoma"/>
                <a:cs typeface="Tahoma"/>
                <a:sym typeface="Tahoma"/>
              </a:rPr>
              <a:t> occupation, income, educational attainment, family structure, and places of residence and work.</a:t>
            </a:r>
            <a:endParaRPr dirty="0"/>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Physical:</a:t>
            </a:r>
            <a:r>
              <a:rPr lang="en-GB" sz="1100" b="0" i="0" u="none" strike="noStrike" cap="none" dirty="0">
                <a:solidFill>
                  <a:schemeClr val="dk1"/>
                </a:solidFill>
                <a:latin typeface="Tahoma"/>
                <a:ea typeface="Tahoma"/>
                <a:cs typeface="Tahoma"/>
                <a:sym typeface="Tahoma"/>
              </a:rPr>
              <a:t> sex, age, type and degree of exposure to health risks, medical condition, disorder and illnesses, and family health history.</a:t>
            </a:r>
            <a:endParaRPr dirty="0"/>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Psychographic:</a:t>
            </a:r>
            <a:r>
              <a:rPr lang="en-GB" sz="1100" b="0" i="0" u="none" strike="noStrike" cap="none" dirty="0">
                <a:solidFill>
                  <a:schemeClr val="dk1"/>
                </a:solidFill>
                <a:latin typeface="Tahoma"/>
                <a:ea typeface="Tahoma"/>
                <a:cs typeface="Tahoma"/>
                <a:sym typeface="Tahoma"/>
              </a:rPr>
              <a:t> attitudes, outlook on life and health, self-image, opinions, beliefs, values, self-efficacy, life-stage and personality traits.</a:t>
            </a:r>
            <a:endParaRPr dirty="0"/>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None/>
            </a:pPr>
            <a:r>
              <a:rPr lang="en-GB" sz="1100" b="1" i="0" u="none" strike="noStrike" cap="none" dirty="0">
                <a:solidFill>
                  <a:schemeClr val="dk1"/>
                </a:solidFill>
                <a:latin typeface="Tahoma"/>
                <a:ea typeface="Tahoma"/>
                <a:cs typeface="Tahoma"/>
                <a:sym typeface="Tahoma"/>
              </a:rPr>
              <a:t>Adapted from:</a:t>
            </a:r>
            <a:r>
              <a:rPr lang="en-GB" sz="1100" b="0" i="0" u="none" strike="noStrike" cap="none" dirty="0">
                <a:solidFill>
                  <a:schemeClr val="dk1"/>
                </a:solidFill>
                <a:latin typeface="Tahoma"/>
                <a:ea typeface="Tahoma"/>
                <a:cs typeface="Tahoma"/>
                <a:sym typeface="Tahoma"/>
              </a:rPr>
              <a:t> Core Group Social and </a:t>
            </a:r>
            <a:r>
              <a:rPr lang="en-GB" sz="1100" b="0" i="0" u="none" strike="noStrike" cap="none" dirty="0" err="1">
                <a:solidFill>
                  <a:schemeClr val="dk1"/>
                </a:solidFill>
                <a:latin typeface="Tahoma"/>
                <a:ea typeface="Tahoma"/>
                <a:cs typeface="Tahoma"/>
                <a:sym typeface="Tahoma"/>
              </a:rPr>
              <a:t>Behavioral</a:t>
            </a:r>
            <a:r>
              <a:rPr lang="en-GB" sz="1100" b="0" i="0" u="none" strike="noStrike" cap="none" dirty="0">
                <a:solidFill>
                  <a:schemeClr val="dk1"/>
                </a:solidFill>
                <a:latin typeface="Tahoma"/>
                <a:ea typeface="Tahoma"/>
                <a:cs typeface="Tahoma"/>
                <a:sym typeface="Tahoma"/>
              </a:rPr>
              <a:t> Change Working Group. Designing for </a:t>
            </a:r>
            <a:r>
              <a:rPr lang="en-GB" sz="1100" b="0" i="0" u="none" strike="noStrike" cap="none" dirty="0" err="1">
                <a:solidFill>
                  <a:schemeClr val="dk1"/>
                </a:solidFill>
                <a:latin typeface="Tahoma"/>
                <a:ea typeface="Tahoma"/>
                <a:cs typeface="Tahoma"/>
                <a:sym typeface="Tahoma"/>
              </a:rPr>
              <a:t>behavior</a:t>
            </a:r>
            <a:r>
              <a:rPr lang="en-GB" sz="1100" b="0" i="0" u="none" strike="noStrike" cap="none" dirty="0">
                <a:solidFill>
                  <a:schemeClr val="dk1"/>
                </a:solidFill>
                <a:latin typeface="Tahoma"/>
                <a:ea typeface="Tahoma"/>
                <a:cs typeface="Tahoma"/>
                <a:sym typeface="Tahoma"/>
              </a:rPr>
              <a:t> change curriculum. Washington: CORE Group; 2008.</a:t>
            </a:r>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30013784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Shape 196"/>
          <p:cNvSpPr>
            <a:spLocks noGrp="1" noRot="1" noChangeAspect="1"/>
          </p:cNvSpPr>
          <p:nvPr>
            <p:ph type="sldImg" idx="2"/>
          </p:nvPr>
        </p:nvSpPr>
        <p:spPr>
          <a:xfrm>
            <a:off x="112713"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97" name="Shape 197"/>
          <p:cNvSpPr txBox="1">
            <a:spLocks noGrp="1"/>
          </p:cNvSpPr>
          <p:nvPr>
            <p:ph type="body" idx="1"/>
          </p:nvPr>
        </p:nvSpPr>
        <p:spPr>
          <a:xfrm>
            <a:off x="734841" y="3450196"/>
            <a:ext cx="5438140" cy="5731944"/>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1100" b="1" i="0" u="sng" strike="noStrike" cap="none" dirty="0">
                <a:solidFill>
                  <a:schemeClr val="dk1"/>
                </a:solidFill>
                <a:latin typeface="Tahoma"/>
                <a:ea typeface="Tahoma"/>
                <a:cs typeface="Tahoma"/>
                <a:sym typeface="Tahoma"/>
              </a:rPr>
              <a:t>Note to the facilitators</a:t>
            </a:r>
            <a:r>
              <a:rPr lang="en-GB" sz="1100" b="1" i="0" u="none" strike="noStrike" cap="none" dirty="0">
                <a:solidFill>
                  <a:schemeClr val="dk1"/>
                </a:solidFill>
                <a:latin typeface="Tahoma"/>
                <a:ea typeface="Tahoma"/>
                <a:cs typeface="Tahoma"/>
                <a:sym typeface="Tahoma"/>
              </a:rPr>
              <a:t>:</a:t>
            </a: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None/>
            </a:pPr>
            <a:r>
              <a:rPr lang="en-GB" sz="1100" b="0" i="0" u="none" strike="noStrike" cap="none" dirty="0">
                <a:solidFill>
                  <a:schemeClr val="dk1"/>
                </a:solidFill>
                <a:latin typeface="Tahoma"/>
                <a:ea typeface="Tahoma"/>
                <a:cs typeface="Tahoma"/>
                <a:sym typeface="Tahoma"/>
              </a:rPr>
              <a:t>Use this example to introduce the group activity by emphasising the behavioural characteristics of this audience.</a:t>
            </a:r>
            <a:endParaRPr dirty="0"/>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Tahoma"/>
              <a:buNone/>
            </a:pPr>
            <a:r>
              <a:rPr lang="en-GB" sz="1100" b="1" i="0" u="none" strike="noStrike" cap="none" dirty="0">
                <a:solidFill>
                  <a:schemeClr val="dk1"/>
                </a:solidFill>
                <a:latin typeface="Tahoma"/>
                <a:ea typeface="Tahoma"/>
                <a:cs typeface="Tahoma"/>
                <a:sym typeface="Tahoma"/>
              </a:rPr>
              <a:t>Source: </a:t>
            </a:r>
            <a:r>
              <a:rPr lang="en-GB" sz="1100" b="0" i="0" u="none" strike="noStrike" cap="none" dirty="0">
                <a:solidFill>
                  <a:schemeClr val="dk1"/>
                </a:solidFill>
                <a:latin typeface="Tahoma"/>
                <a:ea typeface="Tahoma"/>
                <a:cs typeface="Tahoma"/>
                <a:sym typeface="Tahoma"/>
              </a:rPr>
              <a:t>Reynolds L, Merritt R. Scoping. In: French J, Blair-Stevens C, McVey D, Merritt R, editors. Social marketing and public health: theory and practice. Oxford: Oxford University Press; 2010.</a:t>
            </a:r>
            <a:endParaRPr dirty="0"/>
          </a:p>
        </p:txBody>
      </p:sp>
    </p:spTree>
    <p:extLst>
      <p:ext uri="{BB962C8B-B14F-4D97-AF65-F5344CB8AC3E}">
        <p14:creationId xmlns:p14="http://schemas.microsoft.com/office/powerpoint/2010/main" val="38041453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Shape 205"/>
          <p:cNvSpPr>
            <a:spLocks noGrp="1" noRot="1" noChangeAspect="1"/>
          </p:cNvSpPr>
          <p:nvPr>
            <p:ph type="sldImg" idx="2"/>
          </p:nvPr>
        </p:nvSpPr>
        <p:spPr>
          <a:xfrm>
            <a:off x="112713"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206" name="Shape 206"/>
          <p:cNvSpPr txBox="1">
            <a:spLocks noGrp="1"/>
          </p:cNvSpPr>
          <p:nvPr>
            <p:ph type="body" idx="1"/>
          </p:nvPr>
        </p:nvSpPr>
        <p:spPr>
          <a:xfrm>
            <a:off x="734841" y="3450196"/>
            <a:ext cx="5438140" cy="5731944"/>
          </a:xfrm>
          <a:prstGeom prst="rect">
            <a:avLst/>
          </a:prstGeom>
          <a:noFill/>
          <a:ln>
            <a:noFill/>
          </a:ln>
        </p:spPr>
        <p:txBody>
          <a:bodyPr spcFirstLastPara="1" wrap="square" lIns="0" tIns="0" rIns="0" bIns="0" anchor="t" anchorCtr="0">
            <a:noAutofit/>
          </a:bodyPr>
          <a:lstStyle/>
          <a:p>
            <a:pPr marL="228600" marR="0" lvl="0" indent="-228600" algn="l" rtl="0">
              <a:spcBef>
                <a:spcPts val="0"/>
              </a:spcBef>
              <a:spcAft>
                <a:spcPts val="0"/>
              </a:spcAft>
              <a:buClr>
                <a:schemeClr val="dk1"/>
              </a:buClr>
              <a:buSzPts val="1100"/>
              <a:buFont typeface="Tahoma"/>
              <a:buAutoNum type="arabicPeriod"/>
            </a:pPr>
            <a:r>
              <a:rPr lang="en-GB" sz="1100" b="0" i="0" u="none" strike="noStrike" cap="none" dirty="0">
                <a:solidFill>
                  <a:schemeClr val="dk1"/>
                </a:solidFill>
                <a:latin typeface="Tahoma"/>
                <a:ea typeface="Tahoma"/>
                <a:cs typeface="Tahoma"/>
                <a:sym typeface="Tahoma"/>
              </a:rPr>
              <a:t>Ask participants to remember a change they have made (or tried to make) in their own lives.</a:t>
            </a:r>
            <a:endParaRPr dirty="0"/>
          </a:p>
          <a:p>
            <a:pPr marL="228600" marR="0" lvl="0" indent="-228600" algn="l" rtl="0">
              <a:spcBef>
                <a:spcPts val="330"/>
              </a:spcBef>
              <a:spcAft>
                <a:spcPts val="0"/>
              </a:spcAft>
              <a:buClr>
                <a:schemeClr val="dk1"/>
              </a:buClr>
              <a:buSzPts val="1100"/>
              <a:buFont typeface="Tahoma"/>
              <a:buAutoNum type="arabicPeriod"/>
            </a:pPr>
            <a:r>
              <a:rPr lang="en-GB" sz="1100" b="0" i="0" u="none" strike="noStrike" cap="none" dirty="0">
                <a:solidFill>
                  <a:schemeClr val="dk1"/>
                </a:solidFill>
                <a:latin typeface="Tahoma"/>
                <a:ea typeface="Tahoma"/>
                <a:cs typeface="Tahoma"/>
                <a:sym typeface="Tahoma"/>
              </a:rPr>
              <a:t>Then ask them to try to recall the things they did to make and secure that change, how easy or difficult it was, and/or how long it took to make the change.</a:t>
            </a:r>
            <a:endParaRPr dirty="0"/>
          </a:p>
          <a:p>
            <a:pPr marL="228600" marR="0" lvl="0" indent="-228600" algn="l" rtl="0">
              <a:spcBef>
                <a:spcPts val="330"/>
              </a:spcBef>
              <a:spcAft>
                <a:spcPts val="0"/>
              </a:spcAft>
              <a:buClr>
                <a:schemeClr val="dk1"/>
              </a:buClr>
              <a:buSzPts val="1100"/>
              <a:buFont typeface="Tahoma"/>
              <a:buAutoNum type="arabicPeriod"/>
            </a:pPr>
            <a:r>
              <a:rPr lang="en-GB" sz="1100" b="0" i="0" u="none" strike="noStrike" cap="none" dirty="0">
                <a:solidFill>
                  <a:schemeClr val="dk1"/>
                </a:solidFill>
                <a:latin typeface="Tahoma"/>
                <a:ea typeface="Tahoma"/>
                <a:cs typeface="Tahoma"/>
                <a:sym typeface="Tahoma"/>
              </a:rPr>
              <a:t>Finally, ask them to reflect on the success of the change.</a:t>
            </a:r>
            <a:endParaRPr dirty="0"/>
          </a:p>
          <a:p>
            <a:pPr marL="228600" marR="0" lvl="0" indent="-228600" algn="l" rtl="0">
              <a:spcBef>
                <a:spcPts val="330"/>
              </a:spcBef>
              <a:spcAft>
                <a:spcPts val="0"/>
              </a:spcAft>
              <a:buClr>
                <a:schemeClr val="dk1"/>
              </a:buClr>
              <a:buSzPts val="1100"/>
              <a:buFont typeface="Tahoma"/>
              <a:buAutoNum type="arabicPeriod"/>
            </a:pPr>
            <a:r>
              <a:rPr lang="en-GB" sz="1100" b="0" i="0" u="none" strike="noStrike" cap="none" dirty="0">
                <a:solidFill>
                  <a:schemeClr val="dk1"/>
                </a:solidFill>
                <a:latin typeface="Times"/>
                <a:ea typeface="Times"/>
                <a:cs typeface="Times"/>
                <a:sym typeface="Times"/>
              </a:rPr>
              <a:t>Summarise the activity by pointing out that some changes come about easily and do not need to be planned for, whereas other behavioural changes are more difficult and need to be planned.</a:t>
            </a: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Tahoma"/>
              <a:buNone/>
            </a:pP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Tahoma"/>
              <a:buNone/>
            </a:pPr>
            <a:r>
              <a:rPr lang="en-GB" sz="1100" b="1" i="0" u="sng" strike="noStrike" cap="none" dirty="0">
                <a:solidFill>
                  <a:schemeClr val="dk1"/>
                </a:solidFill>
                <a:latin typeface="Tahoma"/>
                <a:ea typeface="Tahoma"/>
                <a:cs typeface="Tahoma"/>
                <a:sym typeface="Tahoma"/>
              </a:rPr>
              <a:t>Notes to the facilitators</a:t>
            </a:r>
            <a:r>
              <a:rPr lang="en-GB" sz="1100" b="1" i="0" u="none" strike="noStrike" cap="none" dirty="0">
                <a:solidFill>
                  <a:schemeClr val="dk1"/>
                </a:solidFill>
                <a:latin typeface="Tahoma"/>
                <a:ea typeface="Tahoma"/>
                <a:cs typeface="Tahoma"/>
                <a:sym typeface="Tahoma"/>
              </a:rPr>
              <a:t>:</a:t>
            </a:r>
            <a:r>
              <a:rPr lang="en-GB" sz="1100" b="0" i="0" u="none" strike="noStrike" cap="none" dirty="0">
                <a:solidFill>
                  <a:schemeClr val="dk1"/>
                </a:solidFill>
                <a:latin typeface="Tahoma"/>
                <a:ea typeface="Tahoma"/>
                <a:cs typeface="Tahoma"/>
                <a:sym typeface="Tahoma"/>
              </a:rPr>
              <a:t> </a:t>
            </a:r>
            <a:endParaRPr dirty="0"/>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This reflection could be done as a buzz group (4-5 persons) or individually.</a:t>
            </a:r>
            <a:endParaRPr dirty="0"/>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You could use this slide or write the questions on a whiteboard/flipchart.</a:t>
            </a:r>
            <a:endParaRPr dirty="0"/>
          </a:p>
        </p:txBody>
      </p:sp>
    </p:spTree>
    <p:extLst>
      <p:ext uri="{BB962C8B-B14F-4D97-AF65-F5344CB8AC3E}">
        <p14:creationId xmlns:p14="http://schemas.microsoft.com/office/powerpoint/2010/main" val="42327280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Shape 212"/>
          <p:cNvSpPr>
            <a:spLocks noGrp="1" noRot="1" noChangeAspect="1"/>
          </p:cNvSpPr>
          <p:nvPr>
            <p:ph type="sldImg" idx="2"/>
          </p:nvPr>
        </p:nvSpPr>
        <p:spPr>
          <a:xfrm>
            <a:off x="112713"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213" name="Shape 213"/>
          <p:cNvSpPr txBox="1">
            <a:spLocks noGrp="1"/>
          </p:cNvSpPr>
          <p:nvPr>
            <p:ph type="body" idx="1"/>
          </p:nvPr>
        </p:nvSpPr>
        <p:spPr>
          <a:xfrm>
            <a:off x="734841" y="3450196"/>
            <a:ext cx="5438140" cy="5731944"/>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Clr>
                <a:schemeClr val="dk1"/>
              </a:buClr>
              <a:buSzPts val="1100"/>
              <a:buFont typeface="Arial"/>
              <a:buNone/>
            </a:pPr>
            <a:r>
              <a:rPr lang="en-GB" sz="1100" b="0" i="0" u="none" strike="noStrike" cap="none" dirty="0">
                <a:solidFill>
                  <a:schemeClr val="dk1"/>
                </a:solidFill>
                <a:latin typeface="Tahoma"/>
                <a:ea typeface="Tahoma"/>
                <a:cs typeface="Tahoma"/>
                <a:sym typeface="Tahoma"/>
              </a:rPr>
              <a:t>The example provided above is taken from the stages of change model (or transtheoretical model or Prochaska’s stages of change). It categorises key stages which individuals can (in specific contexts) experience when trying to adopt different behaviours. This theory sees behaviour as a process rather than as a one-time event; it also recognises that individuals have different motivational and readiness-to-change levels. It also suggests that individuals do not always progress through the stages at the same rate; some may remain at a particular stage for a long time. Therefore, it could be beneficial to look into what keeps some individuals from moving forward and others to do so.</a:t>
            </a:r>
            <a:endParaRPr dirty="0"/>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Pre-contemplation:</a:t>
            </a:r>
            <a:r>
              <a:rPr lang="en-GB" sz="1100" b="0" i="0" u="none" strike="noStrike" cap="none" dirty="0">
                <a:solidFill>
                  <a:schemeClr val="dk1"/>
                </a:solidFill>
                <a:latin typeface="Tahoma"/>
                <a:ea typeface="Tahoma"/>
                <a:cs typeface="Tahoma"/>
                <a:sym typeface="Tahoma"/>
              </a:rPr>
              <a:t> individual is unaware, and has no consideration or intention to adopt a particular behaviour.</a:t>
            </a:r>
            <a:endParaRPr sz="1100" b="1"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Contemplation: </a:t>
            </a:r>
            <a:r>
              <a:rPr lang="en-GB" sz="1100" b="0" i="0" u="none" strike="noStrike" cap="none" dirty="0">
                <a:solidFill>
                  <a:schemeClr val="dk1"/>
                </a:solidFill>
                <a:latin typeface="Tahoma"/>
                <a:ea typeface="Tahoma"/>
                <a:cs typeface="Tahoma"/>
                <a:sym typeface="Tahoma"/>
              </a:rPr>
              <a:t>individual is aware and starting to comprehend and consider adopting a behaviour, and may be ready to seek more information about it.</a:t>
            </a:r>
            <a:endParaRPr sz="1100" b="1"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Preparation: </a:t>
            </a:r>
            <a:r>
              <a:rPr lang="en-GB" sz="1100" b="0" i="0" u="none" strike="noStrike" cap="none" dirty="0">
                <a:solidFill>
                  <a:schemeClr val="dk1"/>
                </a:solidFill>
                <a:latin typeface="Tahoma"/>
                <a:ea typeface="Tahoma"/>
                <a:cs typeface="Tahoma"/>
                <a:sym typeface="Tahoma"/>
              </a:rPr>
              <a:t>individual is actively thinking about adopting a certain behaviour and is starting to make a commitment towards it.</a:t>
            </a:r>
            <a:endParaRPr sz="1100" b="1"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Action: </a:t>
            </a:r>
            <a:r>
              <a:rPr lang="en-GB" sz="1100" b="0" i="0" u="none" strike="noStrike" cap="none" dirty="0">
                <a:solidFill>
                  <a:schemeClr val="dk1"/>
                </a:solidFill>
                <a:latin typeface="Tahoma"/>
                <a:ea typeface="Tahoma"/>
                <a:cs typeface="Tahoma"/>
                <a:sym typeface="Tahoma"/>
              </a:rPr>
              <a:t>individual performs or starts to perform a given behaviour.</a:t>
            </a:r>
            <a:endParaRPr sz="1100" b="1"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Maintenance: </a:t>
            </a:r>
            <a:r>
              <a:rPr lang="en-GB" sz="1100" b="0" i="0" u="none" strike="noStrike" cap="none" dirty="0">
                <a:solidFill>
                  <a:schemeClr val="dk1"/>
                </a:solidFill>
                <a:latin typeface="Tahoma"/>
                <a:ea typeface="Tahoma"/>
                <a:cs typeface="Tahoma"/>
                <a:sym typeface="Tahoma"/>
              </a:rPr>
              <a:t>individual maintains the behaviour and combines it with his/her regular routine. Possibility of ‘relapse’ or return to one’s previous behaviour exists.</a:t>
            </a:r>
            <a:endParaRPr sz="1100" b="1"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endParaRPr sz="1100" b="1"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r>
              <a:rPr lang="en-GB" sz="1100" b="1" i="0" u="none" strike="noStrike" cap="none" dirty="0">
                <a:solidFill>
                  <a:schemeClr val="dk1"/>
                </a:solidFill>
                <a:latin typeface="Tahoma"/>
                <a:ea typeface="Tahoma"/>
                <a:cs typeface="Tahoma"/>
                <a:sym typeface="Tahoma"/>
              </a:rPr>
              <a:t>In summary:</a:t>
            </a:r>
            <a:endParaRPr sz="1100" b="1"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Behaviour change</a:t>
            </a:r>
            <a:r>
              <a:rPr lang="en-GB" sz="1100" b="0" i="0" u="none" strike="noStrike" cap="none" dirty="0">
                <a:solidFill>
                  <a:schemeClr val="dk1"/>
                </a:solidFill>
                <a:latin typeface="Tahoma"/>
                <a:ea typeface="Tahoma"/>
                <a:cs typeface="Tahoma"/>
                <a:sym typeface="Tahoma"/>
              </a:rPr>
              <a:t> is a gradual process consisting of identifiable steps.</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Persons, communities or organisations go through a series of steps in a </a:t>
            </a:r>
            <a:r>
              <a:rPr lang="en-GB" sz="1100" b="1" i="0" u="none" strike="noStrike" cap="none" dirty="0">
                <a:solidFill>
                  <a:schemeClr val="dk1"/>
                </a:solidFill>
                <a:latin typeface="Tahoma"/>
                <a:ea typeface="Tahoma"/>
                <a:cs typeface="Tahoma"/>
                <a:sym typeface="Tahoma"/>
              </a:rPr>
              <a:t>non-lineal manner</a:t>
            </a:r>
            <a:r>
              <a:rPr lang="en-GB" sz="1100" b="0" i="0" u="none" strike="noStrike" cap="none" dirty="0">
                <a:solidFill>
                  <a:schemeClr val="dk1"/>
                </a:solidFill>
                <a:latin typeface="Tahoma"/>
                <a:ea typeface="Tahoma"/>
                <a:cs typeface="Tahoma"/>
                <a:sym typeface="Tahoma"/>
              </a:rPr>
              <a:t>; sometimes moving forward, sometimes backward and sometimes skipping steps altogether.</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Relapses can occur even when the new behaviour has been adopted.</a:t>
            </a:r>
            <a:endParaRPr dirty="0"/>
          </a:p>
          <a:p>
            <a:pPr marL="171450" marR="0" lvl="0" indent="-101600" algn="l" rtl="0">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r>
              <a:rPr lang="en-GB" sz="1100" b="1" i="0" u="sng" strike="noStrike" cap="none" dirty="0">
                <a:solidFill>
                  <a:schemeClr val="dk1"/>
                </a:solidFill>
                <a:latin typeface="Tahoma"/>
                <a:ea typeface="Tahoma"/>
                <a:cs typeface="Tahoma"/>
                <a:sym typeface="Tahoma"/>
              </a:rPr>
              <a:t>Note to the facilitators</a:t>
            </a:r>
            <a:r>
              <a:rPr lang="en-GB" sz="1100" b="1" i="0" u="none" strike="noStrike" cap="none" dirty="0">
                <a:solidFill>
                  <a:schemeClr val="dk1"/>
                </a:solidFill>
                <a:latin typeface="Tahoma"/>
                <a:ea typeface="Tahoma"/>
                <a:cs typeface="Tahoma"/>
                <a:sym typeface="Tahoma"/>
              </a:rPr>
              <a:t>:</a:t>
            </a:r>
            <a:r>
              <a:rPr lang="en-GB" sz="1100" b="1" i="0" u="sng" strike="noStrike" cap="none" dirty="0">
                <a:solidFill>
                  <a:schemeClr val="dk1"/>
                </a:solidFill>
                <a:latin typeface="Tahoma"/>
                <a:ea typeface="Tahoma"/>
                <a:cs typeface="Tahoma"/>
                <a:sym typeface="Tahoma"/>
              </a:rPr>
              <a:t> </a:t>
            </a:r>
            <a:endParaRPr dirty="0"/>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This slide builds upon the stages of change model to explain people’s behaviour change. </a:t>
            </a:r>
            <a:endParaRPr dirty="0"/>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You could mention this theoretical background to emphasise the importance of using behavioural/ social theories and models.</a:t>
            </a:r>
            <a:endParaRPr dirty="0"/>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Time depending, you may discuss:</a:t>
            </a:r>
            <a:endParaRPr dirty="0"/>
          </a:p>
          <a:p>
            <a:pPr marL="628650" marR="0" lvl="1"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Are some steps more critical than others? (refer back to experiences shared in the previous activity)</a:t>
            </a:r>
            <a:endParaRPr dirty="0"/>
          </a:p>
          <a:p>
            <a:pPr marL="628650" marR="0" lvl="1"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Where are our campaign activities/interventions typically aimed?</a:t>
            </a:r>
            <a:endParaRPr dirty="0"/>
          </a:p>
          <a:p>
            <a:pPr marL="0" marR="0" lvl="0" indent="0" algn="l" rtl="0">
              <a:spcBef>
                <a:spcPts val="330"/>
              </a:spcBef>
              <a:spcAft>
                <a:spcPts val="0"/>
              </a:spcAft>
              <a:buClr>
                <a:schemeClr val="dk1"/>
              </a:buClr>
              <a:buSzPts val="1100"/>
              <a:buFont typeface="Arial"/>
              <a:buNone/>
            </a:pPr>
            <a:r>
              <a:rPr lang="en-GB" sz="1100" b="0" i="0" u="none" strike="noStrike" cap="none" dirty="0">
                <a:solidFill>
                  <a:schemeClr val="dk1"/>
                </a:solidFill>
                <a:latin typeface="Tahoma"/>
                <a:ea typeface="Tahoma"/>
                <a:cs typeface="Tahoma"/>
                <a:sym typeface="Tahoma"/>
              </a:rPr>
              <a:t>This can be a way to point out the importance of using a more varied toolbox and not focusing excessively on information aimed towards creating awareness.</a:t>
            </a: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Tahoma"/>
              <a:buNone/>
            </a:pPr>
            <a:r>
              <a:rPr lang="en-GB" sz="1100" b="1" i="0" u="none" strike="noStrike" cap="none" dirty="0">
                <a:solidFill>
                  <a:schemeClr val="dk1"/>
                </a:solidFill>
                <a:latin typeface="Tahoma"/>
                <a:ea typeface="Tahoma"/>
                <a:cs typeface="Tahoma"/>
                <a:sym typeface="Tahoma"/>
              </a:rPr>
              <a:t>Sources: </a:t>
            </a:r>
            <a:r>
              <a:rPr lang="en-GB" sz="1100" b="0" i="0" u="none" strike="noStrike" cap="none" dirty="0">
                <a:solidFill>
                  <a:schemeClr val="dk1"/>
                </a:solidFill>
                <a:latin typeface="Tahoma"/>
                <a:ea typeface="Tahoma"/>
                <a:cs typeface="Tahoma"/>
                <a:sym typeface="Tahoma"/>
              </a:rPr>
              <a:t>French J, Blair-Stevens C, McVey D, Merritt R, editors. Social marketing and public health: theory and practice. Oxford: Oxford University Press; 2010. </a:t>
            </a:r>
          </a:p>
          <a:p>
            <a:pPr marL="0" marR="0" lvl="0" indent="0" algn="l" rtl="0">
              <a:lnSpc>
                <a:spcPct val="100000"/>
              </a:lnSpc>
              <a:spcBef>
                <a:spcPts val="330"/>
              </a:spcBef>
              <a:spcAft>
                <a:spcPts val="0"/>
              </a:spcAft>
              <a:buClr>
                <a:schemeClr val="dk1"/>
              </a:buClr>
              <a:buSzPts val="1100"/>
              <a:buFont typeface="Tahoma"/>
              <a:buNone/>
            </a:pPr>
            <a:r>
              <a:rPr lang="en-GB" sz="1100" b="0" i="0" u="none" strike="noStrike" cap="none" dirty="0">
                <a:solidFill>
                  <a:schemeClr val="dk1"/>
                </a:solidFill>
                <a:latin typeface="Tahoma"/>
                <a:ea typeface="Tahoma"/>
                <a:cs typeface="Tahoma"/>
                <a:sym typeface="Tahoma"/>
              </a:rPr>
              <a:t>Titan Fitness Challenge. Readiness assessment: transtheoretical model of change [Internet]. 2013 [cited 2013 Oct 2]. Available from </a:t>
            </a:r>
            <a:r>
              <a:rPr lang="en-GB" sz="1100" b="0" i="0" u="sng" strike="noStrike" cap="none" dirty="0">
                <a:solidFill>
                  <a:schemeClr val="dk1"/>
                </a:solidFill>
                <a:latin typeface="Tahoma"/>
                <a:ea typeface="Tahoma"/>
                <a:cs typeface="Tahoma"/>
                <a:sym typeface="Tahoma"/>
              </a:rPr>
              <a:t>http://asi.fullerton.edu/tfc/applyNow.asp </a:t>
            </a:r>
          </a:p>
          <a:p>
            <a:pPr marL="0" marR="0" lvl="0" indent="0" algn="l" rtl="0">
              <a:lnSpc>
                <a:spcPct val="100000"/>
              </a:lnSpc>
              <a:spcBef>
                <a:spcPts val="330"/>
              </a:spcBef>
              <a:spcAft>
                <a:spcPts val="0"/>
              </a:spcAft>
              <a:buClr>
                <a:schemeClr val="dk1"/>
              </a:buClr>
              <a:buSzPts val="1100"/>
              <a:buFont typeface="Tahoma"/>
              <a:buNone/>
            </a:pPr>
            <a:endParaRPr sz="1100" b="0" i="0" u="none" strike="noStrike" cap="none" dirty="0">
              <a:solidFill>
                <a:schemeClr val="dk1"/>
              </a:solidFill>
              <a:latin typeface="Tahoma"/>
              <a:ea typeface="Tahoma"/>
              <a:cs typeface="Tahoma"/>
              <a:sym typeface="Tahoma"/>
            </a:endParaRPr>
          </a:p>
        </p:txBody>
      </p:sp>
      <p:sp>
        <p:nvSpPr>
          <p:cNvPr id="214" name="Shape 214"/>
          <p:cNvSpPr txBox="1">
            <a:spLocks noGrp="1"/>
          </p:cNvSpPr>
          <p:nvPr>
            <p:ph type="sldNum" idx="12"/>
          </p:nvPr>
        </p:nvSpPr>
        <p:spPr>
          <a:xfrm>
            <a:off x="3849689" y="9428712"/>
            <a:ext cx="2946400" cy="496332"/>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None/>
            </a:pPr>
            <a:fld id="{00000000-1234-1234-1234-123412341234}" type="slidenum">
              <a:rPr lang="en-GB" sz="3200">
                <a:solidFill>
                  <a:srgbClr val="000000"/>
                </a:solidFill>
                <a:latin typeface="Tahoma"/>
                <a:ea typeface="Tahoma"/>
                <a:cs typeface="Tahoma"/>
                <a:sym typeface="Tahoma"/>
              </a:rPr>
              <a:t>20</a:t>
            </a:fld>
            <a:endParaRPr sz="3200">
              <a:solidFill>
                <a:srgbClr val="000000"/>
              </a:solidFill>
              <a:latin typeface="Tahoma"/>
              <a:ea typeface="Tahoma"/>
              <a:cs typeface="Tahoma"/>
              <a:sym typeface="Tahoma"/>
            </a:endParaRPr>
          </a:p>
        </p:txBody>
      </p:sp>
    </p:spTree>
    <p:extLst>
      <p:ext uri="{BB962C8B-B14F-4D97-AF65-F5344CB8AC3E}">
        <p14:creationId xmlns:p14="http://schemas.microsoft.com/office/powerpoint/2010/main" val="42860602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Shape 247"/>
          <p:cNvSpPr>
            <a:spLocks noGrp="1" noRot="1" noChangeAspect="1"/>
          </p:cNvSpPr>
          <p:nvPr>
            <p:ph type="sldImg" idx="2"/>
          </p:nvPr>
        </p:nvSpPr>
        <p:spPr>
          <a:xfrm>
            <a:off x="112713"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248" name="Shape 248"/>
          <p:cNvSpPr txBox="1">
            <a:spLocks noGrp="1"/>
          </p:cNvSpPr>
          <p:nvPr>
            <p:ph type="body" idx="1"/>
          </p:nvPr>
        </p:nvSpPr>
        <p:spPr>
          <a:xfrm>
            <a:off x="734841" y="3450196"/>
            <a:ext cx="5438140" cy="5731944"/>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1100" b="1" i="0" u="sng" strike="noStrike" cap="none" dirty="0">
                <a:solidFill>
                  <a:schemeClr val="dk1"/>
                </a:solidFill>
                <a:latin typeface="Tahoma"/>
                <a:ea typeface="Tahoma"/>
                <a:cs typeface="Tahoma"/>
                <a:sym typeface="Tahoma"/>
              </a:rPr>
              <a:t>Note to the facilitators</a:t>
            </a:r>
            <a:r>
              <a:rPr lang="en-GB" sz="1100" b="1" i="0" u="none" strike="noStrike" cap="none" dirty="0">
                <a:solidFill>
                  <a:schemeClr val="dk1"/>
                </a:solidFill>
                <a:latin typeface="Tahoma"/>
                <a:ea typeface="Tahoma"/>
                <a:cs typeface="Tahoma"/>
                <a:sym typeface="Tahoma"/>
              </a:rPr>
              <a:t>: </a:t>
            </a:r>
            <a:r>
              <a:rPr lang="en-GB" sz="1100" b="0" i="0" u="none" strike="noStrike" cap="none" dirty="0">
                <a:solidFill>
                  <a:schemeClr val="dk1"/>
                </a:solidFill>
                <a:latin typeface="Tahoma"/>
                <a:ea typeface="Tahoma"/>
                <a:cs typeface="Tahoma"/>
                <a:sym typeface="Tahoma"/>
              </a:rPr>
              <a:t>THIS IS AN OPTIONAL SLIDE. It can be used to explain the different factors which influence behaviour.</a:t>
            </a:r>
            <a:endParaRPr dirty="0"/>
          </a:p>
          <a:p>
            <a:pPr marL="0" marR="0" lvl="0" indent="0" algn="l" rtl="0">
              <a:spcBef>
                <a:spcPts val="330"/>
              </a:spcBef>
              <a:spcAft>
                <a:spcPts val="0"/>
              </a:spcAft>
              <a:buNone/>
            </a:pPr>
            <a:endParaRPr sz="1100" b="1"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Skills: </a:t>
            </a:r>
            <a:r>
              <a:rPr lang="en-GB" sz="1100" b="0" i="0" u="none" strike="noStrike" cap="none" dirty="0">
                <a:solidFill>
                  <a:schemeClr val="dk1"/>
                </a:solidFill>
                <a:latin typeface="Tahoma"/>
                <a:ea typeface="Tahoma"/>
                <a:cs typeface="Tahoma"/>
                <a:sym typeface="Tahoma"/>
              </a:rPr>
              <a:t>abilities needed to perform a given behaviour.</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Access: </a:t>
            </a:r>
            <a:r>
              <a:rPr lang="en-GB" sz="1100" b="0" i="0" u="none" strike="noStrike" cap="none" dirty="0">
                <a:solidFill>
                  <a:schemeClr val="dk1"/>
                </a:solidFill>
                <a:latin typeface="Tahoma"/>
                <a:ea typeface="Tahoma"/>
                <a:cs typeface="Tahoma"/>
                <a:sym typeface="Tahoma"/>
              </a:rPr>
              <a:t>availability of services and products needed by an audience.</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Policy: </a:t>
            </a:r>
            <a:r>
              <a:rPr lang="en-GB" sz="1100" b="0" i="0" u="none" strike="noStrike" cap="none" dirty="0">
                <a:solidFill>
                  <a:schemeClr val="dk1"/>
                </a:solidFill>
                <a:latin typeface="Tahoma"/>
                <a:ea typeface="Tahoma"/>
                <a:cs typeface="Tahoma"/>
                <a:sym typeface="Tahoma"/>
              </a:rPr>
              <a:t>laws and regulations which affect behaviours, and access to products and services.</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Culture: </a:t>
            </a:r>
            <a:r>
              <a:rPr lang="en-GB" sz="1100" b="0" i="0" u="none" strike="noStrike" cap="none" dirty="0">
                <a:solidFill>
                  <a:schemeClr val="dk1"/>
                </a:solidFill>
                <a:latin typeface="Tahoma"/>
                <a:ea typeface="Tahoma"/>
                <a:cs typeface="Tahoma"/>
                <a:sym typeface="Tahoma"/>
              </a:rPr>
              <a:t>customs, lifestyle, values and practices within a self-defined group.</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Actual consequences:</a:t>
            </a:r>
            <a:r>
              <a:rPr lang="en-GB" sz="1100" b="0" i="0" u="none" strike="noStrike" cap="none" dirty="0">
                <a:solidFill>
                  <a:schemeClr val="dk1"/>
                </a:solidFill>
                <a:latin typeface="Tahoma"/>
                <a:ea typeface="Tahoma"/>
                <a:cs typeface="Tahoma"/>
                <a:sym typeface="Tahoma"/>
              </a:rPr>
              <a:t> what actually happens after performing a particular behaviour.</a:t>
            </a: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None/>
            </a:pPr>
            <a:r>
              <a:rPr lang="en-GB" sz="1100" b="0" i="0" u="none" strike="noStrike" cap="none" dirty="0">
                <a:solidFill>
                  <a:schemeClr val="dk1"/>
                </a:solidFill>
                <a:latin typeface="Tahoma"/>
                <a:ea typeface="Tahoma"/>
                <a:cs typeface="Tahoma"/>
                <a:sym typeface="Tahoma"/>
              </a:rPr>
              <a:t> </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Knowledge: </a:t>
            </a:r>
            <a:r>
              <a:rPr lang="en-GB" sz="1100" b="0" i="0" u="none" strike="noStrike" cap="none" dirty="0">
                <a:solidFill>
                  <a:schemeClr val="dk1"/>
                </a:solidFill>
                <a:latin typeface="Tahoma"/>
                <a:ea typeface="Tahoma"/>
                <a:cs typeface="Tahoma"/>
                <a:sym typeface="Tahoma"/>
              </a:rPr>
              <a:t>basic factual knowledge.</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Attitudes: </a:t>
            </a:r>
            <a:r>
              <a:rPr lang="en-GB" sz="1100" b="0" i="0" u="none" strike="noStrike" cap="none" dirty="0">
                <a:solidFill>
                  <a:schemeClr val="dk1"/>
                </a:solidFill>
                <a:latin typeface="Tahoma"/>
                <a:ea typeface="Tahoma"/>
                <a:cs typeface="Tahoma"/>
                <a:sym typeface="Tahoma"/>
              </a:rPr>
              <a:t>what an individual thinks or feels about a particular issue.</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Self-efficacy: </a:t>
            </a:r>
            <a:r>
              <a:rPr lang="en-GB" sz="1100" b="0" i="0" u="none" strike="noStrike" cap="none" dirty="0">
                <a:solidFill>
                  <a:schemeClr val="dk1"/>
                </a:solidFill>
                <a:latin typeface="Tahoma"/>
                <a:ea typeface="Tahoma"/>
                <a:cs typeface="Tahoma"/>
                <a:sym typeface="Tahoma"/>
              </a:rPr>
              <a:t>an individual’s belief that s/he can do a particular behaviour.</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Perceived social norms: </a:t>
            </a:r>
            <a:r>
              <a:rPr lang="en-GB" sz="1100" b="0" i="0" u="none" strike="noStrike" cap="none" dirty="0">
                <a:solidFill>
                  <a:schemeClr val="dk1"/>
                </a:solidFill>
                <a:latin typeface="Tahoma"/>
                <a:ea typeface="Tahoma"/>
                <a:cs typeface="Tahoma"/>
                <a:sym typeface="Tahoma"/>
              </a:rPr>
              <a:t>what matters most to the person </a:t>
            </a:r>
            <a:r>
              <a:rPr lang="en-GB" sz="1100" b="0" i="0" u="sng" strike="noStrike" cap="none" dirty="0">
                <a:solidFill>
                  <a:schemeClr val="dk1"/>
                </a:solidFill>
                <a:latin typeface="Tahoma"/>
                <a:ea typeface="Tahoma"/>
                <a:cs typeface="Tahoma"/>
                <a:sym typeface="Tahoma"/>
              </a:rPr>
              <a:t>OR</a:t>
            </a:r>
            <a:r>
              <a:rPr lang="en-GB" sz="1100" b="0" i="0" u="none" strike="noStrike" cap="none" dirty="0">
                <a:solidFill>
                  <a:schemeClr val="dk1"/>
                </a:solidFill>
                <a:latin typeface="Tahoma"/>
                <a:ea typeface="Tahoma"/>
                <a:cs typeface="Tahoma"/>
                <a:sym typeface="Tahoma"/>
              </a:rPr>
              <a:t> what the individual perceives people think s/he should do.</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Perceived consequences:</a:t>
            </a:r>
            <a:r>
              <a:rPr lang="en-GB" sz="1100" b="0" i="0" u="none" strike="noStrike" cap="none" dirty="0">
                <a:solidFill>
                  <a:schemeClr val="dk1"/>
                </a:solidFill>
                <a:latin typeface="Tahoma"/>
                <a:ea typeface="Tahoma"/>
                <a:cs typeface="Tahoma"/>
                <a:sym typeface="Tahoma"/>
              </a:rPr>
              <a:t> what a person thinks will happen.</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Perceived risks: </a:t>
            </a:r>
            <a:r>
              <a:rPr lang="en-GB" sz="1100" b="0" i="0" u="none" strike="noStrike" cap="none" dirty="0">
                <a:solidFill>
                  <a:schemeClr val="dk1"/>
                </a:solidFill>
                <a:latin typeface="Tahoma"/>
                <a:ea typeface="Tahoma"/>
                <a:cs typeface="Tahoma"/>
                <a:sym typeface="Tahoma"/>
              </a:rPr>
              <a:t>a person’s perception of his/her own vulnerability.</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Intentions: </a:t>
            </a:r>
            <a:r>
              <a:rPr lang="en-GB" sz="1100" b="0" i="0" u="none" strike="noStrike" cap="none" dirty="0">
                <a:solidFill>
                  <a:schemeClr val="dk1"/>
                </a:solidFill>
                <a:latin typeface="Tahoma"/>
                <a:ea typeface="Tahoma"/>
                <a:cs typeface="Tahoma"/>
                <a:sym typeface="Tahoma"/>
              </a:rPr>
              <a:t>commitment to a future act.</a:t>
            </a:r>
            <a:endParaRPr dirty="0"/>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Tahoma"/>
              <a:buNone/>
            </a:pPr>
            <a:r>
              <a:rPr lang="en-GB" sz="1100" b="1" i="0" u="none" strike="noStrike" cap="none" dirty="0">
                <a:solidFill>
                  <a:schemeClr val="dk1"/>
                </a:solidFill>
                <a:latin typeface="Tahoma"/>
                <a:ea typeface="Tahoma"/>
                <a:cs typeface="Tahoma"/>
                <a:sym typeface="Tahoma"/>
              </a:rPr>
              <a:t>Source: </a:t>
            </a:r>
            <a:r>
              <a:rPr lang="en-GB" sz="1100" b="0" i="0" u="none" strike="noStrike" cap="none" dirty="0">
                <a:solidFill>
                  <a:schemeClr val="dk1"/>
                </a:solidFill>
                <a:latin typeface="Tahoma"/>
                <a:ea typeface="Tahoma"/>
                <a:cs typeface="Tahoma"/>
                <a:sym typeface="Tahoma"/>
              </a:rPr>
              <a:t>Smith WA, Strand J. Social marketing </a:t>
            </a:r>
            <a:r>
              <a:rPr lang="en-GB" sz="1100" b="0" i="0" u="none" strike="noStrike" cap="none" dirty="0" err="1">
                <a:solidFill>
                  <a:schemeClr val="dk1"/>
                </a:solidFill>
                <a:latin typeface="Tahoma"/>
                <a:ea typeface="Tahoma"/>
                <a:cs typeface="Tahoma"/>
                <a:sym typeface="Tahoma"/>
              </a:rPr>
              <a:t>behavior</a:t>
            </a:r>
            <a:r>
              <a:rPr lang="en-GB" sz="1100" b="0" i="0" u="none" strike="noStrike" cap="none" dirty="0">
                <a:solidFill>
                  <a:schemeClr val="dk1"/>
                </a:solidFill>
                <a:latin typeface="Tahoma"/>
                <a:ea typeface="Tahoma"/>
                <a:cs typeface="Tahoma"/>
                <a:sym typeface="Tahoma"/>
              </a:rPr>
              <a:t>: a practical resource for social change professionals. Washington: Academy for Educational Development; 2008.</a:t>
            </a:r>
          </a:p>
          <a:p>
            <a:pPr marL="0" marR="0" lvl="0" indent="0" algn="l" rtl="0">
              <a:lnSpc>
                <a:spcPct val="100000"/>
              </a:lnSpc>
              <a:spcBef>
                <a:spcPts val="330"/>
              </a:spcBef>
              <a:spcAft>
                <a:spcPts val="0"/>
              </a:spcAft>
              <a:buClr>
                <a:schemeClr val="dk1"/>
              </a:buClr>
              <a:buSzPts val="1100"/>
              <a:buFont typeface="Tahoma"/>
              <a:buNone/>
            </a:pPr>
            <a:endParaRPr dirty="0"/>
          </a:p>
        </p:txBody>
      </p:sp>
      <p:sp>
        <p:nvSpPr>
          <p:cNvPr id="249" name="Shape 249"/>
          <p:cNvSpPr txBox="1">
            <a:spLocks noGrp="1"/>
          </p:cNvSpPr>
          <p:nvPr>
            <p:ph type="sldNum" idx="12"/>
          </p:nvPr>
        </p:nvSpPr>
        <p:spPr>
          <a:xfrm>
            <a:off x="3849689" y="9428712"/>
            <a:ext cx="2946400" cy="496332"/>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None/>
            </a:pPr>
            <a:fld id="{00000000-1234-1234-1234-123412341234}" type="slidenum">
              <a:rPr lang="en-GB" sz="3200">
                <a:solidFill>
                  <a:schemeClr val="dk1"/>
                </a:solidFill>
                <a:latin typeface="Tahoma"/>
                <a:ea typeface="Tahoma"/>
                <a:cs typeface="Tahoma"/>
                <a:sym typeface="Tahoma"/>
              </a:rPr>
              <a:t>21</a:t>
            </a:fld>
            <a:endParaRPr sz="3200">
              <a:solidFill>
                <a:schemeClr val="dk1"/>
              </a:solidFill>
              <a:latin typeface="Tahoma"/>
              <a:ea typeface="Tahoma"/>
              <a:cs typeface="Tahoma"/>
              <a:sym typeface="Tahoma"/>
            </a:endParaRPr>
          </a:p>
        </p:txBody>
      </p:sp>
    </p:spTree>
    <p:extLst>
      <p:ext uri="{BB962C8B-B14F-4D97-AF65-F5344CB8AC3E}">
        <p14:creationId xmlns:p14="http://schemas.microsoft.com/office/powerpoint/2010/main" val="23020374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Shape 259"/>
          <p:cNvSpPr>
            <a:spLocks noGrp="1" noRot="1" noChangeAspect="1"/>
          </p:cNvSpPr>
          <p:nvPr>
            <p:ph type="sldImg" idx="2"/>
          </p:nvPr>
        </p:nvSpPr>
        <p:spPr>
          <a:xfrm>
            <a:off x="112713"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260" name="Shape 260"/>
          <p:cNvSpPr txBox="1">
            <a:spLocks noGrp="1"/>
          </p:cNvSpPr>
          <p:nvPr>
            <p:ph type="body" idx="1"/>
          </p:nvPr>
        </p:nvSpPr>
        <p:spPr>
          <a:xfrm>
            <a:off x="734841" y="3450196"/>
            <a:ext cx="5438140" cy="5731944"/>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1100" b="1" i="0" u="sng" strike="noStrike" cap="none" dirty="0">
                <a:solidFill>
                  <a:schemeClr val="dk1"/>
                </a:solidFill>
                <a:latin typeface="Tahoma"/>
                <a:ea typeface="Tahoma"/>
                <a:cs typeface="Tahoma"/>
                <a:sym typeface="Tahoma"/>
              </a:rPr>
              <a:t>Note to the facilitators</a:t>
            </a:r>
            <a:r>
              <a:rPr lang="en-GB" sz="1100" b="1" i="0" u="none" strike="noStrike" cap="none" dirty="0">
                <a:solidFill>
                  <a:schemeClr val="dk1"/>
                </a:solidFill>
                <a:latin typeface="Tahoma"/>
                <a:ea typeface="Tahoma"/>
                <a:cs typeface="Tahoma"/>
                <a:sym typeface="Tahoma"/>
              </a:rPr>
              <a:t>:</a:t>
            </a:r>
            <a:r>
              <a:rPr lang="en-GB" sz="1100" b="0" i="0" u="none" strike="noStrike" cap="none" dirty="0">
                <a:solidFill>
                  <a:schemeClr val="dk1"/>
                </a:solidFill>
                <a:latin typeface="Tahoma"/>
                <a:ea typeface="Tahoma"/>
                <a:cs typeface="Tahoma"/>
                <a:sym typeface="Tahoma"/>
              </a:rPr>
              <a:t> THIS IS AN OPTIONAL SLIDE</a:t>
            </a:r>
            <a:endParaRPr dirty="0"/>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Through this example you can show how “staging” the target audience’s behaviour could be used for segmentation.</a:t>
            </a:r>
            <a:endParaRPr dirty="0"/>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Staging can also be used as a tool to set outcomes for the campaign (i.e. to increase the number of smokers actively attempting to give up smoking).</a:t>
            </a:r>
            <a:endParaRPr sz="1100" b="1" i="0" u="sng" strike="noStrike" cap="none" dirty="0">
              <a:solidFill>
                <a:schemeClr val="dk1"/>
              </a:solidFill>
              <a:latin typeface="Tahoma"/>
              <a:ea typeface="Tahoma"/>
              <a:cs typeface="Tahoma"/>
              <a:sym typeface="Tahoma"/>
            </a:endParaRPr>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None/>
            </a:pPr>
            <a:r>
              <a:rPr lang="en-GB" sz="1100" b="0" i="0" u="none" strike="noStrike" cap="none" dirty="0">
                <a:solidFill>
                  <a:schemeClr val="dk1"/>
                </a:solidFill>
                <a:latin typeface="Tahoma"/>
                <a:ea typeface="Tahoma"/>
                <a:cs typeface="Tahoma"/>
                <a:sym typeface="Tahoma"/>
              </a:rPr>
              <a:t>FRANK is the UK’s national drug information and advice service provided by the Department of Health, the Home Office and the Department for Education.</a:t>
            </a:r>
            <a:endParaRPr dirty="0"/>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Tahoma"/>
              <a:buNone/>
            </a:pPr>
            <a:r>
              <a:rPr lang="en-GB" sz="1100" b="1" i="0" u="none" strike="noStrike" cap="none" dirty="0">
                <a:solidFill>
                  <a:schemeClr val="dk1"/>
                </a:solidFill>
                <a:latin typeface="Tahoma"/>
                <a:ea typeface="Tahoma"/>
                <a:cs typeface="Tahoma"/>
                <a:sym typeface="Tahoma"/>
              </a:rPr>
              <a:t>Source: </a:t>
            </a:r>
            <a:r>
              <a:rPr lang="en-GB" sz="1100" b="0" i="0" u="none" strike="noStrike" cap="none" dirty="0">
                <a:solidFill>
                  <a:schemeClr val="dk1"/>
                </a:solidFill>
                <a:latin typeface="Tahoma"/>
                <a:ea typeface="Tahoma"/>
                <a:cs typeface="Tahoma"/>
                <a:sym typeface="Tahoma"/>
              </a:rPr>
              <a:t>Public Health England. Campaign resource centre: your one-stop shop for all PHE campaigns. FRANK [Internet] 2012 Jan 6 [cited 2013 Oct 4]. Available from: </a:t>
            </a:r>
            <a:r>
              <a:rPr lang="en-GB" sz="1100" b="0" i="0" u="sng" strike="noStrike" cap="none" dirty="0">
                <a:solidFill>
                  <a:srgbClr val="92D050"/>
                </a:solidFill>
                <a:latin typeface="Tahoma"/>
                <a:ea typeface="Tahoma"/>
                <a:cs typeface="Tahoma"/>
                <a:sym typeface="Tahoma"/>
              </a:rPr>
              <a:t>http://campaigns.dh.gov.uk/category/frank/</a:t>
            </a:r>
            <a:r>
              <a:rPr lang="en-GB" sz="900" b="1" i="0" u="none" strike="noStrike" cap="none" dirty="0">
                <a:solidFill>
                  <a:schemeClr val="dk1"/>
                </a:solidFill>
                <a:latin typeface="+mn-lt"/>
                <a:ea typeface="Tahoma"/>
                <a:cs typeface="Tahoma"/>
                <a:sym typeface="Tahoma"/>
              </a:rPr>
              <a:t>Source: </a:t>
            </a:r>
            <a:r>
              <a:rPr lang="en-GB" sz="900" b="0" i="0" u="none" strike="noStrike" cap="none" dirty="0">
                <a:solidFill>
                  <a:schemeClr val="dk1"/>
                </a:solidFill>
                <a:latin typeface="+mn-lt"/>
                <a:ea typeface="Tahoma"/>
                <a:cs typeface="Tahoma"/>
                <a:sym typeface="Tahoma"/>
              </a:rPr>
              <a:t>Smith WA, Strand J. Social marketing </a:t>
            </a:r>
            <a:r>
              <a:rPr lang="en-GB" sz="900" b="0" i="0" u="none" strike="noStrike" cap="none" dirty="0" err="1">
                <a:solidFill>
                  <a:schemeClr val="dk1"/>
                </a:solidFill>
                <a:latin typeface="+mn-lt"/>
                <a:ea typeface="Tahoma"/>
                <a:cs typeface="Tahoma"/>
                <a:sym typeface="Tahoma"/>
              </a:rPr>
              <a:t>behavior</a:t>
            </a:r>
            <a:r>
              <a:rPr lang="en-GB" sz="900" b="0" i="0" u="none" strike="noStrike" cap="none" dirty="0">
                <a:solidFill>
                  <a:schemeClr val="dk1"/>
                </a:solidFill>
                <a:latin typeface="+mn-lt"/>
                <a:ea typeface="Tahoma"/>
                <a:cs typeface="Tahoma"/>
                <a:sym typeface="Tahoma"/>
              </a:rPr>
              <a:t>: a practical resource for social change professionals. Washington: Academy for Educational Development; 2008.</a:t>
            </a:r>
          </a:p>
          <a:p>
            <a:pPr marL="0" marR="0" lvl="0" indent="0" algn="l" rtl="0">
              <a:spcBef>
                <a:spcPts val="330"/>
              </a:spcBef>
              <a:spcAft>
                <a:spcPts val="0"/>
              </a:spcAft>
              <a:buNone/>
            </a:pPr>
            <a:endParaRPr sz="1100" b="0" i="0" u="sng" strike="noStrike" cap="none" dirty="0">
              <a:solidFill>
                <a:srgbClr val="92D050"/>
              </a:solidFill>
              <a:latin typeface="Tahoma"/>
              <a:ea typeface="Tahoma"/>
              <a:cs typeface="Tahoma"/>
              <a:sym typeface="Tahoma"/>
            </a:endParaRPr>
          </a:p>
        </p:txBody>
      </p:sp>
    </p:spTree>
    <p:extLst>
      <p:ext uri="{BB962C8B-B14F-4D97-AF65-F5344CB8AC3E}">
        <p14:creationId xmlns:p14="http://schemas.microsoft.com/office/powerpoint/2010/main" val="14584969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15037835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Shape 267"/>
          <p:cNvSpPr>
            <a:spLocks noGrp="1" noRot="1" noChangeAspect="1"/>
          </p:cNvSpPr>
          <p:nvPr>
            <p:ph type="sldImg" idx="2"/>
          </p:nvPr>
        </p:nvSpPr>
        <p:spPr>
          <a:xfrm>
            <a:off x="112713"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268" name="Shape 268"/>
          <p:cNvSpPr txBox="1">
            <a:spLocks noGrp="1"/>
          </p:cNvSpPr>
          <p:nvPr>
            <p:ph type="body" idx="1"/>
          </p:nvPr>
        </p:nvSpPr>
        <p:spPr>
          <a:xfrm>
            <a:off x="734841" y="3450196"/>
            <a:ext cx="5438140" cy="5731944"/>
          </a:xfrm>
          <a:prstGeom prst="rect">
            <a:avLst/>
          </a:prstGeom>
          <a:noFill/>
          <a:ln>
            <a:noFill/>
          </a:ln>
        </p:spPr>
        <p:txBody>
          <a:bodyPr spcFirstLastPara="1" wrap="square" lIns="0" tIns="0" rIns="0" bIns="0" anchor="t" anchorCtr="0">
            <a:noAutofit/>
          </a:bodyPr>
          <a:lstStyle/>
          <a:p>
            <a:pPr marL="171450" marR="0" lvl="0" indent="-171450" algn="l" rtl="0">
              <a:spcBef>
                <a:spcPts val="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After identifying your segments, you will need to select those that will be targeted in the campaign.</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One may select more than one segment, and then decide who will be the primary and the secondary audience.</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When choosing segments it is necessary to clarify the behaviour you want them to do.</a:t>
            </a:r>
            <a:endParaRPr/>
          </a:p>
          <a:p>
            <a:pPr marL="0" marR="0" lvl="0" indent="0" algn="l" rtl="0">
              <a:spcBef>
                <a:spcPts val="330"/>
              </a:spcBef>
              <a:spcAft>
                <a:spcPts val="0"/>
              </a:spcAft>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r>
              <a:rPr lang="en-GB" sz="1100" b="1" i="0" u="sng" strike="noStrike" cap="none">
                <a:solidFill>
                  <a:schemeClr val="dk1"/>
                </a:solidFill>
                <a:latin typeface="Tahoma"/>
                <a:ea typeface="Tahoma"/>
                <a:cs typeface="Tahoma"/>
                <a:sym typeface="Tahoma"/>
              </a:rPr>
              <a:t>Note to the facilitators</a:t>
            </a:r>
            <a:r>
              <a:rPr lang="en-GB" sz="1100" b="1" i="0" u="none" strike="noStrike" cap="none">
                <a:solidFill>
                  <a:schemeClr val="dk1"/>
                </a:solidFill>
                <a:latin typeface="Tahoma"/>
                <a:ea typeface="Tahoma"/>
                <a:cs typeface="Tahoma"/>
                <a:sym typeface="Tahoma"/>
              </a:rPr>
              <a:t>:</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Refer back to the CDC case scenario to remind participants about different types of audiences.</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The table in the slide contains some examples.</a:t>
            </a:r>
            <a:endParaRPr sz="1100" b="0" i="0" u="none" strike="noStrike" cap="none">
              <a:solidFill>
                <a:schemeClr val="dk1"/>
              </a:solidFill>
              <a:latin typeface="Tahoma"/>
              <a:ea typeface="Tahoma"/>
              <a:cs typeface="Tahoma"/>
              <a:sym typeface="Tahoma"/>
            </a:endParaRPr>
          </a:p>
        </p:txBody>
      </p:sp>
    </p:spTree>
    <p:extLst>
      <p:ext uri="{BB962C8B-B14F-4D97-AF65-F5344CB8AC3E}">
        <p14:creationId xmlns:p14="http://schemas.microsoft.com/office/powerpoint/2010/main" val="37547639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Shape 275"/>
          <p:cNvSpPr>
            <a:spLocks noGrp="1" noRot="1" noChangeAspect="1"/>
          </p:cNvSpPr>
          <p:nvPr>
            <p:ph type="sldImg" idx="2"/>
          </p:nvPr>
        </p:nvSpPr>
        <p:spPr>
          <a:xfrm>
            <a:off x="112713"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276" name="Shape 276"/>
          <p:cNvSpPr txBox="1">
            <a:spLocks noGrp="1"/>
          </p:cNvSpPr>
          <p:nvPr>
            <p:ph type="body" idx="1"/>
          </p:nvPr>
        </p:nvSpPr>
        <p:spPr>
          <a:xfrm>
            <a:off x="734841" y="3450196"/>
            <a:ext cx="5438140" cy="5731944"/>
          </a:xfrm>
          <a:prstGeom prst="rect">
            <a:avLst/>
          </a:prstGeom>
          <a:noFill/>
          <a:ln>
            <a:noFill/>
          </a:ln>
        </p:spPr>
        <p:txBody>
          <a:bodyPr spcFirstLastPara="1" wrap="square" lIns="0" tIns="0" rIns="0" bIns="0" anchor="t" anchorCtr="0">
            <a:noAutofit/>
          </a:bodyPr>
          <a:lstStyle/>
          <a:p>
            <a:pPr marL="171450" marR="0" lvl="0" indent="-171450" algn="l" rtl="0">
              <a:lnSpc>
                <a:spcPct val="100000"/>
              </a:lnSpc>
              <a:spcBef>
                <a:spcPts val="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When defining the behaviour you desire from your target audience, you need to know what your competition is.</a:t>
            </a:r>
            <a:endParaRPr/>
          </a:p>
          <a:p>
            <a:pPr marL="171450" marR="0" lvl="0" indent="-171450" algn="l" rtl="0">
              <a:lnSpc>
                <a:spcPct val="100000"/>
              </a:lnSpc>
              <a:spcBef>
                <a:spcPts val="330"/>
              </a:spcBef>
              <a:spcAft>
                <a:spcPts val="0"/>
              </a:spcAft>
              <a:buClr>
                <a:schemeClr val="dk1"/>
              </a:buClr>
              <a:buSzPts val="1100"/>
              <a:buFont typeface="Arial"/>
              <a:buChar char="•"/>
            </a:pPr>
            <a:r>
              <a:rPr lang="en-GB" sz="1100" b="1" i="0" u="none" strike="noStrike" cap="none">
                <a:solidFill>
                  <a:schemeClr val="dk1"/>
                </a:solidFill>
                <a:latin typeface="Tahoma"/>
                <a:ea typeface="Tahoma"/>
                <a:cs typeface="Tahoma"/>
                <a:sym typeface="Tahoma"/>
              </a:rPr>
              <a:t>Competition</a:t>
            </a:r>
            <a:r>
              <a:rPr lang="en-GB" sz="1100" b="0" i="0" u="none" strike="noStrike" cap="none">
                <a:solidFill>
                  <a:schemeClr val="dk1"/>
                </a:solidFill>
                <a:latin typeface="Tahoma"/>
                <a:ea typeface="Tahoma"/>
                <a:cs typeface="Tahoma"/>
                <a:sym typeface="Tahoma"/>
              </a:rPr>
              <a:t> is a concept from social marketing that helps you identify the current behaviour (i.e. the competitive behaviour) of your audience.</a:t>
            </a:r>
            <a:endParaRPr sz="1100" b="0" i="0" u="none" strike="noStrike" cap="none">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A target audience can go somewhere else or do something else or maintain current behaviour. Therefore, it is important to understand what the target audience does that competes with the healthy behaviour we want them to do.</a:t>
            </a:r>
            <a:endParaRPr sz="1100" b="0" i="0" u="none" strike="noStrike" cap="none">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By knowing this, the campaign can be modified to provide a product that makes the competing behaviour less attractive, less available or most costly.</a:t>
            </a:r>
            <a:endParaRPr/>
          </a:p>
          <a:p>
            <a:pPr marL="171450" marR="0" lvl="0" indent="-101600" algn="l" rtl="0">
              <a:spcBef>
                <a:spcPts val="330"/>
              </a:spcBef>
              <a:spcAft>
                <a:spcPts val="0"/>
              </a:spcAft>
              <a:buClr>
                <a:schemeClr val="dk1"/>
              </a:buClr>
              <a:buSzPts val="1100"/>
              <a:buFont typeface="Arial"/>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r>
              <a:rPr lang="en-GB" sz="1100" b="1" i="0" u="sng" strike="noStrike" cap="none">
                <a:solidFill>
                  <a:schemeClr val="dk1"/>
                </a:solidFill>
                <a:latin typeface="Tahoma"/>
                <a:ea typeface="Tahoma"/>
                <a:cs typeface="Tahoma"/>
                <a:sym typeface="Tahoma"/>
              </a:rPr>
              <a:t>Note to the facilitators</a:t>
            </a:r>
            <a:r>
              <a:rPr lang="en-GB" sz="1100" b="1" i="0" u="none" strike="noStrike" cap="none">
                <a:solidFill>
                  <a:schemeClr val="dk1"/>
                </a:solidFill>
                <a:latin typeface="Tahoma"/>
                <a:ea typeface="Tahoma"/>
                <a:cs typeface="Tahoma"/>
                <a:sym typeface="Tahoma"/>
              </a:rPr>
              <a:t>:</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The concept of competition is a relevant one within social marketing.</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It is closely related to the concepts of exchange and competitive analysis, which will be explained in the following slides.</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Please make sure to clearly explain these concepts and refer back to them when appropriate.</a:t>
            </a:r>
            <a:endParaRPr sz="1100" b="0" i="0" u="none" strike="noStrike" cap="none">
              <a:solidFill>
                <a:schemeClr val="dk1"/>
              </a:solidFill>
              <a:latin typeface="Tahoma"/>
              <a:ea typeface="Tahoma"/>
              <a:cs typeface="Tahoma"/>
              <a:sym typeface="Tahoma"/>
            </a:endParaRPr>
          </a:p>
        </p:txBody>
      </p:sp>
    </p:spTree>
    <p:extLst>
      <p:ext uri="{BB962C8B-B14F-4D97-AF65-F5344CB8AC3E}">
        <p14:creationId xmlns:p14="http://schemas.microsoft.com/office/powerpoint/2010/main" val="8972901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Shape 282"/>
          <p:cNvSpPr>
            <a:spLocks noGrp="1" noRot="1" noChangeAspect="1"/>
          </p:cNvSpPr>
          <p:nvPr>
            <p:ph type="sldImg" idx="2"/>
          </p:nvPr>
        </p:nvSpPr>
        <p:spPr>
          <a:xfrm>
            <a:off x="112713"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283" name="Shape 283"/>
          <p:cNvSpPr txBox="1">
            <a:spLocks noGrp="1"/>
          </p:cNvSpPr>
          <p:nvPr>
            <p:ph type="body" idx="1"/>
          </p:nvPr>
        </p:nvSpPr>
        <p:spPr>
          <a:xfrm>
            <a:off x="734841" y="3450196"/>
            <a:ext cx="5438140" cy="5731944"/>
          </a:xfrm>
          <a:prstGeom prst="rect">
            <a:avLst/>
          </a:prstGeom>
          <a:noFill/>
          <a:ln>
            <a:noFill/>
          </a:ln>
        </p:spPr>
        <p:txBody>
          <a:bodyPr spcFirstLastPara="1" wrap="square" lIns="0" tIns="0" rIns="0" bIns="0" anchor="t" anchorCtr="0">
            <a:noAutofit/>
          </a:bodyPr>
          <a:lstStyle/>
          <a:p>
            <a:pPr marL="171450" marR="0" lvl="0" indent="-171450" algn="l" rtl="0">
              <a:spcBef>
                <a:spcPts val="0"/>
              </a:spcBef>
              <a:spcAft>
                <a:spcPts val="0"/>
              </a:spcAft>
              <a:buClr>
                <a:schemeClr val="dk1"/>
              </a:buClr>
              <a:buSzPts val="1200"/>
              <a:buFont typeface="Arial"/>
              <a:buChar char="•"/>
            </a:pPr>
            <a:r>
              <a:rPr lang="en-GB" sz="1200" b="0" i="0" u="none" strike="noStrike" cap="none" dirty="0">
                <a:solidFill>
                  <a:schemeClr val="dk1"/>
                </a:solidFill>
                <a:latin typeface="Tahoma"/>
                <a:ea typeface="Tahoma"/>
                <a:cs typeface="Tahoma"/>
                <a:sym typeface="Tahoma"/>
              </a:rPr>
              <a:t>When using social marketing to plan a campaign, you become a marketer and your audiences are your consumers.</a:t>
            </a:r>
            <a:endParaRPr sz="1200" b="0" i="0" u="none" strike="noStrike" cap="none" dirty="0">
              <a:solidFill>
                <a:schemeClr val="dk1"/>
              </a:solidFill>
              <a:latin typeface="Tahoma"/>
              <a:ea typeface="Tahoma"/>
              <a:cs typeface="Tahoma"/>
              <a:sym typeface="Tahoma"/>
            </a:endParaRPr>
          </a:p>
          <a:p>
            <a:pPr marL="171450" marR="0" lvl="0" indent="-171450" algn="l" rtl="0">
              <a:spcBef>
                <a:spcPts val="360"/>
              </a:spcBef>
              <a:spcAft>
                <a:spcPts val="0"/>
              </a:spcAft>
              <a:buClr>
                <a:schemeClr val="dk1"/>
              </a:buClr>
              <a:buSzPts val="1200"/>
              <a:buFont typeface="Arial"/>
              <a:buChar char="•"/>
            </a:pPr>
            <a:r>
              <a:rPr lang="en-GB" sz="1200" b="0" i="0" u="none" strike="noStrike" cap="none" dirty="0">
                <a:solidFill>
                  <a:schemeClr val="dk1"/>
                </a:solidFill>
                <a:latin typeface="Tahoma"/>
                <a:ea typeface="Tahoma"/>
                <a:cs typeface="Tahoma"/>
                <a:sym typeface="Tahoma"/>
              </a:rPr>
              <a:t>As a marketer you need to recognise your side of the exchange; ‘you need to offer something’.</a:t>
            </a:r>
            <a:endParaRPr sz="1200" b="0" i="0" u="none" strike="noStrike" cap="none" dirty="0">
              <a:solidFill>
                <a:schemeClr val="dk1"/>
              </a:solidFill>
              <a:latin typeface="Tahoma"/>
              <a:ea typeface="Tahoma"/>
              <a:cs typeface="Tahoma"/>
              <a:sym typeface="Tahoma"/>
            </a:endParaRPr>
          </a:p>
          <a:p>
            <a:pPr marL="171450" marR="0" lvl="0" indent="-171450" algn="l" rtl="0">
              <a:spcBef>
                <a:spcPts val="360"/>
              </a:spcBef>
              <a:spcAft>
                <a:spcPts val="0"/>
              </a:spcAft>
              <a:buClr>
                <a:schemeClr val="dk1"/>
              </a:buClr>
              <a:buSzPts val="1200"/>
              <a:buFont typeface="Arial"/>
              <a:buChar char="•"/>
            </a:pPr>
            <a:r>
              <a:rPr lang="en-GB" sz="1200" b="0" i="0" u="none" strike="noStrike" cap="none" dirty="0">
                <a:solidFill>
                  <a:schemeClr val="dk1"/>
                </a:solidFill>
                <a:latin typeface="Tahoma"/>
                <a:ea typeface="Tahoma"/>
                <a:cs typeface="Tahoma"/>
                <a:sym typeface="Tahoma"/>
              </a:rPr>
              <a:t>In a commercial exchange, consumers receive a product or service for a cash outlay.</a:t>
            </a:r>
            <a:endParaRPr dirty="0"/>
          </a:p>
          <a:p>
            <a:pPr marL="171450" marR="0" lvl="0" indent="-171450" algn="l" rtl="0">
              <a:spcBef>
                <a:spcPts val="360"/>
              </a:spcBef>
              <a:spcAft>
                <a:spcPts val="0"/>
              </a:spcAft>
              <a:buClr>
                <a:schemeClr val="dk1"/>
              </a:buClr>
              <a:buSzPts val="1200"/>
              <a:buFont typeface="Arial"/>
              <a:buChar char="•"/>
            </a:pPr>
            <a:r>
              <a:rPr lang="en-GB" sz="1200" b="0" i="0" u="none" strike="noStrike" cap="none" dirty="0">
                <a:solidFill>
                  <a:schemeClr val="dk1"/>
                </a:solidFill>
                <a:latin typeface="Tahoma"/>
                <a:ea typeface="Tahoma"/>
                <a:cs typeface="Tahoma"/>
                <a:sym typeface="Tahoma"/>
              </a:rPr>
              <a:t>‘Value creation’ is a term often used in marketing. You can create value for your customers by increasing the value of your offer or by reducing the costs of the offer.</a:t>
            </a:r>
            <a:endParaRPr dirty="0"/>
          </a:p>
          <a:p>
            <a:pPr marL="171450" marR="0" lvl="0" indent="-95250" algn="l" rtl="0">
              <a:spcBef>
                <a:spcPts val="360"/>
              </a:spcBef>
              <a:spcAft>
                <a:spcPts val="0"/>
              </a:spcAft>
              <a:buClr>
                <a:schemeClr val="dk1"/>
              </a:buClr>
              <a:buSzPts val="1200"/>
              <a:buFont typeface="Arial"/>
              <a:buNone/>
            </a:pPr>
            <a:endParaRPr sz="1200" b="0" i="0" u="none" strike="noStrike" cap="none" dirty="0">
              <a:solidFill>
                <a:schemeClr val="dk1"/>
              </a:solidFill>
              <a:latin typeface="Tahoma"/>
              <a:ea typeface="Tahoma"/>
              <a:cs typeface="Tahoma"/>
              <a:sym typeface="Tahoma"/>
            </a:endParaRPr>
          </a:p>
          <a:p>
            <a:pPr marL="0" marR="0" lvl="0" indent="0" algn="l" rtl="0">
              <a:spcBef>
                <a:spcPts val="360"/>
              </a:spcBef>
              <a:spcAft>
                <a:spcPts val="0"/>
              </a:spcAft>
              <a:buClr>
                <a:schemeClr val="dk1"/>
              </a:buClr>
              <a:buSzPts val="1200"/>
              <a:buFont typeface="Arial"/>
              <a:buNone/>
            </a:pPr>
            <a:r>
              <a:rPr lang="en-GB" sz="1200" b="1" i="0" u="none" strike="noStrike" cap="none" dirty="0">
                <a:solidFill>
                  <a:schemeClr val="dk1"/>
                </a:solidFill>
                <a:latin typeface="Tahoma"/>
                <a:ea typeface="Tahoma"/>
                <a:cs typeface="Tahoma"/>
                <a:sym typeface="Tahoma"/>
              </a:rPr>
              <a:t>Source:</a:t>
            </a:r>
            <a:r>
              <a:rPr lang="en-GB" sz="1200" b="0" i="0" u="none" strike="noStrike" cap="none" dirty="0">
                <a:solidFill>
                  <a:schemeClr val="dk1"/>
                </a:solidFill>
                <a:latin typeface="Tahoma"/>
                <a:ea typeface="Tahoma"/>
                <a:cs typeface="Tahoma"/>
                <a:sym typeface="Tahoma"/>
              </a:rPr>
              <a:t> Smith WA, Strand J. Social marketing </a:t>
            </a:r>
            <a:r>
              <a:rPr lang="en-GB" sz="1200" b="0" i="0" u="none" strike="noStrike" cap="none" dirty="0" err="1">
                <a:solidFill>
                  <a:schemeClr val="dk1"/>
                </a:solidFill>
                <a:latin typeface="Tahoma"/>
                <a:ea typeface="Tahoma"/>
                <a:cs typeface="Tahoma"/>
                <a:sym typeface="Tahoma"/>
              </a:rPr>
              <a:t>behavior</a:t>
            </a:r>
            <a:r>
              <a:rPr lang="en-GB" sz="1200" b="0" i="0" u="none" strike="noStrike" cap="none" dirty="0">
                <a:solidFill>
                  <a:schemeClr val="dk1"/>
                </a:solidFill>
                <a:latin typeface="Tahoma"/>
                <a:ea typeface="Tahoma"/>
                <a:cs typeface="Tahoma"/>
                <a:sym typeface="Tahoma"/>
              </a:rPr>
              <a:t>: a practical resource for social change professionals. Washington: Academy for Educational Development; 2008.</a:t>
            </a:r>
            <a:endParaRPr sz="1200" b="0" i="0" u="none" strike="noStrike" cap="none" dirty="0">
              <a:solidFill>
                <a:schemeClr val="dk1"/>
              </a:solidFill>
              <a:latin typeface="Tahoma"/>
              <a:ea typeface="Tahoma"/>
              <a:cs typeface="Tahoma"/>
              <a:sym typeface="Tahoma"/>
            </a:endParaRPr>
          </a:p>
        </p:txBody>
      </p:sp>
      <p:sp>
        <p:nvSpPr>
          <p:cNvPr id="284" name="Shape 284"/>
          <p:cNvSpPr txBox="1">
            <a:spLocks noGrp="1"/>
          </p:cNvSpPr>
          <p:nvPr>
            <p:ph type="sldNum" idx="12"/>
          </p:nvPr>
        </p:nvSpPr>
        <p:spPr>
          <a:xfrm>
            <a:off x="3849689" y="9428712"/>
            <a:ext cx="2946400" cy="496332"/>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None/>
            </a:pPr>
            <a:fld id="{00000000-1234-1234-1234-123412341234}" type="slidenum">
              <a:rPr lang="en-GB" sz="3200">
                <a:solidFill>
                  <a:schemeClr val="dk1"/>
                </a:solidFill>
                <a:latin typeface="Tahoma"/>
                <a:ea typeface="Tahoma"/>
                <a:cs typeface="Tahoma"/>
                <a:sym typeface="Tahoma"/>
              </a:rPr>
              <a:t>25</a:t>
            </a:fld>
            <a:endParaRPr sz="3200">
              <a:solidFill>
                <a:schemeClr val="dk1"/>
              </a:solidFill>
              <a:latin typeface="Tahoma"/>
              <a:ea typeface="Tahoma"/>
              <a:cs typeface="Tahoma"/>
              <a:sym typeface="Tahoma"/>
            </a:endParaRPr>
          </a:p>
        </p:txBody>
      </p:sp>
    </p:spTree>
    <p:extLst>
      <p:ext uri="{BB962C8B-B14F-4D97-AF65-F5344CB8AC3E}">
        <p14:creationId xmlns:p14="http://schemas.microsoft.com/office/powerpoint/2010/main" val="257735676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3"/>
        <p:cNvGrpSpPr/>
        <p:nvPr/>
      </p:nvGrpSpPr>
      <p:grpSpPr>
        <a:xfrm>
          <a:off x="0" y="0"/>
          <a:ext cx="0" cy="0"/>
          <a:chOff x="0" y="0"/>
          <a:chExt cx="0" cy="0"/>
        </a:xfrm>
      </p:grpSpPr>
      <p:sp>
        <p:nvSpPr>
          <p:cNvPr id="294" name="Shape 294"/>
          <p:cNvSpPr>
            <a:spLocks noGrp="1" noRot="1" noChangeAspect="1"/>
          </p:cNvSpPr>
          <p:nvPr>
            <p:ph type="sldImg" idx="2"/>
          </p:nvPr>
        </p:nvSpPr>
        <p:spPr>
          <a:xfrm>
            <a:off x="112713"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295" name="Shape 295"/>
          <p:cNvSpPr txBox="1">
            <a:spLocks noGrp="1"/>
          </p:cNvSpPr>
          <p:nvPr>
            <p:ph type="body" idx="1"/>
          </p:nvPr>
        </p:nvSpPr>
        <p:spPr>
          <a:xfrm>
            <a:off x="734841" y="3450196"/>
            <a:ext cx="5438140" cy="5731944"/>
          </a:xfrm>
          <a:prstGeom prst="rect">
            <a:avLst/>
          </a:prstGeom>
          <a:noFill/>
          <a:ln>
            <a:noFill/>
          </a:ln>
        </p:spPr>
        <p:txBody>
          <a:bodyPr spcFirstLastPara="1" wrap="square" lIns="0" tIns="0" rIns="0" bIns="0" anchor="t" anchorCtr="0">
            <a:noAutofit/>
          </a:bodyPr>
          <a:lstStyle/>
          <a:p>
            <a:pPr marL="171450" marR="0" lvl="0" indent="-171450" algn="l" rtl="0">
              <a:spcBef>
                <a:spcPts val="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To identify the specific behaviour you will ask your audiences to perform, you need to take into account your competition and the exchanges that occur between the audience and the competitive behaviour.</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A competitive analysis will help you identify barriers and benefits of the desired behaviour and the competitive behaviour</a:t>
            </a:r>
            <a:endParaRPr sz="1100" b="0" i="0" u="none" strike="noStrike" cap="none">
              <a:solidFill>
                <a:schemeClr val="dk1"/>
              </a:solidFill>
              <a:latin typeface="Tahoma"/>
              <a:ea typeface="Tahoma"/>
              <a:cs typeface="Tahoma"/>
              <a:sym typeface="Tahoma"/>
            </a:endParaRPr>
          </a:p>
        </p:txBody>
      </p:sp>
    </p:spTree>
    <p:extLst>
      <p:ext uri="{BB962C8B-B14F-4D97-AF65-F5344CB8AC3E}">
        <p14:creationId xmlns:p14="http://schemas.microsoft.com/office/powerpoint/2010/main" val="32930939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0"/>
        <p:cNvGrpSpPr/>
        <p:nvPr/>
      </p:nvGrpSpPr>
      <p:grpSpPr>
        <a:xfrm>
          <a:off x="0" y="0"/>
          <a:ext cx="0" cy="0"/>
          <a:chOff x="0" y="0"/>
          <a:chExt cx="0" cy="0"/>
        </a:xfrm>
      </p:grpSpPr>
      <p:sp>
        <p:nvSpPr>
          <p:cNvPr id="301" name="Shape 301"/>
          <p:cNvSpPr>
            <a:spLocks noGrp="1" noRot="1" noChangeAspect="1"/>
          </p:cNvSpPr>
          <p:nvPr>
            <p:ph type="sldImg" idx="2"/>
          </p:nvPr>
        </p:nvSpPr>
        <p:spPr>
          <a:xfrm>
            <a:off x="111125" y="569913"/>
            <a:ext cx="4503738"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302" name="Shape 302"/>
          <p:cNvSpPr txBox="1">
            <a:spLocks noGrp="1"/>
          </p:cNvSpPr>
          <p:nvPr>
            <p:ph type="body" idx="1"/>
          </p:nvPr>
        </p:nvSpPr>
        <p:spPr>
          <a:xfrm>
            <a:off x="734841" y="3450196"/>
            <a:ext cx="5438140" cy="5731944"/>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1100" b="1" i="0" u="sng" strike="noStrike" cap="none" dirty="0">
                <a:solidFill>
                  <a:schemeClr val="dk1"/>
                </a:solidFill>
                <a:latin typeface="Tahoma"/>
                <a:ea typeface="Tahoma"/>
                <a:cs typeface="Tahoma"/>
                <a:sym typeface="Tahoma"/>
              </a:rPr>
              <a:t>Notes to the facilitator</a:t>
            </a:r>
            <a:r>
              <a:rPr lang="en-GB" sz="1100" b="1" i="0" u="none" strike="noStrike" cap="none" dirty="0">
                <a:solidFill>
                  <a:schemeClr val="dk1"/>
                </a:solidFill>
                <a:latin typeface="Tahoma"/>
                <a:ea typeface="Tahoma"/>
                <a:cs typeface="Tahoma"/>
                <a:sym typeface="Tahoma"/>
              </a:rPr>
              <a:t>:</a:t>
            </a:r>
            <a:endParaRPr sz="1100" b="1"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None/>
            </a:pPr>
            <a:r>
              <a:rPr lang="en-GB" sz="1100" b="0" i="0" u="none" strike="noStrike" cap="none" dirty="0">
                <a:solidFill>
                  <a:schemeClr val="dk1"/>
                </a:solidFill>
                <a:latin typeface="Tahoma"/>
                <a:ea typeface="Tahoma"/>
                <a:cs typeface="Tahoma"/>
                <a:sym typeface="Tahoma"/>
              </a:rPr>
              <a:t>Dedicate time to clarify and explain this diagram fully in order for participants to understand that in behaviour change communication campaign development, one aims to decrease the barriers and increase the benefits of the new action (behaviour), whilst also attempting to increase the barriers and decrease the benefits of the competing behaviour.</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Ideally, your campaign should aim at decreasing the barriers and increasing the benefits of the new behaviour. That way, the exchange will be more attractive to your target audience.</a:t>
            </a:r>
            <a:endParaRPr dirty="0"/>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Similarly, your campaign should aim at increasing the barriers and decreasing the benefits of the competitive behaviour in order to make the competing behaviour seem more difficult for your target audience to engage in.</a:t>
            </a:r>
            <a:endParaRPr dirty="0"/>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If the ultimate behavioural objective is not feasible, consider intermediary behaviours as objectives, which will allow the end-result to be reached via a series of smaller, more achievable steps.</a:t>
            </a:r>
            <a:endParaRPr dirty="0"/>
          </a:p>
          <a:p>
            <a:pPr marL="0" marR="0" lvl="0" indent="0" algn="l" rtl="0">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r>
              <a:rPr lang="en-GB" sz="1100" b="1" i="0" u="none" strike="noStrike" cap="none" dirty="0">
                <a:solidFill>
                  <a:schemeClr val="dk1"/>
                </a:solidFill>
                <a:latin typeface="Tahoma"/>
                <a:ea typeface="Tahoma"/>
                <a:cs typeface="Tahoma"/>
                <a:sym typeface="Tahoma"/>
              </a:rPr>
              <a:t>Source: </a:t>
            </a:r>
            <a:r>
              <a:rPr lang="en-GB" sz="1100" b="0" i="0" u="none" strike="noStrike" cap="none" dirty="0">
                <a:solidFill>
                  <a:schemeClr val="dk1"/>
                </a:solidFill>
                <a:latin typeface="Tahoma"/>
                <a:ea typeface="Tahoma"/>
                <a:cs typeface="Tahoma"/>
                <a:sym typeface="Tahoma"/>
              </a:rPr>
              <a:t>Smith WA, Strand J. Social marketing </a:t>
            </a:r>
            <a:r>
              <a:rPr lang="en-GB" sz="1100" b="0" i="0" u="none" strike="noStrike" cap="none" dirty="0" err="1">
                <a:solidFill>
                  <a:schemeClr val="dk1"/>
                </a:solidFill>
                <a:latin typeface="Tahoma"/>
                <a:ea typeface="Tahoma"/>
                <a:cs typeface="Tahoma"/>
                <a:sym typeface="Tahoma"/>
              </a:rPr>
              <a:t>behavior</a:t>
            </a:r>
            <a:r>
              <a:rPr lang="en-GB" sz="1100" b="0" i="0" u="none" strike="noStrike" cap="none" dirty="0">
                <a:solidFill>
                  <a:schemeClr val="dk1"/>
                </a:solidFill>
                <a:latin typeface="Tahoma"/>
                <a:ea typeface="Tahoma"/>
                <a:cs typeface="Tahoma"/>
                <a:sym typeface="Tahoma"/>
              </a:rPr>
              <a:t>: a practical resource for social change professionals. Washington: Academy for Educational Development; 2008.</a:t>
            </a:r>
            <a:endParaRPr sz="1100" b="1" i="0" u="none" strike="noStrike" cap="none" dirty="0">
              <a:solidFill>
                <a:schemeClr val="dk1"/>
              </a:solidFill>
              <a:latin typeface="Tahoma"/>
              <a:ea typeface="Tahoma"/>
              <a:cs typeface="Tahoma"/>
              <a:sym typeface="Tahoma"/>
            </a:endParaRPr>
          </a:p>
        </p:txBody>
      </p:sp>
      <p:sp>
        <p:nvSpPr>
          <p:cNvPr id="303" name="Shape 303"/>
          <p:cNvSpPr txBox="1">
            <a:spLocks noGrp="1"/>
          </p:cNvSpPr>
          <p:nvPr>
            <p:ph type="sldNum" idx="12"/>
          </p:nvPr>
        </p:nvSpPr>
        <p:spPr>
          <a:xfrm>
            <a:off x="3849691" y="9428713"/>
            <a:ext cx="2946400" cy="496332"/>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None/>
            </a:pPr>
            <a:fld id="{00000000-1234-1234-1234-123412341234}" type="slidenum">
              <a:rPr lang="en-GB" sz="3200">
                <a:solidFill>
                  <a:schemeClr val="dk1"/>
                </a:solidFill>
                <a:latin typeface="Tahoma"/>
                <a:ea typeface="Tahoma"/>
                <a:cs typeface="Tahoma"/>
                <a:sym typeface="Tahoma"/>
              </a:rPr>
              <a:t>27</a:t>
            </a:fld>
            <a:endParaRPr sz="3200">
              <a:solidFill>
                <a:schemeClr val="dk1"/>
              </a:solidFill>
              <a:latin typeface="Tahoma"/>
              <a:ea typeface="Tahoma"/>
              <a:cs typeface="Tahoma"/>
              <a:sym typeface="Tahoma"/>
            </a:endParaRPr>
          </a:p>
        </p:txBody>
      </p:sp>
    </p:spTree>
    <p:extLst>
      <p:ext uri="{BB962C8B-B14F-4D97-AF65-F5344CB8AC3E}">
        <p14:creationId xmlns:p14="http://schemas.microsoft.com/office/powerpoint/2010/main" val="9291534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7"/>
        <p:cNvGrpSpPr/>
        <p:nvPr/>
      </p:nvGrpSpPr>
      <p:grpSpPr>
        <a:xfrm>
          <a:off x="0" y="0"/>
          <a:ext cx="0" cy="0"/>
          <a:chOff x="0" y="0"/>
          <a:chExt cx="0" cy="0"/>
        </a:xfrm>
      </p:grpSpPr>
      <p:sp>
        <p:nvSpPr>
          <p:cNvPr id="318" name="Shape 318"/>
          <p:cNvSpPr>
            <a:spLocks noGrp="1" noRot="1" noChangeAspect="1"/>
          </p:cNvSpPr>
          <p:nvPr>
            <p:ph type="sldImg" idx="2"/>
          </p:nvPr>
        </p:nvSpPr>
        <p:spPr>
          <a:xfrm>
            <a:off x="112713"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319" name="Shape 319"/>
          <p:cNvSpPr txBox="1">
            <a:spLocks noGrp="1"/>
          </p:cNvSpPr>
          <p:nvPr>
            <p:ph type="body" idx="1"/>
          </p:nvPr>
        </p:nvSpPr>
        <p:spPr>
          <a:xfrm>
            <a:off x="734841" y="3450196"/>
            <a:ext cx="5438140" cy="5731944"/>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Clr>
                <a:schemeClr val="dk1"/>
              </a:buClr>
              <a:buSzPts val="1100"/>
              <a:buFont typeface="Arial"/>
              <a:buNone/>
            </a:pPr>
            <a:r>
              <a:rPr lang="en-GB" sz="1100" b="0" i="0" u="none" strike="noStrike" cap="none" dirty="0">
                <a:solidFill>
                  <a:schemeClr val="dk1"/>
                </a:solidFill>
                <a:latin typeface="Tahoma"/>
                <a:ea typeface="Tahoma"/>
                <a:cs typeface="Tahoma"/>
                <a:sym typeface="Tahoma"/>
              </a:rPr>
              <a:t>This in an example of current and desired behaviours of selected segments for a breastfeeding campaign.</a:t>
            </a:r>
            <a:endParaRPr dirty="0"/>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Some of the barriers to breastfeeding perceived by women were the lack of support from family and friends.</a:t>
            </a:r>
            <a:endParaRPr dirty="0"/>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Therefore, the secondary audiences were included in this segment, as a strategy to minimise barriers.</a:t>
            </a:r>
            <a:endParaRPr dirty="0"/>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By targeting healthcare providers, the benefits of the ‘product’ (i.e. breastfeeding), could be presented to the primary target audience.</a:t>
            </a:r>
            <a:endParaRPr dirty="0"/>
          </a:p>
          <a:p>
            <a:pPr marL="171450" marR="0" lvl="0" indent="-101600" algn="l" rtl="0">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None/>
            </a:pPr>
            <a:r>
              <a:rPr lang="en-GB" sz="1100" b="1" i="0" u="none" strike="noStrike" cap="none" dirty="0">
                <a:solidFill>
                  <a:schemeClr val="dk1"/>
                </a:solidFill>
                <a:latin typeface="Tahoma"/>
                <a:ea typeface="Tahoma"/>
                <a:cs typeface="Tahoma"/>
                <a:sym typeface="Tahoma"/>
              </a:rPr>
              <a:t>Important to remember:</a:t>
            </a:r>
            <a:r>
              <a:rPr lang="en-GB" sz="1100" b="0" i="0" u="none" strike="noStrike" cap="none" dirty="0">
                <a:solidFill>
                  <a:schemeClr val="dk1"/>
                </a:solidFill>
                <a:latin typeface="Tahoma"/>
                <a:ea typeface="Tahoma"/>
                <a:cs typeface="Tahoma"/>
                <a:sym typeface="Tahoma"/>
              </a:rPr>
              <a:t> </a:t>
            </a:r>
            <a:endParaRPr dirty="0"/>
          </a:p>
          <a:p>
            <a:pPr marL="0" marR="0" lvl="0" indent="0" algn="l" rtl="0">
              <a:lnSpc>
                <a:spcPct val="100000"/>
              </a:lnSpc>
              <a:spcBef>
                <a:spcPts val="330"/>
              </a:spcBef>
              <a:spcAft>
                <a:spcPts val="0"/>
              </a:spcAft>
              <a:buClr>
                <a:schemeClr val="dk1"/>
              </a:buClr>
              <a:buSzPts val="1100"/>
              <a:buFont typeface="Tahoma"/>
              <a:buNone/>
            </a:pPr>
            <a:r>
              <a:rPr lang="en-GB" sz="1100" b="0" i="0" u="none" strike="noStrike" cap="none" dirty="0">
                <a:solidFill>
                  <a:schemeClr val="dk1"/>
                </a:solidFill>
                <a:latin typeface="Tahoma"/>
                <a:ea typeface="Tahoma"/>
                <a:cs typeface="Tahoma"/>
                <a:sym typeface="Tahoma"/>
              </a:rPr>
              <a:t>If the ultimate behavioural objective is not feasible, consider intermediary behaviours as objectives, which will allow the end-result to be reached via a series of smaller, more achievable steps.</a:t>
            </a:r>
            <a:endParaRPr dirty="0"/>
          </a:p>
          <a:p>
            <a:pPr marL="0" marR="0" lvl="0" indent="0" algn="l" rtl="0">
              <a:lnSpc>
                <a:spcPct val="100000"/>
              </a:lnSpc>
              <a:spcBef>
                <a:spcPts val="330"/>
              </a:spcBef>
              <a:spcAft>
                <a:spcPts val="0"/>
              </a:spcAft>
              <a:buClr>
                <a:schemeClr val="dk1"/>
              </a:buClr>
              <a:buSzPts val="1100"/>
              <a:buFont typeface="Times"/>
              <a:buNone/>
            </a:pPr>
            <a:endParaRPr sz="1100" b="0"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Tahoma"/>
              <a:buNone/>
            </a:pPr>
            <a:r>
              <a:rPr lang="en-GB" sz="1100" b="1" i="0" u="none" strike="noStrike" cap="none" dirty="0">
                <a:solidFill>
                  <a:schemeClr val="dk1"/>
                </a:solidFill>
                <a:latin typeface="Tahoma"/>
                <a:ea typeface="Tahoma"/>
                <a:cs typeface="Tahoma"/>
                <a:sym typeface="Tahoma"/>
              </a:rPr>
              <a:t>Source: </a:t>
            </a:r>
            <a:r>
              <a:rPr lang="en-GB" sz="1100" b="0" i="0" u="none" strike="noStrike" cap="none" dirty="0">
                <a:solidFill>
                  <a:schemeClr val="dk1"/>
                </a:solidFill>
                <a:latin typeface="Tahoma"/>
                <a:ea typeface="Tahoma"/>
                <a:cs typeface="Tahoma"/>
                <a:sym typeface="Tahoma"/>
              </a:rPr>
              <a:t>Reynolds L, Merritt R. Scoping. In: French J, Blair-Stevens C, McVey D, Merritt R, editors. Social marketing and public health: theory and practice. Oxford: Oxford University Press; 2010.</a:t>
            </a:r>
            <a:endParaRPr sz="1100" b="1"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33804722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
        <p:cNvGrpSpPr/>
        <p:nvPr/>
      </p:nvGrpSpPr>
      <p:grpSpPr>
        <a:xfrm>
          <a:off x="0" y="0"/>
          <a:ext cx="0" cy="0"/>
          <a:chOff x="0" y="0"/>
          <a:chExt cx="0" cy="0"/>
        </a:xfrm>
      </p:grpSpPr>
      <p:sp>
        <p:nvSpPr>
          <p:cNvPr id="326" name="Shape 326"/>
          <p:cNvSpPr>
            <a:spLocks noGrp="1" noRot="1" noChangeAspect="1"/>
          </p:cNvSpPr>
          <p:nvPr>
            <p:ph type="sldImg" idx="2"/>
          </p:nvPr>
        </p:nvSpPr>
        <p:spPr>
          <a:xfrm>
            <a:off x="112713"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327" name="Shape 327"/>
          <p:cNvSpPr txBox="1">
            <a:spLocks noGrp="1"/>
          </p:cNvSpPr>
          <p:nvPr>
            <p:ph type="body" idx="1"/>
          </p:nvPr>
        </p:nvSpPr>
        <p:spPr>
          <a:xfrm>
            <a:off x="734841" y="3450196"/>
            <a:ext cx="5438140" cy="5731944"/>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1100" b="0" i="0" u="none" strike="noStrike" cap="none" dirty="0">
                <a:solidFill>
                  <a:schemeClr val="dk1"/>
                </a:solidFill>
                <a:latin typeface="Tahoma"/>
                <a:ea typeface="Tahoma"/>
                <a:cs typeface="Tahoma"/>
                <a:sym typeface="Tahoma"/>
              </a:rPr>
              <a:t>Cooperation could take place with educational institutions: </a:t>
            </a:r>
            <a:endParaRPr dirty="0"/>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Education of healthcare professionals</a:t>
            </a:r>
            <a:endParaRPr dirty="0"/>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Business students in marketing or statistics</a:t>
            </a:r>
            <a:endParaRPr dirty="0"/>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A thesis competition can be a relatively inexpensive means</a:t>
            </a: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Arial"/>
              <a:buNone/>
            </a:pPr>
            <a:r>
              <a:rPr lang="en-GB" sz="1100" b="1" i="0" u="none" strike="noStrike" cap="none" dirty="0">
                <a:solidFill>
                  <a:schemeClr val="dk1"/>
                </a:solidFill>
                <a:latin typeface="Tahoma"/>
                <a:ea typeface="Tahoma"/>
                <a:cs typeface="Tahoma"/>
                <a:sym typeface="Tahoma"/>
              </a:rPr>
              <a:t>Source: </a:t>
            </a:r>
            <a:r>
              <a:rPr lang="en-GB" sz="1100" b="0" i="0" u="none" strike="noStrike" cap="none" dirty="0">
                <a:solidFill>
                  <a:schemeClr val="dk1"/>
                </a:solidFill>
                <a:latin typeface="Tahoma"/>
                <a:ea typeface="Tahoma"/>
                <a:cs typeface="Tahoma"/>
                <a:sym typeface="Tahoma"/>
              </a:rPr>
              <a:t>National Cancer Institute. Making health communications programs work: a planner’s guide. USA: U.S. Department of Health and Human Services, National Institutes of Health; 2008.</a:t>
            </a:r>
          </a:p>
          <a:p>
            <a:pPr marL="0" marR="0" lvl="0" indent="0" algn="l" rtl="0">
              <a:lnSpc>
                <a:spcPct val="100000"/>
              </a:lnSpc>
              <a:spcBef>
                <a:spcPts val="330"/>
              </a:spcBef>
              <a:spcAft>
                <a:spcPts val="0"/>
              </a:spcAft>
              <a:buClr>
                <a:schemeClr val="dk1"/>
              </a:buClr>
              <a:buSzPts val="1100"/>
              <a:buFont typeface="Arial"/>
              <a:buNone/>
            </a:pPr>
            <a:endParaRPr dirty="0"/>
          </a:p>
        </p:txBody>
      </p:sp>
    </p:spTree>
    <p:extLst>
      <p:ext uri="{BB962C8B-B14F-4D97-AF65-F5344CB8AC3E}">
        <p14:creationId xmlns:p14="http://schemas.microsoft.com/office/powerpoint/2010/main" val="311004270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
        <p:cNvGrpSpPr/>
        <p:nvPr/>
      </p:nvGrpSpPr>
      <p:grpSpPr>
        <a:xfrm>
          <a:off x="0" y="0"/>
          <a:ext cx="0" cy="0"/>
          <a:chOff x="0" y="0"/>
          <a:chExt cx="0" cy="0"/>
        </a:xfrm>
      </p:grpSpPr>
      <p:sp>
        <p:nvSpPr>
          <p:cNvPr id="335" name="Shape 335"/>
          <p:cNvSpPr>
            <a:spLocks noGrp="1" noRot="1" noChangeAspect="1"/>
          </p:cNvSpPr>
          <p:nvPr>
            <p:ph type="sldImg" idx="2"/>
          </p:nvPr>
        </p:nvSpPr>
        <p:spPr>
          <a:xfrm>
            <a:off x="112713"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336" name="Shape 336"/>
          <p:cNvSpPr txBox="1">
            <a:spLocks noGrp="1"/>
          </p:cNvSpPr>
          <p:nvPr>
            <p:ph type="body" idx="1"/>
          </p:nvPr>
        </p:nvSpPr>
        <p:spPr>
          <a:xfrm>
            <a:off x="734841" y="3450196"/>
            <a:ext cx="5438140" cy="5731944"/>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endParaRPr sz="1200" b="0" i="0" u="none" strike="noStrike" cap="none">
              <a:solidFill>
                <a:schemeClr val="dk1"/>
              </a:solidFill>
              <a:latin typeface="Times"/>
              <a:ea typeface="Times"/>
              <a:cs typeface="Times"/>
              <a:sym typeface="Times"/>
            </a:endParaRPr>
          </a:p>
        </p:txBody>
      </p:sp>
    </p:spTree>
    <p:extLst>
      <p:ext uri="{BB962C8B-B14F-4D97-AF65-F5344CB8AC3E}">
        <p14:creationId xmlns:p14="http://schemas.microsoft.com/office/powerpoint/2010/main" val="40144634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
        <p:nvSpPr>
          <p:cNvPr id="4" name="Slide Number Placeholder 3"/>
          <p:cNvSpPr>
            <a:spLocks noGrp="1"/>
          </p:cNvSpPr>
          <p:nvPr>
            <p:ph type="sldNum" sz="quarter" idx="10"/>
          </p:nvPr>
        </p:nvSpPr>
        <p:spPr/>
        <p:txBody>
          <a:bodyPr/>
          <a:lstStyle/>
          <a:p>
            <a:fld id="{D0D18800-03A3-4371-B392-80B672D011D5}" type="slidenum">
              <a:rPr lang="en-GB" smtClean="0"/>
              <a:t>33</a:t>
            </a:fld>
            <a:endParaRPr lang="en-GB"/>
          </a:p>
        </p:txBody>
      </p:sp>
    </p:spTree>
    <p:extLst>
      <p:ext uri="{BB962C8B-B14F-4D97-AF65-F5344CB8AC3E}">
        <p14:creationId xmlns:p14="http://schemas.microsoft.com/office/powerpoint/2010/main" val="40156544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9873096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Shape 94"/>
          <p:cNvSpPr>
            <a:spLocks noGrp="1" noRot="1" noChangeAspect="1"/>
          </p:cNvSpPr>
          <p:nvPr>
            <p:ph type="sldImg" idx="2"/>
          </p:nvPr>
        </p:nvSpPr>
        <p:spPr>
          <a:xfrm>
            <a:off x="112713"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95" name="Shape 95"/>
          <p:cNvSpPr txBox="1">
            <a:spLocks noGrp="1"/>
          </p:cNvSpPr>
          <p:nvPr>
            <p:ph type="body" idx="1"/>
          </p:nvPr>
        </p:nvSpPr>
        <p:spPr>
          <a:xfrm>
            <a:off x="734841" y="3450196"/>
            <a:ext cx="5438140" cy="5731944"/>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69AE23"/>
              </a:buClr>
              <a:buSzPts val="1210"/>
              <a:buFont typeface="Arial"/>
              <a:buNone/>
            </a:pPr>
            <a:r>
              <a:rPr lang="en-GB" sz="1100" b="1" i="0" u="none" strike="noStrike" cap="none" dirty="0">
                <a:solidFill>
                  <a:schemeClr val="dk1"/>
                </a:solidFill>
                <a:latin typeface="Tahoma"/>
                <a:ea typeface="Tahoma"/>
                <a:cs typeface="Tahoma"/>
                <a:sym typeface="Tahoma"/>
              </a:rPr>
              <a:t>Refine your campaign strategy:</a:t>
            </a:r>
            <a:r>
              <a:rPr lang="en-GB" sz="1100" b="0" i="0" u="none" strike="noStrike" cap="none" dirty="0">
                <a:solidFill>
                  <a:schemeClr val="dk1"/>
                </a:solidFill>
                <a:latin typeface="Tahoma"/>
                <a:ea typeface="Tahoma"/>
                <a:cs typeface="Tahoma"/>
                <a:sym typeface="Tahoma"/>
              </a:rPr>
              <a:t> more specifically, it will help you define your marketing mix (product, price, place, promotion).</a:t>
            </a:r>
            <a:endParaRPr dirty="0"/>
          </a:p>
          <a:p>
            <a:pPr marL="171450" marR="0" lvl="0" indent="-94615" algn="l" rtl="0">
              <a:lnSpc>
                <a:spcPct val="100000"/>
              </a:lnSpc>
              <a:spcBef>
                <a:spcPts val="330"/>
              </a:spcBef>
              <a:spcAft>
                <a:spcPts val="0"/>
              </a:spcAft>
              <a:buClr>
                <a:srgbClr val="69AE23"/>
              </a:buClr>
              <a:buSzPts val="1210"/>
              <a:buFont typeface="Arial"/>
              <a:buNone/>
            </a:pPr>
            <a:endParaRPr sz="1100" b="1"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rgbClr val="69AE23"/>
              </a:buClr>
              <a:buSzPts val="1210"/>
              <a:buFont typeface="Arial"/>
              <a:buNone/>
            </a:pPr>
            <a:r>
              <a:rPr lang="en-GB" sz="1100" b="1" i="0" u="none" strike="noStrike" cap="none" dirty="0">
                <a:solidFill>
                  <a:schemeClr val="dk1"/>
                </a:solidFill>
                <a:latin typeface="Tahoma"/>
                <a:ea typeface="Tahoma"/>
                <a:cs typeface="Tahoma"/>
                <a:sym typeface="Tahoma"/>
              </a:rPr>
              <a:t>Source:</a:t>
            </a:r>
            <a:r>
              <a:rPr lang="en-GB" sz="1100" b="0" i="0" u="none" strike="noStrike" cap="none" dirty="0">
                <a:solidFill>
                  <a:schemeClr val="dk1"/>
                </a:solidFill>
                <a:latin typeface="Tahoma"/>
                <a:ea typeface="Tahoma"/>
                <a:cs typeface="Tahoma"/>
                <a:sym typeface="Tahoma"/>
              </a:rPr>
              <a:t> </a:t>
            </a:r>
            <a:r>
              <a:rPr lang="en-GB" sz="1100" b="0" i="0" u="none" strike="noStrike" cap="none" dirty="0" err="1">
                <a:solidFill>
                  <a:schemeClr val="dk1"/>
                </a:solidFill>
                <a:latin typeface="Tahoma"/>
                <a:ea typeface="Tahoma"/>
                <a:cs typeface="Tahoma"/>
                <a:sym typeface="Tahoma"/>
              </a:rPr>
              <a:t>Centers</a:t>
            </a:r>
            <a:r>
              <a:rPr lang="en-GB" sz="1100" b="0" i="0" u="none" strike="noStrike" cap="none" dirty="0">
                <a:solidFill>
                  <a:schemeClr val="dk1"/>
                </a:solidFill>
                <a:latin typeface="Tahoma"/>
                <a:ea typeface="Tahoma"/>
                <a:cs typeface="Tahoma"/>
                <a:sym typeface="Tahoma"/>
              </a:rPr>
              <a:t> for Disease Control and Prevention. Social marketing: nutrition and physical activity [Internet]. [cited 2013 Oct 2]. Available from: </a:t>
            </a:r>
            <a:r>
              <a:rPr lang="en-GB" sz="1100" b="0" i="0" u="sng" strike="noStrike" cap="none" dirty="0">
                <a:solidFill>
                  <a:schemeClr val="dk1"/>
                </a:solidFill>
                <a:latin typeface="Tahoma"/>
                <a:ea typeface="Tahoma"/>
                <a:cs typeface="Tahoma"/>
                <a:sym typeface="Tahoma"/>
              </a:rPr>
              <a:t>www.cdc.gov/nccdphp/dnpa/socialmarketing/training</a:t>
            </a:r>
            <a:endParaRPr sz="1100" b="0"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25114678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Shape 108"/>
          <p:cNvSpPr>
            <a:spLocks noGrp="1" noRot="1" noChangeAspect="1"/>
          </p:cNvSpPr>
          <p:nvPr>
            <p:ph type="sldImg" idx="2"/>
          </p:nvPr>
        </p:nvSpPr>
        <p:spPr>
          <a:xfrm>
            <a:off x="112713"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09" name="Shape 109"/>
          <p:cNvSpPr txBox="1">
            <a:spLocks noGrp="1"/>
          </p:cNvSpPr>
          <p:nvPr>
            <p:ph type="body" idx="1"/>
          </p:nvPr>
        </p:nvSpPr>
        <p:spPr>
          <a:xfrm>
            <a:off x="734841" y="3450196"/>
            <a:ext cx="5438140" cy="5731944"/>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1100" b="1" i="0" u="none" strike="noStrike" cap="none" dirty="0">
                <a:solidFill>
                  <a:schemeClr val="dk1"/>
                </a:solidFill>
                <a:latin typeface="Tahoma"/>
                <a:ea typeface="Tahoma"/>
                <a:cs typeface="Tahoma"/>
                <a:sym typeface="Tahoma"/>
              </a:rPr>
              <a:t>NB. OPTIONAL SLIDE</a:t>
            </a:r>
            <a:endParaRPr dirty="0"/>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None/>
            </a:pPr>
            <a:r>
              <a:rPr lang="en-GB" sz="1100" b="1" i="0" u="sng" strike="noStrike" cap="none" dirty="0">
                <a:solidFill>
                  <a:schemeClr val="dk1"/>
                </a:solidFill>
                <a:latin typeface="Tahoma"/>
                <a:ea typeface="Tahoma"/>
                <a:cs typeface="Tahoma"/>
                <a:sym typeface="Tahoma"/>
              </a:rPr>
              <a:t>Note to facilitators</a:t>
            </a:r>
            <a:r>
              <a:rPr lang="en-GB" sz="1100" b="1" i="0" u="none" strike="noStrike" cap="none" dirty="0">
                <a:solidFill>
                  <a:schemeClr val="dk1"/>
                </a:solidFill>
                <a:latin typeface="Tahoma"/>
                <a:ea typeface="Tahoma"/>
                <a:cs typeface="Tahoma"/>
                <a:sym typeface="Tahoma"/>
              </a:rPr>
              <a:t>: </a:t>
            </a:r>
            <a:r>
              <a:rPr lang="en-GB" sz="1100" b="0" i="0" u="none" strike="noStrike" cap="none" dirty="0">
                <a:solidFill>
                  <a:schemeClr val="dk1"/>
                </a:solidFill>
                <a:latin typeface="Tahoma"/>
                <a:ea typeface="Tahoma"/>
                <a:cs typeface="Tahoma"/>
                <a:sym typeface="Tahoma"/>
              </a:rPr>
              <a:t>This is an optional activity.</a:t>
            </a:r>
            <a:endParaRPr dirty="0"/>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Allocate approximately 10 minutes for readings</a:t>
            </a:r>
            <a:endParaRPr dirty="0"/>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Discuss the case studies as you move along with the rest of the presentation</a:t>
            </a:r>
            <a:endParaRPr dirty="0"/>
          </a:p>
          <a:p>
            <a:pPr marL="0" marR="0" lvl="0" indent="0" algn="l" rtl="0">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Case study 6 is an example on how to use quantitative methods to obtain information about the behaviour (survey).</a:t>
            </a:r>
            <a:endParaRPr dirty="0"/>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Case study 18 uses the information collected through antibiotic prescribing auditing (and feedback) as a source for the formative evaluation.</a:t>
            </a:r>
            <a:endParaRPr dirty="0"/>
          </a:p>
        </p:txBody>
      </p:sp>
    </p:spTree>
    <p:extLst>
      <p:ext uri="{BB962C8B-B14F-4D97-AF65-F5344CB8AC3E}">
        <p14:creationId xmlns:p14="http://schemas.microsoft.com/office/powerpoint/2010/main" val="25612222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Shape 116"/>
          <p:cNvSpPr>
            <a:spLocks noGrp="1" noRot="1" noChangeAspect="1"/>
          </p:cNvSpPr>
          <p:nvPr>
            <p:ph type="sldImg" idx="2"/>
          </p:nvPr>
        </p:nvSpPr>
        <p:spPr>
          <a:xfrm>
            <a:off x="112713"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17" name="Shape 117"/>
          <p:cNvSpPr txBox="1">
            <a:spLocks noGrp="1"/>
          </p:cNvSpPr>
          <p:nvPr>
            <p:ph type="body" idx="1"/>
          </p:nvPr>
        </p:nvSpPr>
        <p:spPr>
          <a:xfrm>
            <a:off x="734841" y="3450196"/>
            <a:ext cx="5438140" cy="5731944"/>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1100" b="0" i="0" u="none" strike="noStrike" cap="none" dirty="0">
                <a:solidFill>
                  <a:schemeClr val="dk1"/>
                </a:solidFill>
                <a:latin typeface="Tahoma"/>
                <a:ea typeface="Tahoma"/>
                <a:cs typeface="Tahoma"/>
                <a:sym typeface="Tahoma"/>
              </a:rPr>
              <a:t>How did CDC know about what was important to each audience?</a:t>
            </a:r>
            <a:endParaRPr dirty="0"/>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Focus groups</a:t>
            </a:r>
            <a:r>
              <a:rPr lang="en-GB" sz="1100" b="0" i="0" u="none" strike="noStrike" cap="none" dirty="0">
                <a:solidFill>
                  <a:schemeClr val="dk1"/>
                </a:solidFill>
                <a:latin typeface="Tahoma"/>
                <a:ea typeface="Tahoma"/>
                <a:cs typeface="Tahoma"/>
                <a:sym typeface="Tahoma"/>
              </a:rPr>
              <a:t> </a:t>
            </a:r>
            <a:r>
              <a:rPr lang="en-GB" sz="1100" b="1" i="0" u="none" strike="noStrike" cap="none" dirty="0">
                <a:solidFill>
                  <a:schemeClr val="dk1"/>
                </a:solidFill>
                <a:latin typeface="Tahoma"/>
                <a:ea typeface="Tahoma"/>
                <a:cs typeface="Tahoma"/>
                <a:sym typeface="Tahoma"/>
              </a:rPr>
              <a:t>with paediatricians and family doctors </a:t>
            </a:r>
            <a:r>
              <a:rPr lang="en-GB" sz="1100" b="0" i="0" u="none" strike="noStrike" cap="none" dirty="0">
                <a:solidFill>
                  <a:schemeClr val="dk1"/>
                </a:solidFill>
                <a:latin typeface="Tahoma"/>
                <a:ea typeface="Tahoma"/>
                <a:cs typeface="Tahoma"/>
                <a:sym typeface="Tahoma"/>
              </a:rPr>
              <a:t>indicated that prescribers over-prescribed due to perceived parents’ and patients’ expectations.</a:t>
            </a:r>
            <a:endParaRPr dirty="0"/>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A </a:t>
            </a:r>
            <a:r>
              <a:rPr lang="en-GB" sz="1100" b="1" i="0" u="none" strike="noStrike" cap="none" dirty="0">
                <a:solidFill>
                  <a:schemeClr val="dk1"/>
                </a:solidFill>
                <a:latin typeface="Tahoma"/>
                <a:ea typeface="Tahoma"/>
                <a:cs typeface="Tahoma"/>
                <a:sym typeface="Tahoma"/>
              </a:rPr>
              <a:t>national survey </a:t>
            </a:r>
            <a:r>
              <a:rPr lang="en-GB" sz="1100" b="0" i="0" u="none" strike="noStrike" cap="none" dirty="0">
                <a:solidFill>
                  <a:schemeClr val="dk1"/>
                </a:solidFill>
                <a:latin typeface="Tahoma"/>
                <a:ea typeface="Tahoma"/>
                <a:cs typeface="Tahoma"/>
                <a:sym typeface="Tahoma"/>
              </a:rPr>
              <a:t>of paediatricians reported that 48% of parents pressured the doctors to prescribe antibiotics. Seventy-eight percent of surveyed paediatricians believed that educating parents about the proper use of antibiotics would be the single most important thing that could promote appropriate prescribing.</a:t>
            </a:r>
            <a:endParaRPr dirty="0"/>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Focus groups discussions with parents </a:t>
            </a:r>
            <a:r>
              <a:rPr lang="en-GB" sz="1100" b="0" i="0" u="none" strike="noStrike" cap="none" dirty="0">
                <a:solidFill>
                  <a:schemeClr val="dk1"/>
                </a:solidFill>
                <a:latin typeface="Tahoma"/>
                <a:ea typeface="Tahoma"/>
                <a:cs typeface="Tahoma"/>
                <a:sym typeface="Tahoma"/>
              </a:rPr>
              <a:t>showed that they would be satisfied with the medical visit if the doctor spent more time explaining the illness and treatment choices.</a:t>
            </a:r>
            <a:endParaRPr dirty="0"/>
          </a:p>
          <a:p>
            <a:pPr marL="171450" marR="0" lvl="0" indent="-171450" algn="l" rtl="0">
              <a:lnSpc>
                <a:spcPct val="100000"/>
              </a:lnSpc>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National survey of office-based doctors </a:t>
            </a:r>
            <a:r>
              <a:rPr lang="en-GB" sz="1100" b="0" i="0" u="none" strike="noStrike" cap="none" dirty="0">
                <a:solidFill>
                  <a:schemeClr val="dk1"/>
                </a:solidFill>
                <a:latin typeface="Tahoma"/>
                <a:ea typeface="Tahoma"/>
                <a:cs typeface="Tahoma"/>
                <a:sym typeface="Tahoma"/>
              </a:rPr>
              <a:t>was used to obtain prescribing data.</a:t>
            </a:r>
            <a:endParaRPr dirty="0"/>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Surveillance data </a:t>
            </a:r>
            <a:r>
              <a:rPr lang="en-GB" sz="1100" b="0" i="0" u="none" strike="noStrike" cap="none" dirty="0">
                <a:solidFill>
                  <a:schemeClr val="dk1"/>
                </a:solidFill>
                <a:latin typeface="Tahoma"/>
                <a:ea typeface="Tahoma"/>
                <a:cs typeface="Tahoma"/>
                <a:sym typeface="Tahoma"/>
              </a:rPr>
              <a:t>were used to analyse antibiotic resistance patterns.</a:t>
            </a: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None/>
            </a:pPr>
            <a:r>
              <a:rPr lang="en-GB" sz="1100" b="1" i="0" u="none" strike="noStrike" cap="none" dirty="0">
                <a:solidFill>
                  <a:schemeClr val="dk1"/>
                </a:solidFill>
                <a:latin typeface="Tahoma"/>
                <a:ea typeface="Tahoma"/>
                <a:cs typeface="Tahoma"/>
                <a:sym typeface="Tahoma"/>
              </a:rPr>
              <a:t>Source: </a:t>
            </a:r>
            <a:r>
              <a:rPr lang="en-GB" sz="1100" b="0" i="0" u="none" strike="noStrike" cap="none" dirty="0">
                <a:solidFill>
                  <a:schemeClr val="dk1"/>
                </a:solidFill>
                <a:latin typeface="Tahoma"/>
                <a:ea typeface="Tahoma"/>
                <a:cs typeface="Tahoma"/>
                <a:sym typeface="Tahoma"/>
              </a:rPr>
              <a:t>Emmer CL, Besser RE. Combating antimicrobial resistance: intervention programs to promote appropriate antibiotic use. Infect Med. 2002;19(4):160-173.</a:t>
            </a:r>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19984746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Shape 129"/>
          <p:cNvSpPr>
            <a:spLocks noGrp="1" noRot="1" noChangeAspect="1"/>
          </p:cNvSpPr>
          <p:nvPr>
            <p:ph type="sldImg" idx="2"/>
          </p:nvPr>
        </p:nvSpPr>
        <p:spPr>
          <a:xfrm>
            <a:off x="111125" y="569913"/>
            <a:ext cx="4503738"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30" name="Shape 130"/>
          <p:cNvSpPr txBox="1">
            <a:spLocks noGrp="1"/>
          </p:cNvSpPr>
          <p:nvPr>
            <p:ph type="body" idx="1"/>
          </p:nvPr>
        </p:nvSpPr>
        <p:spPr>
          <a:xfrm>
            <a:off x="734841" y="3450196"/>
            <a:ext cx="5438140" cy="5731944"/>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None/>
            </a:pPr>
            <a:r>
              <a:rPr lang="en-GB" sz="1100" b="1" i="0" u="sng" strike="noStrike" cap="none" dirty="0">
                <a:solidFill>
                  <a:schemeClr val="dk1"/>
                </a:solidFill>
                <a:latin typeface="Tahoma"/>
                <a:ea typeface="Tahoma"/>
                <a:cs typeface="Tahoma"/>
                <a:sym typeface="Tahoma"/>
              </a:rPr>
              <a:t>Key points</a:t>
            </a:r>
            <a:endParaRPr sz="1100" b="1" i="0" u="sng" strike="noStrike" cap="none" dirty="0">
              <a:solidFill>
                <a:schemeClr val="dk1"/>
              </a:solidFill>
              <a:latin typeface="Tahoma"/>
              <a:ea typeface="Tahoma"/>
              <a:cs typeface="Tahoma"/>
              <a:sym typeface="Tahoma"/>
            </a:endParaRPr>
          </a:p>
          <a:p>
            <a:pPr marL="171450" marR="0" lvl="0" indent="-171450" algn="l" rtl="0">
              <a:lnSpc>
                <a:spcPct val="100000"/>
              </a:lnSpc>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Remind participants that formative evaluation is also known as formative research, primary research or marketing research.</a:t>
            </a:r>
            <a:endParaRPr dirty="0"/>
          </a:p>
          <a:p>
            <a:pPr marL="171450" marR="0" lvl="0" indent="-171450" algn="l" rtl="0">
              <a:lnSpc>
                <a:spcPct val="100000"/>
              </a:lnSpc>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It is conducted to better understand the target audience.</a:t>
            </a:r>
            <a:endParaRPr dirty="0"/>
          </a:p>
          <a:p>
            <a:pPr marL="171450" marR="0" lvl="0" indent="-171450" algn="l" rtl="0">
              <a:lnSpc>
                <a:spcPct val="100000"/>
              </a:lnSpc>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It aims at:</a:t>
            </a:r>
            <a:endParaRPr dirty="0"/>
          </a:p>
          <a:p>
            <a:pPr marL="628650" marR="0" lvl="1" indent="-171450" algn="l" rtl="0">
              <a:lnSpc>
                <a:spcPct val="100000"/>
              </a:lnSpc>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Filling any gaps in the information already available.</a:t>
            </a:r>
            <a:endParaRPr dirty="0"/>
          </a:p>
          <a:p>
            <a:pPr marL="628650" marR="0" lvl="1" indent="-171450" algn="l" rtl="0">
              <a:lnSpc>
                <a:spcPct val="100000"/>
              </a:lnSpc>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Gathering practical information before developing the marketing mix.</a:t>
            </a:r>
            <a:endParaRPr dirty="0"/>
          </a:p>
          <a:p>
            <a:pPr marL="457200" marR="0" lvl="1" indent="0" algn="l" rtl="0">
              <a:lnSpc>
                <a:spcPct val="100000"/>
              </a:lnSpc>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a:p>
            <a:pPr marL="171450" marR="0" lvl="0" indent="-171450" algn="l" rtl="0">
              <a:lnSpc>
                <a:spcPct val="100000"/>
              </a:lnSpc>
              <a:spcBef>
                <a:spcPts val="330"/>
              </a:spcBef>
              <a:spcAft>
                <a:spcPts val="0"/>
              </a:spcAft>
              <a:buClr>
                <a:srgbClr val="69AE23"/>
              </a:buClr>
              <a:buSzPts val="1210"/>
              <a:buFont typeface="Arial"/>
              <a:buChar char="•"/>
            </a:pPr>
            <a:r>
              <a:rPr lang="en-GB" sz="1100" b="1" i="0" u="none" strike="noStrike" cap="none" dirty="0">
                <a:solidFill>
                  <a:schemeClr val="dk1"/>
                </a:solidFill>
                <a:latin typeface="Tahoma"/>
                <a:ea typeface="Tahoma"/>
                <a:cs typeface="Tahoma"/>
                <a:sym typeface="Tahoma"/>
              </a:rPr>
              <a:t>Define research questions:</a:t>
            </a:r>
            <a:r>
              <a:rPr lang="en-GB" sz="1100" b="0" i="0" u="none" strike="noStrike" cap="none" dirty="0">
                <a:solidFill>
                  <a:schemeClr val="dk1"/>
                </a:solidFill>
                <a:latin typeface="Tahoma"/>
                <a:ea typeface="Tahoma"/>
                <a:cs typeface="Tahoma"/>
                <a:sym typeface="Tahoma"/>
              </a:rPr>
              <a:t> it is necessary to clarify what you need to know about your target audience.</a:t>
            </a:r>
            <a:endParaRPr sz="1100" b="0" i="0" u="none" strike="noStrike" cap="none" dirty="0">
              <a:solidFill>
                <a:schemeClr val="dk1"/>
              </a:solidFill>
              <a:latin typeface="Tahoma"/>
              <a:ea typeface="Tahoma"/>
              <a:cs typeface="Tahoma"/>
              <a:sym typeface="Tahoma"/>
            </a:endParaRPr>
          </a:p>
          <a:p>
            <a:pPr marL="171450" marR="0" lvl="0" indent="-171450" algn="l" rtl="0">
              <a:lnSpc>
                <a:spcPct val="100000"/>
              </a:lnSpc>
              <a:spcBef>
                <a:spcPts val="330"/>
              </a:spcBef>
              <a:spcAft>
                <a:spcPts val="0"/>
              </a:spcAft>
              <a:buClr>
                <a:srgbClr val="69AE23"/>
              </a:buClr>
              <a:buSzPts val="1210"/>
              <a:buFont typeface="Arial"/>
              <a:buChar char="•"/>
            </a:pPr>
            <a:r>
              <a:rPr lang="en-GB" sz="1100" b="1" i="0" u="none" strike="noStrike" cap="none" dirty="0">
                <a:solidFill>
                  <a:schemeClr val="dk1"/>
                </a:solidFill>
                <a:latin typeface="Tahoma"/>
                <a:ea typeface="Tahoma"/>
                <a:cs typeface="Tahoma"/>
                <a:sym typeface="Tahoma"/>
              </a:rPr>
              <a:t>Define data collection methods: </a:t>
            </a:r>
            <a:r>
              <a:rPr lang="en-GB" sz="1100" b="0" i="0" u="none" strike="noStrike" cap="none" dirty="0">
                <a:solidFill>
                  <a:schemeClr val="dk1"/>
                </a:solidFill>
                <a:latin typeface="Tahoma"/>
                <a:ea typeface="Tahoma"/>
                <a:cs typeface="Tahoma"/>
                <a:sym typeface="Tahoma"/>
              </a:rPr>
              <a:t>after defining your research questions, which methods are more appropriate and feasible to use?</a:t>
            </a:r>
            <a:endParaRPr sz="1100" b="1" i="0" u="none" strike="noStrike" cap="none" dirty="0">
              <a:solidFill>
                <a:schemeClr val="dk1"/>
              </a:solidFill>
              <a:latin typeface="Tahoma"/>
              <a:ea typeface="Tahoma"/>
              <a:cs typeface="Tahoma"/>
              <a:sym typeface="Tahoma"/>
            </a:endParaRPr>
          </a:p>
          <a:p>
            <a:pPr marL="171450" marR="0" lvl="0" indent="-171450" algn="l" rtl="0">
              <a:lnSpc>
                <a:spcPct val="100000"/>
              </a:lnSpc>
              <a:spcBef>
                <a:spcPts val="330"/>
              </a:spcBef>
              <a:spcAft>
                <a:spcPts val="0"/>
              </a:spcAft>
              <a:buClr>
                <a:srgbClr val="69AE23"/>
              </a:buClr>
              <a:buSzPts val="1210"/>
              <a:buFont typeface="Arial"/>
              <a:buChar char="•"/>
            </a:pPr>
            <a:r>
              <a:rPr lang="en-GB" sz="1100" b="1" i="0" u="none" strike="noStrike" cap="none" dirty="0">
                <a:solidFill>
                  <a:schemeClr val="dk1"/>
                </a:solidFill>
                <a:latin typeface="Tahoma"/>
                <a:ea typeface="Tahoma"/>
                <a:cs typeface="Tahoma"/>
                <a:sym typeface="Tahoma"/>
              </a:rPr>
              <a:t>Collect and analyse data on the target audience:</a:t>
            </a:r>
            <a:r>
              <a:rPr lang="en-GB" sz="1100" b="0" i="0" u="none" strike="noStrike" cap="none" dirty="0">
                <a:solidFill>
                  <a:schemeClr val="dk1"/>
                </a:solidFill>
                <a:latin typeface="Tahoma"/>
                <a:ea typeface="Tahoma"/>
                <a:cs typeface="Tahoma"/>
                <a:sym typeface="Tahoma"/>
              </a:rPr>
              <a:t> summarise your main findings; they will guide the design of the interventions.</a:t>
            </a:r>
            <a:endParaRPr dirty="0"/>
          </a:p>
          <a:p>
            <a:pPr marL="171450" marR="0" lvl="0" indent="-171450" algn="l" rtl="0">
              <a:lnSpc>
                <a:spcPct val="100000"/>
              </a:lnSpc>
              <a:spcBef>
                <a:spcPts val="330"/>
              </a:spcBef>
              <a:spcAft>
                <a:spcPts val="0"/>
              </a:spcAft>
              <a:buClr>
                <a:srgbClr val="69AE23"/>
              </a:buClr>
              <a:buSzPts val="1210"/>
              <a:buFont typeface="Arial"/>
              <a:buChar char="•"/>
            </a:pPr>
            <a:r>
              <a:rPr lang="en-GB" sz="1100" b="1" i="0" u="none" strike="noStrike" cap="none" dirty="0">
                <a:solidFill>
                  <a:schemeClr val="dk1"/>
                </a:solidFill>
                <a:latin typeface="Tahoma"/>
                <a:ea typeface="Tahoma"/>
                <a:cs typeface="Tahoma"/>
                <a:sym typeface="Tahoma"/>
              </a:rPr>
              <a:t>Segment them into smaller, more homogeneous groups:</a:t>
            </a:r>
            <a:r>
              <a:rPr lang="en-GB" sz="1100" b="0" i="0" u="none" strike="noStrike" cap="none" dirty="0">
                <a:solidFill>
                  <a:schemeClr val="dk1"/>
                </a:solidFill>
                <a:latin typeface="Tahoma"/>
                <a:ea typeface="Tahoma"/>
                <a:cs typeface="Tahoma"/>
                <a:sym typeface="Tahoma"/>
              </a:rPr>
              <a:t> the target audience must be divided into smaller groups or segments according to a range of characteristics.</a:t>
            </a:r>
            <a:endParaRPr sz="1100" b="1" i="0" u="none" strike="noStrike" cap="none" dirty="0">
              <a:solidFill>
                <a:schemeClr val="dk1"/>
              </a:solidFill>
              <a:latin typeface="Tahoma"/>
              <a:ea typeface="Tahoma"/>
              <a:cs typeface="Tahoma"/>
              <a:sym typeface="Tahoma"/>
            </a:endParaRPr>
          </a:p>
          <a:p>
            <a:pPr marL="171450" marR="0" lvl="0" indent="-171450" algn="l" rtl="0">
              <a:lnSpc>
                <a:spcPct val="100000"/>
              </a:lnSpc>
              <a:spcBef>
                <a:spcPts val="330"/>
              </a:spcBef>
              <a:spcAft>
                <a:spcPts val="0"/>
              </a:spcAft>
              <a:buClr>
                <a:srgbClr val="69AE23"/>
              </a:buClr>
              <a:buSzPts val="1210"/>
              <a:buFont typeface="Arial"/>
              <a:buChar char="•"/>
            </a:pPr>
            <a:r>
              <a:rPr lang="en-GB" sz="1100" b="1" i="0" u="none" strike="noStrike" cap="none" dirty="0">
                <a:solidFill>
                  <a:schemeClr val="dk1"/>
                </a:solidFill>
                <a:latin typeface="Tahoma"/>
                <a:ea typeface="Tahoma"/>
                <a:cs typeface="Tahoma"/>
                <a:sym typeface="Tahoma"/>
              </a:rPr>
              <a:t>Select target segments for your campaign</a:t>
            </a:r>
            <a:r>
              <a:rPr lang="en-GB" sz="1100" b="0" i="0" u="none" strike="noStrike" cap="none" dirty="0">
                <a:solidFill>
                  <a:schemeClr val="dk1"/>
                </a:solidFill>
                <a:latin typeface="Tahoma"/>
                <a:ea typeface="Tahoma"/>
                <a:cs typeface="Tahoma"/>
                <a:sym typeface="Tahoma"/>
              </a:rPr>
              <a:t> after prioritising those segments you might target.</a:t>
            </a:r>
            <a:endParaRPr sz="1100" b="1" i="0" u="none" strike="noStrike" cap="none" dirty="0">
              <a:solidFill>
                <a:schemeClr val="dk1"/>
              </a:solidFill>
              <a:latin typeface="Tahoma"/>
              <a:ea typeface="Tahoma"/>
              <a:cs typeface="Tahoma"/>
              <a:sym typeface="Tahoma"/>
            </a:endParaRPr>
          </a:p>
          <a:p>
            <a:pPr marL="171450" marR="0" lvl="0" indent="-101600" algn="l" rtl="0">
              <a:lnSpc>
                <a:spcPct val="100000"/>
              </a:lnSpc>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None/>
            </a:pPr>
            <a:r>
              <a:rPr lang="en-GB" sz="1100" b="1" i="0" u="none" strike="noStrike" cap="none" dirty="0">
                <a:solidFill>
                  <a:schemeClr val="dk1"/>
                </a:solidFill>
                <a:latin typeface="Tahoma"/>
                <a:ea typeface="Tahoma"/>
                <a:cs typeface="Tahoma"/>
                <a:sym typeface="Tahoma"/>
              </a:rPr>
              <a:t>Source: </a:t>
            </a:r>
            <a:r>
              <a:rPr lang="en-GB" sz="1100" b="0" i="0" u="none" strike="noStrike" cap="none" dirty="0">
                <a:solidFill>
                  <a:schemeClr val="dk1"/>
                </a:solidFill>
                <a:latin typeface="Tahoma"/>
                <a:ea typeface="Tahoma"/>
                <a:cs typeface="Tahoma"/>
                <a:sym typeface="Tahoma"/>
              </a:rPr>
              <a:t>Reynolds L, Merritt R. Scoping. In: French J, Blair-Stevens C, McVey D, Merritt R, editors. Social marketing and public health: theory and practice. Oxford: Oxford University Press; 2010.</a:t>
            </a:r>
          </a:p>
          <a:p>
            <a:pPr marL="0" marR="0" lvl="0" indent="0" algn="l" rtl="0">
              <a:lnSpc>
                <a:spcPct val="100000"/>
              </a:lnSpc>
              <a:spcBef>
                <a:spcPts val="330"/>
              </a:spcBef>
              <a:spcAft>
                <a:spcPts val="0"/>
              </a:spcAft>
              <a:buNone/>
            </a:pPr>
            <a:endParaRPr dirty="0"/>
          </a:p>
        </p:txBody>
      </p:sp>
      <p:sp>
        <p:nvSpPr>
          <p:cNvPr id="131" name="Shape 131"/>
          <p:cNvSpPr txBox="1">
            <a:spLocks noGrp="1"/>
          </p:cNvSpPr>
          <p:nvPr>
            <p:ph type="sldNum" idx="12"/>
          </p:nvPr>
        </p:nvSpPr>
        <p:spPr>
          <a:xfrm>
            <a:off x="3849691" y="9428713"/>
            <a:ext cx="2946400" cy="496332"/>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None/>
            </a:pPr>
            <a:fld id="{00000000-1234-1234-1234-123412341234}" type="slidenum">
              <a:rPr lang="en-GB" sz="3200">
                <a:solidFill>
                  <a:schemeClr val="dk1"/>
                </a:solidFill>
                <a:latin typeface="Tahoma"/>
                <a:ea typeface="Tahoma"/>
                <a:cs typeface="Tahoma"/>
                <a:sym typeface="Tahoma"/>
              </a:rPr>
              <a:t>10</a:t>
            </a:fld>
            <a:endParaRPr sz="3200">
              <a:solidFill>
                <a:schemeClr val="dk1"/>
              </a:solidFill>
              <a:latin typeface="Tahoma"/>
              <a:ea typeface="Tahoma"/>
              <a:cs typeface="Tahoma"/>
              <a:sym typeface="Tahoma"/>
            </a:endParaRPr>
          </a:p>
        </p:txBody>
      </p:sp>
    </p:spTree>
    <p:extLst>
      <p:ext uri="{BB962C8B-B14F-4D97-AF65-F5344CB8AC3E}">
        <p14:creationId xmlns:p14="http://schemas.microsoft.com/office/powerpoint/2010/main" val="16030189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Shape 138"/>
          <p:cNvSpPr>
            <a:spLocks noGrp="1" noRot="1" noChangeAspect="1"/>
          </p:cNvSpPr>
          <p:nvPr>
            <p:ph type="sldImg" idx="2"/>
          </p:nvPr>
        </p:nvSpPr>
        <p:spPr>
          <a:xfrm>
            <a:off x="112713"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39" name="Shape 139"/>
          <p:cNvSpPr txBox="1">
            <a:spLocks noGrp="1"/>
          </p:cNvSpPr>
          <p:nvPr>
            <p:ph type="body" idx="1"/>
          </p:nvPr>
        </p:nvSpPr>
        <p:spPr>
          <a:xfrm>
            <a:off x="734841" y="3450196"/>
            <a:ext cx="5438140" cy="5731944"/>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1100" b="1" i="0" u="none" strike="noStrike" cap="none" dirty="0">
                <a:solidFill>
                  <a:schemeClr val="dk1"/>
                </a:solidFill>
                <a:latin typeface="Tahoma"/>
                <a:ea typeface="Tahoma"/>
                <a:cs typeface="Tahoma"/>
                <a:sym typeface="Tahoma"/>
              </a:rPr>
              <a:t>Before defining your research questions: </a:t>
            </a:r>
            <a:r>
              <a:rPr lang="en-GB" sz="1100" b="0" i="0" u="none" strike="noStrike" cap="none" dirty="0">
                <a:solidFill>
                  <a:schemeClr val="dk1"/>
                </a:solidFill>
                <a:latin typeface="Tahoma"/>
                <a:ea typeface="Tahoma"/>
                <a:cs typeface="Tahoma"/>
                <a:sym typeface="Tahoma"/>
              </a:rPr>
              <a:t>it is necessary to identify the information gaps. You might have already identified some of them when preparing the problem description. The questions presented in the slide are intended to help you define the research questions you need to answer with the formative evaluation.</a:t>
            </a:r>
            <a:endParaRPr dirty="0"/>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a:p>
            <a:pPr marL="342900" marR="0" lvl="0" indent="-34290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What do you need to know about the issue?</a:t>
            </a:r>
            <a:r>
              <a:rPr lang="en-GB" sz="1100" b="0" i="0" u="none" strike="noStrike" cap="none" dirty="0">
                <a:solidFill>
                  <a:schemeClr val="dk1"/>
                </a:solidFill>
                <a:latin typeface="Tahoma"/>
                <a:ea typeface="Tahoma"/>
                <a:cs typeface="Tahoma"/>
                <a:sym typeface="Tahoma"/>
              </a:rPr>
              <a:t> After consulting information already available.</a:t>
            </a:r>
            <a:endParaRPr sz="1100" b="1" i="0" u="none" strike="noStrike" cap="none" dirty="0">
              <a:solidFill>
                <a:schemeClr val="dk1"/>
              </a:solidFill>
              <a:latin typeface="Tahoma"/>
              <a:ea typeface="Tahoma"/>
              <a:cs typeface="Tahoma"/>
              <a:sym typeface="Tahoma"/>
            </a:endParaRPr>
          </a:p>
          <a:p>
            <a:pPr marL="342900" marR="0" lvl="0" indent="-34290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What do you need to clarify about why people behave as they do? </a:t>
            </a:r>
            <a:r>
              <a:rPr lang="en-GB" sz="1100" b="0" i="0" u="none" strike="noStrike" cap="none" dirty="0">
                <a:solidFill>
                  <a:schemeClr val="dk1"/>
                </a:solidFill>
                <a:latin typeface="Tahoma"/>
                <a:ea typeface="Tahoma"/>
                <a:cs typeface="Tahoma"/>
                <a:sym typeface="Tahoma"/>
              </a:rPr>
              <a:t>Considering your previous knowledge and/or assumptions about the target audience.</a:t>
            </a:r>
            <a:endParaRPr sz="1100" b="1" i="0" u="none" strike="noStrike" cap="none" dirty="0">
              <a:solidFill>
                <a:schemeClr val="dk1"/>
              </a:solidFill>
              <a:latin typeface="Tahoma"/>
              <a:ea typeface="Tahoma"/>
              <a:cs typeface="Tahoma"/>
              <a:sym typeface="Tahoma"/>
            </a:endParaRPr>
          </a:p>
          <a:p>
            <a:pPr marL="342900" marR="0" lvl="0" indent="-34290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What questions do you have about applying a possible intervention? </a:t>
            </a:r>
            <a:r>
              <a:rPr lang="en-GB" sz="1100" b="0" i="0" u="none" strike="noStrike" cap="none" dirty="0">
                <a:solidFill>
                  <a:schemeClr val="dk1"/>
                </a:solidFill>
                <a:latin typeface="Tahoma"/>
                <a:ea typeface="Tahoma"/>
                <a:cs typeface="Tahoma"/>
                <a:sym typeface="Tahoma"/>
              </a:rPr>
              <a:t>I.e. How might it be received by your target audience? Are there any other options which might be more effective?</a:t>
            </a:r>
            <a:endParaRPr sz="1100" b="0" i="0" u="none" strike="noStrike" cap="none" dirty="0">
              <a:solidFill>
                <a:schemeClr val="dk1"/>
              </a:solidFill>
              <a:latin typeface="Tahoma"/>
              <a:ea typeface="Tahoma"/>
              <a:cs typeface="Tahoma"/>
              <a:sym typeface="Tahoma"/>
            </a:endParaRPr>
          </a:p>
          <a:p>
            <a:pPr marL="342900" marR="0" lvl="0" indent="-34290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Areas to consider: </a:t>
            </a:r>
            <a:r>
              <a:rPr lang="en-GB" sz="1100" b="0" i="0" u="none" strike="noStrike" cap="none" dirty="0">
                <a:solidFill>
                  <a:schemeClr val="dk1"/>
                </a:solidFill>
                <a:latin typeface="Tahoma"/>
                <a:ea typeface="Tahoma"/>
                <a:cs typeface="Tahoma"/>
                <a:sym typeface="Tahoma"/>
              </a:rPr>
              <a:t>These will help you to better understand your target audience.</a:t>
            </a:r>
            <a:endParaRPr sz="1100" b="1" i="0" u="none" strike="noStrike" cap="none" dirty="0">
              <a:solidFill>
                <a:schemeClr val="dk1"/>
              </a:solidFill>
              <a:latin typeface="Tahoma"/>
              <a:ea typeface="Tahoma"/>
              <a:cs typeface="Tahoma"/>
              <a:sym typeface="Tahoma"/>
            </a:endParaRPr>
          </a:p>
          <a:p>
            <a:pPr marL="698500" marR="0" lvl="2" indent="-34290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Barriers and benefits</a:t>
            </a:r>
            <a:r>
              <a:rPr lang="en-GB" sz="1100" b="0" i="0" u="none" strike="noStrike" cap="none" dirty="0">
                <a:solidFill>
                  <a:schemeClr val="dk1"/>
                </a:solidFill>
                <a:latin typeface="Tahoma"/>
                <a:ea typeface="Tahoma"/>
                <a:cs typeface="Tahoma"/>
                <a:sym typeface="Tahoma"/>
              </a:rPr>
              <a:t> of the recommended/desired behaviour and anything that might be considered as ‘competition’</a:t>
            </a:r>
            <a:endParaRPr sz="1100" b="1" i="0" u="none" strike="noStrike" cap="none" dirty="0">
              <a:solidFill>
                <a:schemeClr val="dk1"/>
              </a:solidFill>
              <a:latin typeface="Tahoma"/>
              <a:ea typeface="Tahoma"/>
              <a:cs typeface="Tahoma"/>
              <a:sym typeface="Tahoma"/>
            </a:endParaRPr>
          </a:p>
          <a:p>
            <a:pPr marL="698500" marR="0" lvl="2" indent="-34290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Determinants of behaviour:</a:t>
            </a:r>
            <a:r>
              <a:rPr lang="en-GB" sz="1100" b="0" i="0" u="none" strike="noStrike" cap="none" dirty="0">
                <a:solidFill>
                  <a:schemeClr val="dk1"/>
                </a:solidFill>
                <a:latin typeface="Tahoma"/>
                <a:ea typeface="Tahoma"/>
                <a:cs typeface="Tahoma"/>
                <a:sym typeface="Tahoma"/>
              </a:rPr>
              <a:t> i.e. factors which might make the desired behaviour easier to adopt</a:t>
            </a:r>
            <a:endParaRPr sz="1100" b="1" i="0" u="none" strike="noStrike" cap="none" dirty="0">
              <a:solidFill>
                <a:schemeClr val="dk1"/>
              </a:solidFill>
              <a:latin typeface="Tahoma"/>
              <a:ea typeface="Tahoma"/>
              <a:cs typeface="Tahoma"/>
              <a:sym typeface="Tahoma"/>
            </a:endParaRPr>
          </a:p>
          <a:p>
            <a:pPr marL="698500" marR="0" lvl="2" indent="-34290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Channels of information used by the target audience: </a:t>
            </a:r>
            <a:r>
              <a:rPr lang="en-GB" sz="1100" b="0" i="0" u="none" strike="noStrike" cap="none" dirty="0">
                <a:solidFill>
                  <a:schemeClr val="dk1"/>
                </a:solidFill>
                <a:latin typeface="Tahoma"/>
                <a:ea typeface="Tahoma"/>
                <a:cs typeface="Tahoma"/>
                <a:sym typeface="Tahoma"/>
              </a:rPr>
              <a:t>how do they acquire information?</a:t>
            </a:r>
            <a:endParaRPr dirty="0"/>
          </a:p>
          <a:p>
            <a:pPr marL="355600" marR="0" lvl="2" indent="0" algn="l" rtl="0">
              <a:spcBef>
                <a:spcPts val="330"/>
              </a:spcBef>
              <a:spcAft>
                <a:spcPts val="0"/>
              </a:spcAft>
              <a:buClr>
                <a:schemeClr val="dk1"/>
              </a:buClr>
              <a:buSzPts val="1100"/>
              <a:buFont typeface="Arial"/>
              <a:buNone/>
            </a:pPr>
            <a:endParaRPr sz="1100" b="1"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None/>
            </a:pPr>
            <a:r>
              <a:rPr lang="en-GB" sz="1100" b="1" i="0" u="none" strike="noStrike" cap="none" dirty="0">
                <a:solidFill>
                  <a:schemeClr val="dk1"/>
                </a:solidFill>
                <a:latin typeface="Tahoma"/>
                <a:ea typeface="Tahoma"/>
                <a:cs typeface="Tahoma"/>
                <a:sym typeface="Tahoma"/>
              </a:rPr>
              <a:t>Source: </a:t>
            </a:r>
            <a:r>
              <a:rPr lang="en-GB" sz="1100" b="0" i="0" u="none" strike="noStrike" cap="none" dirty="0">
                <a:solidFill>
                  <a:schemeClr val="dk1"/>
                </a:solidFill>
                <a:latin typeface="Tahoma"/>
                <a:ea typeface="Tahoma"/>
                <a:cs typeface="Tahoma"/>
                <a:sym typeface="Tahoma"/>
              </a:rPr>
              <a:t>Reynolds L, Merritt R. Scoping. In: French J, Blair-Stevens C, McVey D, Merritt R, editors. Social marketing and public health: theory and practice. Oxford: Oxford University Press; 2010.</a:t>
            </a:r>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40304788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Shape 147"/>
          <p:cNvSpPr>
            <a:spLocks noGrp="1" noRot="1" noChangeAspect="1"/>
          </p:cNvSpPr>
          <p:nvPr>
            <p:ph type="sldImg" idx="2"/>
          </p:nvPr>
        </p:nvSpPr>
        <p:spPr>
          <a:xfrm>
            <a:off x="112713"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48" name="Shape 148"/>
          <p:cNvSpPr txBox="1">
            <a:spLocks noGrp="1"/>
          </p:cNvSpPr>
          <p:nvPr>
            <p:ph type="body" idx="1"/>
          </p:nvPr>
        </p:nvSpPr>
        <p:spPr>
          <a:xfrm>
            <a:off x="734841" y="3450196"/>
            <a:ext cx="5438140" cy="5731944"/>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1100" b="0" i="0" u="none" strike="noStrike" cap="none" dirty="0">
                <a:solidFill>
                  <a:schemeClr val="dk1"/>
                </a:solidFill>
                <a:latin typeface="Tahoma"/>
                <a:ea typeface="Tahoma"/>
                <a:cs typeface="Tahoma"/>
                <a:sym typeface="Tahoma"/>
              </a:rPr>
              <a:t>These are some possible research questions taken from an initiative to increase fruit and vegetable intake.</a:t>
            </a:r>
            <a:endParaRPr dirty="0"/>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None/>
            </a:pPr>
            <a:r>
              <a:rPr lang="en-GB" sz="1100" b="1" i="0" u="none" strike="noStrike" cap="none" dirty="0">
                <a:solidFill>
                  <a:schemeClr val="dk1"/>
                </a:solidFill>
                <a:latin typeface="Tahoma"/>
                <a:ea typeface="Tahoma"/>
                <a:cs typeface="Tahoma"/>
                <a:sym typeface="Tahoma"/>
              </a:rPr>
              <a:t>Remember:</a:t>
            </a:r>
            <a:endParaRPr dirty="0"/>
          </a:p>
          <a:p>
            <a:pPr marL="171450" marR="0" lvl="0" indent="-171450" algn="l" rtl="0">
              <a:lnSpc>
                <a:spcPct val="150000"/>
              </a:lnSpc>
              <a:spcBef>
                <a:spcPts val="330"/>
              </a:spcBef>
              <a:spcAft>
                <a:spcPts val="0"/>
              </a:spcAft>
              <a:buClr>
                <a:srgbClr val="69AE23"/>
              </a:buClr>
              <a:buSzPts val="1210"/>
              <a:buFont typeface="Arial"/>
              <a:buChar char="•"/>
            </a:pPr>
            <a:r>
              <a:rPr lang="en-GB" sz="1100" b="0" i="0" u="none" strike="noStrike" cap="none" dirty="0">
                <a:solidFill>
                  <a:schemeClr val="dk1"/>
                </a:solidFill>
                <a:latin typeface="Tahoma"/>
                <a:ea typeface="Tahoma"/>
                <a:cs typeface="Tahoma"/>
                <a:sym typeface="Tahoma"/>
              </a:rPr>
              <a:t>Prioritise your questions.</a:t>
            </a:r>
            <a:endParaRPr dirty="0"/>
          </a:p>
          <a:p>
            <a:pPr marL="171450" marR="0" lvl="0" indent="-171450" algn="l" rtl="0">
              <a:lnSpc>
                <a:spcPct val="150000"/>
              </a:lnSpc>
              <a:spcBef>
                <a:spcPts val="330"/>
              </a:spcBef>
              <a:spcAft>
                <a:spcPts val="0"/>
              </a:spcAft>
              <a:buClr>
                <a:srgbClr val="69AE23"/>
              </a:buClr>
              <a:buSzPts val="1210"/>
              <a:buFont typeface="Arial"/>
              <a:buChar char="•"/>
            </a:pPr>
            <a:r>
              <a:rPr lang="en-GB" sz="1100" b="0" i="0" u="none" strike="noStrike" cap="none" dirty="0">
                <a:solidFill>
                  <a:schemeClr val="dk1"/>
                </a:solidFill>
                <a:latin typeface="Tahoma"/>
                <a:ea typeface="Tahoma"/>
                <a:cs typeface="Tahoma"/>
                <a:sym typeface="Tahoma"/>
              </a:rPr>
              <a:t>Discard questions that do not fill your gaps.</a:t>
            </a:r>
            <a:endParaRPr dirty="0"/>
          </a:p>
          <a:p>
            <a:pPr marL="171450" marR="0" lvl="0" indent="-171450" algn="l" rtl="0">
              <a:lnSpc>
                <a:spcPct val="150000"/>
              </a:lnSpc>
              <a:spcBef>
                <a:spcPts val="330"/>
              </a:spcBef>
              <a:spcAft>
                <a:spcPts val="0"/>
              </a:spcAft>
              <a:buClr>
                <a:srgbClr val="69AE23"/>
              </a:buClr>
              <a:buSzPts val="1210"/>
              <a:buFont typeface="Arial"/>
              <a:buChar char="•"/>
            </a:pPr>
            <a:r>
              <a:rPr lang="en-GB" sz="1100" b="0" i="0" u="none" strike="noStrike" cap="none" dirty="0">
                <a:solidFill>
                  <a:schemeClr val="dk1"/>
                </a:solidFill>
                <a:latin typeface="Tahoma"/>
                <a:ea typeface="Tahoma"/>
                <a:cs typeface="Tahoma"/>
                <a:sym typeface="Tahoma"/>
              </a:rPr>
              <a:t>Avoid collecting too much information.</a:t>
            </a:r>
            <a:endParaRPr dirty="0"/>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None/>
            </a:pPr>
            <a:r>
              <a:rPr lang="en-GB" sz="1100" b="1" i="0" u="none" strike="noStrike" cap="none" dirty="0">
                <a:solidFill>
                  <a:schemeClr val="dk1"/>
                </a:solidFill>
                <a:latin typeface="Tahoma"/>
                <a:ea typeface="Tahoma"/>
                <a:cs typeface="Tahoma"/>
                <a:sym typeface="Tahoma"/>
              </a:rPr>
              <a:t>Source: </a:t>
            </a:r>
            <a:r>
              <a:rPr lang="en-GB" sz="1100" b="0" i="0" u="none" strike="noStrike" cap="none" dirty="0">
                <a:solidFill>
                  <a:schemeClr val="dk1"/>
                </a:solidFill>
                <a:latin typeface="Tahoma"/>
                <a:ea typeface="Tahoma"/>
                <a:cs typeface="Tahoma"/>
                <a:sym typeface="Tahoma"/>
              </a:rPr>
              <a:t>Reynolds L, Merritt R. Scoping. In: French J, Blair-Stevens C, McVey D, Merritt R, editors. Social marketing and public health: theory and practice. Oxford: Oxford University Press; 2010.</a:t>
            </a:r>
            <a:endParaRPr sz="1100" b="0"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127632601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pic>
        <p:nvPicPr>
          <p:cNvPr id="6" name="Picture 11"/>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7145"/>
            <a:ext cx="12192000" cy="6857999"/>
          </a:xfrm>
          <a:prstGeom prst="rect">
            <a:avLst/>
          </a:prstGeom>
          <a:noFill/>
        </p:spPr>
      </p:pic>
      <p:sp>
        <p:nvSpPr>
          <p:cNvPr id="181250" name="Rectangle 2"/>
          <p:cNvSpPr>
            <a:spLocks noGrp="1" noChangeArrowheads="1"/>
          </p:cNvSpPr>
          <p:nvPr>
            <p:ph type="ctrTitle"/>
          </p:nvPr>
        </p:nvSpPr>
        <p:spPr>
          <a:xfrm>
            <a:off x="431803" y="3598863"/>
            <a:ext cx="11275484" cy="514350"/>
          </a:xfrm>
        </p:spPr>
        <p:txBody>
          <a:bodyPr/>
          <a:lstStyle>
            <a:lvl1pPr>
              <a:defRPr sz="3200" b="0">
                <a:solidFill>
                  <a:schemeClr val="bg1"/>
                </a:solidFill>
                <a:latin typeface="Tahoma" pitchFamily="34" charset="0"/>
                <a:cs typeface="Tahoma" pitchFamily="34" charset="0"/>
              </a:defRPr>
            </a:lvl1pPr>
          </a:lstStyle>
          <a:p>
            <a:r>
              <a:rPr lang="nl-NL"/>
              <a:t>Klik om de stijl te bewerken</a:t>
            </a:r>
            <a:endParaRPr lang="en-GB" dirty="0"/>
          </a:p>
        </p:txBody>
      </p:sp>
      <p:sp>
        <p:nvSpPr>
          <p:cNvPr id="181251" name="Rectangle 3"/>
          <p:cNvSpPr>
            <a:spLocks noGrp="1" noChangeArrowheads="1"/>
          </p:cNvSpPr>
          <p:nvPr>
            <p:ph type="subTitle" idx="1"/>
          </p:nvPr>
        </p:nvSpPr>
        <p:spPr>
          <a:xfrm>
            <a:off x="431803" y="4318000"/>
            <a:ext cx="11275484" cy="1421618"/>
          </a:xfrm>
        </p:spPr>
        <p:txBody>
          <a:bodyPr/>
          <a:lstStyle>
            <a:lvl1pPr marL="0" indent="0">
              <a:lnSpc>
                <a:spcPct val="90000"/>
              </a:lnSpc>
              <a:spcBef>
                <a:spcPts val="0"/>
              </a:spcBef>
              <a:spcAft>
                <a:spcPts val="0"/>
              </a:spcAft>
              <a:defRPr sz="4000" b="1">
                <a:solidFill>
                  <a:schemeClr val="bg1"/>
                </a:solidFill>
                <a:latin typeface="Tahoma" pitchFamily="34" charset="0"/>
                <a:cs typeface="Tahoma" pitchFamily="34" charset="0"/>
              </a:defRPr>
            </a:lvl1pPr>
          </a:lstStyle>
          <a:p>
            <a:r>
              <a:rPr lang="nl-NL"/>
              <a:t>Klik om de ondertitelstijl van het model te bewerken</a:t>
            </a:r>
            <a:endParaRPr lang="en-GB" dirty="0"/>
          </a:p>
        </p:txBody>
      </p:sp>
      <p:pic>
        <p:nvPicPr>
          <p:cNvPr id="8" name="Picture 12"/>
          <p:cNvPicPr>
            <a:picLocks noChangeArrowheads="1"/>
          </p:cNvPicPr>
          <p:nvPr userDrawn="1"/>
        </p:nvPicPr>
        <p:blipFill>
          <a:blip r:embed="rId3" cstate="print">
            <a:clrChange>
              <a:clrFrom>
                <a:srgbClr val="FFFFFF"/>
              </a:clrFrom>
              <a:clrTo>
                <a:srgbClr val="FFFFFF">
                  <a:alpha val="0"/>
                </a:srgbClr>
              </a:clrTo>
            </a:clrChange>
            <a:lum bright="-6000"/>
          </a:blip>
          <a:srcRect/>
          <a:stretch>
            <a:fillRect/>
          </a:stretch>
        </p:blipFill>
        <p:spPr bwMode="auto">
          <a:xfrm>
            <a:off x="10318749" y="504825"/>
            <a:ext cx="1263651" cy="1136650"/>
          </a:xfrm>
          <a:prstGeom prst="rect">
            <a:avLst/>
          </a:prstGeom>
          <a:noFill/>
        </p:spPr>
      </p:pic>
      <p:sp>
        <p:nvSpPr>
          <p:cNvPr id="2" name="Slide Number Placeholder 1"/>
          <p:cNvSpPr>
            <a:spLocks noGrp="1"/>
          </p:cNvSpPr>
          <p:nvPr>
            <p:ph type="sldNum" sz="quarter" idx="10"/>
          </p:nvPr>
        </p:nvSpPr>
        <p:spPr>
          <a:xfrm>
            <a:off x="9108000" y="6480000"/>
            <a:ext cx="2556000" cy="365125"/>
          </a:xfrm>
        </p:spPr>
        <p:txBody>
          <a:bodyPr/>
          <a:lstStyle>
            <a:lvl1pPr>
              <a:defRPr>
                <a:solidFill>
                  <a:schemeClr val="bg1"/>
                </a:solidFill>
              </a:defRPr>
            </a:lvl1pPr>
          </a:lstStyle>
          <a:p>
            <a:fld id="{0580567E-5E8F-47A5-90DF-8BFEB1A71525}" type="slidenum">
              <a:rPr lang="en-GB" smtClean="0"/>
              <a:pPr/>
              <a:t>‹nr.›</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Content Placeholder 2"/>
          <p:cNvSpPr>
            <a:spLocks noGrp="1"/>
          </p:cNvSpPr>
          <p:nvPr>
            <p:ph idx="1"/>
          </p:nvPr>
        </p:nvSpPr>
        <p:spPr/>
        <p:txBody>
          <a:bodyPr/>
          <a:lstStyle>
            <a:lvl1pPr>
              <a:lnSpc>
                <a:spcPct val="90000"/>
              </a:lnSpc>
              <a:spcBef>
                <a:spcPts val="300"/>
              </a:spcBef>
              <a:spcAft>
                <a:spcPts val="600"/>
              </a:spcAft>
              <a:defRPr sz="2400"/>
            </a:lvl1pPr>
            <a:lvl2pPr marL="269861" indent="-269861">
              <a:lnSpc>
                <a:spcPct val="90000"/>
              </a:lnSpc>
              <a:spcBef>
                <a:spcPts val="300"/>
              </a:spcBef>
              <a:spcAft>
                <a:spcPts val="600"/>
              </a:spcAft>
              <a:buFont typeface="Arial" pitchFamily="34" charset="0"/>
              <a:buChar char="•"/>
              <a:tabLst>
                <a:tab pos="269861" algn="l"/>
              </a:tabLst>
              <a:defRPr sz="2400">
                <a:latin typeface="Tahoma" pitchFamily="34" charset="0"/>
                <a:cs typeface="Tahoma" pitchFamily="34" charset="0"/>
              </a:defRPr>
            </a:lvl2pPr>
            <a:lvl3pPr marL="541312" indent="-271449">
              <a:lnSpc>
                <a:spcPct val="90000"/>
              </a:lnSpc>
              <a:spcBef>
                <a:spcPts val="300"/>
              </a:spcBef>
              <a:spcAft>
                <a:spcPts val="600"/>
              </a:spcAft>
              <a:buFont typeface="Arial" panose="020B0604020202020204" pitchFamily="34" charset="0"/>
              <a:buChar char="•"/>
              <a:tabLst>
                <a:tab pos="541312" algn="l"/>
              </a:tabLst>
              <a:defRPr sz="2000">
                <a:latin typeface="Tahoma" pitchFamily="34" charset="0"/>
                <a:cs typeface="Tahoma" pitchFamily="34" charset="0"/>
              </a:defRPr>
            </a:lvl3pPr>
            <a:lvl5pPr>
              <a:buNone/>
              <a:defRPr/>
            </a:lvl5pPr>
          </a:lstStyle>
          <a:p>
            <a:pPr lvl="0"/>
            <a:r>
              <a:rPr lang="nl-NL" dirty="0"/>
              <a:t>Tekststijl van het model bewerken</a:t>
            </a:r>
          </a:p>
          <a:p>
            <a:pPr lvl="1"/>
            <a:r>
              <a:rPr lang="nl-NL" dirty="0"/>
              <a:t>Tweede niveau</a:t>
            </a:r>
          </a:p>
          <a:p>
            <a:pPr lvl="2"/>
            <a:r>
              <a:rPr lang="nl-NL" dirty="0"/>
              <a:t>Derde niveau</a:t>
            </a:r>
          </a:p>
        </p:txBody>
      </p:sp>
      <p:sp>
        <p:nvSpPr>
          <p:cNvPr id="5" name="Slide Number Placeholder 4"/>
          <p:cNvSpPr>
            <a:spLocks noGrp="1"/>
          </p:cNvSpPr>
          <p:nvPr>
            <p:ph type="sldNum" sz="quarter" idx="10"/>
          </p:nvPr>
        </p:nvSpPr>
        <p:spPr/>
        <p:txBody>
          <a:bodyPr/>
          <a:lstStyle>
            <a:lvl1pPr>
              <a:lnSpc>
                <a:spcPct val="100000"/>
              </a:lnSpc>
              <a:defRPr>
                <a:solidFill>
                  <a:schemeClr val="bg1"/>
                </a:solidFill>
              </a:defRPr>
            </a:lvl1pPr>
          </a:lstStyle>
          <a:p>
            <a:fld id="{0580567E-5E8F-47A5-90DF-8BFEB1A71525}" type="slidenum">
              <a:rPr lang="en-GB" smtClean="0"/>
              <a:pPr/>
              <a:t>‹nr.›</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Sectiekop">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1828073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431800" y="142876"/>
            <a:ext cx="10972800" cy="822325"/>
          </a:xfrm>
          <a:prstGeom prst="rect">
            <a:avLst/>
          </a:prstGeom>
          <a:noFill/>
          <a:ln>
            <a:noFill/>
          </a:ln>
        </p:spPr>
        <p:txBody>
          <a:bodyPr spcFirstLastPara="1" wrap="square" lIns="91425" tIns="91425" rIns="91425" bIns="91425" anchor="t" anchorCtr="0"/>
          <a:lstStyle>
            <a:lvl1pPr marR="0" lvl="0"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1pPr>
            <a:lvl2pPr marR="0" lvl="1"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2pPr>
            <a:lvl3pPr marR="0" lvl="2"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3pPr>
            <a:lvl4pPr marR="0" lvl="3"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4pPr>
            <a:lvl5pPr marR="0" lvl="4"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5pPr>
            <a:lvl6pPr marR="0" lvl="5"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6pPr>
            <a:lvl7pPr marR="0" lvl="6"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7pPr>
            <a:lvl8pPr marR="0" lvl="7"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8pPr>
            <a:lvl9pPr marR="0" lvl="8"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9pPr>
          </a:lstStyle>
          <a:p>
            <a:endParaRPr/>
          </a:p>
        </p:txBody>
      </p:sp>
      <p:sp>
        <p:nvSpPr>
          <p:cNvPr id="22" name="Shape 22"/>
          <p:cNvSpPr txBox="1">
            <a:spLocks noGrp="1"/>
          </p:cNvSpPr>
          <p:nvPr>
            <p:ph type="dt" idx="10"/>
          </p:nvPr>
        </p:nvSpPr>
        <p:spPr>
          <a:xfrm>
            <a:off x="8128000" y="6248401"/>
            <a:ext cx="3556000" cy="365125"/>
          </a:xfrm>
          <a:prstGeom prst="rect">
            <a:avLst/>
          </a:prstGeom>
          <a:noFill/>
          <a:ln>
            <a:noFill/>
          </a:ln>
        </p:spPr>
        <p:txBody>
          <a:bodyPr spcFirstLastPara="1" wrap="square" lIns="91425" tIns="91425" rIns="91425" bIns="91425" anchor="t" anchorCtr="0"/>
          <a:lstStyle>
            <a:lvl1pPr marR="0" lvl="0" algn="l" rtl="0">
              <a:lnSpc>
                <a:spcPct val="90000"/>
              </a:lnSpc>
              <a:spcBef>
                <a:spcPts val="0"/>
              </a:spcBef>
              <a:spcAft>
                <a:spcPts val="0"/>
              </a:spcAft>
              <a:buSzPts val="1400"/>
              <a:buNone/>
              <a:defRPr sz="3200">
                <a:solidFill>
                  <a:schemeClr val="dk1"/>
                </a:solidFill>
                <a:latin typeface="Tahoma"/>
                <a:ea typeface="Tahoma"/>
                <a:cs typeface="Tahoma"/>
                <a:sym typeface="Tahoma"/>
              </a:defRPr>
            </a:lvl1pPr>
            <a:lvl2pPr marR="0" lvl="1"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2pPr>
            <a:lvl3pPr marR="0" lvl="2"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3pPr>
            <a:lvl4pPr marR="0" lvl="3"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4pPr>
            <a:lvl5pPr marR="0" lvl="4"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5pPr>
            <a:lvl6pPr marR="0" lvl="5" algn="l" rtl="0">
              <a:spcBef>
                <a:spcPts val="0"/>
              </a:spcBef>
              <a:spcAft>
                <a:spcPts val="0"/>
              </a:spcAft>
              <a:buSzPts val="1400"/>
              <a:buNone/>
              <a:defRPr sz="3200" b="0" i="0" u="none" strike="noStrike" cap="none">
                <a:solidFill>
                  <a:schemeClr val="dk1"/>
                </a:solidFill>
                <a:latin typeface="Tahoma"/>
                <a:ea typeface="Tahoma"/>
                <a:cs typeface="Tahoma"/>
                <a:sym typeface="Tahoma"/>
              </a:defRPr>
            </a:lvl6pPr>
            <a:lvl7pPr marR="0" lvl="6" algn="l" rtl="0">
              <a:spcBef>
                <a:spcPts val="0"/>
              </a:spcBef>
              <a:spcAft>
                <a:spcPts val="0"/>
              </a:spcAft>
              <a:buSzPts val="1400"/>
              <a:buNone/>
              <a:defRPr sz="3200" b="0" i="0" u="none" strike="noStrike" cap="none">
                <a:solidFill>
                  <a:schemeClr val="dk1"/>
                </a:solidFill>
                <a:latin typeface="Tahoma"/>
                <a:ea typeface="Tahoma"/>
                <a:cs typeface="Tahoma"/>
                <a:sym typeface="Tahoma"/>
              </a:defRPr>
            </a:lvl7pPr>
            <a:lvl8pPr marR="0" lvl="7" algn="l" rtl="0">
              <a:spcBef>
                <a:spcPts val="0"/>
              </a:spcBef>
              <a:spcAft>
                <a:spcPts val="0"/>
              </a:spcAft>
              <a:buSzPts val="1400"/>
              <a:buNone/>
              <a:defRPr sz="3200" b="0" i="0" u="none" strike="noStrike" cap="none">
                <a:solidFill>
                  <a:schemeClr val="dk1"/>
                </a:solidFill>
                <a:latin typeface="Tahoma"/>
                <a:ea typeface="Tahoma"/>
                <a:cs typeface="Tahoma"/>
                <a:sym typeface="Tahoma"/>
              </a:defRPr>
            </a:lvl8pPr>
            <a:lvl9pPr marR="0" lvl="8" algn="l" rtl="0">
              <a:spcBef>
                <a:spcPts val="0"/>
              </a:spcBef>
              <a:spcAft>
                <a:spcPts val="0"/>
              </a:spcAft>
              <a:buSzPts val="1400"/>
              <a:buNone/>
              <a:defRPr sz="3200" b="0" i="0" u="none" strike="noStrike" cap="none">
                <a:solidFill>
                  <a:schemeClr val="dk1"/>
                </a:solidFill>
                <a:latin typeface="Tahoma"/>
                <a:ea typeface="Tahoma"/>
                <a:cs typeface="Tahoma"/>
                <a:sym typeface="Tahoma"/>
              </a:defRPr>
            </a:lvl9pPr>
          </a:lstStyle>
          <a:p>
            <a:endParaRPr/>
          </a:p>
        </p:txBody>
      </p:sp>
      <p:sp>
        <p:nvSpPr>
          <p:cNvPr id="23" name="Shape 23"/>
          <p:cNvSpPr txBox="1">
            <a:spLocks noGrp="1"/>
          </p:cNvSpPr>
          <p:nvPr>
            <p:ph type="ftr" idx="11"/>
          </p:nvPr>
        </p:nvSpPr>
        <p:spPr>
          <a:xfrm>
            <a:off x="812801" y="6248207"/>
            <a:ext cx="7228111" cy="365125"/>
          </a:xfrm>
          <a:prstGeom prst="rect">
            <a:avLst/>
          </a:prstGeom>
          <a:noFill/>
          <a:ln>
            <a:noFill/>
          </a:ln>
        </p:spPr>
        <p:txBody>
          <a:bodyPr spcFirstLastPara="1" wrap="square" lIns="91425" tIns="91425" rIns="91425" bIns="91425" anchor="t" anchorCtr="0"/>
          <a:lstStyle>
            <a:lvl1pPr marR="0" lvl="0" algn="l" rtl="0">
              <a:lnSpc>
                <a:spcPct val="90000"/>
              </a:lnSpc>
              <a:spcBef>
                <a:spcPts val="0"/>
              </a:spcBef>
              <a:spcAft>
                <a:spcPts val="0"/>
              </a:spcAft>
              <a:buSzPts val="1400"/>
              <a:buNone/>
              <a:defRPr sz="3200">
                <a:solidFill>
                  <a:schemeClr val="dk1"/>
                </a:solidFill>
                <a:latin typeface="Tahoma"/>
                <a:ea typeface="Tahoma"/>
                <a:cs typeface="Tahoma"/>
                <a:sym typeface="Tahoma"/>
              </a:defRPr>
            </a:lvl1pPr>
            <a:lvl2pPr marR="0" lvl="1"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2pPr>
            <a:lvl3pPr marR="0" lvl="2"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3pPr>
            <a:lvl4pPr marR="0" lvl="3"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4pPr>
            <a:lvl5pPr marR="0" lvl="4"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5pPr>
            <a:lvl6pPr marR="0" lvl="5" algn="l" rtl="0">
              <a:spcBef>
                <a:spcPts val="0"/>
              </a:spcBef>
              <a:spcAft>
                <a:spcPts val="0"/>
              </a:spcAft>
              <a:buSzPts val="1400"/>
              <a:buNone/>
              <a:defRPr sz="3200" b="0" i="0" u="none" strike="noStrike" cap="none">
                <a:solidFill>
                  <a:schemeClr val="dk1"/>
                </a:solidFill>
                <a:latin typeface="Tahoma"/>
                <a:ea typeface="Tahoma"/>
                <a:cs typeface="Tahoma"/>
                <a:sym typeface="Tahoma"/>
              </a:defRPr>
            </a:lvl6pPr>
            <a:lvl7pPr marR="0" lvl="6" algn="l" rtl="0">
              <a:spcBef>
                <a:spcPts val="0"/>
              </a:spcBef>
              <a:spcAft>
                <a:spcPts val="0"/>
              </a:spcAft>
              <a:buSzPts val="1400"/>
              <a:buNone/>
              <a:defRPr sz="3200" b="0" i="0" u="none" strike="noStrike" cap="none">
                <a:solidFill>
                  <a:schemeClr val="dk1"/>
                </a:solidFill>
                <a:latin typeface="Tahoma"/>
                <a:ea typeface="Tahoma"/>
                <a:cs typeface="Tahoma"/>
                <a:sym typeface="Tahoma"/>
              </a:defRPr>
            </a:lvl7pPr>
            <a:lvl8pPr marR="0" lvl="7" algn="l" rtl="0">
              <a:spcBef>
                <a:spcPts val="0"/>
              </a:spcBef>
              <a:spcAft>
                <a:spcPts val="0"/>
              </a:spcAft>
              <a:buSzPts val="1400"/>
              <a:buNone/>
              <a:defRPr sz="3200" b="0" i="0" u="none" strike="noStrike" cap="none">
                <a:solidFill>
                  <a:schemeClr val="dk1"/>
                </a:solidFill>
                <a:latin typeface="Tahoma"/>
                <a:ea typeface="Tahoma"/>
                <a:cs typeface="Tahoma"/>
                <a:sym typeface="Tahoma"/>
              </a:defRPr>
            </a:lvl8pPr>
            <a:lvl9pPr marR="0" lvl="8" algn="l" rtl="0">
              <a:spcBef>
                <a:spcPts val="0"/>
              </a:spcBef>
              <a:spcAft>
                <a:spcPts val="0"/>
              </a:spcAft>
              <a:buSzPts val="1400"/>
              <a:buNone/>
              <a:defRPr sz="3200" b="0" i="0" u="none" strike="noStrike" cap="none">
                <a:solidFill>
                  <a:schemeClr val="dk1"/>
                </a:solidFill>
                <a:latin typeface="Tahoma"/>
                <a:ea typeface="Tahoma"/>
                <a:cs typeface="Tahoma"/>
                <a:sym typeface="Tahoma"/>
              </a:defRPr>
            </a:lvl9pPr>
          </a:lstStyle>
          <a:p>
            <a:endParaRPr/>
          </a:p>
        </p:txBody>
      </p:sp>
      <p:sp>
        <p:nvSpPr>
          <p:cNvPr id="24" name="Shape 24"/>
          <p:cNvSpPr txBox="1">
            <a:spLocks noGrp="1"/>
          </p:cNvSpPr>
          <p:nvPr>
            <p:ph type="sldNum" idx="12"/>
          </p:nvPr>
        </p:nvSpPr>
        <p:spPr>
          <a:xfrm>
            <a:off x="11442701" y="6564313"/>
            <a:ext cx="615951" cy="284162"/>
          </a:xfrm>
          <a:prstGeom prst="rect">
            <a:avLst/>
          </a:prstGeom>
          <a:noFill/>
          <a:ln>
            <a:noFill/>
          </a:ln>
        </p:spPr>
        <p:txBody>
          <a:bodyPr spcFirstLastPara="1" wrap="square" lIns="0" tIns="0" rIns="0" bIns="0" anchor="t" anchorCtr="0">
            <a:noAutofit/>
          </a:bodyPr>
          <a:lstStyle>
            <a:lvl1pPr marL="0" marR="0" lvl="0" indent="0" algn="r" rtl="0">
              <a:lnSpc>
                <a:spcPct val="100000"/>
              </a:lnSpc>
              <a:spcBef>
                <a:spcPts val="0"/>
              </a:spcBef>
              <a:spcAft>
                <a:spcPts val="0"/>
              </a:spcAft>
              <a:buNone/>
              <a:defRPr sz="1200">
                <a:solidFill>
                  <a:srgbClr val="FFFFFF"/>
                </a:solidFill>
                <a:latin typeface="Tahoma"/>
                <a:ea typeface="Tahoma"/>
                <a:cs typeface="Tahoma"/>
                <a:sym typeface="Tahoma"/>
              </a:defRPr>
            </a:lvl1pPr>
            <a:lvl2pPr marL="0" marR="0" lvl="1" indent="0" algn="r" rtl="0">
              <a:lnSpc>
                <a:spcPct val="100000"/>
              </a:lnSpc>
              <a:spcBef>
                <a:spcPts val="0"/>
              </a:spcBef>
              <a:spcAft>
                <a:spcPts val="0"/>
              </a:spcAft>
              <a:buNone/>
              <a:defRPr sz="1200">
                <a:solidFill>
                  <a:srgbClr val="FFFFFF"/>
                </a:solidFill>
                <a:latin typeface="Tahoma"/>
                <a:ea typeface="Tahoma"/>
                <a:cs typeface="Tahoma"/>
                <a:sym typeface="Tahoma"/>
              </a:defRPr>
            </a:lvl2pPr>
            <a:lvl3pPr marL="0" marR="0" lvl="2" indent="0" algn="r" rtl="0">
              <a:lnSpc>
                <a:spcPct val="100000"/>
              </a:lnSpc>
              <a:spcBef>
                <a:spcPts val="0"/>
              </a:spcBef>
              <a:spcAft>
                <a:spcPts val="0"/>
              </a:spcAft>
              <a:buNone/>
              <a:defRPr sz="1200">
                <a:solidFill>
                  <a:srgbClr val="FFFFFF"/>
                </a:solidFill>
                <a:latin typeface="Tahoma"/>
                <a:ea typeface="Tahoma"/>
                <a:cs typeface="Tahoma"/>
                <a:sym typeface="Tahoma"/>
              </a:defRPr>
            </a:lvl3pPr>
            <a:lvl4pPr marL="0" marR="0" lvl="3" indent="0" algn="r" rtl="0">
              <a:lnSpc>
                <a:spcPct val="100000"/>
              </a:lnSpc>
              <a:spcBef>
                <a:spcPts val="0"/>
              </a:spcBef>
              <a:spcAft>
                <a:spcPts val="0"/>
              </a:spcAft>
              <a:buNone/>
              <a:defRPr sz="1200">
                <a:solidFill>
                  <a:srgbClr val="FFFFFF"/>
                </a:solidFill>
                <a:latin typeface="Tahoma"/>
                <a:ea typeface="Tahoma"/>
                <a:cs typeface="Tahoma"/>
                <a:sym typeface="Tahoma"/>
              </a:defRPr>
            </a:lvl4pPr>
            <a:lvl5pPr marL="0" marR="0" lvl="4" indent="0" algn="r" rtl="0">
              <a:lnSpc>
                <a:spcPct val="100000"/>
              </a:lnSpc>
              <a:spcBef>
                <a:spcPts val="0"/>
              </a:spcBef>
              <a:spcAft>
                <a:spcPts val="0"/>
              </a:spcAft>
              <a:buNone/>
              <a:defRPr sz="1200">
                <a:solidFill>
                  <a:srgbClr val="FFFFFF"/>
                </a:solidFill>
                <a:latin typeface="Tahoma"/>
                <a:ea typeface="Tahoma"/>
                <a:cs typeface="Tahoma"/>
                <a:sym typeface="Tahoma"/>
              </a:defRPr>
            </a:lvl5pPr>
            <a:lvl6pPr marL="0" marR="0" lvl="5" indent="0" algn="r" rtl="0">
              <a:lnSpc>
                <a:spcPct val="100000"/>
              </a:lnSpc>
              <a:spcBef>
                <a:spcPts val="0"/>
              </a:spcBef>
              <a:spcAft>
                <a:spcPts val="0"/>
              </a:spcAft>
              <a:buNone/>
              <a:defRPr sz="1200">
                <a:solidFill>
                  <a:srgbClr val="FFFFFF"/>
                </a:solidFill>
                <a:latin typeface="Tahoma"/>
                <a:ea typeface="Tahoma"/>
                <a:cs typeface="Tahoma"/>
                <a:sym typeface="Tahoma"/>
              </a:defRPr>
            </a:lvl6pPr>
            <a:lvl7pPr marL="0" marR="0" lvl="6" indent="0" algn="r" rtl="0">
              <a:lnSpc>
                <a:spcPct val="100000"/>
              </a:lnSpc>
              <a:spcBef>
                <a:spcPts val="0"/>
              </a:spcBef>
              <a:spcAft>
                <a:spcPts val="0"/>
              </a:spcAft>
              <a:buNone/>
              <a:defRPr sz="1200">
                <a:solidFill>
                  <a:srgbClr val="FFFFFF"/>
                </a:solidFill>
                <a:latin typeface="Tahoma"/>
                <a:ea typeface="Tahoma"/>
                <a:cs typeface="Tahoma"/>
                <a:sym typeface="Tahoma"/>
              </a:defRPr>
            </a:lvl7pPr>
            <a:lvl8pPr marL="0" marR="0" lvl="7" indent="0" algn="r" rtl="0">
              <a:lnSpc>
                <a:spcPct val="100000"/>
              </a:lnSpc>
              <a:spcBef>
                <a:spcPts val="0"/>
              </a:spcBef>
              <a:spcAft>
                <a:spcPts val="0"/>
              </a:spcAft>
              <a:buNone/>
              <a:defRPr sz="1200">
                <a:solidFill>
                  <a:srgbClr val="FFFFFF"/>
                </a:solidFill>
                <a:latin typeface="Tahoma"/>
                <a:ea typeface="Tahoma"/>
                <a:cs typeface="Tahoma"/>
                <a:sym typeface="Tahoma"/>
              </a:defRPr>
            </a:lvl8pPr>
            <a:lvl9pPr marL="0" marR="0" lvl="8" indent="0" algn="r" rtl="0">
              <a:lnSpc>
                <a:spcPct val="100000"/>
              </a:lnSpc>
              <a:spcBef>
                <a:spcPts val="0"/>
              </a:spcBef>
              <a:spcAft>
                <a:spcPts val="0"/>
              </a:spcAft>
              <a:buNone/>
              <a:defRPr sz="1200">
                <a:solidFill>
                  <a:srgbClr val="FFFFFF"/>
                </a:solidFill>
                <a:latin typeface="Tahoma"/>
                <a:ea typeface="Tahoma"/>
                <a:cs typeface="Tahoma"/>
                <a:sym typeface="Tahoma"/>
              </a:defRPr>
            </a:lvl9pPr>
          </a:lstStyle>
          <a:p>
            <a:fld id="{00000000-1234-1234-1234-123412341234}" type="slidenum">
              <a:rPr lang="en-GB" smtClean="0"/>
              <a:pPr/>
              <a:t>‹nr.›</a:t>
            </a:fld>
            <a:endParaRPr lang="en-GB"/>
          </a:p>
        </p:txBody>
      </p:sp>
    </p:spTree>
    <p:extLst>
      <p:ext uri="{BB962C8B-B14F-4D97-AF65-F5344CB8AC3E}">
        <p14:creationId xmlns:p14="http://schemas.microsoft.com/office/powerpoint/2010/main" val="1430412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711200" y="273050"/>
            <a:ext cx="10871200" cy="869950"/>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1pPr>
            <a:lvl2pPr marR="0" lvl="1"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2pPr>
            <a:lvl3pPr marR="0" lvl="2"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3pPr>
            <a:lvl4pPr marR="0" lvl="3"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4pPr>
            <a:lvl5pPr marR="0" lvl="4"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5pPr>
            <a:lvl6pPr marR="0" lvl="5"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6pPr>
            <a:lvl7pPr marR="0" lvl="6"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7pPr>
            <a:lvl8pPr marR="0" lvl="7"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8pPr>
            <a:lvl9pPr marR="0" lvl="8"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9pPr>
          </a:lstStyle>
          <a:p>
            <a:endParaRPr/>
          </a:p>
        </p:txBody>
      </p:sp>
      <p:sp>
        <p:nvSpPr>
          <p:cNvPr id="27" name="Shape 27"/>
          <p:cNvSpPr txBox="1">
            <a:spLocks noGrp="1"/>
          </p:cNvSpPr>
          <p:nvPr>
            <p:ph type="body" idx="1"/>
          </p:nvPr>
        </p:nvSpPr>
        <p:spPr>
          <a:xfrm>
            <a:off x="812800" y="2438400"/>
            <a:ext cx="5181600" cy="3581400"/>
          </a:xfrm>
          <a:prstGeom prst="rect">
            <a:avLst/>
          </a:prstGeom>
          <a:noFill/>
          <a:ln>
            <a:noFill/>
          </a:ln>
        </p:spPr>
        <p:txBody>
          <a:bodyPr spcFirstLastPara="1" wrap="square" lIns="91425" tIns="91425" rIns="91425" bIns="91425" anchor="t" anchorCtr="0"/>
          <a:lstStyle>
            <a:lvl1pPr marL="457200" marR="0" lvl="0" indent="-228600" algn="l" rtl="0">
              <a:lnSpc>
                <a:spcPct val="108333"/>
              </a:lnSpc>
              <a:spcBef>
                <a:spcPts val="300"/>
              </a:spcBef>
              <a:spcAft>
                <a:spcPts val="0"/>
              </a:spcAft>
              <a:buSzPts val="1400"/>
              <a:buNone/>
              <a:defRPr sz="2400" b="0" i="0" u="none" strike="noStrike" cap="none">
                <a:solidFill>
                  <a:schemeClr val="dk1"/>
                </a:solidFill>
                <a:latin typeface="Tahoma"/>
                <a:ea typeface="Tahoma"/>
                <a:cs typeface="Tahoma"/>
                <a:sym typeface="Tahoma"/>
              </a:defRPr>
            </a:lvl1pPr>
            <a:lvl2pPr marL="914400" marR="0" lvl="1" indent="-381000" algn="l" rtl="0">
              <a:lnSpc>
                <a:spcPct val="90000"/>
              </a:lnSpc>
              <a:spcBef>
                <a:spcPts val="600"/>
              </a:spcBef>
              <a:spcAft>
                <a:spcPts val="0"/>
              </a:spcAft>
              <a:buClr>
                <a:schemeClr val="dk1"/>
              </a:buClr>
              <a:buSzPts val="2400"/>
              <a:buFont typeface="Tahoma"/>
              <a:buChar char="–"/>
              <a:defRPr sz="2400" b="0" i="0" u="none" strike="noStrike" cap="none">
                <a:solidFill>
                  <a:schemeClr val="dk1"/>
                </a:solidFill>
                <a:latin typeface="Tahoma"/>
                <a:ea typeface="Tahoma"/>
                <a:cs typeface="Tahoma"/>
                <a:sym typeface="Tahoma"/>
              </a:defRPr>
            </a:lvl2pPr>
            <a:lvl3pPr marL="1371600" marR="0" lvl="2" indent="-228600" algn="l" rtl="0">
              <a:spcBef>
                <a:spcPts val="600"/>
              </a:spcBef>
              <a:spcAft>
                <a:spcPts val="0"/>
              </a:spcAft>
              <a:buSzPts val="1400"/>
              <a:buNone/>
              <a:defRPr sz="1800" b="0" i="0" u="none" strike="noStrike" cap="none">
                <a:solidFill>
                  <a:schemeClr val="dk1"/>
                </a:solidFill>
                <a:latin typeface="Tahoma"/>
                <a:ea typeface="Tahoma"/>
                <a:cs typeface="Tahoma"/>
                <a:sym typeface="Tahoma"/>
              </a:defRPr>
            </a:lvl3pPr>
            <a:lvl4pPr marL="1828800" marR="0" lvl="3" indent="-228600" algn="l" rtl="0">
              <a:spcBef>
                <a:spcPts val="320"/>
              </a:spcBef>
              <a:spcAft>
                <a:spcPts val="0"/>
              </a:spcAft>
              <a:buSzPts val="1400"/>
              <a:buNone/>
              <a:defRPr sz="1600" b="0" i="0" u="none" strike="noStrike" cap="none">
                <a:solidFill>
                  <a:schemeClr val="dk1"/>
                </a:solidFill>
                <a:latin typeface="Tahoma"/>
                <a:ea typeface="Tahoma"/>
                <a:cs typeface="Tahoma"/>
                <a:sym typeface="Tahoma"/>
              </a:defRPr>
            </a:lvl4pPr>
            <a:lvl5pPr marL="2286000" marR="0" lvl="4"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5pPr>
            <a:lvl6pPr marL="2743200" marR="0" lvl="5"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6pPr>
            <a:lvl7pPr marL="3200400" marR="0" lvl="6"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7pPr>
            <a:lvl8pPr marL="3657600" marR="0" lvl="7"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8pPr>
            <a:lvl9pPr marL="4114800" marR="0" lvl="8"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9pPr>
          </a:lstStyle>
          <a:p>
            <a:endParaRPr/>
          </a:p>
        </p:txBody>
      </p:sp>
      <p:sp>
        <p:nvSpPr>
          <p:cNvPr id="28" name="Shape 28"/>
          <p:cNvSpPr txBox="1">
            <a:spLocks noGrp="1"/>
          </p:cNvSpPr>
          <p:nvPr>
            <p:ph type="body" idx="2"/>
          </p:nvPr>
        </p:nvSpPr>
        <p:spPr>
          <a:xfrm>
            <a:off x="6400800" y="2438400"/>
            <a:ext cx="5181600" cy="3581400"/>
          </a:xfrm>
          <a:prstGeom prst="rect">
            <a:avLst/>
          </a:prstGeom>
          <a:noFill/>
          <a:ln>
            <a:noFill/>
          </a:ln>
        </p:spPr>
        <p:txBody>
          <a:bodyPr spcFirstLastPara="1" wrap="square" lIns="91425" tIns="91425" rIns="91425" bIns="91425" anchor="t" anchorCtr="0"/>
          <a:lstStyle>
            <a:lvl1pPr marL="457200" marR="0" lvl="0" indent="-228600" algn="l" rtl="0">
              <a:lnSpc>
                <a:spcPct val="108333"/>
              </a:lnSpc>
              <a:spcBef>
                <a:spcPts val="300"/>
              </a:spcBef>
              <a:spcAft>
                <a:spcPts val="0"/>
              </a:spcAft>
              <a:buSzPts val="1400"/>
              <a:buNone/>
              <a:defRPr sz="2400" b="0" i="0" u="none" strike="noStrike" cap="none">
                <a:solidFill>
                  <a:schemeClr val="dk1"/>
                </a:solidFill>
                <a:latin typeface="Tahoma"/>
                <a:ea typeface="Tahoma"/>
                <a:cs typeface="Tahoma"/>
                <a:sym typeface="Tahoma"/>
              </a:defRPr>
            </a:lvl1pPr>
            <a:lvl2pPr marL="914400" marR="0" lvl="1" indent="-381000" algn="l" rtl="0">
              <a:lnSpc>
                <a:spcPct val="90000"/>
              </a:lnSpc>
              <a:spcBef>
                <a:spcPts val="600"/>
              </a:spcBef>
              <a:spcAft>
                <a:spcPts val="0"/>
              </a:spcAft>
              <a:buClr>
                <a:schemeClr val="dk1"/>
              </a:buClr>
              <a:buSzPts val="2400"/>
              <a:buFont typeface="Tahoma"/>
              <a:buChar char="–"/>
              <a:defRPr sz="2400" b="0" i="0" u="none" strike="noStrike" cap="none">
                <a:solidFill>
                  <a:schemeClr val="dk1"/>
                </a:solidFill>
                <a:latin typeface="Tahoma"/>
                <a:ea typeface="Tahoma"/>
                <a:cs typeface="Tahoma"/>
                <a:sym typeface="Tahoma"/>
              </a:defRPr>
            </a:lvl2pPr>
            <a:lvl3pPr marL="1371600" marR="0" lvl="2" indent="-228600" algn="l" rtl="0">
              <a:spcBef>
                <a:spcPts val="600"/>
              </a:spcBef>
              <a:spcAft>
                <a:spcPts val="0"/>
              </a:spcAft>
              <a:buSzPts val="1400"/>
              <a:buNone/>
              <a:defRPr sz="1800" b="0" i="0" u="none" strike="noStrike" cap="none">
                <a:solidFill>
                  <a:schemeClr val="dk1"/>
                </a:solidFill>
                <a:latin typeface="Tahoma"/>
                <a:ea typeface="Tahoma"/>
                <a:cs typeface="Tahoma"/>
                <a:sym typeface="Tahoma"/>
              </a:defRPr>
            </a:lvl3pPr>
            <a:lvl4pPr marL="1828800" marR="0" lvl="3" indent="-228600" algn="l" rtl="0">
              <a:spcBef>
                <a:spcPts val="320"/>
              </a:spcBef>
              <a:spcAft>
                <a:spcPts val="0"/>
              </a:spcAft>
              <a:buSzPts val="1400"/>
              <a:buNone/>
              <a:defRPr sz="1600" b="0" i="0" u="none" strike="noStrike" cap="none">
                <a:solidFill>
                  <a:schemeClr val="dk1"/>
                </a:solidFill>
                <a:latin typeface="Tahoma"/>
                <a:ea typeface="Tahoma"/>
                <a:cs typeface="Tahoma"/>
                <a:sym typeface="Tahoma"/>
              </a:defRPr>
            </a:lvl4pPr>
            <a:lvl5pPr marL="2286000" marR="0" lvl="4"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5pPr>
            <a:lvl6pPr marL="2743200" marR="0" lvl="5"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6pPr>
            <a:lvl7pPr marL="3200400" marR="0" lvl="6"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7pPr>
            <a:lvl8pPr marL="3657600" marR="0" lvl="7"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8pPr>
            <a:lvl9pPr marL="4114800" marR="0" lvl="8"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9pPr>
          </a:lstStyle>
          <a:p>
            <a:endParaRPr/>
          </a:p>
        </p:txBody>
      </p:sp>
      <p:sp>
        <p:nvSpPr>
          <p:cNvPr id="29" name="Shape 29"/>
          <p:cNvSpPr txBox="1">
            <a:spLocks noGrp="1"/>
          </p:cNvSpPr>
          <p:nvPr>
            <p:ph type="dt" idx="10"/>
          </p:nvPr>
        </p:nvSpPr>
        <p:spPr>
          <a:xfrm>
            <a:off x="8128000" y="6248401"/>
            <a:ext cx="3556000" cy="365125"/>
          </a:xfrm>
          <a:prstGeom prst="rect">
            <a:avLst/>
          </a:prstGeom>
          <a:noFill/>
          <a:ln>
            <a:noFill/>
          </a:ln>
        </p:spPr>
        <p:txBody>
          <a:bodyPr spcFirstLastPara="1" wrap="square" lIns="91425" tIns="91425" rIns="91425" bIns="91425" anchor="t" anchorCtr="0"/>
          <a:lstStyle>
            <a:lvl1pPr marR="0" lvl="0" algn="l" rtl="0">
              <a:lnSpc>
                <a:spcPct val="90000"/>
              </a:lnSpc>
              <a:spcBef>
                <a:spcPts val="0"/>
              </a:spcBef>
              <a:spcAft>
                <a:spcPts val="0"/>
              </a:spcAft>
              <a:buSzPts val="1400"/>
              <a:buNone/>
              <a:defRPr sz="3200">
                <a:solidFill>
                  <a:schemeClr val="dk1"/>
                </a:solidFill>
                <a:latin typeface="Tahoma"/>
                <a:ea typeface="Tahoma"/>
                <a:cs typeface="Tahoma"/>
                <a:sym typeface="Tahoma"/>
              </a:defRPr>
            </a:lvl1pPr>
            <a:lvl2pPr marR="0" lvl="1"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2pPr>
            <a:lvl3pPr marR="0" lvl="2"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3pPr>
            <a:lvl4pPr marR="0" lvl="3"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4pPr>
            <a:lvl5pPr marR="0" lvl="4"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5pPr>
            <a:lvl6pPr marR="0" lvl="5" algn="l" rtl="0">
              <a:spcBef>
                <a:spcPts val="0"/>
              </a:spcBef>
              <a:spcAft>
                <a:spcPts val="0"/>
              </a:spcAft>
              <a:buSzPts val="1400"/>
              <a:buNone/>
              <a:defRPr sz="3200" b="0" i="0" u="none" strike="noStrike" cap="none">
                <a:solidFill>
                  <a:schemeClr val="dk1"/>
                </a:solidFill>
                <a:latin typeface="Tahoma"/>
                <a:ea typeface="Tahoma"/>
                <a:cs typeface="Tahoma"/>
                <a:sym typeface="Tahoma"/>
              </a:defRPr>
            </a:lvl6pPr>
            <a:lvl7pPr marR="0" lvl="6" algn="l" rtl="0">
              <a:spcBef>
                <a:spcPts val="0"/>
              </a:spcBef>
              <a:spcAft>
                <a:spcPts val="0"/>
              </a:spcAft>
              <a:buSzPts val="1400"/>
              <a:buNone/>
              <a:defRPr sz="3200" b="0" i="0" u="none" strike="noStrike" cap="none">
                <a:solidFill>
                  <a:schemeClr val="dk1"/>
                </a:solidFill>
                <a:latin typeface="Tahoma"/>
                <a:ea typeface="Tahoma"/>
                <a:cs typeface="Tahoma"/>
                <a:sym typeface="Tahoma"/>
              </a:defRPr>
            </a:lvl7pPr>
            <a:lvl8pPr marR="0" lvl="7" algn="l" rtl="0">
              <a:spcBef>
                <a:spcPts val="0"/>
              </a:spcBef>
              <a:spcAft>
                <a:spcPts val="0"/>
              </a:spcAft>
              <a:buSzPts val="1400"/>
              <a:buNone/>
              <a:defRPr sz="3200" b="0" i="0" u="none" strike="noStrike" cap="none">
                <a:solidFill>
                  <a:schemeClr val="dk1"/>
                </a:solidFill>
                <a:latin typeface="Tahoma"/>
                <a:ea typeface="Tahoma"/>
                <a:cs typeface="Tahoma"/>
                <a:sym typeface="Tahoma"/>
              </a:defRPr>
            </a:lvl8pPr>
            <a:lvl9pPr marR="0" lvl="8" algn="l" rtl="0">
              <a:spcBef>
                <a:spcPts val="0"/>
              </a:spcBef>
              <a:spcAft>
                <a:spcPts val="0"/>
              </a:spcAft>
              <a:buSzPts val="1400"/>
              <a:buNone/>
              <a:defRPr sz="3200" b="0" i="0" u="none" strike="noStrike" cap="none">
                <a:solidFill>
                  <a:schemeClr val="dk1"/>
                </a:solidFill>
                <a:latin typeface="Tahoma"/>
                <a:ea typeface="Tahoma"/>
                <a:cs typeface="Tahoma"/>
                <a:sym typeface="Tahoma"/>
              </a:defRPr>
            </a:lvl9pPr>
          </a:lstStyle>
          <a:p>
            <a:endParaRPr/>
          </a:p>
        </p:txBody>
      </p:sp>
      <p:sp>
        <p:nvSpPr>
          <p:cNvPr id="30" name="Shape 30"/>
          <p:cNvSpPr txBox="1">
            <a:spLocks noGrp="1"/>
          </p:cNvSpPr>
          <p:nvPr>
            <p:ph type="sldNum" idx="12"/>
          </p:nvPr>
        </p:nvSpPr>
        <p:spPr>
          <a:xfrm>
            <a:off x="11442701" y="6564313"/>
            <a:ext cx="615951" cy="284162"/>
          </a:xfrm>
          <a:prstGeom prst="rect">
            <a:avLst/>
          </a:prstGeom>
          <a:noFill/>
          <a:ln>
            <a:noFill/>
          </a:ln>
        </p:spPr>
        <p:txBody>
          <a:bodyPr spcFirstLastPara="1" wrap="square" lIns="0" tIns="0" rIns="0" bIns="0" anchor="t" anchorCtr="0">
            <a:noAutofit/>
          </a:bodyPr>
          <a:lstStyle>
            <a:lvl1pPr marL="0" marR="0" lvl="0" indent="0" algn="r" rtl="0">
              <a:lnSpc>
                <a:spcPct val="100000"/>
              </a:lnSpc>
              <a:spcBef>
                <a:spcPts val="0"/>
              </a:spcBef>
              <a:spcAft>
                <a:spcPts val="0"/>
              </a:spcAft>
              <a:buNone/>
              <a:defRPr sz="1200">
                <a:solidFill>
                  <a:schemeClr val="lt1"/>
                </a:solidFill>
                <a:latin typeface="Tahoma"/>
                <a:ea typeface="Tahoma"/>
                <a:cs typeface="Tahoma"/>
                <a:sym typeface="Tahoma"/>
              </a:defRPr>
            </a:lvl1pPr>
            <a:lvl2pPr marL="0" marR="0" lvl="1" indent="0" algn="r" rtl="0">
              <a:lnSpc>
                <a:spcPct val="100000"/>
              </a:lnSpc>
              <a:spcBef>
                <a:spcPts val="0"/>
              </a:spcBef>
              <a:spcAft>
                <a:spcPts val="0"/>
              </a:spcAft>
              <a:buNone/>
              <a:defRPr sz="1200">
                <a:solidFill>
                  <a:schemeClr val="lt1"/>
                </a:solidFill>
                <a:latin typeface="Tahoma"/>
                <a:ea typeface="Tahoma"/>
                <a:cs typeface="Tahoma"/>
                <a:sym typeface="Tahoma"/>
              </a:defRPr>
            </a:lvl2pPr>
            <a:lvl3pPr marL="0" marR="0" lvl="2" indent="0" algn="r" rtl="0">
              <a:lnSpc>
                <a:spcPct val="100000"/>
              </a:lnSpc>
              <a:spcBef>
                <a:spcPts val="0"/>
              </a:spcBef>
              <a:spcAft>
                <a:spcPts val="0"/>
              </a:spcAft>
              <a:buNone/>
              <a:defRPr sz="1200">
                <a:solidFill>
                  <a:schemeClr val="lt1"/>
                </a:solidFill>
                <a:latin typeface="Tahoma"/>
                <a:ea typeface="Tahoma"/>
                <a:cs typeface="Tahoma"/>
                <a:sym typeface="Tahoma"/>
              </a:defRPr>
            </a:lvl3pPr>
            <a:lvl4pPr marL="0" marR="0" lvl="3" indent="0" algn="r" rtl="0">
              <a:lnSpc>
                <a:spcPct val="100000"/>
              </a:lnSpc>
              <a:spcBef>
                <a:spcPts val="0"/>
              </a:spcBef>
              <a:spcAft>
                <a:spcPts val="0"/>
              </a:spcAft>
              <a:buNone/>
              <a:defRPr sz="1200">
                <a:solidFill>
                  <a:schemeClr val="lt1"/>
                </a:solidFill>
                <a:latin typeface="Tahoma"/>
                <a:ea typeface="Tahoma"/>
                <a:cs typeface="Tahoma"/>
                <a:sym typeface="Tahoma"/>
              </a:defRPr>
            </a:lvl4pPr>
            <a:lvl5pPr marL="0" marR="0" lvl="4" indent="0" algn="r" rtl="0">
              <a:lnSpc>
                <a:spcPct val="100000"/>
              </a:lnSpc>
              <a:spcBef>
                <a:spcPts val="0"/>
              </a:spcBef>
              <a:spcAft>
                <a:spcPts val="0"/>
              </a:spcAft>
              <a:buNone/>
              <a:defRPr sz="1200">
                <a:solidFill>
                  <a:schemeClr val="lt1"/>
                </a:solidFill>
                <a:latin typeface="Tahoma"/>
                <a:ea typeface="Tahoma"/>
                <a:cs typeface="Tahoma"/>
                <a:sym typeface="Tahoma"/>
              </a:defRPr>
            </a:lvl5pPr>
            <a:lvl6pPr marL="0" marR="0" lvl="5" indent="0" algn="r" rtl="0">
              <a:lnSpc>
                <a:spcPct val="100000"/>
              </a:lnSpc>
              <a:spcBef>
                <a:spcPts val="0"/>
              </a:spcBef>
              <a:spcAft>
                <a:spcPts val="0"/>
              </a:spcAft>
              <a:buNone/>
              <a:defRPr sz="1200">
                <a:solidFill>
                  <a:schemeClr val="lt1"/>
                </a:solidFill>
                <a:latin typeface="Tahoma"/>
                <a:ea typeface="Tahoma"/>
                <a:cs typeface="Tahoma"/>
                <a:sym typeface="Tahoma"/>
              </a:defRPr>
            </a:lvl6pPr>
            <a:lvl7pPr marL="0" marR="0" lvl="6" indent="0" algn="r" rtl="0">
              <a:lnSpc>
                <a:spcPct val="100000"/>
              </a:lnSpc>
              <a:spcBef>
                <a:spcPts val="0"/>
              </a:spcBef>
              <a:spcAft>
                <a:spcPts val="0"/>
              </a:spcAft>
              <a:buNone/>
              <a:defRPr sz="1200">
                <a:solidFill>
                  <a:schemeClr val="lt1"/>
                </a:solidFill>
                <a:latin typeface="Tahoma"/>
                <a:ea typeface="Tahoma"/>
                <a:cs typeface="Tahoma"/>
                <a:sym typeface="Tahoma"/>
              </a:defRPr>
            </a:lvl7pPr>
            <a:lvl8pPr marL="0" marR="0" lvl="7" indent="0" algn="r" rtl="0">
              <a:lnSpc>
                <a:spcPct val="100000"/>
              </a:lnSpc>
              <a:spcBef>
                <a:spcPts val="0"/>
              </a:spcBef>
              <a:spcAft>
                <a:spcPts val="0"/>
              </a:spcAft>
              <a:buNone/>
              <a:defRPr sz="1200">
                <a:solidFill>
                  <a:schemeClr val="lt1"/>
                </a:solidFill>
                <a:latin typeface="Tahoma"/>
                <a:ea typeface="Tahoma"/>
                <a:cs typeface="Tahoma"/>
                <a:sym typeface="Tahoma"/>
              </a:defRPr>
            </a:lvl8pPr>
            <a:lvl9pPr marL="0" marR="0" lvl="8" indent="0" algn="r" rtl="0">
              <a:lnSpc>
                <a:spcPct val="100000"/>
              </a:lnSpc>
              <a:spcBef>
                <a:spcPts val="0"/>
              </a:spcBef>
              <a:spcAft>
                <a:spcPts val="0"/>
              </a:spcAft>
              <a:buNone/>
              <a:defRPr sz="1200">
                <a:solidFill>
                  <a:schemeClr val="lt1"/>
                </a:solidFill>
                <a:latin typeface="Tahoma"/>
                <a:ea typeface="Tahoma"/>
                <a:cs typeface="Tahoma"/>
                <a:sym typeface="Tahoma"/>
              </a:defRPr>
            </a:lvl9pPr>
          </a:lstStyle>
          <a:p>
            <a:fld id="{00000000-1234-1234-1234-123412341234}" type="slidenum">
              <a:rPr lang="en-GB" smtClean="0"/>
              <a:pPr/>
              <a:t>‹nr.›</a:t>
            </a:fld>
            <a:endParaRPr lang="en-GB"/>
          </a:p>
        </p:txBody>
      </p:sp>
      <p:sp>
        <p:nvSpPr>
          <p:cNvPr id="31" name="Shape 31"/>
          <p:cNvSpPr txBox="1">
            <a:spLocks noGrp="1"/>
          </p:cNvSpPr>
          <p:nvPr>
            <p:ph type="ftr" idx="11"/>
          </p:nvPr>
        </p:nvSpPr>
        <p:spPr>
          <a:xfrm>
            <a:off x="812801" y="6248207"/>
            <a:ext cx="7228111" cy="365125"/>
          </a:xfrm>
          <a:prstGeom prst="rect">
            <a:avLst/>
          </a:prstGeom>
          <a:noFill/>
          <a:ln>
            <a:noFill/>
          </a:ln>
        </p:spPr>
        <p:txBody>
          <a:bodyPr spcFirstLastPara="1" wrap="square" lIns="91425" tIns="91425" rIns="91425" bIns="91425" anchor="t" anchorCtr="0"/>
          <a:lstStyle>
            <a:lvl1pPr marR="0" lvl="0" algn="l" rtl="0">
              <a:lnSpc>
                <a:spcPct val="90000"/>
              </a:lnSpc>
              <a:spcBef>
                <a:spcPts val="0"/>
              </a:spcBef>
              <a:spcAft>
                <a:spcPts val="0"/>
              </a:spcAft>
              <a:buSzPts val="1400"/>
              <a:buNone/>
              <a:defRPr sz="3200">
                <a:solidFill>
                  <a:schemeClr val="dk1"/>
                </a:solidFill>
                <a:latin typeface="Tahoma"/>
                <a:ea typeface="Tahoma"/>
                <a:cs typeface="Tahoma"/>
                <a:sym typeface="Tahoma"/>
              </a:defRPr>
            </a:lvl1pPr>
            <a:lvl2pPr marR="0" lvl="1"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2pPr>
            <a:lvl3pPr marR="0" lvl="2"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3pPr>
            <a:lvl4pPr marR="0" lvl="3"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4pPr>
            <a:lvl5pPr marR="0" lvl="4"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5pPr>
            <a:lvl6pPr marR="0" lvl="5" algn="l" rtl="0">
              <a:spcBef>
                <a:spcPts val="0"/>
              </a:spcBef>
              <a:spcAft>
                <a:spcPts val="0"/>
              </a:spcAft>
              <a:buSzPts val="1400"/>
              <a:buNone/>
              <a:defRPr sz="3200" b="0" i="0" u="none" strike="noStrike" cap="none">
                <a:solidFill>
                  <a:schemeClr val="dk1"/>
                </a:solidFill>
                <a:latin typeface="Tahoma"/>
                <a:ea typeface="Tahoma"/>
                <a:cs typeface="Tahoma"/>
                <a:sym typeface="Tahoma"/>
              </a:defRPr>
            </a:lvl6pPr>
            <a:lvl7pPr marR="0" lvl="6" algn="l" rtl="0">
              <a:spcBef>
                <a:spcPts val="0"/>
              </a:spcBef>
              <a:spcAft>
                <a:spcPts val="0"/>
              </a:spcAft>
              <a:buSzPts val="1400"/>
              <a:buNone/>
              <a:defRPr sz="3200" b="0" i="0" u="none" strike="noStrike" cap="none">
                <a:solidFill>
                  <a:schemeClr val="dk1"/>
                </a:solidFill>
                <a:latin typeface="Tahoma"/>
                <a:ea typeface="Tahoma"/>
                <a:cs typeface="Tahoma"/>
                <a:sym typeface="Tahoma"/>
              </a:defRPr>
            </a:lvl7pPr>
            <a:lvl8pPr marR="0" lvl="7" algn="l" rtl="0">
              <a:spcBef>
                <a:spcPts val="0"/>
              </a:spcBef>
              <a:spcAft>
                <a:spcPts val="0"/>
              </a:spcAft>
              <a:buSzPts val="1400"/>
              <a:buNone/>
              <a:defRPr sz="3200" b="0" i="0" u="none" strike="noStrike" cap="none">
                <a:solidFill>
                  <a:schemeClr val="dk1"/>
                </a:solidFill>
                <a:latin typeface="Tahoma"/>
                <a:ea typeface="Tahoma"/>
                <a:cs typeface="Tahoma"/>
                <a:sym typeface="Tahoma"/>
              </a:defRPr>
            </a:lvl8pPr>
            <a:lvl9pPr marR="0" lvl="8" algn="l" rtl="0">
              <a:spcBef>
                <a:spcPts val="0"/>
              </a:spcBef>
              <a:spcAft>
                <a:spcPts val="0"/>
              </a:spcAft>
              <a:buSzPts val="1400"/>
              <a:buNone/>
              <a:defRPr sz="3200" b="0" i="0" u="none" strike="noStrike" cap="none">
                <a:solidFill>
                  <a:schemeClr val="dk1"/>
                </a:solidFill>
                <a:latin typeface="Tahoma"/>
                <a:ea typeface="Tahoma"/>
                <a:cs typeface="Tahoma"/>
                <a:sym typeface="Tahoma"/>
              </a:defRPr>
            </a:lvl9pPr>
          </a:lstStyle>
          <a:p>
            <a:endParaRPr/>
          </a:p>
        </p:txBody>
      </p:sp>
      <p:sp>
        <p:nvSpPr>
          <p:cNvPr id="32" name="Shape 32"/>
          <p:cNvSpPr txBox="1">
            <a:spLocks noGrp="1"/>
          </p:cNvSpPr>
          <p:nvPr>
            <p:ph type="body" idx="3"/>
          </p:nvPr>
        </p:nvSpPr>
        <p:spPr>
          <a:xfrm>
            <a:off x="812800" y="1752600"/>
            <a:ext cx="5181600" cy="640080"/>
          </a:xfrm>
          <a:prstGeom prst="rect">
            <a:avLst/>
          </a:prstGeom>
          <a:solidFill>
            <a:schemeClr val="accent2"/>
          </a:solidFill>
          <a:ln>
            <a:noFill/>
          </a:ln>
        </p:spPr>
        <p:txBody>
          <a:bodyPr spcFirstLastPara="1" wrap="square" lIns="91425" tIns="91425" rIns="91425" bIns="91425" anchor="ctr" anchorCtr="0"/>
          <a:lstStyle>
            <a:lvl1pPr marL="457200" marR="0" lvl="0" indent="-228600" algn="l" rtl="0">
              <a:lnSpc>
                <a:spcPct val="130000"/>
              </a:lnSpc>
              <a:spcBef>
                <a:spcPts val="300"/>
              </a:spcBef>
              <a:spcAft>
                <a:spcPts val="0"/>
              </a:spcAft>
              <a:buClr>
                <a:srgbClr val="FFFFFF"/>
              </a:buClr>
              <a:buSzPts val="2000"/>
              <a:buFont typeface="Noto Sans Symbols"/>
              <a:buNone/>
              <a:defRPr sz="2000" b="1" i="0" u="none" strike="noStrike" cap="none">
                <a:solidFill>
                  <a:srgbClr val="FFFFFF"/>
                </a:solidFill>
                <a:latin typeface="Tahoma"/>
                <a:ea typeface="Tahoma"/>
                <a:cs typeface="Tahoma"/>
                <a:sym typeface="Tahoma"/>
              </a:defRPr>
            </a:lvl1pPr>
            <a:lvl2pPr marL="914400" marR="0" lvl="1" indent="-381000" algn="l" rtl="0">
              <a:lnSpc>
                <a:spcPct val="90000"/>
              </a:lnSpc>
              <a:spcBef>
                <a:spcPts val="600"/>
              </a:spcBef>
              <a:spcAft>
                <a:spcPts val="0"/>
              </a:spcAft>
              <a:buClr>
                <a:schemeClr val="dk1"/>
              </a:buClr>
              <a:buSzPts val="2400"/>
              <a:buFont typeface="Tahoma"/>
              <a:buChar char="–"/>
              <a:defRPr sz="2400" b="0" i="0" u="none" strike="noStrike" cap="none">
                <a:solidFill>
                  <a:schemeClr val="dk1"/>
                </a:solidFill>
                <a:latin typeface="Tahoma"/>
                <a:ea typeface="Tahoma"/>
                <a:cs typeface="Tahoma"/>
                <a:sym typeface="Tahoma"/>
              </a:defRPr>
            </a:lvl2pPr>
            <a:lvl3pPr marL="1371600" marR="0" lvl="2" indent="-228600" algn="l" rtl="0">
              <a:spcBef>
                <a:spcPts val="600"/>
              </a:spcBef>
              <a:spcAft>
                <a:spcPts val="0"/>
              </a:spcAft>
              <a:buSzPts val="1400"/>
              <a:buNone/>
              <a:defRPr sz="1800" b="0" i="0" u="none" strike="noStrike" cap="none">
                <a:solidFill>
                  <a:schemeClr val="dk1"/>
                </a:solidFill>
                <a:latin typeface="Tahoma"/>
                <a:ea typeface="Tahoma"/>
                <a:cs typeface="Tahoma"/>
                <a:sym typeface="Tahoma"/>
              </a:defRPr>
            </a:lvl3pPr>
            <a:lvl4pPr marL="1828800" marR="0" lvl="3" indent="-228600" algn="l" rtl="0">
              <a:spcBef>
                <a:spcPts val="320"/>
              </a:spcBef>
              <a:spcAft>
                <a:spcPts val="0"/>
              </a:spcAft>
              <a:buSzPts val="1400"/>
              <a:buNone/>
              <a:defRPr sz="1600" b="0" i="0" u="none" strike="noStrike" cap="none">
                <a:solidFill>
                  <a:schemeClr val="dk1"/>
                </a:solidFill>
                <a:latin typeface="Tahoma"/>
                <a:ea typeface="Tahoma"/>
                <a:cs typeface="Tahoma"/>
                <a:sym typeface="Tahoma"/>
              </a:defRPr>
            </a:lvl4pPr>
            <a:lvl5pPr marL="2286000" marR="0" lvl="4"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5pPr>
            <a:lvl6pPr marL="2743200" marR="0" lvl="5"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6pPr>
            <a:lvl7pPr marL="3200400" marR="0" lvl="6"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7pPr>
            <a:lvl8pPr marL="3657600" marR="0" lvl="7"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8pPr>
            <a:lvl9pPr marL="4114800" marR="0" lvl="8"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9pPr>
          </a:lstStyle>
          <a:p>
            <a:endParaRPr/>
          </a:p>
        </p:txBody>
      </p:sp>
      <p:sp>
        <p:nvSpPr>
          <p:cNvPr id="33" name="Shape 33"/>
          <p:cNvSpPr txBox="1">
            <a:spLocks noGrp="1"/>
          </p:cNvSpPr>
          <p:nvPr>
            <p:ph type="body" idx="4"/>
          </p:nvPr>
        </p:nvSpPr>
        <p:spPr>
          <a:xfrm>
            <a:off x="6400800" y="1752600"/>
            <a:ext cx="5181600" cy="640080"/>
          </a:xfrm>
          <a:prstGeom prst="rect">
            <a:avLst/>
          </a:prstGeom>
          <a:solidFill>
            <a:schemeClr val="accent4"/>
          </a:solidFill>
          <a:ln>
            <a:noFill/>
          </a:ln>
        </p:spPr>
        <p:txBody>
          <a:bodyPr spcFirstLastPara="1" wrap="square" lIns="91425" tIns="91425" rIns="91425" bIns="91425" anchor="ctr" anchorCtr="0"/>
          <a:lstStyle>
            <a:lvl1pPr marL="457200" marR="0" lvl="0" indent="-228600" algn="l" rtl="0">
              <a:lnSpc>
                <a:spcPct val="130000"/>
              </a:lnSpc>
              <a:spcBef>
                <a:spcPts val="300"/>
              </a:spcBef>
              <a:spcAft>
                <a:spcPts val="0"/>
              </a:spcAft>
              <a:buClr>
                <a:srgbClr val="FFFFFF"/>
              </a:buClr>
              <a:buSzPts val="2000"/>
              <a:buFont typeface="Noto Sans Symbols"/>
              <a:buNone/>
              <a:defRPr sz="2000" b="1" i="0" u="none" strike="noStrike" cap="none">
                <a:solidFill>
                  <a:srgbClr val="FFFFFF"/>
                </a:solidFill>
                <a:latin typeface="Tahoma"/>
                <a:ea typeface="Tahoma"/>
                <a:cs typeface="Tahoma"/>
                <a:sym typeface="Tahoma"/>
              </a:defRPr>
            </a:lvl1pPr>
            <a:lvl2pPr marL="914400" marR="0" lvl="1" indent="-381000" algn="l" rtl="0">
              <a:lnSpc>
                <a:spcPct val="90000"/>
              </a:lnSpc>
              <a:spcBef>
                <a:spcPts val="600"/>
              </a:spcBef>
              <a:spcAft>
                <a:spcPts val="0"/>
              </a:spcAft>
              <a:buClr>
                <a:schemeClr val="dk1"/>
              </a:buClr>
              <a:buSzPts val="2400"/>
              <a:buFont typeface="Tahoma"/>
              <a:buChar char="–"/>
              <a:defRPr sz="2400" b="0" i="0" u="none" strike="noStrike" cap="none">
                <a:solidFill>
                  <a:schemeClr val="dk1"/>
                </a:solidFill>
                <a:latin typeface="Tahoma"/>
                <a:ea typeface="Tahoma"/>
                <a:cs typeface="Tahoma"/>
                <a:sym typeface="Tahoma"/>
              </a:defRPr>
            </a:lvl2pPr>
            <a:lvl3pPr marL="1371600" marR="0" lvl="2" indent="-228600" algn="l" rtl="0">
              <a:spcBef>
                <a:spcPts val="600"/>
              </a:spcBef>
              <a:spcAft>
                <a:spcPts val="0"/>
              </a:spcAft>
              <a:buSzPts val="1400"/>
              <a:buNone/>
              <a:defRPr sz="1800" b="0" i="0" u="none" strike="noStrike" cap="none">
                <a:solidFill>
                  <a:schemeClr val="dk1"/>
                </a:solidFill>
                <a:latin typeface="Tahoma"/>
                <a:ea typeface="Tahoma"/>
                <a:cs typeface="Tahoma"/>
                <a:sym typeface="Tahoma"/>
              </a:defRPr>
            </a:lvl3pPr>
            <a:lvl4pPr marL="1828800" marR="0" lvl="3" indent="-228600" algn="l" rtl="0">
              <a:spcBef>
                <a:spcPts val="320"/>
              </a:spcBef>
              <a:spcAft>
                <a:spcPts val="0"/>
              </a:spcAft>
              <a:buSzPts val="1400"/>
              <a:buNone/>
              <a:defRPr sz="1600" b="0" i="0" u="none" strike="noStrike" cap="none">
                <a:solidFill>
                  <a:schemeClr val="dk1"/>
                </a:solidFill>
                <a:latin typeface="Tahoma"/>
                <a:ea typeface="Tahoma"/>
                <a:cs typeface="Tahoma"/>
                <a:sym typeface="Tahoma"/>
              </a:defRPr>
            </a:lvl4pPr>
            <a:lvl5pPr marL="2286000" marR="0" lvl="4"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5pPr>
            <a:lvl6pPr marL="2743200" marR="0" lvl="5"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6pPr>
            <a:lvl7pPr marL="3200400" marR="0" lvl="6"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7pPr>
            <a:lvl8pPr marL="3657600" marR="0" lvl="7"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8pPr>
            <a:lvl9pPr marL="4114800" marR="0" lvl="8"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9pPr>
          </a:lstStyle>
          <a:p>
            <a:endParaRPr/>
          </a:p>
        </p:txBody>
      </p:sp>
    </p:spTree>
    <p:extLst>
      <p:ext uri="{BB962C8B-B14F-4D97-AF65-F5344CB8AC3E}">
        <p14:creationId xmlns:p14="http://schemas.microsoft.com/office/powerpoint/2010/main" val="3529277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261214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3102732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5" Type="http://schemas.openxmlformats.org/officeDocument/2006/relationships/image" Target="../media/image2.jpeg"/><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80226" name="Rectangle 2"/>
          <p:cNvSpPr>
            <a:spLocks noGrp="1" noChangeArrowheads="1"/>
          </p:cNvSpPr>
          <p:nvPr>
            <p:ph type="title"/>
          </p:nvPr>
        </p:nvSpPr>
        <p:spPr bwMode="auto">
          <a:xfrm>
            <a:off x="431801" y="337624"/>
            <a:ext cx="10318363" cy="7418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nl-NL" dirty="0"/>
              <a:t>Klik om stijl te bewerken</a:t>
            </a:r>
            <a:endParaRPr lang="en-GB" dirty="0"/>
          </a:p>
        </p:txBody>
      </p:sp>
      <p:sp>
        <p:nvSpPr>
          <p:cNvPr id="180227" name="Rectangle 3"/>
          <p:cNvSpPr>
            <a:spLocks noGrp="1" noChangeArrowheads="1"/>
          </p:cNvSpPr>
          <p:nvPr>
            <p:ph type="body" idx="1"/>
          </p:nvPr>
        </p:nvSpPr>
        <p:spPr bwMode="auto">
          <a:xfrm>
            <a:off x="431807" y="1271128"/>
            <a:ext cx="11368617" cy="497092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GB" dirty="0"/>
              <a:t>Click to edit Master text styles</a:t>
            </a:r>
          </a:p>
          <a:p>
            <a:pPr lvl="1"/>
            <a:r>
              <a:rPr lang="en-US" dirty="0"/>
              <a:t>Second level</a:t>
            </a:r>
          </a:p>
          <a:p>
            <a:pPr lvl="2"/>
            <a:r>
              <a:rPr lang="en-US" dirty="0"/>
              <a:t>Third level</a:t>
            </a:r>
          </a:p>
          <a:p>
            <a:pPr lvl="0"/>
            <a:endParaRPr lang="en-GB" dirty="0"/>
          </a:p>
        </p:txBody>
      </p:sp>
      <p:sp>
        <p:nvSpPr>
          <p:cNvPr id="10" name="Slide Number Placeholder 9"/>
          <p:cNvSpPr>
            <a:spLocks noGrp="1"/>
          </p:cNvSpPr>
          <p:nvPr>
            <p:ph type="sldNum" sz="quarter" idx="4"/>
          </p:nvPr>
        </p:nvSpPr>
        <p:spPr>
          <a:xfrm>
            <a:off x="9108000" y="6480015"/>
            <a:ext cx="2556000" cy="365125"/>
          </a:xfrm>
          <a:prstGeom prst="rect">
            <a:avLst/>
          </a:prstGeom>
        </p:spPr>
        <p:txBody>
          <a:bodyPr vert="horz" lIns="91440" tIns="36000" rIns="91440" bIns="36000" rtlCol="0" anchor="ctr" anchorCtr="0"/>
          <a:lstStyle>
            <a:lvl1pPr algn="r">
              <a:lnSpc>
                <a:spcPct val="100000"/>
              </a:lnSpc>
              <a:defRPr sz="1200" b="0">
                <a:solidFill>
                  <a:schemeClr val="bg1"/>
                </a:solidFill>
              </a:defRPr>
            </a:lvl1pPr>
          </a:lstStyle>
          <a:p>
            <a:fld id="{0580567E-5E8F-47A5-90DF-8BFEB1A71525}" type="slidenum">
              <a:rPr lang="en-GB" smtClean="0"/>
              <a:pPr/>
              <a:t>‹nr.›</a:t>
            </a:fld>
            <a:endParaRPr lang="en-GB" dirty="0"/>
          </a:p>
        </p:txBody>
      </p:sp>
      <p:pic>
        <p:nvPicPr>
          <p:cNvPr id="7" name="Picture 8"/>
          <p:cNvPicPr>
            <a:picLocks noChangeArrowheads="1"/>
          </p:cNvPicPr>
          <p:nvPr userDrawn="1"/>
        </p:nvPicPr>
        <p:blipFill>
          <a:blip r:embed="rId8"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Tree>
  </p:cSld>
  <p:clrMap bg1="lt1" tx1="dk1" bg2="lt2" tx2="dk2" accent1="accent1" accent2="accent2" accent3="accent3" accent4="accent4" accent5="accent5" accent6="accent6" hlink="hlink" folHlink="folHlink"/>
  <p:sldLayoutIdLst>
    <p:sldLayoutId id="2147483652" r:id="rId1"/>
    <p:sldLayoutId id="2147483656" r:id="rId2"/>
    <p:sldLayoutId id="2147483671" r:id="rId3"/>
    <p:sldLayoutId id="2147483673" r:id="rId4"/>
    <p:sldLayoutId id="2147483674" r:id="rId5"/>
  </p:sldLayoutIdLst>
  <p:hf hdr="0" ftr="0" dt="0"/>
  <p:txStyles>
    <p:titleStyle>
      <a:lvl1pPr algn="l" rtl="0" eaLnBrk="1" fontAlgn="base" hangingPunct="1">
        <a:lnSpc>
          <a:spcPct val="90000"/>
        </a:lnSpc>
        <a:spcBef>
          <a:spcPct val="0"/>
        </a:spcBef>
        <a:spcAft>
          <a:spcPct val="0"/>
        </a:spcAft>
        <a:defRPr sz="2800" b="1">
          <a:solidFill>
            <a:srgbClr val="333333"/>
          </a:solidFill>
          <a:latin typeface="Tahoma" pitchFamily="34" charset="0"/>
          <a:ea typeface="+mj-ea"/>
          <a:cs typeface="Tahoma" pitchFamily="34" charset="0"/>
        </a:defRPr>
      </a:lvl1pPr>
      <a:lvl2pPr algn="l" rtl="0" eaLnBrk="1" fontAlgn="base" hangingPunct="1">
        <a:lnSpc>
          <a:spcPct val="90000"/>
        </a:lnSpc>
        <a:spcBef>
          <a:spcPct val="0"/>
        </a:spcBef>
        <a:spcAft>
          <a:spcPct val="0"/>
        </a:spcAft>
        <a:defRPr sz="2800" b="1">
          <a:solidFill>
            <a:srgbClr val="333333"/>
          </a:solidFill>
          <a:latin typeface="Tahoma" pitchFamily="34" charset="0"/>
        </a:defRPr>
      </a:lvl2pPr>
      <a:lvl3pPr algn="l" rtl="0" eaLnBrk="1" fontAlgn="base" hangingPunct="1">
        <a:lnSpc>
          <a:spcPct val="90000"/>
        </a:lnSpc>
        <a:spcBef>
          <a:spcPct val="0"/>
        </a:spcBef>
        <a:spcAft>
          <a:spcPct val="0"/>
        </a:spcAft>
        <a:defRPr sz="2800" b="1">
          <a:solidFill>
            <a:srgbClr val="333333"/>
          </a:solidFill>
          <a:latin typeface="Tahoma" pitchFamily="34" charset="0"/>
        </a:defRPr>
      </a:lvl3pPr>
      <a:lvl4pPr algn="l" rtl="0" eaLnBrk="1" fontAlgn="base" hangingPunct="1">
        <a:lnSpc>
          <a:spcPct val="90000"/>
        </a:lnSpc>
        <a:spcBef>
          <a:spcPct val="0"/>
        </a:spcBef>
        <a:spcAft>
          <a:spcPct val="0"/>
        </a:spcAft>
        <a:defRPr sz="2800" b="1">
          <a:solidFill>
            <a:srgbClr val="333333"/>
          </a:solidFill>
          <a:latin typeface="Tahoma" pitchFamily="34" charset="0"/>
        </a:defRPr>
      </a:lvl4pPr>
      <a:lvl5pPr algn="l" rtl="0" eaLnBrk="1" fontAlgn="base" hangingPunct="1">
        <a:lnSpc>
          <a:spcPct val="90000"/>
        </a:lnSpc>
        <a:spcBef>
          <a:spcPct val="0"/>
        </a:spcBef>
        <a:spcAft>
          <a:spcPct val="0"/>
        </a:spcAft>
        <a:defRPr sz="2800" b="1">
          <a:solidFill>
            <a:srgbClr val="333333"/>
          </a:solidFill>
          <a:latin typeface="Tahoma" pitchFamily="34" charset="0"/>
        </a:defRPr>
      </a:lvl5pPr>
      <a:lvl6pPr marL="457178" algn="l" rtl="0" eaLnBrk="1" fontAlgn="base" hangingPunct="1">
        <a:lnSpc>
          <a:spcPct val="90000"/>
        </a:lnSpc>
        <a:spcBef>
          <a:spcPct val="0"/>
        </a:spcBef>
        <a:spcAft>
          <a:spcPct val="0"/>
        </a:spcAft>
        <a:defRPr sz="2800" b="1">
          <a:solidFill>
            <a:srgbClr val="333333"/>
          </a:solidFill>
          <a:latin typeface="Tahoma" pitchFamily="34" charset="0"/>
        </a:defRPr>
      </a:lvl6pPr>
      <a:lvl7pPr marL="914354" algn="l" rtl="0" eaLnBrk="1" fontAlgn="base" hangingPunct="1">
        <a:lnSpc>
          <a:spcPct val="90000"/>
        </a:lnSpc>
        <a:spcBef>
          <a:spcPct val="0"/>
        </a:spcBef>
        <a:spcAft>
          <a:spcPct val="0"/>
        </a:spcAft>
        <a:defRPr sz="2800" b="1">
          <a:solidFill>
            <a:srgbClr val="333333"/>
          </a:solidFill>
          <a:latin typeface="Tahoma" pitchFamily="34" charset="0"/>
        </a:defRPr>
      </a:lvl7pPr>
      <a:lvl8pPr marL="1371532" algn="l" rtl="0" eaLnBrk="1" fontAlgn="base" hangingPunct="1">
        <a:lnSpc>
          <a:spcPct val="90000"/>
        </a:lnSpc>
        <a:spcBef>
          <a:spcPct val="0"/>
        </a:spcBef>
        <a:spcAft>
          <a:spcPct val="0"/>
        </a:spcAft>
        <a:defRPr sz="2800" b="1">
          <a:solidFill>
            <a:srgbClr val="333333"/>
          </a:solidFill>
          <a:latin typeface="Tahoma" pitchFamily="34" charset="0"/>
        </a:defRPr>
      </a:lvl8pPr>
      <a:lvl9pPr marL="1828709" algn="l" rtl="0" eaLnBrk="1" fontAlgn="base" hangingPunct="1">
        <a:lnSpc>
          <a:spcPct val="90000"/>
        </a:lnSpc>
        <a:spcBef>
          <a:spcPct val="0"/>
        </a:spcBef>
        <a:spcAft>
          <a:spcPct val="0"/>
        </a:spcAft>
        <a:defRPr sz="2800" b="1">
          <a:solidFill>
            <a:srgbClr val="333333"/>
          </a:solidFill>
          <a:latin typeface="Tahoma" pitchFamily="34" charset="0"/>
        </a:defRPr>
      </a:lvl9pPr>
    </p:titleStyle>
    <p:bodyStyle>
      <a:lvl1pPr marL="0" indent="0" algn="l" rtl="0" eaLnBrk="1" fontAlgn="base" hangingPunct="1">
        <a:lnSpc>
          <a:spcPct val="90000"/>
        </a:lnSpc>
        <a:spcBef>
          <a:spcPts val="300"/>
        </a:spcBef>
        <a:spcAft>
          <a:spcPts val="600"/>
        </a:spcAft>
        <a:buFont typeface="Wingdings" pitchFamily="2" charset="2"/>
        <a:tabLst/>
        <a:defRPr sz="2400">
          <a:solidFill>
            <a:schemeClr val="tx1"/>
          </a:solidFill>
          <a:latin typeface="Tahoma" pitchFamily="34" charset="0"/>
          <a:ea typeface="+mn-ea"/>
          <a:cs typeface="Tahoma" pitchFamily="34" charset="0"/>
        </a:defRPr>
      </a:lvl1pPr>
      <a:lvl2pPr marL="269861" indent="-269861" algn="l" rtl="0" eaLnBrk="1" fontAlgn="base" hangingPunct="1">
        <a:lnSpc>
          <a:spcPct val="90000"/>
        </a:lnSpc>
        <a:spcBef>
          <a:spcPct val="0"/>
        </a:spcBef>
        <a:spcAft>
          <a:spcPts val="300"/>
        </a:spcAft>
        <a:buFont typeface="Arial" pitchFamily="34" charset="0"/>
        <a:buChar char="•"/>
        <a:defRPr sz="2400">
          <a:solidFill>
            <a:schemeClr val="tx1"/>
          </a:solidFill>
          <a:latin typeface="+mn-lt"/>
        </a:defRPr>
      </a:lvl2pPr>
      <a:lvl3pPr marL="541312" indent="-271449" algn="l" rtl="0" eaLnBrk="1" fontAlgn="base" hangingPunct="1">
        <a:lnSpc>
          <a:spcPct val="90000"/>
        </a:lnSpc>
        <a:spcBef>
          <a:spcPct val="20000"/>
        </a:spcBef>
        <a:spcAft>
          <a:spcPts val="300"/>
        </a:spcAft>
        <a:buFont typeface="Arial" panose="020B0604020202020204" pitchFamily="34" charset="0"/>
        <a:buChar char="•"/>
        <a:defRPr sz="2000">
          <a:solidFill>
            <a:schemeClr val="tx1"/>
          </a:solidFill>
          <a:latin typeface="+mn-lt"/>
        </a:defRPr>
      </a:lvl3pPr>
      <a:lvl4pPr marL="1600120" indent="-228589" algn="l" rtl="0" eaLnBrk="1" fontAlgn="base" hangingPunct="1">
        <a:spcBef>
          <a:spcPct val="20000"/>
        </a:spcBef>
        <a:spcAft>
          <a:spcPct val="0"/>
        </a:spcAft>
        <a:defRPr sz="1600">
          <a:solidFill>
            <a:schemeClr val="tx1"/>
          </a:solidFill>
          <a:latin typeface="+mn-lt"/>
        </a:defRPr>
      </a:lvl4pPr>
      <a:lvl5pPr marL="2057298" indent="-228589" algn="l" rtl="0" eaLnBrk="1" fontAlgn="base" hangingPunct="1">
        <a:spcBef>
          <a:spcPct val="20000"/>
        </a:spcBef>
        <a:spcAft>
          <a:spcPct val="0"/>
        </a:spcAft>
        <a:buChar char="»"/>
        <a:defRPr sz="1600">
          <a:solidFill>
            <a:schemeClr val="tx1"/>
          </a:solidFill>
          <a:latin typeface="+mn-lt"/>
        </a:defRPr>
      </a:lvl5pPr>
      <a:lvl6pPr marL="2514474" indent="-228589" algn="l" rtl="0" eaLnBrk="1" fontAlgn="base" hangingPunct="1">
        <a:spcBef>
          <a:spcPct val="20000"/>
        </a:spcBef>
        <a:spcAft>
          <a:spcPct val="0"/>
        </a:spcAft>
        <a:buChar char="»"/>
        <a:defRPr sz="1600">
          <a:solidFill>
            <a:schemeClr val="tx1"/>
          </a:solidFill>
          <a:latin typeface="+mn-lt"/>
        </a:defRPr>
      </a:lvl6pPr>
      <a:lvl7pPr marL="2971652" indent="-228589" algn="l" rtl="0" eaLnBrk="1" fontAlgn="base" hangingPunct="1">
        <a:spcBef>
          <a:spcPct val="20000"/>
        </a:spcBef>
        <a:spcAft>
          <a:spcPct val="0"/>
        </a:spcAft>
        <a:buChar char="»"/>
        <a:defRPr sz="1600">
          <a:solidFill>
            <a:schemeClr val="tx1"/>
          </a:solidFill>
          <a:latin typeface="+mn-lt"/>
        </a:defRPr>
      </a:lvl7pPr>
      <a:lvl8pPr marL="3428829" indent="-228589" algn="l" rtl="0" eaLnBrk="1" fontAlgn="base" hangingPunct="1">
        <a:spcBef>
          <a:spcPct val="20000"/>
        </a:spcBef>
        <a:spcAft>
          <a:spcPct val="0"/>
        </a:spcAft>
        <a:buChar char="»"/>
        <a:defRPr sz="1600">
          <a:solidFill>
            <a:schemeClr val="tx1"/>
          </a:solidFill>
          <a:latin typeface="+mn-lt"/>
        </a:defRPr>
      </a:lvl8pPr>
      <a:lvl9pPr marL="3886006" indent="-228589"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8" name="Title Placeholder 7"/>
          <p:cNvSpPr>
            <a:spLocks noGrp="1"/>
          </p:cNvSpPr>
          <p:nvPr>
            <p:ph type="title"/>
          </p:nvPr>
        </p:nvSpPr>
        <p:spPr>
          <a:xfrm>
            <a:off x="432000" y="4320014"/>
            <a:ext cx="10972800" cy="1941811"/>
          </a:xfrm>
          <a:prstGeom prst="rect">
            <a:avLst/>
          </a:prstGeom>
        </p:spPr>
        <p:txBody>
          <a:bodyPr vert="horz" lIns="0" tIns="0" rIns="0" bIns="0" rtlCol="0" anchor="t" anchorCtr="0">
            <a:normAutofit/>
          </a:bodyPr>
          <a:lstStyle/>
          <a:p>
            <a:r>
              <a:rPr lang="en-US" dirty="0"/>
              <a:t>Click to edit Master title style</a:t>
            </a:r>
            <a:endParaRPr lang="en-GB" dirty="0"/>
          </a:p>
        </p:txBody>
      </p:sp>
      <p:pic>
        <p:nvPicPr>
          <p:cNvPr id="7" name="Picture 8"/>
          <p:cNvPicPr>
            <a:picLocks noChangeArrowheads="1"/>
          </p:cNvPicPr>
          <p:nvPr userDrawn="1"/>
        </p:nvPicPr>
        <p:blipFill>
          <a:blip r:embed="rId5"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
        <p:nvSpPr>
          <p:cNvPr id="6" name="Slide Number Placeholder 4"/>
          <p:cNvSpPr>
            <a:spLocks noGrp="1"/>
          </p:cNvSpPr>
          <p:nvPr>
            <p:ph type="sldNum" sz="quarter" idx="4"/>
          </p:nvPr>
        </p:nvSpPr>
        <p:spPr>
          <a:xfrm>
            <a:off x="9108000" y="6480015"/>
            <a:ext cx="2556000" cy="365125"/>
          </a:xfrm>
          <a:prstGeom prst="rect">
            <a:avLst/>
          </a:prstGeom>
        </p:spPr>
        <p:txBody>
          <a:bodyPr tIns="36000" bIns="36000" anchor="ctr" anchorCtr="0"/>
          <a:lstStyle>
            <a:lvl1pPr algn="r">
              <a:lnSpc>
                <a:spcPct val="100000"/>
              </a:lnSpc>
              <a:defRPr sz="1200">
                <a:solidFill>
                  <a:schemeClr val="bg1"/>
                </a:solidFill>
              </a:defRPr>
            </a:lvl1pPr>
          </a:lstStyle>
          <a:p>
            <a:fld id="{0580567E-5E8F-47A5-90DF-8BFEB1A71525}" type="slidenum">
              <a:rPr lang="en-GB" smtClean="0"/>
              <a:pPr/>
              <a:t>‹nr.›</a:t>
            </a:fld>
            <a:endParaRPr lang="en-GB" dirty="0"/>
          </a:p>
        </p:txBody>
      </p:sp>
    </p:spTree>
  </p:cSld>
  <p:clrMap bg1="lt1" tx1="dk1" bg2="lt2" tx2="dk2" accent1="accent1" accent2="accent2" accent3="accent3" accent4="accent4" accent5="accent5" accent6="accent6" hlink="hlink" folHlink="folHlink"/>
  <p:sldLayoutIdLst>
    <p:sldLayoutId id="2147483668" r:id="rId1"/>
    <p:sldLayoutId id="2147483670" r:id="rId2"/>
  </p:sldLayoutIdLst>
  <p:hf hdr="0" dt="0"/>
  <p:txStyles>
    <p:titleStyle>
      <a:lvl1pPr algn="l" rtl="0" fontAlgn="base">
        <a:lnSpc>
          <a:spcPct val="90000"/>
        </a:lnSpc>
        <a:spcBef>
          <a:spcPct val="0"/>
        </a:spcBef>
        <a:spcAft>
          <a:spcPct val="0"/>
        </a:spcAft>
        <a:defRPr sz="4000" b="1">
          <a:solidFill>
            <a:schemeClr val="bg1"/>
          </a:solidFill>
          <a:latin typeface="Tahoma" pitchFamily="34" charset="0"/>
          <a:ea typeface="+mj-ea"/>
          <a:cs typeface="Tahoma" pitchFamily="34" charset="0"/>
        </a:defRPr>
      </a:lvl1pPr>
      <a:lvl2pPr algn="l" rtl="0" fontAlgn="base">
        <a:lnSpc>
          <a:spcPct val="90000"/>
        </a:lnSpc>
        <a:spcBef>
          <a:spcPct val="0"/>
        </a:spcBef>
        <a:spcAft>
          <a:spcPct val="0"/>
        </a:spcAft>
        <a:defRPr sz="3200">
          <a:solidFill>
            <a:schemeClr val="bg1"/>
          </a:solidFill>
          <a:latin typeface="Tahoma" pitchFamily="34" charset="0"/>
        </a:defRPr>
      </a:lvl2pPr>
      <a:lvl3pPr algn="l" rtl="0" fontAlgn="base">
        <a:lnSpc>
          <a:spcPct val="90000"/>
        </a:lnSpc>
        <a:spcBef>
          <a:spcPct val="0"/>
        </a:spcBef>
        <a:spcAft>
          <a:spcPct val="0"/>
        </a:spcAft>
        <a:defRPr sz="3200">
          <a:solidFill>
            <a:schemeClr val="bg1"/>
          </a:solidFill>
          <a:latin typeface="Tahoma" pitchFamily="34" charset="0"/>
        </a:defRPr>
      </a:lvl3pPr>
      <a:lvl4pPr algn="l" rtl="0" fontAlgn="base">
        <a:lnSpc>
          <a:spcPct val="90000"/>
        </a:lnSpc>
        <a:spcBef>
          <a:spcPct val="0"/>
        </a:spcBef>
        <a:spcAft>
          <a:spcPct val="0"/>
        </a:spcAft>
        <a:defRPr sz="3200">
          <a:solidFill>
            <a:schemeClr val="bg1"/>
          </a:solidFill>
          <a:latin typeface="Tahoma" pitchFamily="34" charset="0"/>
        </a:defRPr>
      </a:lvl4pPr>
      <a:lvl5pPr algn="l" rtl="0" fontAlgn="base">
        <a:lnSpc>
          <a:spcPct val="90000"/>
        </a:lnSpc>
        <a:spcBef>
          <a:spcPct val="0"/>
        </a:spcBef>
        <a:spcAft>
          <a:spcPct val="0"/>
        </a:spcAft>
        <a:defRPr sz="3200">
          <a:solidFill>
            <a:schemeClr val="bg1"/>
          </a:solidFill>
          <a:latin typeface="Tahoma" pitchFamily="34" charset="0"/>
        </a:defRPr>
      </a:lvl5pPr>
      <a:lvl6pPr marL="457178" algn="l" rtl="0" fontAlgn="base">
        <a:lnSpc>
          <a:spcPct val="90000"/>
        </a:lnSpc>
        <a:spcBef>
          <a:spcPct val="0"/>
        </a:spcBef>
        <a:spcAft>
          <a:spcPct val="0"/>
        </a:spcAft>
        <a:defRPr sz="3200">
          <a:solidFill>
            <a:schemeClr val="bg1"/>
          </a:solidFill>
          <a:latin typeface="Tahoma" pitchFamily="34" charset="0"/>
        </a:defRPr>
      </a:lvl6pPr>
      <a:lvl7pPr marL="914354" algn="l" rtl="0" fontAlgn="base">
        <a:lnSpc>
          <a:spcPct val="90000"/>
        </a:lnSpc>
        <a:spcBef>
          <a:spcPct val="0"/>
        </a:spcBef>
        <a:spcAft>
          <a:spcPct val="0"/>
        </a:spcAft>
        <a:defRPr sz="3200">
          <a:solidFill>
            <a:schemeClr val="bg1"/>
          </a:solidFill>
          <a:latin typeface="Tahoma" pitchFamily="34" charset="0"/>
        </a:defRPr>
      </a:lvl7pPr>
      <a:lvl8pPr marL="1371532" algn="l" rtl="0" fontAlgn="base">
        <a:lnSpc>
          <a:spcPct val="90000"/>
        </a:lnSpc>
        <a:spcBef>
          <a:spcPct val="0"/>
        </a:spcBef>
        <a:spcAft>
          <a:spcPct val="0"/>
        </a:spcAft>
        <a:defRPr sz="3200">
          <a:solidFill>
            <a:schemeClr val="bg1"/>
          </a:solidFill>
          <a:latin typeface="Tahoma" pitchFamily="34" charset="0"/>
        </a:defRPr>
      </a:lvl8pPr>
      <a:lvl9pPr marL="1828709" algn="l" rtl="0" fontAlgn="base">
        <a:lnSpc>
          <a:spcPct val="90000"/>
        </a:lnSpc>
        <a:spcBef>
          <a:spcPct val="0"/>
        </a:spcBef>
        <a:spcAft>
          <a:spcPct val="0"/>
        </a:spcAft>
        <a:defRPr sz="3200">
          <a:solidFill>
            <a:schemeClr val="bg1"/>
          </a:solidFill>
          <a:latin typeface="Tahoma" pitchFamily="34" charset="0"/>
        </a:defRPr>
      </a:lvl9pPr>
    </p:titleStyle>
    <p:bodyStyle>
      <a:lvl1pPr algn="l" rtl="0" fontAlgn="base">
        <a:lnSpc>
          <a:spcPct val="90000"/>
        </a:lnSpc>
        <a:spcBef>
          <a:spcPct val="0"/>
        </a:spcBef>
        <a:spcAft>
          <a:spcPct val="0"/>
        </a:spcAft>
        <a:defRPr sz="4000" b="1">
          <a:solidFill>
            <a:schemeClr val="bg1"/>
          </a:solidFill>
          <a:latin typeface="+mn-lt"/>
          <a:ea typeface="+mn-ea"/>
          <a:cs typeface="+mn-cs"/>
        </a:defRPr>
      </a:lvl1pPr>
      <a:lvl2pPr marL="822285" indent="-285737" algn="l" rtl="0" fontAlgn="base">
        <a:spcBef>
          <a:spcPct val="20000"/>
        </a:spcBef>
        <a:spcAft>
          <a:spcPct val="0"/>
        </a:spcAft>
        <a:buChar char="–"/>
        <a:defRPr sz="2800">
          <a:solidFill>
            <a:schemeClr val="tx1"/>
          </a:solidFill>
          <a:latin typeface="Arial" charset="0"/>
        </a:defRPr>
      </a:lvl2pPr>
      <a:lvl3pPr marL="1230252" indent="-228589" algn="l" rtl="0" fontAlgn="base">
        <a:spcBef>
          <a:spcPct val="20000"/>
        </a:spcBef>
        <a:spcAft>
          <a:spcPct val="0"/>
        </a:spcAft>
        <a:buChar char="•"/>
        <a:defRPr sz="2400">
          <a:solidFill>
            <a:schemeClr val="tx1"/>
          </a:solidFill>
          <a:latin typeface="Arial" charset="0"/>
        </a:defRPr>
      </a:lvl3pPr>
      <a:lvl4pPr marL="1638218" indent="-228589" algn="l" rtl="0" fontAlgn="base">
        <a:spcBef>
          <a:spcPct val="20000"/>
        </a:spcBef>
        <a:spcAft>
          <a:spcPct val="0"/>
        </a:spcAft>
        <a:buChar char="–"/>
        <a:defRPr sz="2000">
          <a:solidFill>
            <a:schemeClr val="tx1"/>
          </a:solidFill>
          <a:latin typeface="Arial" charset="0"/>
        </a:defRPr>
      </a:lvl4pPr>
      <a:lvl5pPr marL="2057298" indent="-228589" algn="l" rtl="0" fontAlgn="base">
        <a:spcBef>
          <a:spcPct val="20000"/>
        </a:spcBef>
        <a:spcAft>
          <a:spcPct val="0"/>
        </a:spcAft>
        <a:buChar char="»"/>
        <a:defRPr sz="2000">
          <a:solidFill>
            <a:schemeClr val="tx1"/>
          </a:solidFill>
          <a:latin typeface="Arial" charset="0"/>
        </a:defRPr>
      </a:lvl5pPr>
      <a:lvl6pPr marL="2514474" indent="-228589" algn="l" rtl="0" fontAlgn="base">
        <a:spcBef>
          <a:spcPct val="20000"/>
        </a:spcBef>
        <a:spcAft>
          <a:spcPct val="0"/>
        </a:spcAft>
        <a:buChar char="»"/>
        <a:defRPr sz="2000">
          <a:solidFill>
            <a:schemeClr val="tx1"/>
          </a:solidFill>
          <a:latin typeface="Arial" charset="0"/>
        </a:defRPr>
      </a:lvl6pPr>
      <a:lvl7pPr marL="2971652" indent="-228589" algn="l" rtl="0" fontAlgn="base">
        <a:spcBef>
          <a:spcPct val="20000"/>
        </a:spcBef>
        <a:spcAft>
          <a:spcPct val="0"/>
        </a:spcAft>
        <a:buChar char="»"/>
        <a:defRPr sz="2000">
          <a:solidFill>
            <a:schemeClr val="tx1"/>
          </a:solidFill>
          <a:latin typeface="Arial" charset="0"/>
        </a:defRPr>
      </a:lvl7pPr>
      <a:lvl8pPr marL="3428829" indent="-228589" algn="l" rtl="0" fontAlgn="base">
        <a:spcBef>
          <a:spcPct val="20000"/>
        </a:spcBef>
        <a:spcAft>
          <a:spcPct val="0"/>
        </a:spcAft>
        <a:buChar char="»"/>
        <a:defRPr sz="2000">
          <a:solidFill>
            <a:schemeClr val="tx1"/>
          </a:solidFill>
          <a:latin typeface="Arial" charset="0"/>
        </a:defRPr>
      </a:lvl8pPr>
      <a:lvl9pPr marL="3886006" indent="-228589"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campaigns.dh.gov.uk/category/frank/"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44057" y="4815840"/>
            <a:ext cx="10869432" cy="1834700"/>
          </a:xfrm>
        </p:spPr>
        <p:txBody>
          <a:bodyPr/>
          <a:lstStyle/>
          <a:p>
            <a:pPr lvl="0">
              <a:spcBef>
                <a:spcPts val="0"/>
              </a:spcBef>
              <a:spcAft>
                <a:spcPts val="0"/>
              </a:spcAft>
            </a:pPr>
            <a:r>
              <a:rPr lang="en-GB" sz="2400" b="1" kern="1200" dirty="0">
                <a:solidFill>
                  <a:prstClr val="white"/>
                </a:solidFill>
                <a:latin typeface="Tahoma"/>
                <a:ea typeface="Tahoma"/>
                <a:cs typeface="Tahoma"/>
                <a:sym typeface="Tahoma"/>
              </a:rPr>
              <a:t>Module 1: </a:t>
            </a:r>
            <a:r>
              <a:rPr lang="en-GB" sz="2400" kern="1200" dirty="0">
                <a:solidFill>
                  <a:prstClr val="white"/>
                </a:solidFill>
                <a:latin typeface="Tahoma"/>
                <a:ea typeface="Tahoma"/>
                <a:cs typeface="Tahoma"/>
                <a:sym typeface="Tahoma"/>
              </a:rPr>
              <a:t>Introduction to the development of prudent antibiotic use campaigns</a:t>
            </a:r>
            <a:br>
              <a:rPr lang="en-GB" kern="1200" dirty="0">
                <a:solidFill>
                  <a:prstClr val="black"/>
                </a:solidFill>
                <a:ea typeface="+mn-ea"/>
                <a:cs typeface="+mn-cs"/>
              </a:rPr>
            </a:br>
            <a:r>
              <a:rPr lang="en-GB" sz="4000" b="1" dirty="0">
                <a:sym typeface="Tahoma"/>
              </a:rPr>
              <a:t>Session 3: </a:t>
            </a:r>
            <a:r>
              <a:rPr lang="en-GB" sz="4000" b="1" dirty="0"/>
              <a:t>Formative evaluation</a:t>
            </a:r>
          </a:p>
        </p:txBody>
      </p:sp>
      <p:sp>
        <p:nvSpPr>
          <p:cNvPr id="3" name="Subtitle 2"/>
          <p:cNvSpPr>
            <a:spLocks noGrp="1"/>
          </p:cNvSpPr>
          <p:nvPr>
            <p:ph type="subTitle" idx="1"/>
          </p:nvPr>
        </p:nvSpPr>
        <p:spPr>
          <a:xfrm>
            <a:off x="644057" y="3600010"/>
            <a:ext cx="10869432" cy="462721"/>
          </a:xfrm>
        </p:spPr>
        <p:txBody>
          <a:bodyPr/>
          <a:lstStyle/>
          <a:p>
            <a:r>
              <a:rPr lang="en-US" sz="2800" b="0" dirty="0"/>
              <a:t>Course on the development, implementation and evaluation of prudent antibiotic use campaigns</a:t>
            </a:r>
          </a:p>
          <a:p>
            <a:endParaRPr lang="en-US" sz="2800" b="0" dirty="0"/>
          </a:p>
        </p:txBody>
      </p:sp>
      <p:sp>
        <p:nvSpPr>
          <p:cNvPr id="4" name="Text Box 4"/>
          <p:cNvSpPr txBox="1">
            <a:spLocks noChangeArrowheads="1"/>
          </p:cNvSpPr>
          <p:nvPr/>
        </p:nvSpPr>
        <p:spPr bwMode="auto">
          <a:xfrm>
            <a:off x="644057" y="5652001"/>
            <a:ext cx="10869432" cy="998539"/>
          </a:xfrm>
          <a:prstGeom prst="rect">
            <a:avLst/>
          </a:prstGeom>
          <a:noFill/>
          <a:ln w="38100">
            <a:noFill/>
            <a:miter lim="800000"/>
            <a:headEnd/>
            <a:tailEnd/>
          </a:ln>
          <a:effectLst/>
        </p:spPr>
        <p:txBody>
          <a:bodyPr lIns="0" tIns="0" rIns="0" bIns="0"/>
          <a:lstStyle/>
          <a:p>
            <a:pPr eaLnBrk="0" hangingPunct="0">
              <a:spcAft>
                <a:spcPct val="30000"/>
              </a:spcAft>
            </a:pPr>
            <a:endParaRPr lang="en-GB" sz="2000" dirty="0">
              <a:solidFill>
                <a:schemeClr val="bg1"/>
              </a:solidFill>
            </a:endParaRPr>
          </a:p>
          <a:p>
            <a:pPr eaLnBrk="0" hangingPunct="0">
              <a:spcAft>
                <a:spcPct val="30000"/>
              </a:spcAft>
            </a:pPr>
            <a:endParaRPr lang="en-GB" sz="2000" dirty="0">
              <a:solidFill>
                <a:schemeClr val="bg1"/>
              </a:solidFill>
            </a:endParaRPr>
          </a:p>
          <a:p>
            <a:pPr eaLnBrk="0" hangingPunct="0">
              <a:spcAft>
                <a:spcPct val="30000"/>
              </a:spcAft>
            </a:pPr>
            <a:r>
              <a:rPr lang="en-GB" sz="2000" dirty="0">
                <a:solidFill>
                  <a:schemeClr val="bg1"/>
                </a:solidFill>
              </a:rPr>
              <a:t>Version:, 2013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3" name="Titel 2">
            <a:extLst>
              <a:ext uri="{FF2B5EF4-FFF2-40B4-BE49-F238E27FC236}">
                <a16:creationId xmlns:a16="http://schemas.microsoft.com/office/drawing/2014/main" id="{A87A0370-4501-BD40-8196-04FEC2F5D44D}"/>
              </a:ext>
            </a:extLst>
          </p:cNvPr>
          <p:cNvSpPr>
            <a:spLocks noGrp="1"/>
          </p:cNvSpPr>
          <p:nvPr>
            <p:ph type="title"/>
          </p:nvPr>
        </p:nvSpPr>
        <p:spPr/>
        <p:txBody>
          <a:bodyPr/>
          <a:lstStyle/>
          <a:p>
            <a:r>
              <a:rPr lang="nl-NL" dirty="0" err="1"/>
              <a:t>Conducting</a:t>
            </a:r>
            <a:r>
              <a:rPr lang="nl-NL" dirty="0"/>
              <a:t> </a:t>
            </a:r>
            <a:r>
              <a:rPr lang="nl-NL" dirty="0" err="1"/>
              <a:t>formative</a:t>
            </a:r>
            <a:r>
              <a:rPr lang="nl-NL" dirty="0"/>
              <a:t> </a:t>
            </a:r>
            <a:r>
              <a:rPr lang="nl-NL" dirty="0" err="1"/>
              <a:t>evaluation</a:t>
            </a:r>
            <a:endParaRPr lang="nl-NL" dirty="0"/>
          </a:p>
        </p:txBody>
      </p:sp>
      <p:sp>
        <p:nvSpPr>
          <p:cNvPr id="2" name="Tijdelijke aanduiding voor inhoud 1">
            <a:extLst>
              <a:ext uri="{FF2B5EF4-FFF2-40B4-BE49-F238E27FC236}">
                <a16:creationId xmlns:a16="http://schemas.microsoft.com/office/drawing/2014/main" id="{8F5A657D-4473-1B45-8054-8D9227994DBA}"/>
              </a:ext>
            </a:extLst>
          </p:cNvPr>
          <p:cNvSpPr>
            <a:spLocks noGrp="1"/>
          </p:cNvSpPr>
          <p:nvPr>
            <p:ph idx="1"/>
          </p:nvPr>
        </p:nvSpPr>
        <p:spPr/>
        <p:txBody>
          <a:bodyPr/>
          <a:lstStyle/>
          <a:p>
            <a:pPr marL="342900" indent="-342900">
              <a:lnSpc>
                <a:spcPct val="150000"/>
              </a:lnSpc>
              <a:spcBef>
                <a:spcPts val="0"/>
              </a:spcBef>
              <a:spcAft>
                <a:spcPts val="0"/>
              </a:spcAft>
              <a:buClr>
                <a:srgbClr val="69AE23"/>
              </a:buClr>
              <a:buSzPts val="2640"/>
              <a:buFont typeface="Arial"/>
              <a:buChar char="•"/>
            </a:pPr>
            <a:r>
              <a:rPr lang="en-GB" dirty="0">
                <a:solidFill>
                  <a:schemeClr val="dk1"/>
                </a:solidFill>
                <a:latin typeface="Tahoma"/>
                <a:ea typeface="Tahoma"/>
                <a:cs typeface="Tahoma"/>
                <a:sym typeface="Tahoma"/>
              </a:rPr>
              <a:t>Define research questions </a:t>
            </a:r>
            <a:endParaRPr lang="en-GB" dirty="0"/>
          </a:p>
          <a:p>
            <a:pPr marL="342900" indent="-342900">
              <a:lnSpc>
                <a:spcPct val="150000"/>
              </a:lnSpc>
              <a:spcBef>
                <a:spcPts val="900"/>
              </a:spcBef>
              <a:spcAft>
                <a:spcPts val="0"/>
              </a:spcAft>
              <a:buClr>
                <a:srgbClr val="69AE23"/>
              </a:buClr>
              <a:buSzPts val="2640"/>
              <a:buFont typeface="Arial"/>
              <a:buChar char="•"/>
            </a:pPr>
            <a:r>
              <a:rPr lang="en-GB" dirty="0">
                <a:solidFill>
                  <a:schemeClr val="dk1"/>
                </a:solidFill>
                <a:latin typeface="Tahoma"/>
                <a:ea typeface="Tahoma"/>
                <a:cs typeface="Tahoma"/>
                <a:sym typeface="Tahoma"/>
              </a:rPr>
              <a:t>Define data collection methods</a:t>
            </a:r>
            <a:endParaRPr lang="en-GB" dirty="0"/>
          </a:p>
          <a:p>
            <a:pPr marL="342900" indent="-342900">
              <a:lnSpc>
                <a:spcPct val="150000"/>
              </a:lnSpc>
              <a:spcBef>
                <a:spcPts val="900"/>
              </a:spcBef>
              <a:spcAft>
                <a:spcPts val="0"/>
              </a:spcAft>
              <a:buClr>
                <a:srgbClr val="69AE23"/>
              </a:buClr>
              <a:buSzPts val="2640"/>
              <a:buFont typeface="Arial"/>
              <a:buChar char="•"/>
            </a:pPr>
            <a:r>
              <a:rPr lang="en-GB" dirty="0">
                <a:solidFill>
                  <a:schemeClr val="dk1"/>
                </a:solidFill>
                <a:latin typeface="Tahoma"/>
                <a:ea typeface="Tahoma"/>
                <a:cs typeface="Tahoma"/>
                <a:sym typeface="Tahoma"/>
              </a:rPr>
              <a:t>Collect and analyse data on target audience</a:t>
            </a:r>
            <a:endParaRPr lang="en-GB" dirty="0"/>
          </a:p>
          <a:p>
            <a:pPr marL="342900" indent="-342900">
              <a:lnSpc>
                <a:spcPct val="150000"/>
              </a:lnSpc>
              <a:spcBef>
                <a:spcPts val="900"/>
              </a:spcBef>
              <a:spcAft>
                <a:spcPts val="0"/>
              </a:spcAft>
              <a:buClr>
                <a:srgbClr val="69AE23"/>
              </a:buClr>
              <a:buSzPts val="2640"/>
              <a:buFont typeface="Arial"/>
              <a:buChar char="•"/>
            </a:pPr>
            <a:r>
              <a:rPr lang="en-GB" dirty="0">
                <a:solidFill>
                  <a:schemeClr val="dk1"/>
                </a:solidFill>
                <a:latin typeface="Tahoma"/>
                <a:ea typeface="Tahoma"/>
                <a:cs typeface="Tahoma"/>
                <a:sym typeface="Tahoma"/>
              </a:rPr>
              <a:t>Segment them into smaller, more homogeneous groups</a:t>
            </a:r>
            <a:endParaRPr lang="en-GB" dirty="0"/>
          </a:p>
          <a:p>
            <a:pPr marL="342900" indent="-342900">
              <a:lnSpc>
                <a:spcPct val="150000"/>
              </a:lnSpc>
              <a:spcBef>
                <a:spcPts val="900"/>
              </a:spcBef>
              <a:spcAft>
                <a:spcPts val="0"/>
              </a:spcAft>
              <a:buClr>
                <a:srgbClr val="69AE23"/>
              </a:buClr>
              <a:buSzPts val="2640"/>
              <a:buFont typeface="Arial"/>
              <a:buChar char="•"/>
            </a:pPr>
            <a:r>
              <a:rPr lang="en-GB" dirty="0">
                <a:solidFill>
                  <a:schemeClr val="dk1"/>
                </a:solidFill>
                <a:latin typeface="Tahoma"/>
                <a:ea typeface="Tahoma"/>
                <a:cs typeface="Tahoma"/>
                <a:sym typeface="Tahoma"/>
              </a:rPr>
              <a:t>Select target segments for your campaign</a:t>
            </a:r>
            <a:endParaRPr lang="en-GB" dirty="0"/>
          </a:p>
          <a:p>
            <a:pPr marL="342900" indent="-342900">
              <a:lnSpc>
                <a:spcPct val="150000"/>
              </a:lnSpc>
              <a:spcBef>
                <a:spcPts val="900"/>
              </a:spcBef>
              <a:spcAft>
                <a:spcPts val="0"/>
              </a:spcAft>
              <a:buClr>
                <a:srgbClr val="69AE23"/>
              </a:buClr>
              <a:buSzPts val="2640"/>
              <a:buFont typeface="Arial"/>
              <a:buChar char="•"/>
            </a:pPr>
            <a:r>
              <a:rPr lang="en-GB" dirty="0">
                <a:solidFill>
                  <a:schemeClr val="dk1"/>
                </a:solidFill>
                <a:latin typeface="Tahoma"/>
                <a:ea typeface="Tahoma"/>
                <a:cs typeface="Tahoma"/>
                <a:sym typeface="Tahoma"/>
              </a:rPr>
              <a:t>Define the specific behaviour</a:t>
            </a:r>
          </a:p>
        </p:txBody>
      </p:sp>
      <p:sp>
        <p:nvSpPr>
          <p:cNvPr id="134" name="Shape 134"/>
          <p:cNvSpPr txBox="1">
            <a:spLocks noGrp="1"/>
          </p:cNvSpPr>
          <p:nvPr>
            <p:ph type="sldNum" sz="quarter" idx="10"/>
          </p:nvPr>
        </p:nvSpPr>
        <p:spPr>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10</a:t>
            </a:fld>
            <a:endParaRPr sz="1200">
              <a:solidFill>
                <a:schemeClr val="lt1"/>
              </a:solidFill>
              <a:latin typeface="Tahoma"/>
              <a:ea typeface="Tahoma"/>
              <a:cs typeface="Tahoma"/>
              <a:sym typeface="Tahoma"/>
            </a:endParaRPr>
          </a:p>
        </p:txBody>
      </p:sp>
      <p:sp>
        <p:nvSpPr>
          <p:cNvPr id="136" name="Shape 136"/>
          <p:cNvSpPr txBox="1"/>
          <p:nvPr/>
        </p:nvSpPr>
        <p:spPr>
          <a:xfrm>
            <a:off x="1524000" y="6467305"/>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 </a:t>
            </a:r>
            <a:r>
              <a:rPr lang="en-GB" sz="1100">
                <a:solidFill>
                  <a:schemeClr val="lt1"/>
                </a:solidFill>
                <a:latin typeface="Tahoma"/>
                <a:ea typeface="Tahoma"/>
                <a:cs typeface="Tahoma"/>
                <a:sym typeface="Tahoma"/>
              </a:rPr>
              <a:t>Reynolds L, Merritt R. Scoping. In: French J, Blair-Stevens C, McVey D, Merritt R, editors. Social marketing and public health: theory and practice. Oxford: Oxford University Press; 2010.</a:t>
            </a:r>
            <a:endParaRPr/>
          </a:p>
        </p:txBody>
      </p:sp>
    </p:spTree>
    <p:extLst>
      <p:ext uri="{BB962C8B-B14F-4D97-AF65-F5344CB8AC3E}">
        <p14:creationId xmlns:p14="http://schemas.microsoft.com/office/powerpoint/2010/main" val="3557079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3" name="Titel 2">
            <a:extLst>
              <a:ext uri="{FF2B5EF4-FFF2-40B4-BE49-F238E27FC236}">
                <a16:creationId xmlns:a16="http://schemas.microsoft.com/office/drawing/2014/main" id="{176ED461-B496-A644-A996-AD05E6682940}"/>
              </a:ext>
            </a:extLst>
          </p:cNvPr>
          <p:cNvSpPr>
            <a:spLocks noGrp="1"/>
          </p:cNvSpPr>
          <p:nvPr>
            <p:ph type="title"/>
          </p:nvPr>
        </p:nvSpPr>
        <p:spPr/>
        <p:txBody>
          <a:bodyPr/>
          <a:lstStyle/>
          <a:p>
            <a:r>
              <a:rPr lang="nl-NL" dirty="0"/>
              <a:t>Research </a:t>
            </a:r>
            <a:r>
              <a:rPr lang="nl-NL" dirty="0" err="1"/>
              <a:t>questions</a:t>
            </a:r>
            <a:endParaRPr lang="nl-NL" dirty="0"/>
          </a:p>
        </p:txBody>
      </p:sp>
      <p:sp>
        <p:nvSpPr>
          <p:cNvPr id="142" name="Shape 142"/>
          <p:cNvSpPr txBox="1">
            <a:spLocks noGrp="1"/>
          </p:cNvSpPr>
          <p:nvPr>
            <p:ph idx="1"/>
          </p:nvPr>
        </p:nvSpPr>
        <p:spPr>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08333"/>
              </a:lnSpc>
              <a:spcBef>
                <a:spcPts val="0"/>
              </a:spcBef>
              <a:spcAft>
                <a:spcPts val="0"/>
              </a:spcAft>
            </a:pPr>
            <a:r>
              <a:rPr lang="en-GB">
                <a:solidFill>
                  <a:schemeClr val="dk1"/>
                </a:solidFill>
                <a:latin typeface="Tahoma"/>
                <a:ea typeface="Tahoma"/>
                <a:cs typeface="Tahoma"/>
                <a:sym typeface="Tahoma"/>
              </a:rPr>
              <a:t>Before defining your research questions</a:t>
            </a:r>
            <a:endParaRPr/>
          </a:p>
          <a:p>
            <a:pPr marL="342900" indent="-342900">
              <a:lnSpc>
                <a:spcPct val="150000"/>
              </a:lnSpc>
              <a:spcBef>
                <a:spcPts val="900"/>
              </a:spcBef>
              <a:spcAft>
                <a:spcPts val="0"/>
              </a:spcAft>
              <a:buClr>
                <a:srgbClr val="69AE23"/>
              </a:buClr>
              <a:buSzPts val="2400"/>
              <a:buFont typeface="Arial"/>
              <a:buChar char="•"/>
            </a:pPr>
            <a:r>
              <a:rPr lang="en-GB">
                <a:solidFill>
                  <a:srgbClr val="212167"/>
                </a:solidFill>
                <a:latin typeface="Tahoma"/>
                <a:ea typeface="Tahoma"/>
                <a:cs typeface="Tahoma"/>
                <a:sym typeface="Tahoma"/>
              </a:rPr>
              <a:t>What do you need to know about the issue?</a:t>
            </a:r>
            <a:endParaRPr/>
          </a:p>
          <a:p>
            <a:pPr marL="342900" indent="-342900">
              <a:lnSpc>
                <a:spcPct val="108333"/>
              </a:lnSpc>
              <a:spcBef>
                <a:spcPts val="900"/>
              </a:spcBef>
              <a:spcAft>
                <a:spcPts val="0"/>
              </a:spcAft>
              <a:buClr>
                <a:srgbClr val="69AE23"/>
              </a:buClr>
              <a:buSzPts val="2400"/>
              <a:buFont typeface="Arial"/>
              <a:buChar char="•"/>
            </a:pPr>
            <a:r>
              <a:rPr lang="en-GB">
                <a:solidFill>
                  <a:srgbClr val="212167"/>
                </a:solidFill>
                <a:latin typeface="Tahoma"/>
                <a:ea typeface="Tahoma"/>
                <a:cs typeface="Tahoma"/>
                <a:sym typeface="Tahoma"/>
              </a:rPr>
              <a:t>What do you need to clarify about why people behave as they do?</a:t>
            </a:r>
            <a:endParaRPr/>
          </a:p>
          <a:p>
            <a:pPr marL="342900" indent="-342900">
              <a:lnSpc>
                <a:spcPct val="108333"/>
              </a:lnSpc>
              <a:spcBef>
                <a:spcPts val="900"/>
              </a:spcBef>
              <a:spcAft>
                <a:spcPts val="0"/>
              </a:spcAft>
              <a:buClr>
                <a:srgbClr val="69AE23"/>
              </a:buClr>
              <a:buSzPts val="2400"/>
              <a:buFont typeface="Arial"/>
              <a:buChar char="•"/>
            </a:pPr>
            <a:r>
              <a:rPr lang="en-GB">
                <a:solidFill>
                  <a:srgbClr val="212167"/>
                </a:solidFill>
                <a:latin typeface="Tahoma"/>
                <a:ea typeface="Tahoma"/>
                <a:cs typeface="Tahoma"/>
                <a:sym typeface="Tahoma"/>
              </a:rPr>
              <a:t>What questions do you have about applying a possible intervention?</a:t>
            </a:r>
            <a:endParaRPr/>
          </a:p>
          <a:p>
            <a:pPr marL="342900" indent="-342900">
              <a:lnSpc>
                <a:spcPct val="108333"/>
              </a:lnSpc>
              <a:spcBef>
                <a:spcPts val="900"/>
              </a:spcBef>
              <a:spcAft>
                <a:spcPts val="0"/>
              </a:spcAft>
              <a:buClr>
                <a:srgbClr val="69AE23"/>
              </a:buClr>
              <a:buSzPts val="2400"/>
              <a:buFont typeface="Arial"/>
              <a:buChar char="•"/>
            </a:pPr>
            <a:r>
              <a:rPr lang="en-GB">
                <a:solidFill>
                  <a:schemeClr val="dk1"/>
                </a:solidFill>
                <a:latin typeface="Tahoma"/>
                <a:ea typeface="Tahoma"/>
                <a:cs typeface="Tahoma"/>
                <a:sym typeface="Tahoma"/>
              </a:rPr>
              <a:t>Areas to consider:</a:t>
            </a:r>
            <a:endParaRPr/>
          </a:p>
          <a:p>
            <a:pPr marL="698500" lvl="2" indent="-342900">
              <a:lnSpc>
                <a:spcPct val="130000"/>
              </a:lnSpc>
              <a:spcBef>
                <a:spcPts val="900"/>
              </a:spcBef>
              <a:spcAft>
                <a:spcPts val="0"/>
              </a:spcAft>
              <a:buClr>
                <a:srgbClr val="69AE23"/>
              </a:buClr>
              <a:buSzPts val="2000"/>
              <a:buFont typeface="Courier New"/>
              <a:buChar char="o"/>
            </a:pPr>
            <a:r>
              <a:rPr lang="en-GB" sz="2000">
                <a:solidFill>
                  <a:schemeClr val="dk1"/>
                </a:solidFill>
                <a:latin typeface="Tahoma"/>
                <a:ea typeface="Tahoma"/>
                <a:cs typeface="Tahoma"/>
                <a:sym typeface="Tahoma"/>
              </a:rPr>
              <a:t>Barriers and benefits</a:t>
            </a:r>
            <a:endParaRPr/>
          </a:p>
          <a:p>
            <a:pPr marL="698500" lvl="2" indent="-342900">
              <a:lnSpc>
                <a:spcPct val="130000"/>
              </a:lnSpc>
              <a:spcBef>
                <a:spcPts val="900"/>
              </a:spcBef>
              <a:spcAft>
                <a:spcPts val="0"/>
              </a:spcAft>
              <a:buClr>
                <a:srgbClr val="69AE23"/>
              </a:buClr>
              <a:buSzPts val="2000"/>
              <a:buFont typeface="Courier New"/>
              <a:buChar char="o"/>
            </a:pPr>
            <a:r>
              <a:rPr lang="en-GB" sz="2000">
                <a:solidFill>
                  <a:schemeClr val="dk1"/>
                </a:solidFill>
                <a:latin typeface="Tahoma"/>
                <a:ea typeface="Tahoma"/>
                <a:cs typeface="Tahoma"/>
                <a:sym typeface="Tahoma"/>
              </a:rPr>
              <a:t>Determinants of behaviour</a:t>
            </a:r>
            <a:endParaRPr/>
          </a:p>
          <a:p>
            <a:pPr marL="698500" lvl="2" indent="-342900">
              <a:lnSpc>
                <a:spcPct val="130000"/>
              </a:lnSpc>
              <a:spcBef>
                <a:spcPts val="900"/>
              </a:spcBef>
              <a:spcAft>
                <a:spcPts val="0"/>
              </a:spcAft>
              <a:buClr>
                <a:srgbClr val="69AE23"/>
              </a:buClr>
              <a:buSzPts val="2000"/>
              <a:buFont typeface="Courier New"/>
              <a:buChar char="o"/>
            </a:pPr>
            <a:r>
              <a:rPr lang="en-GB" sz="2000">
                <a:solidFill>
                  <a:schemeClr val="dk1"/>
                </a:solidFill>
                <a:latin typeface="Tahoma"/>
                <a:ea typeface="Tahoma"/>
                <a:cs typeface="Tahoma"/>
                <a:sym typeface="Tahoma"/>
              </a:rPr>
              <a:t>Channels of information</a:t>
            </a:r>
            <a:endParaRPr sz="2000">
              <a:solidFill>
                <a:schemeClr val="dk1"/>
              </a:solidFill>
              <a:latin typeface="Tahoma"/>
              <a:ea typeface="Tahoma"/>
              <a:cs typeface="Tahoma"/>
              <a:sym typeface="Tahoma"/>
            </a:endParaRPr>
          </a:p>
        </p:txBody>
      </p:sp>
      <p:sp>
        <p:nvSpPr>
          <p:cNvPr id="143" name="Shape 143"/>
          <p:cNvSpPr txBox="1">
            <a:spLocks noGrp="1"/>
          </p:cNvSpPr>
          <p:nvPr>
            <p:ph type="sldNum" sz="quarter" idx="10"/>
          </p:nvPr>
        </p:nvSpPr>
        <p:spPr>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11</a:t>
            </a:fld>
            <a:endParaRPr sz="1200">
              <a:solidFill>
                <a:schemeClr val="lt1"/>
              </a:solidFill>
              <a:latin typeface="Tahoma"/>
              <a:ea typeface="Tahoma"/>
              <a:cs typeface="Tahoma"/>
              <a:sym typeface="Tahoma"/>
            </a:endParaRPr>
          </a:p>
        </p:txBody>
      </p:sp>
      <p:sp>
        <p:nvSpPr>
          <p:cNvPr id="144" name="Shape 144"/>
          <p:cNvSpPr txBox="1"/>
          <p:nvPr/>
        </p:nvSpPr>
        <p:spPr>
          <a:xfrm>
            <a:off x="1524000" y="6467305"/>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 </a:t>
            </a:r>
            <a:r>
              <a:rPr lang="en-GB" sz="1100">
                <a:solidFill>
                  <a:schemeClr val="lt1"/>
                </a:solidFill>
                <a:latin typeface="Tahoma"/>
                <a:ea typeface="Tahoma"/>
                <a:cs typeface="Tahoma"/>
                <a:sym typeface="Tahoma"/>
              </a:rPr>
              <a:t>Reynolds L, Merritt R. Scoping. In: French J, Blair-Stevens C, McVey D, Merritt R, editors. Social marketing and public health: theory and practice. Oxford: Oxford University Press; 2010.</a:t>
            </a:r>
            <a:endParaRPr/>
          </a:p>
        </p:txBody>
      </p:sp>
      <p:pic>
        <p:nvPicPr>
          <p:cNvPr id="145" name="Shape 145" descr="C:\Users\erisal\AppData\Local\Microsoft\Windows\Temporary Internet Files\Content.IE5\PDM9VJWX\MC900078711[1].wmf"/>
          <p:cNvPicPr preferRelativeResize="0"/>
          <p:nvPr/>
        </p:nvPicPr>
        <p:blipFill rotWithShape="1">
          <a:blip r:embed="rId3">
            <a:alphaModFix/>
          </a:blip>
          <a:srcRect/>
          <a:stretch/>
        </p:blipFill>
        <p:spPr>
          <a:xfrm>
            <a:off x="8608935" y="3429001"/>
            <a:ext cx="1076895" cy="2611997"/>
          </a:xfrm>
          <a:prstGeom prst="rect">
            <a:avLst/>
          </a:prstGeom>
          <a:noFill/>
          <a:ln>
            <a:noFill/>
          </a:ln>
        </p:spPr>
      </p:pic>
    </p:spTree>
    <p:extLst>
      <p:ext uri="{BB962C8B-B14F-4D97-AF65-F5344CB8AC3E}">
        <p14:creationId xmlns:p14="http://schemas.microsoft.com/office/powerpoint/2010/main" val="23869997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3" name="Titel 2">
            <a:extLst>
              <a:ext uri="{FF2B5EF4-FFF2-40B4-BE49-F238E27FC236}">
                <a16:creationId xmlns:a16="http://schemas.microsoft.com/office/drawing/2014/main" id="{7DC04F9F-F887-9448-B4D8-78719256765B}"/>
              </a:ext>
            </a:extLst>
          </p:cNvPr>
          <p:cNvSpPr>
            <a:spLocks noGrp="1"/>
          </p:cNvSpPr>
          <p:nvPr>
            <p:ph type="title"/>
          </p:nvPr>
        </p:nvSpPr>
        <p:spPr/>
        <p:txBody>
          <a:bodyPr/>
          <a:lstStyle/>
          <a:p>
            <a:r>
              <a:rPr lang="nl-NL" dirty="0" err="1"/>
              <a:t>Examples</a:t>
            </a:r>
            <a:r>
              <a:rPr lang="nl-NL" dirty="0"/>
              <a:t> of research </a:t>
            </a:r>
            <a:r>
              <a:rPr lang="nl-NL" dirty="0" err="1"/>
              <a:t>questions</a:t>
            </a:r>
            <a:endParaRPr lang="nl-NL" dirty="0"/>
          </a:p>
        </p:txBody>
      </p:sp>
      <p:sp>
        <p:nvSpPr>
          <p:cNvPr id="151" name="Shape 151"/>
          <p:cNvSpPr txBox="1">
            <a:spLocks noGrp="1"/>
          </p:cNvSpPr>
          <p:nvPr>
            <p:ph idx="1"/>
          </p:nvPr>
        </p:nvSpPr>
        <p:spPr>
          <a:prstGeom prst="rect">
            <a:avLst/>
          </a:prstGeom>
          <a:noFill/>
          <a:ln>
            <a:noFill/>
          </a:ln>
        </p:spPr>
        <p:txBody>
          <a:bodyPr spcFirstLastPara="1" vert="horz" wrap="square" lIns="0" tIns="0" rIns="0" bIns="0" numCol="1" anchor="t" anchorCtr="0" compatLnSpc="1">
            <a:prstTxWarp prst="textNoShape">
              <a:avLst/>
            </a:prstTxWarp>
            <a:noAutofit/>
          </a:bodyPr>
          <a:lstStyle/>
          <a:p>
            <a:pPr marL="342900" indent="-342900">
              <a:lnSpc>
                <a:spcPct val="150000"/>
              </a:lnSpc>
              <a:spcBef>
                <a:spcPts val="0"/>
              </a:spcBef>
              <a:spcAft>
                <a:spcPts val="0"/>
              </a:spcAft>
              <a:buClr>
                <a:srgbClr val="69AE23"/>
              </a:buClr>
              <a:buSzPts val="2400"/>
              <a:buFont typeface="Arial"/>
              <a:buChar char="•"/>
            </a:pPr>
            <a:r>
              <a:rPr lang="en-GB">
                <a:solidFill>
                  <a:schemeClr val="dk1"/>
                </a:solidFill>
                <a:latin typeface="Tahoma"/>
                <a:ea typeface="Tahoma"/>
                <a:cs typeface="Tahoma"/>
                <a:sym typeface="Tahoma"/>
              </a:rPr>
              <a:t>Where do you get your food from?</a:t>
            </a:r>
            <a:endParaRPr/>
          </a:p>
          <a:p>
            <a:pPr marL="342900" indent="-342900">
              <a:lnSpc>
                <a:spcPct val="150000"/>
              </a:lnSpc>
              <a:spcBef>
                <a:spcPts val="900"/>
              </a:spcBef>
              <a:spcAft>
                <a:spcPts val="0"/>
              </a:spcAft>
              <a:buClr>
                <a:srgbClr val="69AE23"/>
              </a:buClr>
              <a:buSzPts val="2400"/>
              <a:buFont typeface="Arial"/>
              <a:buChar char="•"/>
            </a:pPr>
            <a:r>
              <a:rPr lang="en-GB">
                <a:solidFill>
                  <a:schemeClr val="dk1"/>
                </a:solidFill>
                <a:latin typeface="Tahoma"/>
                <a:ea typeface="Tahoma"/>
                <a:cs typeface="Tahoma"/>
                <a:sym typeface="Tahoma"/>
              </a:rPr>
              <a:t>Identify all the shops from where you buy your food</a:t>
            </a:r>
            <a:endParaRPr/>
          </a:p>
          <a:p>
            <a:pPr marL="342900" indent="-342900">
              <a:lnSpc>
                <a:spcPct val="100000"/>
              </a:lnSpc>
              <a:spcBef>
                <a:spcPts val="900"/>
              </a:spcBef>
              <a:spcAft>
                <a:spcPts val="0"/>
              </a:spcAft>
              <a:buClr>
                <a:srgbClr val="69AE23"/>
              </a:buClr>
              <a:buSzPts val="2400"/>
              <a:buFont typeface="Arial"/>
              <a:buChar char="•"/>
            </a:pPr>
            <a:r>
              <a:rPr lang="en-GB">
                <a:solidFill>
                  <a:schemeClr val="dk1"/>
                </a:solidFill>
                <a:latin typeface="Tahoma"/>
                <a:ea typeface="Tahoma"/>
                <a:cs typeface="Tahoma"/>
                <a:sym typeface="Tahoma"/>
              </a:rPr>
              <a:t>Do you think that you should be eating more fruit and vegetables?</a:t>
            </a:r>
            <a:endParaRPr/>
          </a:p>
          <a:p>
            <a:pPr marL="342900" indent="-342900">
              <a:lnSpc>
                <a:spcPct val="100000"/>
              </a:lnSpc>
              <a:spcBef>
                <a:spcPts val="900"/>
              </a:spcBef>
              <a:spcAft>
                <a:spcPts val="0"/>
              </a:spcAft>
              <a:buClr>
                <a:srgbClr val="69AE23"/>
              </a:buClr>
              <a:buSzPts val="2400"/>
              <a:buFont typeface="Arial"/>
              <a:buChar char="•"/>
            </a:pPr>
            <a:r>
              <a:rPr lang="en-GB">
                <a:solidFill>
                  <a:schemeClr val="dk1"/>
                </a:solidFill>
                <a:latin typeface="Tahoma"/>
                <a:ea typeface="Tahoma"/>
                <a:cs typeface="Tahoma"/>
                <a:sym typeface="Tahoma"/>
              </a:rPr>
              <a:t>What could make it easier for you to eat more fruit and vegetables?</a:t>
            </a:r>
            <a:endParaRPr/>
          </a:p>
          <a:p>
            <a:pPr>
              <a:lnSpc>
                <a:spcPct val="108333"/>
              </a:lnSpc>
              <a:spcBef>
                <a:spcPts val="900"/>
              </a:spcBef>
              <a:spcAft>
                <a:spcPts val="0"/>
              </a:spcAft>
            </a:pPr>
            <a:endParaRPr>
              <a:solidFill>
                <a:schemeClr val="dk1"/>
              </a:solidFill>
              <a:latin typeface="Tahoma"/>
              <a:ea typeface="Tahoma"/>
              <a:cs typeface="Tahoma"/>
              <a:sym typeface="Tahoma"/>
            </a:endParaRPr>
          </a:p>
        </p:txBody>
      </p:sp>
      <p:sp>
        <p:nvSpPr>
          <p:cNvPr id="152" name="Shape 152"/>
          <p:cNvSpPr txBox="1">
            <a:spLocks noGrp="1"/>
          </p:cNvSpPr>
          <p:nvPr>
            <p:ph type="sldNum" sz="quarter" idx="10"/>
          </p:nvPr>
        </p:nvSpPr>
        <p:spPr>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12</a:t>
            </a:fld>
            <a:endParaRPr sz="1200">
              <a:solidFill>
                <a:schemeClr val="lt1"/>
              </a:solidFill>
              <a:latin typeface="Tahoma"/>
              <a:ea typeface="Tahoma"/>
              <a:cs typeface="Tahoma"/>
              <a:sym typeface="Tahoma"/>
            </a:endParaRPr>
          </a:p>
        </p:txBody>
      </p:sp>
      <p:sp>
        <p:nvSpPr>
          <p:cNvPr id="153" name="Shape 153"/>
          <p:cNvSpPr txBox="1"/>
          <p:nvPr/>
        </p:nvSpPr>
        <p:spPr>
          <a:xfrm>
            <a:off x="1524000" y="6467305"/>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 </a:t>
            </a:r>
            <a:r>
              <a:rPr lang="en-GB" sz="1100">
                <a:solidFill>
                  <a:schemeClr val="lt1"/>
                </a:solidFill>
                <a:latin typeface="Tahoma"/>
                <a:ea typeface="Tahoma"/>
                <a:cs typeface="Tahoma"/>
                <a:sym typeface="Tahoma"/>
              </a:rPr>
              <a:t>Reynolds L, Merritt R. Scoping. In: French J, Blair-Stevens C, McVey D, Merritt R, editors. Social marketing and public health: theory and practice. Oxford: Oxford University Press; 2010.</a:t>
            </a:r>
            <a:endParaRPr/>
          </a:p>
        </p:txBody>
      </p:sp>
    </p:spTree>
    <p:extLst>
      <p:ext uri="{BB962C8B-B14F-4D97-AF65-F5344CB8AC3E}">
        <p14:creationId xmlns:p14="http://schemas.microsoft.com/office/powerpoint/2010/main" val="9970710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9" name="Shape 159"/>
          <p:cNvSpPr txBox="1">
            <a:spLocks noGrp="1"/>
          </p:cNvSpPr>
          <p:nvPr>
            <p:ph type="sldNum" idx="12"/>
          </p:nvPr>
        </p:nvSpPr>
        <p:spPr>
          <a:xfrm>
            <a:off x="10106026" y="6564313"/>
            <a:ext cx="461963" cy="284162"/>
          </a:xfrm>
          <a:prstGeom prst="rect">
            <a:avLst/>
          </a:prstGeom>
          <a:noFill/>
          <a:ln>
            <a:noFill/>
          </a:ln>
        </p:spPr>
        <p:txBody>
          <a:bodyPr spcFirstLastPara="1" vert="horz" wrap="square" lIns="0" tIns="0" rIns="0" bIns="0" rtlCol="0" anchor="t" anchorCtr="0">
            <a:noAutofit/>
          </a:bodyPr>
          <a:lstStyle/>
          <a:p>
            <a:fld id="{00000000-1234-1234-1234-123412341234}" type="slidenum">
              <a:rPr lang="en-GB"/>
              <a:pPr/>
              <a:t>13</a:t>
            </a:fld>
            <a:endParaRPr/>
          </a:p>
        </p:txBody>
      </p:sp>
      <p:graphicFrame>
        <p:nvGraphicFramePr>
          <p:cNvPr id="160" name="Shape 160"/>
          <p:cNvGraphicFramePr/>
          <p:nvPr/>
        </p:nvGraphicFramePr>
        <p:xfrm>
          <a:off x="2085108" y="1396999"/>
          <a:ext cx="8063350" cy="3746410"/>
        </p:xfrm>
        <a:graphic>
          <a:graphicData uri="http://schemas.openxmlformats.org/drawingml/2006/table">
            <a:tbl>
              <a:tblPr firstRow="1" bandRow="1">
                <a:noFill/>
              </a:tblPr>
              <a:tblGrid>
                <a:gridCol w="3906975">
                  <a:extLst>
                    <a:ext uri="{9D8B030D-6E8A-4147-A177-3AD203B41FA5}">
                      <a16:colId xmlns:a16="http://schemas.microsoft.com/office/drawing/2014/main" val="20000"/>
                    </a:ext>
                  </a:extLst>
                </a:gridCol>
                <a:gridCol w="4156375">
                  <a:extLst>
                    <a:ext uri="{9D8B030D-6E8A-4147-A177-3AD203B41FA5}">
                      <a16:colId xmlns:a16="http://schemas.microsoft.com/office/drawing/2014/main" val="20001"/>
                    </a:ext>
                  </a:extLst>
                </a:gridCol>
              </a:tblGrid>
              <a:tr h="419000">
                <a:tc>
                  <a:txBody>
                    <a:bodyPr/>
                    <a:lstStyle/>
                    <a:p>
                      <a:pPr marL="0" marR="0" lvl="0" indent="0" algn="l" rtl="0">
                        <a:spcBef>
                          <a:spcPts val="0"/>
                        </a:spcBef>
                        <a:spcAft>
                          <a:spcPts val="0"/>
                        </a:spcAft>
                        <a:buNone/>
                      </a:pPr>
                      <a:r>
                        <a:rPr lang="en-GB" sz="1800" u="none" strike="noStrike" cap="none"/>
                        <a:t>Quantitative methods</a:t>
                      </a:r>
                      <a:endParaRPr sz="1800"/>
                    </a:p>
                  </a:txBody>
                  <a:tcPr marL="91450" marR="91450" marT="45725" marB="45725"/>
                </a:tc>
                <a:tc>
                  <a:txBody>
                    <a:bodyPr/>
                    <a:lstStyle/>
                    <a:p>
                      <a:pPr marL="0" marR="0" lvl="0" indent="0" algn="l" rtl="0">
                        <a:spcBef>
                          <a:spcPts val="0"/>
                        </a:spcBef>
                        <a:spcAft>
                          <a:spcPts val="0"/>
                        </a:spcAft>
                        <a:buNone/>
                      </a:pPr>
                      <a:r>
                        <a:rPr lang="en-GB" sz="1800"/>
                        <a:t>Qualitative methods</a:t>
                      </a:r>
                      <a:endParaRPr sz="1800"/>
                    </a:p>
                  </a:txBody>
                  <a:tcPr marL="91450" marR="91450" marT="45725" marB="45725"/>
                </a:tc>
                <a:extLst>
                  <a:ext uri="{0D108BD9-81ED-4DB2-BD59-A6C34878D82A}">
                    <a16:rowId xmlns:a16="http://schemas.microsoft.com/office/drawing/2014/main" val="10000"/>
                  </a:ext>
                </a:extLst>
              </a:tr>
              <a:tr h="3202800">
                <a:tc>
                  <a:txBody>
                    <a:bodyPr/>
                    <a:lstStyle/>
                    <a:p>
                      <a:pPr marL="285750" marR="0" lvl="0" indent="-285750" algn="l" rtl="0">
                        <a:lnSpc>
                          <a:spcPct val="150000"/>
                        </a:lnSpc>
                        <a:spcBef>
                          <a:spcPts val="0"/>
                        </a:spcBef>
                        <a:spcAft>
                          <a:spcPts val="0"/>
                        </a:spcAft>
                        <a:buClr>
                          <a:schemeClr val="dk1"/>
                        </a:buClr>
                        <a:buSzPts val="1800"/>
                        <a:buFont typeface="Arial"/>
                        <a:buChar char="•"/>
                      </a:pPr>
                      <a:r>
                        <a:rPr lang="en-GB" sz="1800"/>
                        <a:t>Measure levels of occurrence</a:t>
                      </a:r>
                      <a:endParaRPr/>
                    </a:p>
                    <a:p>
                      <a:pPr marL="285750" marR="0" lvl="0" indent="-285750" algn="l" rtl="0">
                        <a:lnSpc>
                          <a:spcPct val="150000"/>
                        </a:lnSpc>
                        <a:spcBef>
                          <a:spcPts val="0"/>
                        </a:spcBef>
                        <a:spcAft>
                          <a:spcPts val="0"/>
                        </a:spcAft>
                        <a:buClr>
                          <a:schemeClr val="dk1"/>
                        </a:buClr>
                        <a:buSzPts val="1800"/>
                        <a:buFont typeface="Arial"/>
                        <a:buChar char="•"/>
                      </a:pPr>
                      <a:r>
                        <a:rPr lang="en-GB" sz="1800"/>
                        <a:t>Ask: How many? How often?</a:t>
                      </a:r>
                      <a:endParaRPr/>
                    </a:p>
                    <a:p>
                      <a:pPr marL="285750" marR="0" lvl="0" indent="-285750" algn="l" rtl="0">
                        <a:lnSpc>
                          <a:spcPct val="150000"/>
                        </a:lnSpc>
                        <a:spcBef>
                          <a:spcPts val="0"/>
                        </a:spcBef>
                        <a:spcAft>
                          <a:spcPts val="0"/>
                        </a:spcAft>
                        <a:buClr>
                          <a:schemeClr val="dk1"/>
                        </a:buClr>
                        <a:buSzPts val="1800"/>
                        <a:buFont typeface="Arial"/>
                        <a:buChar char="•"/>
                      </a:pPr>
                      <a:r>
                        <a:rPr lang="en-GB" sz="1800"/>
                        <a:t>Study action</a:t>
                      </a:r>
                      <a:endParaRPr/>
                    </a:p>
                    <a:p>
                      <a:pPr marL="285750" marR="0" lvl="0" indent="-285750" algn="l" rtl="0">
                        <a:lnSpc>
                          <a:spcPct val="150000"/>
                        </a:lnSpc>
                        <a:spcBef>
                          <a:spcPts val="0"/>
                        </a:spcBef>
                        <a:spcAft>
                          <a:spcPts val="0"/>
                        </a:spcAft>
                        <a:buClr>
                          <a:schemeClr val="dk1"/>
                        </a:buClr>
                        <a:buSzPts val="1800"/>
                        <a:buFont typeface="Arial"/>
                        <a:buChar char="•"/>
                      </a:pPr>
                      <a:r>
                        <a:rPr lang="en-GB" sz="1800"/>
                        <a:t>Are objective</a:t>
                      </a:r>
                      <a:endParaRPr/>
                    </a:p>
                    <a:p>
                      <a:pPr marL="285750" marR="0" lvl="0" indent="-285750" algn="l" rtl="0">
                        <a:lnSpc>
                          <a:spcPct val="150000"/>
                        </a:lnSpc>
                        <a:spcBef>
                          <a:spcPts val="0"/>
                        </a:spcBef>
                        <a:spcAft>
                          <a:spcPts val="0"/>
                        </a:spcAft>
                        <a:buClr>
                          <a:schemeClr val="dk1"/>
                        </a:buClr>
                        <a:buSzPts val="1800"/>
                        <a:buFont typeface="Arial"/>
                        <a:buChar char="•"/>
                      </a:pPr>
                      <a:r>
                        <a:rPr lang="en-GB" sz="1800"/>
                        <a:t>Provide proof</a:t>
                      </a:r>
                      <a:endParaRPr/>
                    </a:p>
                    <a:p>
                      <a:pPr marL="285750" marR="0" lvl="0" indent="-285750" algn="l" rtl="0">
                        <a:lnSpc>
                          <a:spcPct val="150000"/>
                        </a:lnSpc>
                        <a:spcBef>
                          <a:spcPts val="0"/>
                        </a:spcBef>
                        <a:spcAft>
                          <a:spcPts val="0"/>
                        </a:spcAft>
                        <a:buClr>
                          <a:schemeClr val="dk1"/>
                        </a:buClr>
                        <a:buSzPts val="1800"/>
                        <a:buFont typeface="Arial"/>
                        <a:buChar char="•"/>
                      </a:pPr>
                      <a:r>
                        <a:rPr lang="en-GB" sz="1800"/>
                        <a:t>Are definitive </a:t>
                      </a:r>
                      <a:endParaRPr/>
                    </a:p>
                    <a:p>
                      <a:pPr marL="285750" marR="0" lvl="0" indent="-285750" algn="l" rtl="0">
                        <a:lnSpc>
                          <a:spcPct val="150000"/>
                        </a:lnSpc>
                        <a:spcBef>
                          <a:spcPts val="0"/>
                        </a:spcBef>
                        <a:spcAft>
                          <a:spcPts val="0"/>
                        </a:spcAft>
                        <a:buClr>
                          <a:schemeClr val="dk1"/>
                        </a:buClr>
                        <a:buSzPts val="1800"/>
                        <a:buFont typeface="Arial"/>
                        <a:buChar char="•"/>
                      </a:pPr>
                      <a:r>
                        <a:rPr lang="en-GB" sz="1800"/>
                        <a:t>Measure levels of actions, trends</a:t>
                      </a:r>
                      <a:endParaRPr/>
                    </a:p>
                    <a:p>
                      <a:pPr marL="285750" marR="0" lvl="0" indent="-285750" algn="l" rtl="0">
                        <a:lnSpc>
                          <a:spcPct val="150000"/>
                        </a:lnSpc>
                        <a:spcBef>
                          <a:spcPts val="0"/>
                        </a:spcBef>
                        <a:spcAft>
                          <a:spcPts val="0"/>
                        </a:spcAft>
                        <a:buClr>
                          <a:schemeClr val="dk1"/>
                        </a:buClr>
                        <a:buSzPts val="1800"/>
                        <a:buFont typeface="Arial"/>
                        <a:buChar char="•"/>
                      </a:pPr>
                      <a:r>
                        <a:rPr lang="en-GB" sz="1800"/>
                        <a:t>Describe</a:t>
                      </a:r>
                      <a:endParaRPr sz="1800"/>
                    </a:p>
                  </a:txBody>
                  <a:tcPr marL="91450" marR="91450" marT="45725" marB="45725"/>
                </a:tc>
                <a:tc>
                  <a:txBody>
                    <a:bodyPr/>
                    <a:lstStyle/>
                    <a:p>
                      <a:pPr marL="285750" marR="0" lvl="0" indent="-285750" algn="l" rtl="0">
                        <a:lnSpc>
                          <a:spcPct val="150000"/>
                        </a:lnSpc>
                        <a:spcBef>
                          <a:spcPts val="0"/>
                        </a:spcBef>
                        <a:spcAft>
                          <a:spcPts val="0"/>
                        </a:spcAft>
                        <a:buClr>
                          <a:schemeClr val="dk1"/>
                        </a:buClr>
                        <a:buSzPts val="1800"/>
                        <a:buFont typeface="Arial"/>
                        <a:buChar char="•"/>
                      </a:pPr>
                      <a:r>
                        <a:rPr lang="en-GB" sz="1800"/>
                        <a:t>Provide in-depth understanding</a:t>
                      </a:r>
                      <a:endParaRPr/>
                    </a:p>
                    <a:p>
                      <a:pPr marL="285750" marR="0" lvl="0" indent="-285750" algn="l" rtl="0">
                        <a:lnSpc>
                          <a:spcPct val="150000"/>
                        </a:lnSpc>
                        <a:spcBef>
                          <a:spcPts val="0"/>
                        </a:spcBef>
                        <a:spcAft>
                          <a:spcPts val="0"/>
                        </a:spcAft>
                        <a:buClr>
                          <a:schemeClr val="dk1"/>
                        </a:buClr>
                        <a:buSzPts val="1800"/>
                        <a:buFont typeface="Arial"/>
                        <a:buChar char="•"/>
                      </a:pPr>
                      <a:r>
                        <a:rPr lang="en-GB" sz="1800"/>
                        <a:t>Ask: Why?</a:t>
                      </a:r>
                      <a:endParaRPr/>
                    </a:p>
                    <a:p>
                      <a:pPr marL="285750" marR="0" lvl="0" indent="-285750" algn="l" rtl="0">
                        <a:lnSpc>
                          <a:spcPct val="150000"/>
                        </a:lnSpc>
                        <a:spcBef>
                          <a:spcPts val="0"/>
                        </a:spcBef>
                        <a:spcAft>
                          <a:spcPts val="0"/>
                        </a:spcAft>
                        <a:buClr>
                          <a:schemeClr val="dk1"/>
                        </a:buClr>
                        <a:buSzPts val="1800"/>
                        <a:buFont typeface="Arial"/>
                        <a:buChar char="•"/>
                      </a:pPr>
                      <a:r>
                        <a:rPr lang="en-GB" sz="1800"/>
                        <a:t>Study motivations</a:t>
                      </a:r>
                      <a:endParaRPr/>
                    </a:p>
                    <a:p>
                      <a:pPr marL="285750" marR="0" lvl="0" indent="-285750" algn="l" rtl="0">
                        <a:lnSpc>
                          <a:spcPct val="150000"/>
                        </a:lnSpc>
                        <a:spcBef>
                          <a:spcPts val="0"/>
                        </a:spcBef>
                        <a:spcAft>
                          <a:spcPts val="0"/>
                        </a:spcAft>
                        <a:buClr>
                          <a:schemeClr val="dk1"/>
                        </a:buClr>
                        <a:buSzPts val="1800"/>
                        <a:buFont typeface="Arial"/>
                        <a:buChar char="•"/>
                      </a:pPr>
                      <a:r>
                        <a:rPr lang="en-GB" sz="1800"/>
                        <a:t>Are subjective</a:t>
                      </a:r>
                      <a:endParaRPr/>
                    </a:p>
                    <a:p>
                      <a:pPr marL="285750" marR="0" lvl="0" indent="-285750" algn="l" rtl="0">
                        <a:lnSpc>
                          <a:spcPct val="150000"/>
                        </a:lnSpc>
                        <a:spcBef>
                          <a:spcPts val="0"/>
                        </a:spcBef>
                        <a:spcAft>
                          <a:spcPts val="0"/>
                        </a:spcAft>
                        <a:buClr>
                          <a:schemeClr val="dk1"/>
                        </a:buClr>
                        <a:buSzPts val="1800"/>
                        <a:buFont typeface="Arial"/>
                        <a:buChar char="•"/>
                      </a:pPr>
                      <a:r>
                        <a:rPr lang="en-GB" sz="1800"/>
                        <a:t>Enable discovery</a:t>
                      </a:r>
                      <a:endParaRPr/>
                    </a:p>
                    <a:p>
                      <a:pPr marL="285750" marR="0" lvl="0" indent="-285750" algn="l" rtl="0">
                        <a:lnSpc>
                          <a:spcPct val="150000"/>
                        </a:lnSpc>
                        <a:spcBef>
                          <a:spcPts val="0"/>
                        </a:spcBef>
                        <a:spcAft>
                          <a:spcPts val="0"/>
                        </a:spcAft>
                        <a:buClr>
                          <a:schemeClr val="dk1"/>
                        </a:buClr>
                        <a:buSzPts val="1800"/>
                        <a:buFont typeface="Arial"/>
                        <a:buChar char="•"/>
                      </a:pPr>
                      <a:r>
                        <a:rPr lang="en-GB" sz="1800"/>
                        <a:t>Are exploratory</a:t>
                      </a:r>
                      <a:endParaRPr/>
                    </a:p>
                    <a:p>
                      <a:pPr marL="285750" marR="0" lvl="0" indent="-285750" algn="l" rtl="0">
                        <a:lnSpc>
                          <a:spcPct val="150000"/>
                        </a:lnSpc>
                        <a:spcBef>
                          <a:spcPts val="0"/>
                        </a:spcBef>
                        <a:spcAft>
                          <a:spcPts val="0"/>
                        </a:spcAft>
                        <a:buClr>
                          <a:schemeClr val="dk1"/>
                        </a:buClr>
                        <a:buSzPts val="1800"/>
                        <a:buFont typeface="Arial"/>
                        <a:buChar char="•"/>
                      </a:pPr>
                      <a:r>
                        <a:rPr lang="en-GB" sz="1800"/>
                        <a:t>Allow insight into behaviour, trends</a:t>
                      </a:r>
                      <a:endParaRPr/>
                    </a:p>
                    <a:p>
                      <a:pPr marL="285750" marR="0" lvl="0" indent="-285750" algn="l" rtl="0">
                        <a:lnSpc>
                          <a:spcPct val="150000"/>
                        </a:lnSpc>
                        <a:spcBef>
                          <a:spcPts val="0"/>
                        </a:spcBef>
                        <a:spcAft>
                          <a:spcPts val="0"/>
                        </a:spcAft>
                        <a:buClr>
                          <a:schemeClr val="dk1"/>
                        </a:buClr>
                        <a:buSzPts val="1800"/>
                        <a:buFont typeface="Arial"/>
                        <a:buChar char="•"/>
                      </a:pPr>
                      <a:r>
                        <a:rPr lang="en-GB" sz="1800"/>
                        <a:t>Interpret</a:t>
                      </a:r>
                      <a:endParaRPr sz="1800"/>
                    </a:p>
                  </a:txBody>
                  <a:tcPr marL="91450" marR="91450" marT="45725" marB="45725"/>
                </a:tc>
                <a:extLst>
                  <a:ext uri="{0D108BD9-81ED-4DB2-BD59-A6C34878D82A}">
                    <a16:rowId xmlns:a16="http://schemas.microsoft.com/office/drawing/2014/main" val="10001"/>
                  </a:ext>
                </a:extLst>
              </a:tr>
            </a:tbl>
          </a:graphicData>
        </a:graphic>
      </p:graphicFrame>
      <p:sp>
        <p:nvSpPr>
          <p:cNvPr id="161" name="Shape 161"/>
          <p:cNvSpPr txBox="1"/>
          <p:nvPr/>
        </p:nvSpPr>
        <p:spPr>
          <a:xfrm>
            <a:off x="1524000" y="6467305"/>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 </a:t>
            </a:r>
            <a:r>
              <a:rPr lang="en-GB" sz="1100">
                <a:solidFill>
                  <a:schemeClr val="lt1"/>
                </a:solidFill>
                <a:latin typeface="Tahoma"/>
                <a:ea typeface="Tahoma"/>
                <a:cs typeface="Tahoma"/>
                <a:sym typeface="Tahoma"/>
              </a:rPr>
              <a:t>Centers for Disease Control and Prevention. Social marketing: nutrition and physical activity [Internet]. [cited 2013 Oct 2]. Available from: </a:t>
            </a:r>
            <a:r>
              <a:rPr lang="en-GB" sz="1100" u="sng">
                <a:solidFill>
                  <a:schemeClr val="lt1"/>
                </a:solidFill>
                <a:latin typeface="Tahoma"/>
                <a:ea typeface="Tahoma"/>
                <a:cs typeface="Tahoma"/>
                <a:sym typeface="Tahoma"/>
              </a:rPr>
              <a:t>www.cdc.gov/nccdphp/dnpa/socialmarketing/training</a:t>
            </a:r>
            <a:endParaRPr sz="1100">
              <a:solidFill>
                <a:schemeClr val="lt1"/>
              </a:solidFill>
              <a:latin typeface="Tahoma"/>
              <a:ea typeface="Tahoma"/>
              <a:cs typeface="Tahoma"/>
              <a:sym typeface="Tahoma"/>
            </a:endParaRPr>
          </a:p>
        </p:txBody>
      </p:sp>
      <p:sp>
        <p:nvSpPr>
          <p:cNvPr id="3" name="Titel 2">
            <a:extLst>
              <a:ext uri="{FF2B5EF4-FFF2-40B4-BE49-F238E27FC236}">
                <a16:creationId xmlns:a16="http://schemas.microsoft.com/office/drawing/2014/main" id="{02244DFD-A8C9-164B-B517-1D822A6BF0A8}"/>
              </a:ext>
            </a:extLst>
          </p:cNvPr>
          <p:cNvSpPr>
            <a:spLocks noGrp="1"/>
          </p:cNvSpPr>
          <p:nvPr>
            <p:ph type="title"/>
          </p:nvPr>
        </p:nvSpPr>
        <p:spPr/>
        <p:txBody>
          <a:bodyPr/>
          <a:lstStyle/>
          <a:p>
            <a:r>
              <a:rPr lang="nl-NL" dirty="0"/>
              <a:t>Data </a:t>
            </a:r>
            <a:r>
              <a:rPr lang="nl-NL" dirty="0" err="1"/>
              <a:t>collection</a:t>
            </a:r>
            <a:r>
              <a:rPr lang="nl-NL" dirty="0"/>
              <a:t> </a:t>
            </a:r>
            <a:r>
              <a:rPr lang="nl-NL" dirty="0" err="1"/>
              <a:t>methods</a:t>
            </a:r>
            <a:endParaRPr lang="nl-NL" dirty="0"/>
          </a:p>
        </p:txBody>
      </p:sp>
    </p:spTree>
    <p:extLst>
      <p:ext uri="{BB962C8B-B14F-4D97-AF65-F5344CB8AC3E}">
        <p14:creationId xmlns:p14="http://schemas.microsoft.com/office/powerpoint/2010/main" val="20828308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7" name="Shape 167"/>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14</a:t>
            </a:fld>
            <a:endParaRPr sz="1200">
              <a:solidFill>
                <a:schemeClr val="lt1"/>
              </a:solidFill>
              <a:latin typeface="Tahoma"/>
              <a:ea typeface="Tahoma"/>
              <a:cs typeface="Tahoma"/>
              <a:sym typeface="Tahoma"/>
            </a:endParaRPr>
          </a:p>
        </p:txBody>
      </p:sp>
      <p:graphicFrame>
        <p:nvGraphicFramePr>
          <p:cNvPr id="168" name="Shape 168"/>
          <p:cNvGraphicFramePr/>
          <p:nvPr/>
        </p:nvGraphicFramePr>
        <p:xfrm>
          <a:off x="1915390" y="1033318"/>
          <a:ext cx="8430500" cy="1635780"/>
        </p:xfrm>
        <a:graphic>
          <a:graphicData uri="http://schemas.openxmlformats.org/drawingml/2006/table">
            <a:tbl>
              <a:tblPr firstRow="1" bandRow="1">
                <a:noFill/>
              </a:tblPr>
              <a:tblGrid>
                <a:gridCol w="1790700">
                  <a:extLst>
                    <a:ext uri="{9D8B030D-6E8A-4147-A177-3AD203B41FA5}">
                      <a16:colId xmlns:a16="http://schemas.microsoft.com/office/drawing/2014/main" val="20000"/>
                    </a:ext>
                  </a:extLst>
                </a:gridCol>
                <a:gridCol w="3127675">
                  <a:extLst>
                    <a:ext uri="{9D8B030D-6E8A-4147-A177-3AD203B41FA5}">
                      <a16:colId xmlns:a16="http://schemas.microsoft.com/office/drawing/2014/main" val="20001"/>
                    </a:ext>
                  </a:extLst>
                </a:gridCol>
                <a:gridCol w="3512125">
                  <a:extLst>
                    <a:ext uri="{9D8B030D-6E8A-4147-A177-3AD203B41FA5}">
                      <a16:colId xmlns:a16="http://schemas.microsoft.com/office/drawing/2014/main" val="20002"/>
                    </a:ext>
                  </a:extLst>
                </a:gridCol>
              </a:tblGrid>
              <a:tr h="144400">
                <a:tc rowSpan="2">
                  <a:txBody>
                    <a:bodyPr/>
                    <a:lstStyle/>
                    <a:p>
                      <a:pPr marL="0" marR="0" lvl="0" indent="0" algn="ctr" rtl="0">
                        <a:spcBef>
                          <a:spcPts val="0"/>
                        </a:spcBef>
                        <a:spcAft>
                          <a:spcPts val="0"/>
                        </a:spcAft>
                        <a:buNone/>
                      </a:pPr>
                      <a:r>
                        <a:rPr lang="en-GB" sz="1800"/>
                        <a:t>Quantitative</a:t>
                      </a:r>
                      <a:endParaRPr sz="1800"/>
                    </a:p>
                  </a:txBody>
                  <a:tcPr marL="91450" marR="91450" marT="45725" marB="45725" anchor="ctr"/>
                </a:tc>
                <a:tc>
                  <a:txBody>
                    <a:bodyPr/>
                    <a:lstStyle/>
                    <a:p>
                      <a:pPr marL="0" marR="0" lvl="0" indent="0" algn="l" rtl="0">
                        <a:spcBef>
                          <a:spcPts val="0"/>
                        </a:spcBef>
                        <a:spcAft>
                          <a:spcPts val="0"/>
                        </a:spcAft>
                        <a:buNone/>
                      </a:pPr>
                      <a:r>
                        <a:rPr lang="en-GB" sz="1800"/>
                        <a:t>Methods</a:t>
                      </a:r>
                      <a:endParaRPr sz="1800"/>
                    </a:p>
                  </a:txBody>
                  <a:tcPr marL="91450" marR="91450" marT="45725" marB="45725"/>
                </a:tc>
                <a:tc>
                  <a:txBody>
                    <a:bodyPr/>
                    <a:lstStyle/>
                    <a:p>
                      <a:pPr marL="0" marR="0" lvl="0" indent="0" algn="l" rtl="0">
                        <a:spcBef>
                          <a:spcPts val="0"/>
                        </a:spcBef>
                        <a:spcAft>
                          <a:spcPts val="0"/>
                        </a:spcAft>
                        <a:buNone/>
                      </a:pPr>
                      <a:r>
                        <a:rPr lang="en-GB" sz="1800"/>
                        <a:t>Tools</a:t>
                      </a:r>
                      <a:endParaRPr sz="1800"/>
                    </a:p>
                  </a:txBody>
                  <a:tcPr marL="91450" marR="91450" marT="45725" marB="45725"/>
                </a:tc>
                <a:extLst>
                  <a:ext uri="{0D108BD9-81ED-4DB2-BD59-A6C34878D82A}">
                    <a16:rowId xmlns:a16="http://schemas.microsoft.com/office/drawing/2014/main" val="10000"/>
                  </a:ext>
                </a:extLst>
              </a:tr>
              <a:tr h="890075">
                <a:tc vMerge="1">
                  <a:txBody>
                    <a:bodyPr/>
                    <a:lstStyle/>
                    <a:p>
                      <a:endParaRPr lang="nl-NL"/>
                    </a:p>
                  </a:txBody>
                  <a:tcPr/>
                </a:tc>
                <a:tc>
                  <a:txBody>
                    <a:bodyPr/>
                    <a:lstStyle/>
                    <a:p>
                      <a:pPr marL="0" marR="0" lvl="0" indent="0" algn="l" rtl="0">
                        <a:lnSpc>
                          <a:spcPct val="100000"/>
                        </a:lnSpc>
                        <a:spcBef>
                          <a:spcPts val="0"/>
                        </a:spcBef>
                        <a:spcAft>
                          <a:spcPts val="0"/>
                        </a:spcAft>
                        <a:buClr>
                          <a:schemeClr val="dk1"/>
                        </a:buClr>
                        <a:buSzPts val="1800"/>
                        <a:buFont typeface="Tahoma"/>
                        <a:buNone/>
                      </a:pPr>
                      <a:r>
                        <a:rPr lang="en-GB" sz="1800"/>
                        <a:t>Surveys</a:t>
                      </a:r>
                      <a:endParaRPr/>
                    </a:p>
                    <a:p>
                      <a:pPr marL="0" marR="0" lvl="0" indent="0" algn="l" rtl="0">
                        <a:spcBef>
                          <a:spcPts val="0"/>
                        </a:spcBef>
                        <a:spcAft>
                          <a:spcPts val="0"/>
                        </a:spcAft>
                        <a:buNone/>
                      </a:pPr>
                      <a:endParaRPr sz="1800"/>
                    </a:p>
                  </a:txBody>
                  <a:tcPr marL="91450" marR="91450" marT="45725" marB="45725"/>
                </a:tc>
                <a:tc>
                  <a:txBody>
                    <a:bodyPr/>
                    <a:lstStyle/>
                    <a:p>
                      <a:pPr marL="0" marR="0" lvl="0" indent="0" algn="l" rtl="0">
                        <a:lnSpc>
                          <a:spcPct val="150000"/>
                        </a:lnSpc>
                        <a:spcBef>
                          <a:spcPts val="0"/>
                        </a:spcBef>
                        <a:spcAft>
                          <a:spcPts val="0"/>
                        </a:spcAft>
                        <a:buNone/>
                      </a:pPr>
                      <a:r>
                        <a:rPr lang="en-GB" sz="1800"/>
                        <a:t>Paper-based questionnaires</a:t>
                      </a:r>
                      <a:endParaRPr/>
                    </a:p>
                    <a:p>
                      <a:pPr marL="0" marR="0" lvl="0" indent="0" algn="l" rtl="0">
                        <a:lnSpc>
                          <a:spcPct val="150000"/>
                        </a:lnSpc>
                        <a:spcBef>
                          <a:spcPts val="0"/>
                        </a:spcBef>
                        <a:spcAft>
                          <a:spcPts val="0"/>
                        </a:spcAft>
                        <a:buNone/>
                      </a:pPr>
                      <a:r>
                        <a:rPr lang="en-GB" sz="1800"/>
                        <a:t>Telephone surveys</a:t>
                      </a:r>
                      <a:endParaRPr/>
                    </a:p>
                    <a:p>
                      <a:pPr marL="0" marR="0" lvl="0" indent="0" algn="l" rtl="0">
                        <a:lnSpc>
                          <a:spcPct val="150000"/>
                        </a:lnSpc>
                        <a:spcBef>
                          <a:spcPts val="0"/>
                        </a:spcBef>
                        <a:spcAft>
                          <a:spcPts val="0"/>
                        </a:spcAft>
                        <a:buNone/>
                      </a:pPr>
                      <a:r>
                        <a:rPr lang="en-GB" sz="1800"/>
                        <a:t>Online questionnaires</a:t>
                      </a:r>
                      <a:endParaRPr sz="1800"/>
                    </a:p>
                  </a:txBody>
                  <a:tcPr marL="91450" marR="91450" marT="45725" marB="45725"/>
                </a:tc>
                <a:extLst>
                  <a:ext uri="{0D108BD9-81ED-4DB2-BD59-A6C34878D82A}">
                    <a16:rowId xmlns:a16="http://schemas.microsoft.com/office/drawing/2014/main" val="10001"/>
                  </a:ext>
                </a:extLst>
              </a:tr>
            </a:tbl>
          </a:graphicData>
        </a:graphic>
      </p:graphicFrame>
      <p:graphicFrame>
        <p:nvGraphicFramePr>
          <p:cNvPr id="169" name="Shape 169"/>
          <p:cNvGraphicFramePr/>
          <p:nvPr/>
        </p:nvGraphicFramePr>
        <p:xfrm>
          <a:off x="1830531" y="4010312"/>
          <a:ext cx="8492825" cy="1990450"/>
        </p:xfrm>
        <a:graphic>
          <a:graphicData uri="http://schemas.openxmlformats.org/drawingml/2006/table">
            <a:tbl>
              <a:tblPr firstRow="1" bandRow="1">
                <a:noFill/>
              </a:tblPr>
              <a:tblGrid>
                <a:gridCol w="1832275">
                  <a:extLst>
                    <a:ext uri="{9D8B030D-6E8A-4147-A177-3AD203B41FA5}">
                      <a16:colId xmlns:a16="http://schemas.microsoft.com/office/drawing/2014/main" val="20000"/>
                    </a:ext>
                  </a:extLst>
                </a:gridCol>
                <a:gridCol w="3044525">
                  <a:extLst>
                    <a:ext uri="{9D8B030D-6E8A-4147-A177-3AD203B41FA5}">
                      <a16:colId xmlns:a16="http://schemas.microsoft.com/office/drawing/2014/main" val="20001"/>
                    </a:ext>
                  </a:extLst>
                </a:gridCol>
                <a:gridCol w="3616025">
                  <a:extLst>
                    <a:ext uri="{9D8B030D-6E8A-4147-A177-3AD203B41FA5}">
                      <a16:colId xmlns:a16="http://schemas.microsoft.com/office/drawing/2014/main" val="20002"/>
                    </a:ext>
                  </a:extLst>
                </a:gridCol>
              </a:tblGrid>
              <a:tr h="367750">
                <a:tc rowSpan="2">
                  <a:txBody>
                    <a:bodyPr/>
                    <a:lstStyle/>
                    <a:p>
                      <a:pPr marL="0" marR="0" lvl="0" indent="0" algn="ctr" rtl="0">
                        <a:spcBef>
                          <a:spcPts val="0"/>
                        </a:spcBef>
                        <a:spcAft>
                          <a:spcPts val="0"/>
                        </a:spcAft>
                        <a:buNone/>
                      </a:pPr>
                      <a:r>
                        <a:rPr lang="en-GB" sz="1800"/>
                        <a:t>Qualitative</a:t>
                      </a:r>
                      <a:endParaRPr sz="1800"/>
                    </a:p>
                  </a:txBody>
                  <a:tcPr marL="91450" marR="91450" marT="45725" marB="45725" anchor="ctr"/>
                </a:tc>
                <a:tc>
                  <a:txBody>
                    <a:bodyPr/>
                    <a:lstStyle/>
                    <a:p>
                      <a:pPr marL="0" marR="0" lvl="0" indent="0" algn="l" rtl="0">
                        <a:spcBef>
                          <a:spcPts val="0"/>
                        </a:spcBef>
                        <a:spcAft>
                          <a:spcPts val="0"/>
                        </a:spcAft>
                        <a:buNone/>
                      </a:pPr>
                      <a:r>
                        <a:rPr lang="en-GB" sz="1800"/>
                        <a:t>Methods</a:t>
                      </a:r>
                      <a:endParaRPr sz="1800"/>
                    </a:p>
                  </a:txBody>
                  <a:tcPr marL="91450" marR="91450" marT="45725" marB="45725"/>
                </a:tc>
                <a:tc>
                  <a:txBody>
                    <a:bodyPr/>
                    <a:lstStyle/>
                    <a:p>
                      <a:pPr marL="0" marR="0" lvl="0" indent="0" algn="l" rtl="0">
                        <a:spcBef>
                          <a:spcPts val="0"/>
                        </a:spcBef>
                        <a:spcAft>
                          <a:spcPts val="0"/>
                        </a:spcAft>
                        <a:buNone/>
                      </a:pPr>
                      <a:r>
                        <a:rPr lang="en-GB" sz="1800"/>
                        <a:t>Tools</a:t>
                      </a:r>
                      <a:endParaRPr sz="1800"/>
                    </a:p>
                  </a:txBody>
                  <a:tcPr marL="91450" marR="91450" marT="45725" marB="45725"/>
                </a:tc>
                <a:extLst>
                  <a:ext uri="{0D108BD9-81ED-4DB2-BD59-A6C34878D82A}">
                    <a16:rowId xmlns:a16="http://schemas.microsoft.com/office/drawing/2014/main" val="10000"/>
                  </a:ext>
                </a:extLst>
              </a:tr>
              <a:tr h="1622700">
                <a:tc vMerge="1">
                  <a:txBody>
                    <a:bodyPr/>
                    <a:lstStyle/>
                    <a:p>
                      <a:endParaRPr lang="nl-NL"/>
                    </a:p>
                  </a:txBody>
                  <a:tcPr/>
                </a:tc>
                <a:tc>
                  <a:txBody>
                    <a:bodyPr/>
                    <a:lstStyle/>
                    <a:p>
                      <a:pPr marL="285750" marR="0" lvl="0" indent="-285750" algn="l" rtl="0">
                        <a:lnSpc>
                          <a:spcPct val="150000"/>
                        </a:lnSpc>
                        <a:spcBef>
                          <a:spcPts val="0"/>
                        </a:spcBef>
                        <a:spcAft>
                          <a:spcPts val="0"/>
                        </a:spcAft>
                        <a:buClr>
                          <a:schemeClr val="dk1"/>
                        </a:buClr>
                        <a:buSzPts val="1800"/>
                        <a:buFont typeface="Arial"/>
                        <a:buChar char="•"/>
                      </a:pPr>
                      <a:r>
                        <a:rPr lang="en-GB" sz="1800"/>
                        <a:t>Focus group discussions</a:t>
                      </a:r>
                      <a:endParaRPr/>
                    </a:p>
                    <a:p>
                      <a:pPr marL="285750" marR="0" lvl="0" indent="-285750" algn="l" rtl="0">
                        <a:lnSpc>
                          <a:spcPct val="150000"/>
                        </a:lnSpc>
                        <a:spcBef>
                          <a:spcPts val="0"/>
                        </a:spcBef>
                        <a:spcAft>
                          <a:spcPts val="0"/>
                        </a:spcAft>
                        <a:buClr>
                          <a:schemeClr val="dk1"/>
                        </a:buClr>
                        <a:buSzPts val="1800"/>
                        <a:buFont typeface="Arial"/>
                        <a:buChar char="•"/>
                      </a:pPr>
                      <a:r>
                        <a:rPr lang="en-GB" sz="1800"/>
                        <a:t>In-depth interviews</a:t>
                      </a:r>
                      <a:endParaRPr/>
                    </a:p>
                    <a:p>
                      <a:pPr marL="285750" marR="0" lvl="0" indent="-285750" algn="l" rtl="0">
                        <a:lnSpc>
                          <a:spcPct val="150000"/>
                        </a:lnSpc>
                        <a:spcBef>
                          <a:spcPts val="0"/>
                        </a:spcBef>
                        <a:spcAft>
                          <a:spcPts val="0"/>
                        </a:spcAft>
                        <a:buClr>
                          <a:schemeClr val="dk1"/>
                        </a:buClr>
                        <a:buSzPts val="1800"/>
                        <a:buFont typeface="Arial"/>
                        <a:buChar char="•"/>
                      </a:pPr>
                      <a:r>
                        <a:rPr lang="en-GB" sz="1800"/>
                        <a:t>Direct observations</a:t>
                      </a:r>
                      <a:endParaRPr/>
                    </a:p>
                  </a:txBody>
                  <a:tcPr marL="91450" marR="91450" marT="45725" marB="45725"/>
                </a:tc>
                <a:tc>
                  <a:txBody>
                    <a:bodyPr/>
                    <a:lstStyle/>
                    <a:p>
                      <a:pPr marL="285750" marR="0" lvl="0" indent="-285750" algn="l" rtl="0">
                        <a:lnSpc>
                          <a:spcPct val="150000"/>
                        </a:lnSpc>
                        <a:spcBef>
                          <a:spcPts val="0"/>
                        </a:spcBef>
                        <a:spcAft>
                          <a:spcPts val="0"/>
                        </a:spcAft>
                        <a:buClr>
                          <a:schemeClr val="dk1"/>
                        </a:buClr>
                        <a:buSzPts val="1800"/>
                        <a:buFont typeface="Arial"/>
                        <a:buChar char="•"/>
                      </a:pPr>
                      <a:r>
                        <a:rPr lang="en-GB" sz="1800"/>
                        <a:t>Focus group discussion guides</a:t>
                      </a:r>
                      <a:endParaRPr/>
                    </a:p>
                    <a:p>
                      <a:pPr marL="285750" marR="0" lvl="0" indent="-285750" algn="l" rtl="0">
                        <a:lnSpc>
                          <a:spcPct val="150000"/>
                        </a:lnSpc>
                        <a:spcBef>
                          <a:spcPts val="0"/>
                        </a:spcBef>
                        <a:spcAft>
                          <a:spcPts val="0"/>
                        </a:spcAft>
                        <a:buClr>
                          <a:schemeClr val="dk1"/>
                        </a:buClr>
                        <a:buSzPts val="1800"/>
                        <a:buFont typeface="Arial"/>
                        <a:buChar char="•"/>
                      </a:pPr>
                      <a:r>
                        <a:rPr lang="en-GB" sz="1800"/>
                        <a:t>In-depth interview guides</a:t>
                      </a:r>
                      <a:endParaRPr/>
                    </a:p>
                    <a:p>
                      <a:pPr marL="285750" marR="0" lvl="0" indent="-285750" algn="l" rtl="0">
                        <a:lnSpc>
                          <a:spcPct val="150000"/>
                        </a:lnSpc>
                        <a:spcBef>
                          <a:spcPts val="0"/>
                        </a:spcBef>
                        <a:spcAft>
                          <a:spcPts val="0"/>
                        </a:spcAft>
                        <a:buClr>
                          <a:schemeClr val="dk1"/>
                        </a:buClr>
                        <a:buSzPts val="1800"/>
                        <a:buFont typeface="Arial"/>
                        <a:buChar char="•"/>
                      </a:pPr>
                      <a:r>
                        <a:rPr lang="en-GB" sz="1800"/>
                        <a:t>Direct observation checklists</a:t>
                      </a:r>
                      <a:endParaRPr/>
                    </a:p>
                  </a:txBody>
                  <a:tcPr marL="91450" marR="91450" marT="45725" marB="45725"/>
                </a:tc>
                <a:extLst>
                  <a:ext uri="{0D108BD9-81ED-4DB2-BD59-A6C34878D82A}">
                    <a16:rowId xmlns:a16="http://schemas.microsoft.com/office/drawing/2014/main" val="10001"/>
                  </a:ext>
                </a:extLst>
              </a:tr>
            </a:tbl>
          </a:graphicData>
        </a:graphic>
      </p:graphicFrame>
      <p:sp>
        <p:nvSpPr>
          <p:cNvPr id="3" name="Titel 2">
            <a:extLst>
              <a:ext uri="{FF2B5EF4-FFF2-40B4-BE49-F238E27FC236}">
                <a16:creationId xmlns:a16="http://schemas.microsoft.com/office/drawing/2014/main" id="{A3CFCEFE-D1D4-5347-9C1E-37BD4404DD4D}"/>
              </a:ext>
            </a:extLst>
          </p:cNvPr>
          <p:cNvSpPr>
            <a:spLocks noGrp="1"/>
          </p:cNvSpPr>
          <p:nvPr>
            <p:ph type="title"/>
          </p:nvPr>
        </p:nvSpPr>
        <p:spPr/>
        <p:txBody>
          <a:bodyPr/>
          <a:lstStyle/>
          <a:p>
            <a:r>
              <a:rPr lang="nl-NL" dirty="0" err="1"/>
              <a:t>Methods</a:t>
            </a:r>
            <a:r>
              <a:rPr lang="nl-NL" dirty="0"/>
              <a:t> </a:t>
            </a:r>
            <a:r>
              <a:rPr lang="nl-NL" dirty="0" err="1"/>
              <a:t>and</a:t>
            </a:r>
            <a:r>
              <a:rPr lang="nl-NL" dirty="0"/>
              <a:t> tools</a:t>
            </a:r>
          </a:p>
        </p:txBody>
      </p:sp>
    </p:spTree>
    <p:extLst>
      <p:ext uri="{BB962C8B-B14F-4D97-AF65-F5344CB8AC3E}">
        <p14:creationId xmlns:p14="http://schemas.microsoft.com/office/powerpoint/2010/main" val="9953553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3" name="Titel 2">
            <a:extLst>
              <a:ext uri="{FF2B5EF4-FFF2-40B4-BE49-F238E27FC236}">
                <a16:creationId xmlns:a16="http://schemas.microsoft.com/office/drawing/2014/main" id="{64D9698E-C9E6-C140-8BEC-87BB9B6BDB19}"/>
              </a:ext>
            </a:extLst>
          </p:cNvPr>
          <p:cNvSpPr>
            <a:spLocks noGrp="1"/>
          </p:cNvSpPr>
          <p:nvPr>
            <p:ph type="title"/>
          </p:nvPr>
        </p:nvSpPr>
        <p:spPr/>
        <p:txBody>
          <a:bodyPr/>
          <a:lstStyle/>
          <a:p>
            <a:r>
              <a:rPr lang="nl-NL" dirty="0"/>
              <a:t>Analyse </a:t>
            </a:r>
            <a:r>
              <a:rPr lang="nl-NL" dirty="0" err="1"/>
              <a:t>your</a:t>
            </a:r>
            <a:r>
              <a:rPr lang="nl-NL" dirty="0"/>
              <a:t> data</a:t>
            </a:r>
          </a:p>
        </p:txBody>
      </p:sp>
      <p:sp>
        <p:nvSpPr>
          <p:cNvPr id="175" name="Shape 175"/>
          <p:cNvSpPr txBox="1">
            <a:spLocks noGrp="1"/>
          </p:cNvSpPr>
          <p:nvPr>
            <p:ph idx="1"/>
          </p:nvPr>
        </p:nvSpPr>
        <p:spPr>
          <a:prstGeom prst="rect">
            <a:avLst/>
          </a:prstGeom>
          <a:noFill/>
          <a:ln>
            <a:noFill/>
          </a:ln>
        </p:spPr>
        <p:txBody>
          <a:bodyPr spcFirstLastPara="1" vert="horz" wrap="square" lIns="0" tIns="0" rIns="0" bIns="0" numCol="1" anchor="t" anchorCtr="0" compatLnSpc="1">
            <a:prstTxWarp prst="textNoShape">
              <a:avLst/>
            </a:prstTxWarp>
            <a:noAutofit/>
          </a:bodyPr>
          <a:lstStyle/>
          <a:p>
            <a:pPr marL="342900" indent="-342900">
              <a:lnSpc>
                <a:spcPct val="150000"/>
              </a:lnSpc>
              <a:spcBef>
                <a:spcPts val="0"/>
              </a:spcBef>
              <a:spcAft>
                <a:spcPts val="0"/>
              </a:spcAft>
              <a:buClr>
                <a:srgbClr val="69AE23"/>
              </a:buClr>
              <a:buSzPts val="2400"/>
              <a:buFont typeface="Arial"/>
              <a:buChar char="•"/>
            </a:pPr>
            <a:r>
              <a:rPr lang="en-GB">
                <a:solidFill>
                  <a:schemeClr val="dk1"/>
                </a:solidFill>
                <a:latin typeface="Tahoma"/>
                <a:ea typeface="Tahoma"/>
                <a:cs typeface="Tahoma"/>
                <a:sym typeface="Tahoma"/>
              </a:rPr>
              <a:t>Analyse the data according to the data collection method/s</a:t>
            </a:r>
            <a:endParaRPr/>
          </a:p>
          <a:p>
            <a:pPr marL="342900" indent="-342900">
              <a:lnSpc>
                <a:spcPct val="108333"/>
              </a:lnSpc>
              <a:spcBef>
                <a:spcPts val="900"/>
              </a:spcBef>
              <a:spcAft>
                <a:spcPts val="0"/>
              </a:spcAft>
              <a:buClr>
                <a:srgbClr val="69AE23"/>
              </a:buClr>
              <a:buSzPts val="2400"/>
              <a:buFont typeface="Arial"/>
              <a:buChar char="•"/>
            </a:pPr>
            <a:r>
              <a:rPr lang="en-GB">
                <a:solidFill>
                  <a:schemeClr val="dk1"/>
                </a:solidFill>
                <a:latin typeface="Tahoma"/>
                <a:ea typeface="Tahoma"/>
                <a:cs typeface="Tahoma"/>
                <a:sym typeface="Tahoma"/>
              </a:rPr>
              <a:t>Focus on key findings that will help you understand your target audience</a:t>
            </a:r>
            <a:endParaRPr/>
          </a:p>
          <a:p>
            <a:pPr marL="342900" indent="-342900">
              <a:lnSpc>
                <a:spcPct val="150000"/>
              </a:lnSpc>
              <a:spcBef>
                <a:spcPts val="900"/>
              </a:spcBef>
              <a:spcAft>
                <a:spcPts val="0"/>
              </a:spcAft>
              <a:buClr>
                <a:srgbClr val="69AE23"/>
              </a:buClr>
              <a:buSzPts val="2400"/>
              <a:buFont typeface="Arial"/>
              <a:buChar char="•"/>
            </a:pPr>
            <a:r>
              <a:rPr lang="en-GB">
                <a:solidFill>
                  <a:schemeClr val="dk1"/>
                </a:solidFill>
                <a:latin typeface="Tahoma"/>
                <a:ea typeface="Tahoma"/>
                <a:cs typeface="Tahoma"/>
                <a:sym typeface="Tahoma"/>
              </a:rPr>
              <a:t>The purpose of the analyses is to help you make decisions</a:t>
            </a:r>
            <a:endParaRPr/>
          </a:p>
          <a:p>
            <a:pPr marL="342900" indent="-342900">
              <a:lnSpc>
                <a:spcPct val="150000"/>
              </a:lnSpc>
              <a:spcBef>
                <a:spcPts val="900"/>
              </a:spcBef>
              <a:spcAft>
                <a:spcPts val="0"/>
              </a:spcAft>
              <a:buClr>
                <a:srgbClr val="69AE23"/>
              </a:buClr>
              <a:buSzPts val="2400"/>
              <a:buFont typeface="Arial"/>
              <a:buChar char="•"/>
            </a:pPr>
            <a:r>
              <a:rPr lang="en-GB">
                <a:solidFill>
                  <a:schemeClr val="dk1"/>
                </a:solidFill>
                <a:latin typeface="Tahoma"/>
                <a:ea typeface="Tahoma"/>
                <a:cs typeface="Tahoma"/>
                <a:sym typeface="Tahoma"/>
              </a:rPr>
              <a:t>Summarise your findings in a document</a:t>
            </a:r>
            <a:endParaRPr/>
          </a:p>
          <a:p>
            <a:pPr>
              <a:lnSpc>
                <a:spcPct val="108333"/>
              </a:lnSpc>
              <a:spcBef>
                <a:spcPts val="900"/>
              </a:spcBef>
              <a:spcAft>
                <a:spcPts val="0"/>
              </a:spcAft>
            </a:pPr>
            <a:endParaRPr>
              <a:solidFill>
                <a:schemeClr val="dk1"/>
              </a:solidFill>
              <a:latin typeface="Tahoma"/>
              <a:ea typeface="Tahoma"/>
              <a:cs typeface="Tahoma"/>
              <a:sym typeface="Tahoma"/>
            </a:endParaRPr>
          </a:p>
        </p:txBody>
      </p:sp>
      <p:sp>
        <p:nvSpPr>
          <p:cNvPr id="176" name="Shape 176"/>
          <p:cNvSpPr txBox="1">
            <a:spLocks noGrp="1"/>
          </p:cNvSpPr>
          <p:nvPr>
            <p:ph type="sldNum" sz="quarter" idx="10"/>
          </p:nvPr>
        </p:nvSpPr>
        <p:spPr>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15</a:t>
            </a:fld>
            <a:endParaRPr sz="1200">
              <a:solidFill>
                <a:schemeClr val="lt1"/>
              </a:solidFill>
              <a:latin typeface="Tahoma"/>
              <a:ea typeface="Tahoma"/>
              <a:cs typeface="Tahoma"/>
              <a:sym typeface="Tahoma"/>
            </a:endParaRPr>
          </a:p>
        </p:txBody>
      </p:sp>
      <p:pic>
        <p:nvPicPr>
          <p:cNvPr id="177" name="Shape 177" descr="C:\Users\erisal\AppData\Local\Microsoft\Windows\Temporary Internet Files\Content.IE5\PDM9VJWX\MP900406774[1].jpg"/>
          <p:cNvPicPr preferRelativeResize="0"/>
          <p:nvPr/>
        </p:nvPicPr>
        <p:blipFill rotWithShape="1">
          <a:blip r:embed="rId3">
            <a:alphaModFix/>
          </a:blip>
          <a:srcRect/>
          <a:stretch/>
        </p:blipFill>
        <p:spPr>
          <a:xfrm>
            <a:off x="8229423" y="3342216"/>
            <a:ext cx="2191445" cy="2739975"/>
          </a:xfrm>
          <a:prstGeom prst="rect">
            <a:avLst/>
          </a:prstGeom>
          <a:noFill/>
          <a:ln>
            <a:noFill/>
          </a:ln>
        </p:spPr>
      </p:pic>
      <p:sp>
        <p:nvSpPr>
          <p:cNvPr id="178" name="Shape 178"/>
          <p:cNvSpPr txBox="1"/>
          <p:nvPr/>
        </p:nvSpPr>
        <p:spPr>
          <a:xfrm>
            <a:off x="1524000" y="6467305"/>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 </a:t>
            </a:r>
            <a:r>
              <a:rPr lang="en-GB" sz="1100">
                <a:solidFill>
                  <a:schemeClr val="lt1"/>
                </a:solidFill>
                <a:latin typeface="Tahoma"/>
                <a:ea typeface="Tahoma"/>
                <a:cs typeface="Tahoma"/>
                <a:sym typeface="Tahoma"/>
              </a:rPr>
              <a:t>Centers for Disease Control and Prevention. Social marketing: nutrition and physical activity [Internet]. [cited 2013 Oct 2]. Available from: </a:t>
            </a:r>
            <a:r>
              <a:rPr lang="en-GB" sz="1100" u="sng">
                <a:solidFill>
                  <a:schemeClr val="lt1"/>
                </a:solidFill>
                <a:latin typeface="Tahoma"/>
                <a:ea typeface="Tahoma"/>
                <a:cs typeface="Tahoma"/>
                <a:sym typeface="Tahoma"/>
              </a:rPr>
              <a:t>www.cdc.gov/nccdphp/dnpa/socialmarketing/training</a:t>
            </a:r>
            <a:endParaRPr sz="1100">
              <a:solidFill>
                <a:schemeClr val="lt1"/>
              </a:solidFill>
              <a:latin typeface="Tahoma"/>
              <a:ea typeface="Tahoma"/>
              <a:cs typeface="Tahoma"/>
              <a:sym typeface="Tahoma"/>
            </a:endParaRPr>
          </a:p>
        </p:txBody>
      </p:sp>
    </p:spTree>
    <p:extLst>
      <p:ext uri="{BB962C8B-B14F-4D97-AF65-F5344CB8AC3E}">
        <p14:creationId xmlns:p14="http://schemas.microsoft.com/office/powerpoint/2010/main" val="40915316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3" name="Titel 2">
            <a:extLst>
              <a:ext uri="{FF2B5EF4-FFF2-40B4-BE49-F238E27FC236}">
                <a16:creationId xmlns:a16="http://schemas.microsoft.com/office/drawing/2014/main" id="{BAD95EB4-44BF-A54D-BE1E-2A5FDC37D6BA}"/>
              </a:ext>
            </a:extLst>
          </p:cNvPr>
          <p:cNvSpPr>
            <a:spLocks noGrp="1"/>
          </p:cNvSpPr>
          <p:nvPr>
            <p:ph type="title"/>
          </p:nvPr>
        </p:nvSpPr>
        <p:spPr/>
        <p:txBody>
          <a:bodyPr/>
          <a:lstStyle/>
          <a:p>
            <a:r>
              <a:rPr lang="nl-NL" dirty="0" err="1"/>
              <a:t>Segmentation</a:t>
            </a:r>
            <a:endParaRPr lang="nl-NL" dirty="0"/>
          </a:p>
        </p:txBody>
      </p:sp>
      <p:sp>
        <p:nvSpPr>
          <p:cNvPr id="184" name="Shape 184"/>
          <p:cNvSpPr txBox="1">
            <a:spLocks noGrp="1"/>
          </p:cNvSpPr>
          <p:nvPr>
            <p:ph idx="1"/>
          </p:nvPr>
        </p:nvSpPr>
        <p:spPr>
          <a:prstGeom prst="rect">
            <a:avLst/>
          </a:prstGeom>
          <a:noFill/>
          <a:ln>
            <a:noFill/>
          </a:ln>
        </p:spPr>
        <p:txBody>
          <a:bodyPr spcFirstLastPara="1" vert="horz" wrap="square" lIns="0" tIns="0" rIns="0" bIns="0" numCol="1" anchor="t" anchorCtr="0" compatLnSpc="1">
            <a:prstTxWarp prst="textNoShape">
              <a:avLst/>
            </a:prstTxWarp>
            <a:noAutofit/>
          </a:bodyPr>
          <a:lstStyle/>
          <a:p>
            <a:pPr marL="342900" indent="-342900">
              <a:lnSpc>
                <a:spcPct val="100000"/>
              </a:lnSpc>
              <a:spcBef>
                <a:spcPts val="0"/>
              </a:spcBef>
              <a:spcAft>
                <a:spcPts val="0"/>
              </a:spcAft>
              <a:buClr>
                <a:srgbClr val="69AE23"/>
              </a:buClr>
              <a:buSzPts val="2640"/>
              <a:buFont typeface="Arial"/>
              <a:buChar char="•"/>
            </a:pPr>
            <a:r>
              <a:rPr lang="en-GB">
                <a:solidFill>
                  <a:schemeClr val="dk1"/>
                </a:solidFill>
                <a:latin typeface="Tahoma"/>
                <a:ea typeface="Tahoma"/>
                <a:cs typeface="Tahoma"/>
                <a:sym typeface="Tahoma"/>
              </a:rPr>
              <a:t>Definition of sub-groups according to common characteristics</a:t>
            </a:r>
            <a:endParaRPr/>
          </a:p>
          <a:p>
            <a:pPr marL="342900" indent="-342900">
              <a:lnSpc>
                <a:spcPct val="100000"/>
              </a:lnSpc>
              <a:spcBef>
                <a:spcPts val="900"/>
              </a:spcBef>
              <a:spcAft>
                <a:spcPts val="0"/>
              </a:spcAft>
              <a:buClr>
                <a:srgbClr val="69AE23"/>
              </a:buClr>
              <a:buSzPts val="2640"/>
              <a:buFont typeface="Arial"/>
              <a:buChar char="•"/>
            </a:pPr>
            <a:r>
              <a:rPr lang="en-GB">
                <a:solidFill>
                  <a:schemeClr val="dk1"/>
                </a:solidFill>
                <a:latin typeface="Tahoma"/>
                <a:ea typeface="Tahoma"/>
                <a:cs typeface="Tahoma"/>
                <a:sym typeface="Tahoma"/>
              </a:rPr>
              <a:t>Helps develop messages, materials and activities relevant to the intended audience</a:t>
            </a:r>
            <a:endParaRPr/>
          </a:p>
          <a:p>
            <a:pPr marL="342900" indent="-342900">
              <a:lnSpc>
                <a:spcPct val="150000"/>
              </a:lnSpc>
              <a:spcBef>
                <a:spcPts val="900"/>
              </a:spcBef>
              <a:spcAft>
                <a:spcPts val="0"/>
              </a:spcAft>
              <a:buClr>
                <a:srgbClr val="69AE23"/>
              </a:buClr>
              <a:buSzPts val="2640"/>
              <a:buFont typeface="Arial"/>
              <a:buChar char="•"/>
            </a:pPr>
            <a:r>
              <a:rPr lang="en-GB">
                <a:solidFill>
                  <a:schemeClr val="dk1"/>
                </a:solidFill>
                <a:latin typeface="Tahoma"/>
                <a:ea typeface="Tahoma"/>
                <a:cs typeface="Tahoma"/>
                <a:sym typeface="Tahoma"/>
              </a:rPr>
              <a:t>Helps to identify the best channels for reaching each group</a:t>
            </a:r>
            <a:endParaRPr/>
          </a:p>
          <a:p>
            <a:pPr marL="342900" indent="-175260">
              <a:lnSpc>
                <a:spcPct val="150000"/>
              </a:lnSpc>
              <a:spcBef>
                <a:spcPts val="900"/>
              </a:spcBef>
              <a:spcAft>
                <a:spcPts val="0"/>
              </a:spcAft>
              <a:buClr>
                <a:srgbClr val="69AE23"/>
              </a:buClr>
              <a:buSzPts val="2640"/>
            </a:pPr>
            <a:endParaRPr>
              <a:solidFill>
                <a:schemeClr val="dk1"/>
              </a:solidFill>
              <a:latin typeface="Tahoma"/>
              <a:ea typeface="Tahoma"/>
              <a:cs typeface="Tahoma"/>
              <a:sym typeface="Tahoma"/>
            </a:endParaRPr>
          </a:p>
          <a:p>
            <a:pPr algn="ctr">
              <a:lnSpc>
                <a:spcPct val="150000"/>
              </a:lnSpc>
              <a:spcBef>
                <a:spcPts val="900"/>
              </a:spcBef>
              <a:spcAft>
                <a:spcPts val="0"/>
              </a:spcAft>
            </a:pPr>
            <a:r>
              <a:rPr lang="en-GB" b="1">
                <a:solidFill>
                  <a:srgbClr val="69AE23"/>
                </a:solidFill>
                <a:latin typeface="Tahoma"/>
                <a:ea typeface="Tahoma"/>
                <a:cs typeface="Tahoma"/>
                <a:sym typeface="Tahoma"/>
              </a:rPr>
              <a:t>The key to success is to segment the audience based upon characteristics relevant to the health behaviour to be changed</a:t>
            </a:r>
            <a:endParaRPr/>
          </a:p>
          <a:p>
            <a:pPr>
              <a:lnSpc>
                <a:spcPct val="150000"/>
              </a:lnSpc>
              <a:spcBef>
                <a:spcPts val="900"/>
              </a:spcBef>
              <a:spcAft>
                <a:spcPts val="0"/>
              </a:spcAft>
            </a:pPr>
            <a:endParaRPr>
              <a:solidFill>
                <a:schemeClr val="dk1"/>
              </a:solidFill>
              <a:latin typeface="Tahoma"/>
              <a:ea typeface="Tahoma"/>
              <a:cs typeface="Tahoma"/>
              <a:sym typeface="Tahoma"/>
            </a:endParaRPr>
          </a:p>
        </p:txBody>
      </p:sp>
      <p:sp>
        <p:nvSpPr>
          <p:cNvPr id="185" name="Shape 185"/>
          <p:cNvSpPr txBox="1">
            <a:spLocks noGrp="1"/>
          </p:cNvSpPr>
          <p:nvPr>
            <p:ph type="sldNum" sz="quarter" idx="10"/>
          </p:nvPr>
        </p:nvSpPr>
        <p:spPr>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16</a:t>
            </a:fld>
            <a:endParaRPr sz="1200">
              <a:solidFill>
                <a:schemeClr val="lt1"/>
              </a:solidFill>
              <a:latin typeface="Tahoma"/>
              <a:ea typeface="Tahoma"/>
              <a:cs typeface="Tahoma"/>
              <a:sym typeface="Tahoma"/>
            </a:endParaRPr>
          </a:p>
        </p:txBody>
      </p:sp>
    </p:spTree>
    <p:extLst>
      <p:ext uri="{BB962C8B-B14F-4D97-AF65-F5344CB8AC3E}">
        <p14:creationId xmlns:p14="http://schemas.microsoft.com/office/powerpoint/2010/main" val="32900386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1" name="Shape 191"/>
          <p:cNvSpPr txBox="1">
            <a:spLocks noGrp="1"/>
          </p:cNvSpPr>
          <p:nvPr>
            <p:ph type="body" idx="1"/>
          </p:nvPr>
        </p:nvSpPr>
        <p:spPr>
          <a:xfrm>
            <a:off x="1847851" y="1079500"/>
            <a:ext cx="8526463" cy="5162550"/>
          </a:xfrm>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08333"/>
              </a:lnSpc>
              <a:spcBef>
                <a:spcPts val="0"/>
              </a:spcBef>
              <a:spcAft>
                <a:spcPts val="0"/>
              </a:spcAft>
            </a:pPr>
            <a:r>
              <a:rPr lang="en-GB">
                <a:solidFill>
                  <a:schemeClr val="dk1"/>
                </a:solidFill>
                <a:latin typeface="Tahoma"/>
                <a:ea typeface="Tahoma"/>
                <a:cs typeface="Tahoma"/>
                <a:sym typeface="Tahoma"/>
              </a:rPr>
              <a:t> </a:t>
            </a:r>
            <a:endParaRPr>
              <a:solidFill>
                <a:schemeClr val="dk1"/>
              </a:solidFill>
              <a:latin typeface="Tahoma"/>
              <a:ea typeface="Tahoma"/>
              <a:cs typeface="Tahoma"/>
              <a:sym typeface="Tahoma"/>
            </a:endParaRPr>
          </a:p>
        </p:txBody>
      </p:sp>
      <p:sp>
        <p:nvSpPr>
          <p:cNvPr id="192" name="Shape 192"/>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17</a:t>
            </a:fld>
            <a:endParaRPr sz="1200">
              <a:solidFill>
                <a:schemeClr val="lt1"/>
              </a:solidFill>
              <a:latin typeface="Tahoma"/>
              <a:ea typeface="Tahoma"/>
              <a:cs typeface="Tahoma"/>
              <a:sym typeface="Tahoma"/>
            </a:endParaRPr>
          </a:p>
        </p:txBody>
      </p:sp>
      <p:graphicFrame>
        <p:nvGraphicFramePr>
          <p:cNvPr id="193" name="Shape 193"/>
          <p:cNvGraphicFramePr/>
          <p:nvPr/>
        </p:nvGraphicFramePr>
        <p:xfrm>
          <a:off x="2012373" y="1397000"/>
          <a:ext cx="8272575" cy="3749090"/>
        </p:xfrm>
        <a:graphic>
          <a:graphicData uri="http://schemas.openxmlformats.org/drawingml/2006/table">
            <a:tbl>
              <a:tblPr firstRow="1" bandRow="1">
                <a:noFill/>
              </a:tblPr>
              <a:tblGrid>
                <a:gridCol w="2446825">
                  <a:extLst>
                    <a:ext uri="{9D8B030D-6E8A-4147-A177-3AD203B41FA5}">
                      <a16:colId xmlns:a16="http://schemas.microsoft.com/office/drawing/2014/main" val="20000"/>
                    </a:ext>
                  </a:extLst>
                </a:gridCol>
                <a:gridCol w="5825750">
                  <a:extLst>
                    <a:ext uri="{9D8B030D-6E8A-4147-A177-3AD203B41FA5}">
                      <a16:colId xmlns:a16="http://schemas.microsoft.com/office/drawing/2014/main" val="20001"/>
                    </a:ext>
                  </a:extLst>
                </a:gridCol>
              </a:tblGrid>
              <a:tr h="370850">
                <a:tc gridSpan="2">
                  <a:txBody>
                    <a:bodyPr/>
                    <a:lstStyle/>
                    <a:p>
                      <a:pPr marL="0" marR="0" lvl="0" indent="0" algn="ctr" rtl="0">
                        <a:spcBef>
                          <a:spcPts val="0"/>
                        </a:spcBef>
                        <a:spcAft>
                          <a:spcPts val="0"/>
                        </a:spcAft>
                        <a:buNone/>
                      </a:pPr>
                      <a:r>
                        <a:rPr lang="en-GB" sz="2400"/>
                        <a:t>Segmentation characteristics</a:t>
                      </a:r>
                      <a:endParaRPr sz="2400"/>
                    </a:p>
                  </a:txBody>
                  <a:tcPr marL="91450" marR="91450" marT="45725" marB="45725"/>
                </a:tc>
                <a:tc hMerge="1">
                  <a:txBody>
                    <a:bodyPr/>
                    <a:lstStyle/>
                    <a:p>
                      <a:endParaRPr lang="nl-NL"/>
                    </a:p>
                  </a:txBody>
                  <a:tcPr/>
                </a:tc>
                <a:extLst>
                  <a:ext uri="{0D108BD9-81ED-4DB2-BD59-A6C34878D82A}">
                    <a16:rowId xmlns:a16="http://schemas.microsoft.com/office/drawing/2014/main" val="10000"/>
                  </a:ext>
                </a:extLst>
              </a:tr>
              <a:tr h="370850">
                <a:tc>
                  <a:txBody>
                    <a:bodyPr/>
                    <a:lstStyle/>
                    <a:p>
                      <a:pPr marL="0" marR="0" lvl="0" indent="0" algn="l" rtl="0">
                        <a:spcBef>
                          <a:spcPts val="0"/>
                        </a:spcBef>
                        <a:spcAft>
                          <a:spcPts val="0"/>
                        </a:spcAft>
                        <a:buNone/>
                      </a:pPr>
                      <a:r>
                        <a:rPr lang="en-GB" sz="2400" b="1"/>
                        <a:t>Behavioural</a:t>
                      </a:r>
                      <a:endParaRPr sz="2400" b="1"/>
                    </a:p>
                  </a:txBody>
                  <a:tcPr marL="91450" marR="91450" marT="45725" marB="45725"/>
                </a:tc>
                <a:tc>
                  <a:txBody>
                    <a:bodyPr/>
                    <a:lstStyle/>
                    <a:p>
                      <a:pPr marL="0" marR="0" lvl="0" indent="0" algn="l" rtl="0">
                        <a:spcBef>
                          <a:spcPts val="0"/>
                        </a:spcBef>
                        <a:spcAft>
                          <a:spcPts val="0"/>
                        </a:spcAft>
                        <a:buNone/>
                      </a:pPr>
                      <a:r>
                        <a:rPr lang="en-GB" sz="2400"/>
                        <a:t>Readiness-to-change, information-seeking behaviour, media use, attitudes</a:t>
                      </a:r>
                      <a:endParaRPr sz="2400"/>
                    </a:p>
                  </a:txBody>
                  <a:tcPr marL="91450" marR="91450" marT="45725" marB="45725"/>
                </a:tc>
                <a:extLst>
                  <a:ext uri="{0D108BD9-81ED-4DB2-BD59-A6C34878D82A}">
                    <a16:rowId xmlns:a16="http://schemas.microsoft.com/office/drawing/2014/main" val="10001"/>
                  </a:ext>
                </a:extLst>
              </a:tr>
              <a:tr h="370850">
                <a:tc>
                  <a:txBody>
                    <a:bodyPr/>
                    <a:lstStyle/>
                    <a:p>
                      <a:pPr marL="0" marR="0" lvl="0" indent="0" algn="l" rtl="0">
                        <a:spcBef>
                          <a:spcPts val="0"/>
                        </a:spcBef>
                        <a:spcAft>
                          <a:spcPts val="0"/>
                        </a:spcAft>
                        <a:buNone/>
                      </a:pPr>
                      <a:r>
                        <a:rPr lang="en-GB" sz="2400" b="1"/>
                        <a:t>Cultural</a:t>
                      </a:r>
                      <a:endParaRPr sz="2400" b="1"/>
                    </a:p>
                  </a:txBody>
                  <a:tcPr marL="91450" marR="91450" marT="45725" marB="45725"/>
                </a:tc>
                <a:tc>
                  <a:txBody>
                    <a:bodyPr/>
                    <a:lstStyle/>
                    <a:p>
                      <a:pPr marL="0" marR="0" lvl="0" indent="0" algn="l" rtl="0">
                        <a:spcBef>
                          <a:spcPts val="0"/>
                        </a:spcBef>
                        <a:spcAft>
                          <a:spcPts val="0"/>
                        </a:spcAft>
                        <a:buNone/>
                      </a:pPr>
                      <a:r>
                        <a:rPr lang="en-GB" sz="2400"/>
                        <a:t>Language, religious beliefs, ethnic group, generational status, family structure</a:t>
                      </a:r>
                      <a:endParaRPr sz="2400"/>
                    </a:p>
                  </a:txBody>
                  <a:tcPr marL="91450" marR="91450" marT="45725" marB="45725"/>
                </a:tc>
                <a:extLst>
                  <a:ext uri="{0D108BD9-81ED-4DB2-BD59-A6C34878D82A}">
                    <a16:rowId xmlns:a16="http://schemas.microsoft.com/office/drawing/2014/main" val="10002"/>
                  </a:ext>
                </a:extLst>
              </a:tr>
              <a:tr h="370850">
                <a:tc>
                  <a:txBody>
                    <a:bodyPr/>
                    <a:lstStyle/>
                    <a:p>
                      <a:pPr marL="0" marR="0" lvl="0" indent="0" algn="l" rtl="0">
                        <a:spcBef>
                          <a:spcPts val="0"/>
                        </a:spcBef>
                        <a:spcAft>
                          <a:spcPts val="0"/>
                        </a:spcAft>
                        <a:buNone/>
                      </a:pPr>
                      <a:r>
                        <a:rPr lang="en-GB" sz="2400" b="1"/>
                        <a:t>Demographic</a:t>
                      </a:r>
                      <a:endParaRPr sz="2400" b="1"/>
                    </a:p>
                  </a:txBody>
                  <a:tcPr marL="91450" marR="91450" marT="45725" marB="45725"/>
                </a:tc>
                <a:tc>
                  <a:txBody>
                    <a:bodyPr/>
                    <a:lstStyle/>
                    <a:p>
                      <a:pPr marL="0" marR="0" lvl="0" indent="0" algn="l" rtl="0">
                        <a:spcBef>
                          <a:spcPts val="0"/>
                        </a:spcBef>
                        <a:spcAft>
                          <a:spcPts val="0"/>
                        </a:spcAft>
                        <a:buNone/>
                      </a:pPr>
                      <a:r>
                        <a:rPr lang="en-GB" sz="2400"/>
                        <a:t>Occupation, income, education/ knowledge, place of residence, sex age </a:t>
                      </a:r>
                      <a:endParaRPr sz="2400"/>
                    </a:p>
                  </a:txBody>
                  <a:tcPr marL="91450" marR="91450" marT="45725" marB="45725"/>
                </a:tc>
                <a:extLst>
                  <a:ext uri="{0D108BD9-81ED-4DB2-BD59-A6C34878D82A}">
                    <a16:rowId xmlns:a16="http://schemas.microsoft.com/office/drawing/2014/main" val="10003"/>
                  </a:ext>
                </a:extLst>
              </a:tr>
              <a:tr h="370850">
                <a:tc>
                  <a:txBody>
                    <a:bodyPr/>
                    <a:lstStyle/>
                    <a:p>
                      <a:pPr marL="0" marR="0" lvl="0" indent="0" algn="l" rtl="0">
                        <a:spcBef>
                          <a:spcPts val="0"/>
                        </a:spcBef>
                        <a:spcAft>
                          <a:spcPts val="0"/>
                        </a:spcAft>
                        <a:buNone/>
                      </a:pPr>
                      <a:r>
                        <a:rPr lang="en-GB" sz="2400" b="1"/>
                        <a:t>Psychographic</a:t>
                      </a:r>
                      <a:endParaRPr sz="2400" b="1"/>
                    </a:p>
                  </a:txBody>
                  <a:tcPr marL="91450" marR="91450" marT="45725" marB="45725"/>
                </a:tc>
                <a:tc>
                  <a:txBody>
                    <a:bodyPr/>
                    <a:lstStyle/>
                    <a:p>
                      <a:pPr marL="0" marR="0" lvl="0" indent="0" algn="l" rtl="0">
                        <a:spcBef>
                          <a:spcPts val="0"/>
                        </a:spcBef>
                        <a:spcAft>
                          <a:spcPts val="0"/>
                        </a:spcAft>
                        <a:buNone/>
                      </a:pPr>
                      <a:r>
                        <a:rPr lang="en-GB" sz="2400"/>
                        <a:t>Attitudes, outlook on life and health, beliefs, self-image, self-efficacy, values</a:t>
                      </a:r>
                      <a:endParaRPr sz="2400"/>
                    </a:p>
                  </a:txBody>
                  <a:tcPr marL="91450" marR="91450" marT="45725" marB="45725"/>
                </a:tc>
                <a:extLst>
                  <a:ext uri="{0D108BD9-81ED-4DB2-BD59-A6C34878D82A}">
                    <a16:rowId xmlns:a16="http://schemas.microsoft.com/office/drawing/2014/main" val="10004"/>
                  </a:ext>
                </a:extLst>
              </a:tr>
            </a:tbl>
          </a:graphicData>
        </a:graphic>
      </p:graphicFrame>
      <p:sp>
        <p:nvSpPr>
          <p:cNvPr id="194" name="Shape 194"/>
          <p:cNvSpPr txBox="1"/>
          <p:nvPr/>
        </p:nvSpPr>
        <p:spPr>
          <a:xfrm>
            <a:off x="1524000" y="6466585"/>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Adapted from:</a:t>
            </a:r>
            <a:r>
              <a:rPr lang="en-GB" sz="1100">
                <a:solidFill>
                  <a:schemeClr val="lt1"/>
                </a:solidFill>
                <a:latin typeface="Tahoma"/>
                <a:ea typeface="Tahoma"/>
                <a:cs typeface="Tahoma"/>
                <a:sym typeface="Tahoma"/>
              </a:rPr>
              <a:t> Core Group Social and Behavioral Change Working Group. Designing for behavior change curriculum. Washington: CORE Group; 2008.</a:t>
            </a:r>
            <a:endParaRPr/>
          </a:p>
        </p:txBody>
      </p:sp>
      <p:sp>
        <p:nvSpPr>
          <p:cNvPr id="3" name="Titel 2">
            <a:extLst>
              <a:ext uri="{FF2B5EF4-FFF2-40B4-BE49-F238E27FC236}">
                <a16:creationId xmlns:a16="http://schemas.microsoft.com/office/drawing/2014/main" id="{F87746A1-475E-5943-AB03-800B4FCF1C97}"/>
              </a:ext>
            </a:extLst>
          </p:cNvPr>
          <p:cNvSpPr>
            <a:spLocks noGrp="1"/>
          </p:cNvSpPr>
          <p:nvPr>
            <p:ph type="title"/>
          </p:nvPr>
        </p:nvSpPr>
        <p:spPr/>
        <p:txBody>
          <a:bodyPr/>
          <a:lstStyle/>
          <a:p>
            <a:r>
              <a:rPr lang="nl-NL" dirty="0" err="1"/>
              <a:t>Identifying</a:t>
            </a:r>
            <a:r>
              <a:rPr lang="nl-NL" dirty="0"/>
              <a:t> </a:t>
            </a:r>
            <a:r>
              <a:rPr lang="nl-NL" dirty="0" err="1"/>
              <a:t>segments</a:t>
            </a:r>
            <a:endParaRPr lang="nl-NL" dirty="0"/>
          </a:p>
        </p:txBody>
      </p:sp>
    </p:spTree>
    <p:extLst>
      <p:ext uri="{BB962C8B-B14F-4D97-AF65-F5344CB8AC3E}">
        <p14:creationId xmlns:p14="http://schemas.microsoft.com/office/powerpoint/2010/main" val="22584720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graphicFrame>
        <p:nvGraphicFramePr>
          <p:cNvPr id="200" name="Shape 200"/>
          <p:cNvGraphicFramePr/>
          <p:nvPr>
            <p:extLst>
              <p:ext uri="{D42A27DB-BD31-4B8C-83A1-F6EECF244321}">
                <p14:modId xmlns:p14="http://schemas.microsoft.com/office/powerpoint/2010/main" val="825953471"/>
              </p:ext>
            </p:extLst>
          </p:nvPr>
        </p:nvGraphicFramePr>
        <p:xfrm>
          <a:off x="1854846" y="1351350"/>
          <a:ext cx="8597725" cy="4206260"/>
        </p:xfrm>
        <a:graphic>
          <a:graphicData uri="http://schemas.openxmlformats.org/drawingml/2006/table">
            <a:tbl>
              <a:tblPr firstRow="1" bandRow="1">
                <a:noFill/>
              </a:tblPr>
              <a:tblGrid>
                <a:gridCol w="528775">
                  <a:extLst>
                    <a:ext uri="{9D8B030D-6E8A-4147-A177-3AD203B41FA5}">
                      <a16:colId xmlns:a16="http://schemas.microsoft.com/office/drawing/2014/main" val="20000"/>
                    </a:ext>
                  </a:extLst>
                </a:gridCol>
                <a:gridCol w="3104525">
                  <a:extLst>
                    <a:ext uri="{9D8B030D-6E8A-4147-A177-3AD203B41FA5}">
                      <a16:colId xmlns:a16="http://schemas.microsoft.com/office/drawing/2014/main" val="20001"/>
                    </a:ext>
                  </a:extLst>
                </a:gridCol>
                <a:gridCol w="4964425">
                  <a:extLst>
                    <a:ext uri="{9D8B030D-6E8A-4147-A177-3AD203B41FA5}">
                      <a16:colId xmlns:a16="http://schemas.microsoft.com/office/drawing/2014/main" val="20002"/>
                    </a:ext>
                  </a:extLst>
                </a:gridCol>
              </a:tblGrid>
              <a:tr h="370850">
                <a:tc gridSpan="2">
                  <a:txBody>
                    <a:bodyPr/>
                    <a:lstStyle/>
                    <a:p>
                      <a:pPr marL="0" marR="0" lvl="0" indent="0" algn="l" rtl="0">
                        <a:spcBef>
                          <a:spcPts val="0"/>
                        </a:spcBef>
                        <a:spcAft>
                          <a:spcPts val="0"/>
                        </a:spcAft>
                        <a:buNone/>
                      </a:pPr>
                      <a:r>
                        <a:rPr lang="en-GB" sz="2200">
                          <a:solidFill>
                            <a:schemeClr val="lt1"/>
                          </a:solidFill>
                        </a:rPr>
                        <a:t>Target audience</a:t>
                      </a:r>
                      <a:endParaRPr sz="2200">
                        <a:solidFill>
                          <a:schemeClr val="lt1"/>
                        </a:solidFill>
                      </a:endParaRPr>
                    </a:p>
                  </a:txBody>
                  <a:tcPr marL="91450" marR="91450" marT="45725" marB="45725">
                    <a:lnR w="28575" cap="flat" cmpd="sng">
                      <a:solidFill>
                        <a:schemeClr val="dk1"/>
                      </a:solidFill>
                      <a:prstDash val="solid"/>
                      <a:round/>
                      <a:headEnd type="none" w="med" len="med"/>
                      <a:tailEnd type="none" w="med" len="med"/>
                    </a:lnR>
                    <a:solidFill>
                      <a:srgbClr val="212167"/>
                    </a:solidFill>
                  </a:tcPr>
                </a:tc>
                <a:tc hMerge="1">
                  <a:txBody>
                    <a:bodyPr/>
                    <a:lstStyle/>
                    <a:p>
                      <a:endParaRPr lang="nl-NL"/>
                    </a:p>
                  </a:txBody>
                  <a:tcPr/>
                </a:tc>
                <a:tc>
                  <a:txBody>
                    <a:bodyPr/>
                    <a:lstStyle/>
                    <a:p>
                      <a:pPr marL="0" marR="0" lvl="0" indent="0" algn="l" rtl="0">
                        <a:spcBef>
                          <a:spcPts val="0"/>
                        </a:spcBef>
                        <a:spcAft>
                          <a:spcPts val="0"/>
                        </a:spcAft>
                        <a:buNone/>
                      </a:pPr>
                      <a:r>
                        <a:rPr lang="en-GB" sz="2200">
                          <a:solidFill>
                            <a:schemeClr val="lt1"/>
                          </a:solidFill>
                        </a:rPr>
                        <a:t>Cigarette smokers</a:t>
                      </a:r>
                      <a:endParaRPr sz="2200">
                        <a:solidFill>
                          <a:schemeClr val="lt1"/>
                        </a:solidFill>
                      </a:endParaRPr>
                    </a:p>
                  </a:txBody>
                  <a:tcPr marL="91450" marR="91450" marT="45725" marB="45725">
                    <a:lnL w="28575" cap="flat" cmpd="sng">
                      <a:solidFill>
                        <a:schemeClr val="dk1"/>
                      </a:solidFill>
                      <a:prstDash val="solid"/>
                      <a:round/>
                      <a:headEnd type="none" w="med" len="med"/>
                      <a:tailEnd type="none" w="med" len="med"/>
                    </a:lnL>
                    <a:solidFill>
                      <a:srgbClr val="212167"/>
                    </a:solidFill>
                  </a:tcPr>
                </a:tc>
                <a:extLst>
                  <a:ext uri="{0D108BD9-81ED-4DB2-BD59-A6C34878D82A}">
                    <a16:rowId xmlns:a16="http://schemas.microsoft.com/office/drawing/2014/main" val="10000"/>
                  </a:ext>
                </a:extLst>
              </a:tr>
              <a:tr h="370850">
                <a:tc rowSpan="6">
                  <a:txBody>
                    <a:bodyPr/>
                    <a:lstStyle/>
                    <a:p>
                      <a:pPr marL="0" marR="0" lvl="0" indent="0" algn="ctr" rtl="0">
                        <a:spcBef>
                          <a:spcPts val="0"/>
                        </a:spcBef>
                        <a:spcAft>
                          <a:spcPts val="0"/>
                        </a:spcAft>
                        <a:buNone/>
                      </a:pPr>
                      <a:r>
                        <a:rPr lang="en-GB" sz="2200" b="1" dirty="0">
                          <a:solidFill>
                            <a:srgbClr val="212167"/>
                          </a:solidFill>
                        </a:rPr>
                        <a:t>S</a:t>
                      </a:r>
                    </a:p>
                    <a:p>
                      <a:pPr marL="0" marR="0" lvl="0" indent="0" algn="ctr" rtl="0">
                        <a:spcBef>
                          <a:spcPts val="0"/>
                        </a:spcBef>
                        <a:spcAft>
                          <a:spcPts val="0"/>
                        </a:spcAft>
                        <a:buNone/>
                      </a:pPr>
                      <a:r>
                        <a:rPr lang="en-GB" sz="2200" b="1" dirty="0">
                          <a:solidFill>
                            <a:srgbClr val="212167"/>
                          </a:solidFill>
                        </a:rPr>
                        <a:t>e</a:t>
                      </a:r>
                    </a:p>
                    <a:p>
                      <a:pPr marL="0" marR="0" lvl="0" indent="0" algn="ctr" rtl="0">
                        <a:spcBef>
                          <a:spcPts val="0"/>
                        </a:spcBef>
                        <a:spcAft>
                          <a:spcPts val="0"/>
                        </a:spcAft>
                        <a:buNone/>
                      </a:pPr>
                      <a:r>
                        <a:rPr lang="en-GB" sz="2200" b="1" dirty="0" err="1">
                          <a:solidFill>
                            <a:srgbClr val="212167"/>
                          </a:solidFill>
                        </a:rPr>
                        <a:t>gmen</a:t>
                      </a:r>
                      <a:endParaRPr lang="en-GB" sz="2200" b="1" dirty="0">
                        <a:solidFill>
                          <a:srgbClr val="212167"/>
                        </a:solidFill>
                      </a:endParaRPr>
                    </a:p>
                    <a:p>
                      <a:pPr marL="0" marR="0" lvl="0" indent="0" algn="ctr" rtl="0">
                        <a:spcBef>
                          <a:spcPts val="0"/>
                        </a:spcBef>
                        <a:spcAft>
                          <a:spcPts val="0"/>
                        </a:spcAft>
                        <a:buNone/>
                      </a:pPr>
                      <a:r>
                        <a:rPr lang="en-GB" sz="2200" b="1" dirty="0">
                          <a:solidFill>
                            <a:srgbClr val="212167"/>
                          </a:solidFill>
                        </a:rPr>
                        <a:t>t</a:t>
                      </a:r>
                    </a:p>
                    <a:p>
                      <a:pPr marL="0" marR="0" lvl="0" indent="0" algn="ctr" rtl="0">
                        <a:spcBef>
                          <a:spcPts val="0"/>
                        </a:spcBef>
                        <a:spcAft>
                          <a:spcPts val="0"/>
                        </a:spcAft>
                        <a:buNone/>
                      </a:pPr>
                      <a:r>
                        <a:rPr lang="en-GB" sz="2200" b="1" dirty="0">
                          <a:solidFill>
                            <a:srgbClr val="212167"/>
                          </a:solidFill>
                        </a:rPr>
                        <a:t>e</a:t>
                      </a:r>
                    </a:p>
                    <a:p>
                      <a:pPr marL="0" marR="0" lvl="0" indent="0" algn="ctr" rtl="0">
                        <a:spcBef>
                          <a:spcPts val="0"/>
                        </a:spcBef>
                        <a:spcAft>
                          <a:spcPts val="0"/>
                        </a:spcAft>
                        <a:buNone/>
                      </a:pPr>
                      <a:r>
                        <a:rPr lang="en-GB" sz="2200" b="1" dirty="0">
                          <a:solidFill>
                            <a:srgbClr val="212167"/>
                          </a:solidFill>
                        </a:rPr>
                        <a:t>d B</a:t>
                      </a:r>
                    </a:p>
                    <a:p>
                      <a:pPr marL="0" marR="0" lvl="0" indent="0" algn="ctr" rtl="0">
                        <a:spcBef>
                          <a:spcPts val="0"/>
                        </a:spcBef>
                        <a:spcAft>
                          <a:spcPts val="0"/>
                        </a:spcAft>
                        <a:buNone/>
                      </a:pPr>
                      <a:r>
                        <a:rPr lang="en-GB" sz="2200" b="1" dirty="0">
                          <a:solidFill>
                            <a:srgbClr val="212167"/>
                          </a:solidFill>
                        </a:rPr>
                        <a:t>y</a:t>
                      </a:r>
                      <a:endParaRPr sz="2200" b="1" dirty="0">
                        <a:solidFill>
                          <a:srgbClr val="212167"/>
                        </a:solidFill>
                      </a:endParaRPr>
                    </a:p>
                  </a:txBody>
                  <a:tcPr marL="91450" marR="91450" marT="45725" marB="45725"/>
                </a:tc>
                <a:tc>
                  <a:txBody>
                    <a:bodyPr/>
                    <a:lstStyle/>
                    <a:p>
                      <a:pPr marL="0" marR="0" lvl="0" indent="0" algn="l" rtl="0">
                        <a:spcBef>
                          <a:spcPts val="0"/>
                        </a:spcBef>
                        <a:spcAft>
                          <a:spcPts val="0"/>
                        </a:spcAft>
                        <a:buNone/>
                      </a:pPr>
                      <a:r>
                        <a:rPr lang="en-GB" sz="1700"/>
                        <a:t>Region</a:t>
                      </a:r>
                      <a:endParaRPr sz="1700"/>
                    </a:p>
                  </a:txBody>
                  <a:tcPr marL="91450" marR="91450" marT="45725" marB="45725">
                    <a:lnR w="28575" cap="flat" cmpd="sng">
                      <a:solidFill>
                        <a:schemeClr val="dk1"/>
                      </a:solidFill>
                      <a:prstDash val="solid"/>
                      <a:round/>
                      <a:headEnd type="none" w="med" len="med"/>
                      <a:tailEnd type="none" w="med" len="med"/>
                    </a:lnR>
                  </a:tcPr>
                </a:tc>
                <a:tc>
                  <a:txBody>
                    <a:bodyPr/>
                    <a:lstStyle/>
                    <a:p>
                      <a:pPr marL="0" marR="0" lvl="0" indent="0" algn="l" rtl="0">
                        <a:spcBef>
                          <a:spcPts val="0"/>
                        </a:spcBef>
                        <a:spcAft>
                          <a:spcPts val="0"/>
                        </a:spcAft>
                        <a:buNone/>
                      </a:pPr>
                      <a:r>
                        <a:rPr lang="en-GB" sz="1700"/>
                        <a:t>Smokers in London</a:t>
                      </a:r>
                      <a:endParaRPr sz="1700"/>
                    </a:p>
                  </a:txBody>
                  <a:tcPr marL="91450" marR="91450" marT="45725" marB="45725">
                    <a:lnL w="28575" cap="flat" cmpd="sng">
                      <a:solidFill>
                        <a:schemeClr val="dk1"/>
                      </a:solidFill>
                      <a:prstDash val="solid"/>
                      <a:round/>
                      <a:headEnd type="none" w="med" len="med"/>
                      <a:tailEnd type="none" w="med" len="med"/>
                    </a:lnL>
                  </a:tcPr>
                </a:tc>
                <a:extLst>
                  <a:ext uri="{0D108BD9-81ED-4DB2-BD59-A6C34878D82A}">
                    <a16:rowId xmlns:a16="http://schemas.microsoft.com/office/drawing/2014/main" val="10001"/>
                  </a:ext>
                </a:extLst>
              </a:tr>
              <a:tr h="370850">
                <a:tc vMerge="1">
                  <a:txBody>
                    <a:bodyPr/>
                    <a:lstStyle/>
                    <a:p>
                      <a:endParaRPr lang="nl-NL"/>
                    </a:p>
                  </a:txBody>
                  <a:tcPr/>
                </a:tc>
                <a:tc>
                  <a:txBody>
                    <a:bodyPr/>
                    <a:lstStyle/>
                    <a:p>
                      <a:pPr marL="0" marR="0" lvl="0" indent="0" algn="l" rtl="0">
                        <a:spcBef>
                          <a:spcPts val="0"/>
                        </a:spcBef>
                        <a:spcAft>
                          <a:spcPts val="0"/>
                        </a:spcAft>
                        <a:buNone/>
                      </a:pPr>
                      <a:r>
                        <a:rPr lang="en-GB" sz="1700"/>
                        <a:t>Geographical characteristics</a:t>
                      </a:r>
                      <a:endParaRPr sz="1700"/>
                    </a:p>
                  </a:txBody>
                  <a:tcPr marL="91450" marR="91450" marT="45725" marB="45725">
                    <a:lnR w="28575" cap="flat" cmpd="sng">
                      <a:solidFill>
                        <a:schemeClr val="dk1"/>
                      </a:solidFill>
                      <a:prstDash val="solid"/>
                      <a:round/>
                      <a:headEnd type="none" w="med" len="med"/>
                      <a:tailEnd type="none" w="med" len="med"/>
                    </a:lnR>
                  </a:tcPr>
                </a:tc>
                <a:tc>
                  <a:txBody>
                    <a:bodyPr/>
                    <a:lstStyle/>
                    <a:p>
                      <a:pPr marL="0" marR="0" lvl="0" indent="0" algn="l" rtl="0">
                        <a:spcBef>
                          <a:spcPts val="0"/>
                        </a:spcBef>
                        <a:spcAft>
                          <a:spcPts val="0"/>
                        </a:spcAft>
                        <a:buNone/>
                      </a:pPr>
                      <a:r>
                        <a:rPr lang="en-GB" sz="1700"/>
                        <a:t>Smokers in Lewisham</a:t>
                      </a:r>
                      <a:endParaRPr sz="1700"/>
                    </a:p>
                  </a:txBody>
                  <a:tcPr marL="91450" marR="91450" marT="45725" marB="45725">
                    <a:lnL w="28575" cap="flat" cmpd="sng">
                      <a:solidFill>
                        <a:schemeClr val="dk1"/>
                      </a:solidFill>
                      <a:prstDash val="solid"/>
                      <a:round/>
                      <a:headEnd type="none" w="med" len="med"/>
                      <a:tailEnd type="none" w="med" len="med"/>
                    </a:lnL>
                  </a:tcPr>
                </a:tc>
                <a:extLst>
                  <a:ext uri="{0D108BD9-81ED-4DB2-BD59-A6C34878D82A}">
                    <a16:rowId xmlns:a16="http://schemas.microsoft.com/office/drawing/2014/main" val="10002"/>
                  </a:ext>
                </a:extLst>
              </a:tr>
              <a:tr h="370850">
                <a:tc vMerge="1">
                  <a:txBody>
                    <a:bodyPr/>
                    <a:lstStyle/>
                    <a:p>
                      <a:endParaRPr lang="nl-NL"/>
                    </a:p>
                  </a:txBody>
                  <a:tcPr/>
                </a:tc>
                <a:tc>
                  <a:txBody>
                    <a:bodyPr/>
                    <a:lstStyle/>
                    <a:p>
                      <a:pPr marL="0" marR="0" lvl="0" indent="0" algn="l" rtl="0">
                        <a:spcBef>
                          <a:spcPts val="0"/>
                        </a:spcBef>
                        <a:spcAft>
                          <a:spcPts val="0"/>
                        </a:spcAft>
                        <a:buNone/>
                      </a:pPr>
                      <a:r>
                        <a:rPr lang="en-GB" sz="1700"/>
                        <a:t>Demographical characteristics</a:t>
                      </a:r>
                      <a:endParaRPr sz="1700"/>
                    </a:p>
                  </a:txBody>
                  <a:tcPr marL="91450" marR="91450" marT="45725" marB="45725">
                    <a:lnR w="28575" cap="flat" cmpd="sng">
                      <a:solidFill>
                        <a:schemeClr val="dk1"/>
                      </a:solidFill>
                      <a:prstDash val="solid"/>
                      <a:round/>
                      <a:headEnd type="none" w="med" len="med"/>
                      <a:tailEnd type="none" w="med" len="med"/>
                    </a:lnR>
                  </a:tcPr>
                </a:tc>
                <a:tc>
                  <a:txBody>
                    <a:bodyPr/>
                    <a:lstStyle/>
                    <a:p>
                      <a:pPr marL="0" marR="0" lvl="0" indent="0" algn="l" rtl="0">
                        <a:spcBef>
                          <a:spcPts val="0"/>
                        </a:spcBef>
                        <a:spcAft>
                          <a:spcPts val="0"/>
                        </a:spcAft>
                        <a:buNone/>
                      </a:pPr>
                      <a:r>
                        <a:rPr lang="en-GB" sz="1700"/>
                        <a:t>Adults smokers with children (&lt;12y) in Lewisham</a:t>
                      </a:r>
                      <a:endParaRPr sz="1700"/>
                    </a:p>
                  </a:txBody>
                  <a:tcPr marL="91450" marR="91450" marT="45725" marB="45725">
                    <a:lnL w="28575" cap="flat" cmpd="sng">
                      <a:solidFill>
                        <a:schemeClr val="dk1"/>
                      </a:solidFill>
                      <a:prstDash val="solid"/>
                      <a:round/>
                      <a:headEnd type="none" w="med" len="med"/>
                      <a:tailEnd type="none" w="med" len="med"/>
                    </a:lnL>
                  </a:tcPr>
                </a:tc>
                <a:extLst>
                  <a:ext uri="{0D108BD9-81ED-4DB2-BD59-A6C34878D82A}">
                    <a16:rowId xmlns:a16="http://schemas.microsoft.com/office/drawing/2014/main" val="10003"/>
                  </a:ext>
                </a:extLst>
              </a:tr>
              <a:tr h="370850">
                <a:tc vMerge="1">
                  <a:txBody>
                    <a:bodyPr/>
                    <a:lstStyle/>
                    <a:p>
                      <a:endParaRPr lang="nl-NL"/>
                    </a:p>
                  </a:txBody>
                  <a:tcPr/>
                </a:tc>
                <a:tc>
                  <a:txBody>
                    <a:bodyPr/>
                    <a:lstStyle/>
                    <a:p>
                      <a:pPr marL="0" marR="0" lvl="0" indent="0" algn="l" rtl="0">
                        <a:lnSpc>
                          <a:spcPct val="100000"/>
                        </a:lnSpc>
                        <a:spcBef>
                          <a:spcPts val="0"/>
                        </a:spcBef>
                        <a:spcAft>
                          <a:spcPts val="0"/>
                        </a:spcAft>
                        <a:buClr>
                          <a:schemeClr val="dk1"/>
                        </a:buClr>
                        <a:buSzPts val="1700"/>
                        <a:buFont typeface="Tahoma"/>
                        <a:buNone/>
                      </a:pPr>
                      <a:r>
                        <a:rPr lang="en-GB" sz="1700"/>
                        <a:t>Behavioural characteristics</a:t>
                      </a:r>
                      <a:endParaRPr sz="1700"/>
                    </a:p>
                  </a:txBody>
                  <a:tcPr marL="91450" marR="91450" marT="45725" marB="45725">
                    <a:lnR w="28575" cap="flat" cmpd="sng">
                      <a:solidFill>
                        <a:schemeClr val="dk1"/>
                      </a:solidFill>
                      <a:prstDash val="solid"/>
                      <a:round/>
                      <a:headEnd type="none" w="med" len="med"/>
                      <a:tailEnd type="none" w="med" len="med"/>
                    </a:lnR>
                  </a:tcPr>
                </a:tc>
                <a:tc>
                  <a:txBody>
                    <a:bodyPr/>
                    <a:lstStyle/>
                    <a:p>
                      <a:pPr marL="185738" marR="0" lvl="0" indent="-185738" algn="l" rtl="0">
                        <a:spcBef>
                          <a:spcPts val="0"/>
                        </a:spcBef>
                        <a:spcAft>
                          <a:spcPts val="0"/>
                        </a:spcAft>
                        <a:buClr>
                          <a:schemeClr val="dk1"/>
                        </a:buClr>
                        <a:buSzPts val="1700"/>
                        <a:buFont typeface="Arial"/>
                        <a:buChar char="•"/>
                      </a:pPr>
                      <a:r>
                        <a:rPr lang="en-GB" sz="1700"/>
                        <a:t>Have thought about giving up, but have not made any serious attempts</a:t>
                      </a:r>
                      <a:endParaRPr/>
                    </a:p>
                    <a:p>
                      <a:pPr marL="185738" marR="0" lvl="0" indent="-185738" algn="l" rtl="0">
                        <a:spcBef>
                          <a:spcPts val="0"/>
                        </a:spcBef>
                        <a:spcAft>
                          <a:spcPts val="0"/>
                        </a:spcAft>
                        <a:buClr>
                          <a:schemeClr val="dk1"/>
                        </a:buClr>
                        <a:buSzPts val="1700"/>
                        <a:buFont typeface="Arial"/>
                        <a:buChar char="•"/>
                      </a:pPr>
                      <a:r>
                        <a:rPr lang="en-GB" sz="1700"/>
                        <a:t>Do not want to give up</a:t>
                      </a:r>
                      <a:endParaRPr/>
                    </a:p>
                    <a:p>
                      <a:pPr marL="185738" marR="0" lvl="0" indent="-185738" algn="l" rtl="0">
                        <a:spcBef>
                          <a:spcPts val="0"/>
                        </a:spcBef>
                        <a:spcAft>
                          <a:spcPts val="0"/>
                        </a:spcAft>
                        <a:buClr>
                          <a:schemeClr val="dk1"/>
                        </a:buClr>
                        <a:buSzPts val="1700"/>
                        <a:buFont typeface="Arial"/>
                        <a:buChar char="•"/>
                      </a:pPr>
                      <a:r>
                        <a:rPr lang="en-GB" sz="1700"/>
                        <a:t>Have actively attempted to give up</a:t>
                      </a:r>
                      <a:endParaRPr sz="1700"/>
                    </a:p>
                  </a:txBody>
                  <a:tcPr marL="91450" marR="91450" marT="45725" marB="45725">
                    <a:lnL w="28575" cap="flat" cmpd="sng">
                      <a:solidFill>
                        <a:schemeClr val="dk1"/>
                      </a:solidFill>
                      <a:prstDash val="solid"/>
                      <a:round/>
                      <a:headEnd type="none" w="med" len="med"/>
                      <a:tailEnd type="none" w="med" len="med"/>
                    </a:lnL>
                  </a:tcPr>
                </a:tc>
                <a:extLst>
                  <a:ext uri="{0D108BD9-81ED-4DB2-BD59-A6C34878D82A}">
                    <a16:rowId xmlns:a16="http://schemas.microsoft.com/office/drawing/2014/main" val="10004"/>
                  </a:ext>
                </a:extLst>
              </a:tr>
              <a:tr h="370850">
                <a:tc vMerge="1">
                  <a:txBody>
                    <a:bodyPr/>
                    <a:lstStyle/>
                    <a:p>
                      <a:endParaRPr lang="nl-NL"/>
                    </a:p>
                  </a:txBody>
                  <a:tcPr/>
                </a:tc>
                <a:tc>
                  <a:txBody>
                    <a:bodyPr/>
                    <a:lstStyle/>
                    <a:p>
                      <a:pPr marL="0" marR="0" lvl="0" indent="0" algn="l" rtl="0">
                        <a:spcBef>
                          <a:spcPts val="0"/>
                        </a:spcBef>
                        <a:spcAft>
                          <a:spcPts val="0"/>
                        </a:spcAft>
                        <a:buNone/>
                      </a:pPr>
                      <a:r>
                        <a:rPr lang="en-GB" sz="1700"/>
                        <a:t>Current knowledge</a:t>
                      </a:r>
                      <a:endParaRPr sz="1700"/>
                    </a:p>
                  </a:txBody>
                  <a:tcPr marL="91450" marR="91450" marT="45725" marB="45725">
                    <a:lnR w="28575" cap="flat" cmpd="sng">
                      <a:solidFill>
                        <a:schemeClr val="dk1"/>
                      </a:solidFill>
                      <a:prstDash val="solid"/>
                      <a:round/>
                      <a:headEnd type="none" w="med" len="med"/>
                      <a:tailEnd type="none" w="med" len="med"/>
                    </a:lnR>
                  </a:tcPr>
                </a:tc>
                <a:tc>
                  <a:txBody>
                    <a:bodyPr/>
                    <a:lstStyle/>
                    <a:p>
                      <a:pPr marL="185738" marR="0" lvl="0" indent="-185738" algn="l" rtl="0">
                        <a:spcBef>
                          <a:spcPts val="0"/>
                        </a:spcBef>
                        <a:spcAft>
                          <a:spcPts val="0"/>
                        </a:spcAft>
                        <a:buClr>
                          <a:schemeClr val="dk1"/>
                        </a:buClr>
                        <a:buSzPts val="1700"/>
                        <a:buFont typeface="Arial"/>
                        <a:buChar char="•"/>
                      </a:pPr>
                      <a:r>
                        <a:rPr lang="en-GB" sz="1700"/>
                        <a:t>Know about SSS</a:t>
                      </a:r>
                      <a:endParaRPr/>
                    </a:p>
                    <a:p>
                      <a:pPr marL="185738" marR="0" lvl="0" indent="-185738" algn="l" rtl="0">
                        <a:spcBef>
                          <a:spcPts val="0"/>
                        </a:spcBef>
                        <a:spcAft>
                          <a:spcPts val="0"/>
                        </a:spcAft>
                        <a:buClr>
                          <a:schemeClr val="dk1"/>
                        </a:buClr>
                        <a:buSzPts val="1700"/>
                        <a:buFont typeface="Arial"/>
                        <a:buChar char="•"/>
                      </a:pPr>
                      <a:r>
                        <a:rPr lang="en-GB" sz="1700"/>
                        <a:t>Don't know about SSS</a:t>
                      </a:r>
                      <a:endParaRPr sz="1700"/>
                    </a:p>
                  </a:txBody>
                  <a:tcPr marL="91450" marR="91450" marT="45725" marB="45725">
                    <a:lnL w="28575" cap="flat" cmpd="sng">
                      <a:solidFill>
                        <a:schemeClr val="dk1"/>
                      </a:solidFill>
                      <a:prstDash val="solid"/>
                      <a:round/>
                      <a:headEnd type="none" w="med" len="med"/>
                      <a:tailEnd type="none" w="med" len="med"/>
                    </a:lnL>
                  </a:tcPr>
                </a:tc>
                <a:extLst>
                  <a:ext uri="{0D108BD9-81ED-4DB2-BD59-A6C34878D82A}">
                    <a16:rowId xmlns:a16="http://schemas.microsoft.com/office/drawing/2014/main" val="10005"/>
                  </a:ext>
                </a:extLst>
              </a:tr>
              <a:tr h="370850">
                <a:tc vMerge="1">
                  <a:txBody>
                    <a:bodyPr/>
                    <a:lstStyle/>
                    <a:p>
                      <a:endParaRPr lang="nl-NL"/>
                    </a:p>
                  </a:txBody>
                  <a:tcPr/>
                </a:tc>
                <a:tc>
                  <a:txBody>
                    <a:bodyPr/>
                    <a:lstStyle/>
                    <a:p>
                      <a:pPr marL="0" marR="0" lvl="0" indent="0" algn="l" rtl="0">
                        <a:spcBef>
                          <a:spcPts val="0"/>
                        </a:spcBef>
                        <a:spcAft>
                          <a:spcPts val="0"/>
                        </a:spcAft>
                        <a:buNone/>
                      </a:pPr>
                      <a:r>
                        <a:rPr lang="en-GB" sz="1700"/>
                        <a:t>Attitudes</a:t>
                      </a:r>
                      <a:endParaRPr sz="1700"/>
                    </a:p>
                  </a:txBody>
                  <a:tcPr marL="91450" marR="91450" marT="45725" marB="45725">
                    <a:lnR w="28575" cap="flat" cmpd="sng">
                      <a:solidFill>
                        <a:schemeClr val="dk1"/>
                      </a:solidFill>
                      <a:prstDash val="solid"/>
                      <a:round/>
                      <a:headEnd type="none" w="med" len="med"/>
                      <a:tailEnd type="none" w="med" len="med"/>
                    </a:lnR>
                  </a:tcPr>
                </a:tc>
                <a:tc>
                  <a:txBody>
                    <a:bodyPr/>
                    <a:lstStyle/>
                    <a:p>
                      <a:pPr marL="185738" marR="0" lvl="0" indent="-185738" algn="l" rtl="0">
                        <a:spcBef>
                          <a:spcPts val="0"/>
                        </a:spcBef>
                        <a:spcAft>
                          <a:spcPts val="0"/>
                        </a:spcAft>
                        <a:buClr>
                          <a:schemeClr val="dk1"/>
                        </a:buClr>
                        <a:buSzPts val="1700"/>
                        <a:buFont typeface="Arial"/>
                        <a:buChar char="•"/>
                      </a:pPr>
                      <a:r>
                        <a:rPr lang="en-GB" sz="1700" dirty="0"/>
                        <a:t>Think SSS could help and would like to go</a:t>
                      </a:r>
                      <a:endParaRPr dirty="0"/>
                    </a:p>
                    <a:p>
                      <a:pPr marL="185738" marR="0" lvl="0" indent="-185738" algn="l" rtl="0">
                        <a:spcBef>
                          <a:spcPts val="0"/>
                        </a:spcBef>
                        <a:spcAft>
                          <a:spcPts val="0"/>
                        </a:spcAft>
                        <a:buClr>
                          <a:schemeClr val="dk1"/>
                        </a:buClr>
                        <a:buSzPts val="1700"/>
                        <a:buFont typeface="Arial"/>
                        <a:buChar char="•"/>
                      </a:pPr>
                      <a:r>
                        <a:rPr lang="en-GB" sz="1700" dirty="0"/>
                        <a:t>Think SSS could help but would not go</a:t>
                      </a:r>
                      <a:endParaRPr dirty="0"/>
                    </a:p>
                    <a:p>
                      <a:pPr marL="185738" marR="0" lvl="0" indent="-185738" algn="l" rtl="0">
                        <a:spcBef>
                          <a:spcPts val="0"/>
                        </a:spcBef>
                        <a:spcAft>
                          <a:spcPts val="0"/>
                        </a:spcAft>
                        <a:buClr>
                          <a:schemeClr val="dk1"/>
                        </a:buClr>
                        <a:buSzPts val="1700"/>
                        <a:buFont typeface="Arial"/>
                        <a:buChar char="•"/>
                      </a:pPr>
                      <a:r>
                        <a:rPr lang="en-GB" sz="1700" dirty="0"/>
                        <a:t>Think SSS could not help them</a:t>
                      </a:r>
                      <a:endParaRPr sz="1700" dirty="0"/>
                    </a:p>
                  </a:txBody>
                  <a:tcPr marL="91450" marR="91450" marT="45725" marB="45725">
                    <a:lnL w="28575" cap="flat" cmpd="sng">
                      <a:solidFill>
                        <a:schemeClr val="dk1"/>
                      </a:solidFill>
                      <a:prstDash val="solid"/>
                      <a:round/>
                      <a:headEnd type="none" w="med" len="med"/>
                      <a:tailEnd type="none" w="med" len="med"/>
                    </a:lnL>
                  </a:tcPr>
                </a:tc>
                <a:extLst>
                  <a:ext uri="{0D108BD9-81ED-4DB2-BD59-A6C34878D82A}">
                    <a16:rowId xmlns:a16="http://schemas.microsoft.com/office/drawing/2014/main" val="10006"/>
                  </a:ext>
                </a:extLst>
              </a:tr>
            </a:tbl>
          </a:graphicData>
        </a:graphic>
      </p:graphicFrame>
      <p:sp>
        <p:nvSpPr>
          <p:cNvPr id="201" name="Shape 201"/>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18</a:t>
            </a:fld>
            <a:endParaRPr sz="1200">
              <a:solidFill>
                <a:schemeClr val="lt1"/>
              </a:solidFill>
              <a:latin typeface="Tahoma"/>
              <a:ea typeface="Tahoma"/>
              <a:cs typeface="Tahoma"/>
              <a:sym typeface="Tahoma"/>
            </a:endParaRPr>
          </a:p>
        </p:txBody>
      </p:sp>
      <p:sp>
        <p:nvSpPr>
          <p:cNvPr id="202" name="Shape 202"/>
          <p:cNvSpPr txBox="1"/>
          <p:nvPr/>
        </p:nvSpPr>
        <p:spPr>
          <a:xfrm>
            <a:off x="7725814" y="5529320"/>
            <a:ext cx="2942187" cy="2585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200">
                <a:solidFill>
                  <a:schemeClr val="dk1"/>
                </a:solidFill>
                <a:latin typeface="Tahoma"/>
                <a:ea typeface="Tahoma"/>
                <a:cs typeface="Tahoma"/>
                <a:sym typeface="Tahoma"/>
              </a:rPr>
              <a:t>SSS= Stop Smoking Services, NHS, UK</a:t>
            </a:r>
            <a:endParaRPr sz="1200">
              <a:solidFill>
                <a:schemeClr val="dk1"/>
              </a:solidFill>
              <a:latin typeface="Tahoma"/>
              <a:ea typeface="Tahoma"/>
              <a:cs typeface="Tahoma"/>
              <a:sym typeface="Tahoma"/>
            </a:endParaRPr>
          </a:p>
        </p:txBody>
      </p:sp>
      <p:sp>
        <p:nvSpPr>
          <p:cNvPr id="203" name="Shape 203"/>
          <p:cNvSpPr txBox="1"/>
          <p:nvPr/>
        </p:nvSpPr>
        <p:spPr>
          <a:xfrm>
            <a:off x="1524000" y="6467305"/>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 </a:t>
            </a:r>
            <a:r>
              <a:rPr lang="en-GB" sz="1100">
                <a:solidFill>
                  <a:schemeClr val="lt1"/>
                </a:solidFill>
                <a:latin typeface="Tahoma"/>
                <a:ea typeface="Tahoma"/>
                <a:cs typeface="Tahoma"/>
                <a:sym typeface="Tahoma"/>
              </a:rPr>
              <a:t>Reynolds L, Merritt R. Scoping. In: French J, Blair-Stevens C, McVey D, Merritt R, editors. Social marketing and public health: theory and practice. Oxford: Oxford University Press; 2010.</a:t>
            </a:r>
            <a:endParaRPr/>
          </a:p>
        </p:txBody>
      </p:sp>
      <p:sp>
        <p:nvSpPr>
          <p:cNvPr id="3" name="Titel 2">
            <a:extLst>
              <a:ext uri="{FF2B5EF4-FFF2-40B4-BE49-F238E27FC236}">
                <a16:creationId xmlns:a16="http://schemas.microsoft.com/office/drawing/2014/main" id="{7846F6CA-136B-F74E-8FF9-46E14BCEB6FB}"/>
              </a:ext>
            </a:extLst>
          </p:cNvPr>
          <p:cNvSpPr>
            <a:spLocks noGrp="1"/>
          </p:cNvSpPr>
          <p:nvPr>
            <p:ph type="title"/>
          </p:nvPr>
        </p:nvSpPr>
        <p:spPr/>
        <p:txBody>
          <a:bodyPr/>
          <a:lstStyle/>
          <a:p>
            <a:r>
              <a:rPr lang="nl-NL" dirty="0" err="1"/>
              <a:t>Example</a:t>
            </a:r>
            <a:r>
              <a:rPr lang="nl-NL" dirty="0"/>
              <a:t> of </a:t>
            </a:r>
            <a:r>
              <a:rPr lang="nl-NL" dirty="0" err="1"/>
              <a:t>segmentation</a:t>
            </a:r>
            <a:endParaRPr lang="nl-NL" dirty="0"/>
          </a:p>
        </p:txBody>
      </p:sp>
    </p:spTree>
    <p:extLst>
      <p:ext uri="{BB962C8B-B14F-4D97-AF65-F5344CB8AC3E}">
        <p14:creationId xmlns:p14="http://schemas.microsoft.com/office/powerpoint/2010/main" val="35732455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3" name="Titel 2">
            <a:extLst>
              <a:ext uri="{FF2B5EF4-FFF2-40B4-BE49-F238E27FC236}">
                <a16:creationId xmlns:a16="http://schemas.microsoft.com/office/drawing/2014/main" id="{BFDE124B-B4CA-4843-B40F-EB2327741C8A}"/>
              </a:ext>
            </a:extLst>
          </p:cNvPr>
          <p:cNvSpPr>
            <a:spLocks noGrp="1"/>
          </p:cNvSpPr>
          <p:nvPr>
            <p:ph type="title"/>
          </p:nvPr>
        </p:nvSpPr>
        <p:spPr/>
        <p:txBody>
          <a:bodyPr/>
          <a:lstStyle/>
          <a:p>
            <a:r>
              <a:rPr lang="nl-NL" dirty="0"/>
              <a:t>Activity</a:t>
            </a:r>
          </a:p>
        </p:txBody>
      </p:sp>
      <p:sp>
        <p:nvSpPr>
          <p:cNvPr id="209" name="Shape 209"/>
          <p:cNvSpPr txBox="1">
            <a:spLocks noGrp="1"/>
          </p:cNvSpPr>
          <p:nvPr>
            <p:ph idx="1"/>
          </p:nvPr>
        </p:nvSpPr>
        <p:spPr>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50000"/>
              </a:lnSpc>
              <a:spcBef>
                <a:spcPts val="0"/>
              </a:spcBef>
              <a:spcAft>
                <a:spcPts val="0"/>
              </a:spcAft>
            </a:pPr>
            <a:r>
              <a:rPr lang="en-GB" b="1">
                <a:solidFill>
                  <a:schemeClr val="dk1"/>
                </a:solidFill>
                <a:latin typeface="Tahoma"/>
                <a:ea typeface="Tahoma"/>
                <a:cs typeface="Tahoma"/>
                <a:sym typeface="Tahoma"/>
              </a:rPr>
              <a:t>My change</a:t>
            </a:r>
            <a:endParaRPr b="1">
              <a:solidFill>
                <a:schemeClr val="dk1"/>
              </a:solidFill>
              <a:latin typeface="Tahoma"/>
              <a:ea typeface="Tahoma"/>
              <a:cs typeface="Tahoma"/>
              <a:sym typeface="Tahoma"/>
            </a:endParaRPr>
          </a:p>
          <a:p>
            <a:pPr marL="457200" indent="-457200">
              <a:lnSpc>
                <a:spcPct val="150000"/>
              </a:lnSpc>
              <a:spcBef>
                <a:spcPts val="900"/>
              </a:spcBef>
              <a:spcAft>
                <a:spcPts val="0"/>
              </a:spcAft>
              <a:buClr>
                <a:schemeClr val="dk1"/>
              </a:buClr>
              <a:buSzPts val="2400"/>
              <a:buFont typeface="Tahoma"/>
              <a:buAutoNum type="arabicPeriod"/>
            </a:pPr>
            <a:r>
              <a:rPr lang="en-GB">
                <a:solidFill>
                  <a:schemeClr val="dk1"/>
                </a:solidFill>
                <a:latin typeface="Tahoma"/>
                <a:ea typeface="Tahoma"/>
                <a:cs typeface="Tahoma"/>
                <a:sym typeface="Tahoma"/>
              </a:rPr>
              <a:t>What was the change you made/tried to make?</a:t>
            </a:r>
            <a:endParaRPr/>
          </a:p>
          <a:p>
            <a:pPr marL="457200" indent="-457200">
              <a:lnSpc>
                <a:spcPct val="150000"/>
              </a:lnSpc>
              <a:spcBef>
                <a:spcPts val="900"/>
              </a:spcBef>
              <a:spcAft>
                <a:spcPts val="0"/>
              </a:spcAft>
              <a:buClr>
                <a:schemeClr val="dk1"/>
              </a:buClr>
              <a:buSzPts val="2400"/>
              <a:buFont typeface="Tahoma"/>
              <a:buAutoNum type="arabicPeriod"/>
            </a:pPr>
            <a:r>
              <a:rPr lang="en-GB">
                <a:solidFill>
                  <a:schemeClr val="dk1"/>
                </a:solidFill>
                <a:latin typeface="Tahoma"/>
                <a:ea typeface="Tahoma"/>
                <a:cs typeface="Tahoma"/>
                <a:sym typeface="Tahoma"/>
              </a:rPr>
              <a:t>What did you do to facilitate the change?</a:t>
            </a:r>
            <a:endParaRPr/>
          </a:p>
          <a:p>
            <a:pPr marL="457200" indent="-457200">
              <a:lnSpc>
                <a:spcPct val="150000"/>
              </a:lnSpc>
              <a:spcBef>
                <a:spcPts val="900"/>
              </a:spcBef>
              <a:spcAft>
                <a:spcPts val="0"/>
              </a:spcAft>
              <a:buClr>
                <a:schemeClr val="dk1"/>
              </a:buClr>
              <a:buSzPts val="2400"/>
              <a:buFont typeface="Tahoma"/>
              <a:buAutoNum type="arabicPeriod"/>
            </a:pPr>
            <a:r>
              <a:rPr lang="en-GB">
                <a:solidFill>
                  <a:schemeClr val="dk1"/>
                </a:solidFill>
                <a:latin typeface="Tahoma"/>
                <a:ea typeface="Tahoma"/>
                <a:cs typeface="Tahoma"/>
                <a:sym typeface="Tahoma"/>
              </a:rPr>
              <a:t>Were you successful in making the change? </a:t>
            </a:r>
            <a:endParaRPr>
              <a:solidFill>
                <a:schemeClr val="dk1"/>
              </a:solidFill>
              <a:latin typeface="Tahoma"/>
              <a:ea typeface="Tahoma"/>
              <a:cs typeface="Tahoma"/>
              <a:sym typeface="Tahoma"/>
            </a:endParaRPr>
          </a:p>
          <a:p>
            <a:pPr marL="803275" lvl="2" indent="-260350">
              <a:lnSpc>
                <a:spcPct val="150000"/>
              </a:lnSpc>
              <a:spcBef>
                <a:spcPts val="900"/>
              </a:spcBef>
              <a:spcAft>
                <a:spcPts val="0"/>
              </a:spcAft>
              <a:buClr>
                <a:srgbClr val="69AE23"/>
              </a:buClr>
              <a:buSzPts val="2000"/>
              <a:buFont typeface="Courier New"/>
              <a:buChar char="o"/>
            </a:pPr>
            <a:r>
              <a:rPr lang="en-GB" sz="2000">
                <a:solidFill>
                  <a:schemeClr val="dk1"/>
                </a:solidFill>
                <a:latin typeface="Tahoma"/>
                <a:ea typeface="Tahoma"/>
                <a:cs typeface="Tahoma"/>
                <a:sym typeface="Tahoma"/>
              </a:rPr>
              <a:t>Why?</a:t>
            </a:r>
            <a:endParaRPr/>
          </a:p>
          <a:p>
            <a:pPr marL="803275" lvl="2" indent="-260350">
              <a:lnSpc>
                <a:spcPct val="150000"/>
              </a:lnSpc>
              <a:spcBef>
                <a:spcPts val="900"/>
              </a:spcBef>
              <a:spcAft>
                <a:spcPts val="0"/>
              </a:spcAft>
              <a:buClr>
                <a:srgbClr val="69AE23"/>
              </a:buClr>
              <a:buSzPts val="2000"/>
              <a:buFont typeface="Courier New"/>
              <a:buChar char="o"/>
            </a:pPr>
            <a:r>
              <a:rPr lang="en-GB" sz="2000">
                <a:solidFill>
                  <a:schemeClr val="dk1"/>
                </a:solidFill>
                <a:latin typeface="Tahoma"/>
                <a:ea typeface="Tahoma"/>
                <a:cs typeface="Tahoma"/>
                <a:sym typeface="Tahoma"/>
              </a:rPr>
              <a:t>Why not?</a:t>
            </a:r>
            <a:endParaRPr sz="2000">
              <a:solidFill>
                <a:schemeClr val="dk1"/>
              </a:solidFill>
              <a:latin typeface="Tahoma"/>
              <a:ea typeface="Tahoma"/>
              <a:cs typeface="Tahoma"/>
              <a:sym typeface="Tahoma"/>
            </a:endParaRPr>
          </a:p>
        </p:txBody>
      </p:sp>
      <p:sp>
        <p:nvSpPr>
          <p:cNvPr id="210" name="Shape 210"/>
          <p:cNvSpPr txBox="1">
            <a:spLocks noGrp="1"/>
          </p:cNvSpPr>
          <p:nvPr>
            <p:ph type="sldNum" sz="quarter" idx="10"/>
          </p:nvPr>
        </p:nvSpPr>
        <p:spPr>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19</a:t>
            </a:fld>
            <a:endParaRPr sz="1200">
              <a:solidFill>
                <a:schemeClr val="lt1"/>
              </a:solidFill>
              <a:latin typeface="Tahoma"/>
              <a:ea typeface="Tahoma"/>
              <a:cs typeface="Tahoma"/>
              <a:sym typeface="Tahoma"/>
            </a:endParaRPr>
          </a:p>
        </p:txBody>
      </p:sp>
    </p:spTree>
    <p:extLst>
      <p:ext uri="{BB962C8B-B14F-4D97-AF65-F5344CB8AC3E}">
        <p14:creationId xmlns:p14="http://schemas.microsoft.com/office/powerpoint/2010/main" val="3885417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Objectives (1)</a:t>
            </a:r>
          </a:p>
        </p:txBody>
      </p:sp>
      <p:sp>
        <p:nvSpPr>
          <p:cNvPr id="3" name="Content Placeholder 2"/>
          <p:cNvSpPr>
            <a:spLocks noGrp="1"/>
          </p:cNvSpPr>
          <p:nvPr>
            <p:ph idx="1"/>
          </p:nvPr>
        </p:nvSpPr>
        <p:spPr/>
        <p:txBody>
          <a:bodyPr/>
          <a:lstStyle/>
          <a:p>
            <a:r>
              <a:rPr lang="en-GB" dirty="0"/>
              <a:t>Specific objectives of this session:</a:t>
            </a:r>
          </a:p>
          <a:p>
            <a:pPr marL="457200" indent="-457200">
              <a:buFont typeface="+mj-lt"/>
              <a:buAutoNum type="arabicPeriod"/>
            </a:pPr>
            <a:r>
              <a:rPr lang="nl-NL" dirty="0" err="1"/>
              <a:t>To</a:t>
            </a:r>
            <a:r>
              <a:rPr lang="nl-NL" dirty="0"/>
              <a:t> </a:t>
            </a:r>
            <a:r>
              <a:rPr lang="nl-NL" dirty="0" err="1"/>
              <a:t>identify</a:t>
            </a:r>
            <a:r>
              <a:rPr lang="nl-NL" dirty="0"/>
              <a:t> </a:t>
            </a:r>
            <a:r>
              <a:rPr lang="nl-NL" dirty="0" err="1"/>
              <a:t>the</a:t>
            </a:r>
            <a:r>
              <a:rPr lang="nl-NL" dirty="0"/>
              <a:t> </a:t>
            </a:r>
            <a:r>
              <a:rPr lang="nl-NL" dirty="0" err="1"/>
              <a:t>key</a:t>
            </a:r>
            <a:r>
              <a:rPr lang="nl-NL" dirty="0"/>
              <a:t> steps </a:t>
            </a:r>
            <a:r>
              <a:rPr lang="nl-NL" dirty="0" err="1"/>
              <a:t>when</a:t>
            </a:r>
            <a:r>
              <a:rPr lang="nl-NL" dirty="0"/>
              <a:t> </a:t>
            </a:r>
            <a:r>
              <a:rPr lang="nl-NL" dirty="0" err="1"/>
              <a:t>conducting</a:t>
            </a:r>
            <a:r>
              <a:rPr lang="nl-NL" dirty="0"/>
              <a:t> </a:t>
            </a:r>
            <a:r>
              <a:rPr lang="nl-NL" dirty="0" err="1"/>
              <a:t>formative</a:t>
            </a:r>
            <a:r>
              <a:rPr lang="nl-NL" dirty="0"/>
              <a:t> </a:t>
            </a:r>
            <a:r>
              <a:rPr lang="nl-NL" dirty="0" err="1"/>
              <a:t>evaluation</a:t>
            </a:r>
            <a:r>
              <a:rPr lang="nl-NL" dirty="0"/>
              <a:t> </a:t>
            </a:r>
          </a:p>
          <a:p>
            <a:pPr marL="457200" indent="-457200">
              <a:buFont typeface="+mj-lt"/>
              <a:buAutoNum type="arabicPeriod"/>
            </a:pPr>
            <a:r>
              <a:rPr lang="nl-NL" dirty="0"/>
              <a:t>Understand </a:t>
            </a:r>
            <a:r>
              <a:rPr lang="nl-NL" dirty="0" err="1"/>
              <a:t>and</a:t>
            </a:r>
            <a:r>
              <a:rPr lang="nl-NL" dirty="0"/>
              <a:t> </a:t>
            </a:r>
            <a:r>
              <a:rPr lang="nl-NL" dirty="0" err="1"/>
              <a:t>explain</a:t>
            </a:r>
            <a:r>
              <a:rPr lang="nl-NL" dirty="0"/>
              <a:t> </a:t>
            </a:r>
            <a:r>
              <a:rPr lang="nl-NL" dirty="0" err="1"/>
              <a:t>the</a:t>
            </a:r>
            <a:r>
              <a:rPr lang="nl-NL" dirty="0"/>
              <a:t> </a:t>
            </a:r>
            <a:r>
              <a:rPr lang="nl-NL" dirty="0" err="1"/>
              <a:t>concepts</a:t>
            </a:r>
            <a:r>
              <a:rPr lang="nl-NL" dirty="0"/>
              <a:t> of </a:t>
            </a:r>
            <a:r>
              <a:rPr lang="nl-NL" dirty="0" err="1"/>
              <a:t>segmentation</a:t>
            </a:r>
            <a:r>
              <a:rPr lang="nl-NL" dirty="0"/>
              <a:t>, exchange </a:t>
            </a:r>
            <a:r>
              <a:rPr lang="nl-NL" dirty="0" err="1"/>
              <a:t>and</a:t>
            </a:r>
            <a:r>
              <a:rPr lang="nl-NL" dirty="0"/>
              <a:t> </a:t>
            </a:r>
            <a:r>
              <a:rPr lang="nl-NL" dirty="0" err="1"/>
              <a:t>competitive</a:t>
            </a:r>
            <a:r>
              <a:rPr lang="nl-NL" dirty="0"/>
              <a:t> analysis </a:t>
            </a:r>
          </a:p>
          <a:p>
            <a:pPr marL="457200" indent="-457200">
              <a:buAutoNum type="arabicPeriod"/>
            </a:pPr>
            <a:endParaRPr lang="en-GB" dirty="0"/>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2</a:t>
            </a:fld>
            <a:endParaRPr lang="en-GB" dirty="0"/>
          </a:p>
        </p:txBody>
      </p:sp>
    </p:spTree>
    <p:extLst>
      <p:ext uri="{BB962C8B-B14F-4D97-AF65-F5344CB8AC3E}">
        <p14:creationId xmlns:p14="http://schemas.microsoft.com/office/powerpoint/2010/main" val="38685171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7" name="Shape 217"/>
          <p:cNvSpPr txBox="1">
            <a:spLocks noGrp="1"/>
          </p:cNvSpPr>
          <p:nvPr>
            <p:ph type="body" idx="1"/>
          </p:nvPr>
        </p:nvSpPr>
        <p:spPr>
          <a:xfrm>
            <a:off x="2033108" y="1129147"/>
            <a:ext cx="8406292" cy="845127"/>
          </a:xfrm>
          <a:prstGeom prst="rect">
            <a:avLst/>
          </a:prstGeom>
          <a:noFill/>
          <a:ln>
            <a:noFill/>
          </a:ln>
        </p:spPr>
        <p:txBody>
          <a:bodyPr spcFirstLastPara="1" vert="horz" wrap="square" lIns="0" tIns="0" rIns="0" bIns="0" numCol="1" anchor="t" anchorCtr="0" compatLnSpc="1">
            <a:prstTxWarp prst="textNoShape">
              <a:avLst/>
            </a:prstTxWarp>
            <a:noAutofit/>
          </a:bodyPr>
          <a:lstStyle/>
          <a:p>
            <a:pPr marL="0" indent="0">
              <a:spcBef>
                <a:spcPts val="0"/>
              </a:spcBef>
            </a:pPr>
            <a:r>
              <a:rPr lang="en-GB"/>
              <a:t>Comprehensive process in which one passes through the stages of:</a:t>
            </a:r>
            <a:endParaRPr/>
          </a:p>
        </p:txBody>
      </p:sp>
      <p:sp>
        <p:nvSpPr>
          <p:cNvPr id="218" name="Shape 218"/>
          <p:cNvSpPr txBox="1">
            <a:spLocks noGrp="1"/>
          </p:cNvSpPr>
          <p:nvPr>
            <p:ph type="sldNum" idx="12"/>
          </p:nvPr>
        </p:nvSpPr>
        <p:spPr>
          <a:xfrm>
            <a:off x="10106026" y="6564313"/>
            <a:ext cx="461963" cy="284162"/>
          </a:xfrm>
          <a:prstGeom prst="rect">
            <a:avLst/>
          </a:prstGeom>
          <a:noFill/>
          <a:ln>
            <a:noFill/>
          </a:ln>
        </p:spPr>
        <p:txBody>
          <a:bodyPr spcFirstLastPara="1" vert="horz" wrap="square" lIns="0" tIns="0" rIns="0" bIns="0" rtlCol="0" anchor="t" anchorCtr="0">
            <a:noAutofit/>
          </a:bodyPr>
          <a:lstStyle/>
          <a:p>
            <a:fld id="{00000000-1234-1234-1234-123412341234}" type="slidenum">
              <a:rPr lang="en-GB">
                <a:solidFill>
                  <a:srgbClr val="FFFFFF"/>
                </a:solidFill>
              </a:rPr>
              <a:pPr/>
              <a:t>20</a:t>
            </a:fld>
            <a:endParaRPr>
              <a:solidFill>
                <a:srgbClr val="FFFFFF"/>
              </a:solidFill>
            </a:endParaRPr>
          </a:p>
        </p:txBody>
      </p:sp>
      <p:sp>
        <p:nvSpPr>
          <p:cNvPr id="219" name="Shape 219"/>
          <p:cNvSpPr txBox="1"/>
          <p:nvPr/>
        </p:nvSpPr>
        <p:spPr>
          <a:xfrm>
            <a:off x="1643451" y="1964723"/>
            <a:ext cx="1091513" cy="2585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200" b="1">
                <a:solidFill>
                  <a:srgbClr val="212167"/>
                </a:solidFill>
                <a:latin typeface="Tahoma"/>
                <a:ea typeface="Tahoma"/>
                <a:cs typeface="Tahoma"/>
                <a:sym typeface="Tahoma"/>
              </a:rPr>
              <a:t>PROGRESS</a:t>
            </a:r>
            <a:endParaRPr sz="1200" b="1">
              <a:solidFill>
                <a:srgbClr val="212167"/>
              </a:solidFill>
              <a:latin typeface="Tahoma"/>
              <a:ea typeface="Tahoma"/>
              <a:cs typeface="Tahoma"/>
              <a:sym typeface="Tahoma"/>
            </a:endParaRPr>
          </a:p>
        </p:txBody>
      </p:sp>
      <p:sp>
        <p:nvSpPr>
          <p:cNvPr id="220" name="Shape 220"/>
          <p:cNvSpPr txBox="1"/>
          <p:nvPr/>
        </p:nvSpPr>
        <p:spPr>
          <a:xfrm>
            <a:off x="9860699" y="6030098"/>
            <a:ext cx="955589" cy="2585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200" b="1">
                <a:solidFill>
                  <a:srgbClr val="212167"/>
                </a:solidFill>
                <a:latin typeface="Tahoma"/>
                <a:ea typeface="Tahoma"/>
                <a:cs typeface="Tahoma"/>
                <a:sym typeface="Tahoma"/>
              </a:rPr>
              <a:t>RELAPSE</a:t>
            </a:r>
            <a:endParaRPr sz="1200" b="1">
              <a:solidFill>
                <a:srgbClr val="212167"/>
              </a:solidFill>
              <a:latin typeface="Tahoma"/>
              <a:ea typeface="Tahoma"/>
              <a:cs typeface="Tahoma"/>
              <a:sym typeface="Tahoma"/>
            </a:endParaRPr>
          </a:p>
        </p:txBody>
      </p:sp>
      <p:grpSp>
        <p:nvGrpSpPr>
          <p:cNvPr id="221" name="Shape 221"/>
          <p:cNvGrpSpPr/>
          <p:nvPr/>
        </p:nvGrpSpPr>
        <p:grpSpPr>
          <a:xfrm>
            <a:off x="2125363" y="1967354"/>
            <a:ext cx="8176055" cy="4062745"/>
            <a:chOff x="601362" y="1967353"/>
            <a:chExt cx="8176055" cy="4062745"/>
          </a:xfrm>
        </p:grpSpPr>
        <p:grpSp>
          <p:nvGrpSpPr>
            <p:cNvPr id="222" name="Shape 222"/>
            <p:cNvGrpSpPr/>
            <p:nvPr/>
          </p:nvGrpSpPr>
          <p:grpSpPr>
            <a:xfrm>
              <a:off x="1178011" y="1967353"/>
              <a:ext cx="6096000" cy="4060115"/>
              <a:chOff x="0" y="1942"/>
              <a:chExt cx="6096000" cy="4060115"/>
            </a:xfrm>
          </p:grpSpPr>
          <p:sp>
            <p:nvSpPr>
              <p:cNvPr id="223" name="Shape 223"/>
              <p:cNvSpPr/>
              <p:nvPr/>
            </p:nvSpPr>
            <p:spPr>
              <a:xfrm>
                <a:off x="0" y="3489565"/>
                <a:ext cx="6096000" cy="572492"/>
              </a:xfrm>
              <a:prstGeom prst="rect">
                <a:avLst/>
              </a:prstGeom>
              <a:solidFill>
                <a:schemeClr val="accent5"/>
              </a:solidFill>
              <a:ln w="25400" cap="flat" cmpd="sng">
                <a:solidFill>
                  <a:schemeClr val="lt1"/>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24" name="Shape 224"/>
              <p:cNvSpPr txBox="1"/>
              <p:nvPr/>
            </p:nvSpPr>
            <p:spPr>
              <a:xfrm>
                <a:off x="0" y="3489565"/>
                <a:ext cx="6096000" cy="572492"/>
              </a:xfrm>
              <a:prstGeom prst="rect">
                <a:avLst/>
              </a:prstGeom>
              <a:noFill/>
              <a:ln>
                <a:noFill/>
              </a:ln>
            </p:spPr>
            <p:txBody>
              <a:bodyPr spcFirstLastPara="1" wrap="square" lIns="142225" tIns="142225" rIns="142225" bIns="142225" anchor="ctr" anchorCtr="0">
                <a:noAutofit/>
              </a:bodyPr>
              <a:lstStyle/>
              <a:p>
                <a:pPr algn="ctr">
                  <a:spcBef>
                    <a:spcPts val="0"/>
                  </a:spcBef>
                  <a:spcAft>
                    <a:spcPts val="0"/>
                  </a:spcAft>
                </a:pPr>
                <a:r>
                  <a:rPr lang="en-GB" sz="2000">
                    <a:solidFill>
                      <a:srgbClr val="212167"/>
                    </a:solidFill>
                    <a:latin typeface="Tahoma"/>
                    <a:ea typeface="Tahoma"/>
                    <a:cs typeface="Tahoma"/>
                    <a:sym typeface="Tahoma"/>
                  </a:rPr>
                  <a:t>Maintenance</a:t>
                </a:r>
                <a:endParaRPr sz="2000">
                  <a:solidFill>
                    <a:srgbClr val="212167"/>
                  </a:solidFill>
                  <a:latin typeface="Tahoma"/>
                  <a:ea typeface="Tahoma"/>
                  <a:cs typeface="Tahoma"/>
                  <a:sym typeface="Tahoma"/>
                </a:endParaRPr>
              </a:p>
            </p:txBody>
          </p:sp>
          <p:sp>
            <p:nvSpPr>
              <p:cNvPr id="225" name="Shape 225"/>
              <p:cNvSpPr/>
              <p:nvPr/>
            </p:nvSpPr>
            <p:spPr>
              <a:xfrm rot="10800000">
                <a:off x="0" y="2617659"/>
                <a:ext cx="6096000" cy="880492"/>
              </a:xfrm>
              <a:prstGeom prst="upArrowCallout">
                <a:avLst>
                  <a:gd name="adj1" fmla="val 25000"/>
                  <a:gd name="adj2" fmla="val 25000"/>
                  <a:gd name="adj3" fmla="val 25000"/>
                  <a:gd name="adj4" fmla="val 64977"/>
                </a:avLst>
              </a:prstGeom>
              <a:solidFill>
                <a:srgbClr val="A8CADA"/>
              </a:solidFill>
              <a:ln w="25400" cap="flat" cmpd="sng">
                <a:solidFill>
                  <a:schemeClr val="lt1"/>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26" name="Shape 226"/>
              <p:cNvSpPr txBox="1"/>
              <p:nvPr/>
            </p:nvSpPr>
            <p:spPr>
              <a:xfrm>
                <a:off x="0" y="2617659"/>
                <a:ext cx="6096000" cy="572117"/>
              </a:xfrm>
              <a:prstGeom prst="rect">
                <a:avLst/>
              </a:prstGeom>
              <a:noFill/>
              <a:ln>
                <a:noFill/>
              </a:ln>
            </p:spPr>
            <p:txBody>
              <a:bodyPr spcFirstLastPara="1" wrap="square" lIns="142225" tIns="142225" rIns="142225" bIns="142225" anchor="ctr" anchorCtr="0">
                <a:noAutofit/>
              </a:bodyPr>
              <a:lstStyle/>
              <a:p>
                <a:pPr algn="ctr">
                  <a:spcBef>
                    <a:spcPts val="0"/>
                  </a:spcBef>
                  <a:spcAft>
                    <a:spcPts val="0"/>
                  </a:spcAft>
                </a:pPr>
                <a:r>
                  <a:rPr lang="en-GB" sz="2000">
                    <a:solidFill>
                      <a:srgbClr val="212167"/>
                    </a:solidFill>
                    <a:latin typeface="Tahoma"/>
                    <a:ea typeface="Tahoma"/>
                    <a:cs typeface="Tahoma"/>
                    <a:sym typeface="Tahoma"/>
                  </a:rPr>
                  <a:t>Action</a:t>
                </a:r>
                <a:endParaRPr sz="2000">
                  <a:solidFill>
                    <a:srgbClr val="212167"/>
                  </a:solidFill>
                  <a:latin typeface="Tahoma"/>
                  <a:ea typeface="Tahoma"/>
                  <a:cs typeface="Tahoma"/>
                  <a:sym typeface="Tahoma"/>
                </a:endParaRPr>
              </a:p>
            </p:txBody>
          </p:sp>
          <p:sp>
            <p:nvSpPr>
              <p:cNvPr id="227" name="Shape 227"/>
              <p:cNvSpPr/>
              <p:nvPr/>
            </p:nvSpPr>
            <p:spPr>
              <a:xfrm rot="10800000">
                <a:off x="0" y="1745753"/>
                <a:ext cx="6096000" cy="880492"/>
              </a:xfrm>
              <a:prstGeom prst="upArrowCallout">
                <a:avLst>
                  <a:gd name="adj1" fmla="val 25000"/>
                  <a:gd name="adj2" fmla="val 25000"/>
                  <a:gd name="adj3" fmla="val 25000"/>
                  <a:gd name="adj4" fmla="val 64977"/>
                </a:avLst>
              </a:prstGeom>
              <a:solidFill>
                <a:srgbClr val="7598C9"/>
              </a:solidFill>
              <a:ln w="25400" cap="flat" cmpd="sng">
                <a:solidFill>
                  <a:schemeClr val="lt1"/>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28" name="Shape 228"/>
              <p:cNvSpPr txBox="1"/>
              <p:nvPr/>
            </p:nvSpPr>
            <p:spPr>
              <a:xfrm>
                <a:off x="0" y="1745753"/>
                <a:ext cx="6096000" cy="572117"/>
              </a:xfrm>
              <a:prstGeom prst="rect">
                <a:avLst/>
              </a:prstGeom>
              <a:noFill/>
              <a:ln>
                <a:noFill/>
              </a:ln>
            </p:spPr>
            <p:txBody>
              <a:bodyPr spcFirstLastPara="1" wrap="square" lIns="142225" tIns="142225" rIns="142225" bIns="142225" anchor="ctr" anchorCtr="0">
                <a:noAutofit/>
              </a:bodyPr>
              <a:lstStyle/>
              <a:p>
                <a:pPr algn="ctr">
                  <a:spcBef>
                    <a:spcPts val="0"/>
                  </a:spcBef>
                  <a:spcAft>
                    <a:spcPts val="0"/>
                  </a:spcAft>
                </a:pPr>
                <a:r>
                  <a:rPr lang="en-GB" sz="2000">
                    <a:solidFill>
                      <a:schemeClr val="lt1"/>
                    </a:solidFill>
                    <a:latin typeface="Tahoma"/>
                    <a:ea typeface="Tahoma"/>
                    <a:cs typeface="Tahoma"/>
                    <a:sym typeface="Tahoma"/>
                  </a:rPr>
                  <a:t>Preparation</a:t>
                </a:r>
                <a:endParaRPr sz="2000">
                  <a:solidFill>
                    <a:schemeClr val="lt1"/>
                  </a:solidFill>
                  <a:latin typeface="Tahoma"/>
                  <a:ea typeface="Tahoma"/>
                  <a:cs typeface="Tahoma"/>
                  <a:sym typeface="Tahoma"/>
                </a:endParaRPr>
              </a:p>
            </p:txBody>
          </p:sp>
          <p:sp>
            <p:nvSpPr>
              <p:cNvPr id="229" name="Shape 229"/>
              <p:cNvSpPr/>
              <p:nvPr/>
            </p:nvSpPr>
            <p:spPr>
              <a:xfrm rot="10800000">
                <a:off x="0" y="873848"/>
                <a:ext cx="6096000" cy="880492"/>
              </a:xfrm>
              <a:prstGeom prst="upArrowCallout">
                <a:avLst>
                  <a:gd name="adj1" fmla="val 25000"/>
                  <a:gd name="adj2" fmla="val 25000"/>
                  <a:gd name="adj3" fmla="val 25000"/>
                  <a:gd name="adj4" fmla="val 64977"/>
                </a:avLst>
              </a:prstGeom>
              <a:solidFill>
                <a:srgbClr val="4058B9"/>
              </a:solidFill>
              <a:ln w="25400" cap="flat" cmpd="sng">
                <a:solidFill>
                  <a:schemeClr val="lt1"/>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30" name="Shape 230"/>
              <p:cNvSpPr txBox="1"/>
              <p:nvPr/>
            </p:nvSpPr>
            <p:spPr>
              <a:xfrm>
                <a:off x="0" y="873848"/>
                <a:ext cx="6096000" cy="572117"/>
              </a:xfrm>
              <a:prstGeom prst="rect">
                <a:avLst/>
              </a:prstGeom>
              <a:noFill/>
              <a:ln>
                <a:noFill/>
              </a:ln>
            </p:spPr>
            <p:txBody>
              <a:bodyPr spcFirstLastPara="1" wrap="square" lIns="142225" tIns="142225" rIns="142225" bIns="142225" anchor="ctr" anchorCtr="0">
                <a:noAutofit/>
              </a:bodyPr>
              <a:lstStyle/>
              <a:p>
                <a:pPr algn="ctr">
                  <a:spcBef>
                    <a:spcPts val="0"/>
                  </a:spcBef>
                  <a:spcAft>
                    <a:spcPts val="0"/>
                  </a:spcAft>
                </a:pPr>
                <a:r>
                  <a:rPr lang="en-GB" sz="2000">
                    <a:solidFill>
                      <a:schemeClr val="lt1"/>
                    </a:solidFill>
                    <a:latin typeface="Tahoma"/>
                    <a:ea typeface="Tahoma"/>
                    <a:cs typeface="Tahoma"/>
                    <a:sym typeface="Tahoma"/>
                  </a:rPr>
                  <a:t>Contemplation</a:t>
                </a:r>
                <a:endParaRPr sz="2000">
                  <a:solidFill>
                    <a:schemeClr val="lt1"/>
                  </a:solidFill>
                  <a:latin typeface="Tahoma"/>
                  <a:ea typeface="Tahoma"/>
                  <a:cs typeface="Tahoma"/>
                  <a:sym typeface="Tahoma"/>
                </a:endParaRPr>
              </a:p>
            </p:txBody>
          </p:sp>
          <p:sp>
            <p:nvSpPr>
              <p:cNvPr id="231" name="Shape 231"/>
              <p:cNvSpPr/>
              <p:nvPr/>
            </p:nvSpPr>
            <p:spPr>
              <a:xfrm rot="10800000">
                <a:off x="0" y="1942"/>
                <a:ext cx="6096000" cy="880492"/>
              </a:xfrm>
              <a:prstGeom prst="upArrowCallout">
                <a:avLst>
                  <a:gd name="adj1" fmla="val 25000"/>
                  <a:gd name="adj2" fmla="val 25000"/>
                  <a:gd name="adj3" fmla="val 25000"/>
                  <a:gd name="adj4" fmla="val 64977"/>
                </a:avLst>
              </a:prstGeom>
              <a:solidFill>
                <a:srgbClr val="2F2F86"/>
              </a:solidFill>
              <a:ln w="25400" cap="flat" cmpd="sng">
                <a:solidFill>
                  <a:schemeClr val="lt1"/>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32" name="Shape 232"/>
              <p:cNvSpPr txBox="1"/>
              <p:nvPr/>
            </p:nvSpPr>
            <p:spPr>
              <a:xfrm>
                <a:off x="0" y="1942"/>
                <a:ext cx="6096000" cy="572117"/>
              </a:xfrm>
              <a:prstGeom prst="rect">
                <a:avLst/>
              </a:prstGeom>
              <a:noFill/>
              <a:ln>
                <a:noFill/>
              </a:ln>
            </p:spPr>
            <p:txBody>
              <a:bodyPr spcFirstLastPara="1" wrap="square" lIns="142225" tIns="142225" rIns="142225" bIns="142225" anchor="ctr" anchorCtr="0">
                <a:noAutofit/>
              </a:bodyPr>
              <a:lstStyle/>
              <a:p>
                <a:pPr algn="ctr">
                  <a:spcBef>
                    <a:spcPts val="0"/>
                  </a:spcBef>
                  <a:spcAft>
                    <a:spcPts val="0"/>
                  </a:spcAft>
                </a:pPr>
                <a:r>
                  <a:rPr lang="en-GB" sz="2000">
                    <a:solidFill>
                      <a:schemeClr val="lt1"/>
                    </a:solidFill>
                    <a:latin typeface="Tahoma"/>
                    <a:ea typeface="Tahoma"/>
                    <a:cs typeface="Tahoma"/>
                    <a:sym typeface="Tahoma"/>
                  </a:rPr>
                  <a:t>Pre-contemplation</a:t>
                </a:r>
                <a:endParaRPr sz="2000">
                  <a:solidFill>
                    <a:schemeClr val="lt1"/>
                  </a:solidFill>
                  <a:latin typeface="Tahoma"/>
                  <a:ea typeface="Tahoma"/>
                  <a:cs typeface="Tahoma"/>
                  <a:sym typeface="Tahoma"/>
                </a:endParaRPr>
              </a:p>
            </p:txBody>
          </p:sp>
        </p:grpSp>
        <p:cxnSp>
          <p:nvCxnSpPr>
            <p:cNvPr id="233" name="Shape 233"/>
            <p:cNvCxnSpPr/>
            <p:nvPr/>
          </p:nvCxnSpPr>
          <p:spPr>
            <a:xfrm rot="10800000">
              <a:off x="8777417" y="4201297"/>
              <a:ext cx="0" cy="1828801"/>
            </a:xfrm>
            <a:prstGeom prst="straightConnector1">
              <a:avLst/>
            </a:prstGeom>
            <a:noFill/>
            <a:ln w="107950" cap="flat" cmpd="sng">
              <a:solidFill>
                <a:srgbClr val="262672"/>
              </a:solidFill>
              <a:prstDash val="solid"/>
              <a:round/>
              <a:headEnd type="none" w="med" len="med"/>
              <a:tailEnd type="stealth" w="lg" len="lg"/>
            </a:ln>
          </p:spPr>
        </p:cxnSp>
        <p:cxnSp>
          <p:nvCxnSpPr>
            <p:cNvPr id="234" name="Shape 234"/>
            <p:cNvCxnSpPr/>
            <p:nvPr/>
          </p:nvCxnSpPr>
          <p:spPr>
            <a:xfrm>
              <a:off x="601362" y="2298357"/>
              <a:ext cx="0" cy="1841155"/>
            </a:xfrm>
            <a:prstGeom prst="straightConnector1">
              <a:avLst/>
            </a:prstGeom>
            <a:noFill/>
            <a:ln w="107950" cap="flat" cmpd="sng">
              <a:solidFill>
                <a:srgbClr val="262672"/>
              </a:solidFill>
              <a:prstDash val="solid"/>
              <a:round/>
              <a:headEnd type="none" w="med" len="med"/>
              <a:tailEnd type="stealth" w="lg" len="lg"/>
            </a:ln>
          </p:spPr>
        </p:cxnSp>
        <p:cxnSp>
          <p:nvCxnSpPr>
            <p:cNvPr id="235" name="Shape 235"/>
            <p:cNvCxnSpPr/>
            <p:nvPr/>
          </p:nvCxnSpPr>
          <p:spPr>
            <a:xfrm>
              <a:off x="8319341" y="3472092"/>
              <a:ext cx="0" cy="1097390"/>
            </a:xfrm>
            <a:prstGeom prst="straightConnector1">
              <a:avLst/>
            </a:prstGeom>
            <a:noFill/>
            <a:ln w="57150" cap="flat" cmpd="sng">
              <a:solidFill>
                <a:srgbClr val="69AE23"/>
              </a:solidFill>
              <a:prstDash val="solid"/>
              <a:round/>
              <a:headEnd type="stealth" w="lg" len="lg"/>
              <a:tailEnd type="none" w="med" len="med"/>
            </a:ln>
          </p:spPr>
        </p:cxnSp>
        <p:cxnSp>
          <p:nvCxnSpPr>
            <p:cNvPr id="236" name="Shape 236"/>
            <p:cNvCxnSpPr/>
            <p:nvPr/>
          </p:nvCxnSpPr>
          <p:spPr>
            <a:xfrm>
              <a:off x="8316416" y="4653023"/>
              <a:ext cx="0" cy="1097390"/>
            </a:xfrm>
            <a:prstGeom prst="straightConnector1">
              <a:avLst/>
            </a:prstGeom>
            <a:noFill/>
            <a:ln w="57150" cap="flat" cmpd="sng">
              <a:solidFill>
                <a:srgbClr val="69AE23"/>
              </a:solidFill>
              <a:prstDash val="solid"/>
              <a:round/>
              <a:headEnd type="stealth" w="lg" len="lg"/>
              <a:tailEnd type="none" w="med" len="med"/>
            </a:ln>
          </p:spPr>
        </p:cxnSp>
        <p:cxnSp>
          <p:nvCxnSpPr>
            <p:cNvPr id="237" name="Shape 237"/>
            <p:cNvCxnSpPr/>
            <p:nvPr/>
          </p:nvCxnSpPr>
          <p:spPr>
            <a:xfrm>
              <a:off x="8315489" y="2298357"/>
              <a:ext cx="0" cy="1097390"/>
            </a:xfrm>
            <a:prstGeom prst="straightConnector1">
              <a:avLst/>
            </a:prstGeom>
            <a:noFill/>
            <a:ln w="57150" cap="flat" cmpd="sng">
              <a:solidFill>
                <a:srgbClr val="69AE23"/>
              </a:solidFill>
              <a:prstDash val="solid"/>
              <a:round/>
              <a:headEnd type="stealth" w="lg" len="lg"/>
              <a:tailEnd type="none" w="med" len="med"/>
            </a:ln>
          </p:spPr>
        </p:cxnSp>
        <p:cxnSp>
          <p:nvCxnSpPr>
            <p:cNvPr id="238" name="Shape 238"/>
            <p:cNvCxnSpPr/>
            <p:nvPr/>
          </p:nvCxnSpPr>
          <p:spPr>
            <a:xfrm>
              <a:off x="7407798" y="2297328"/>
              <a:ext cx="625033" cy="0"/>
            </a:xfrm>
            <a:prstGeom prst="straightConnector1">
              <a:avLst/>
            </a:prstGeom>
            <a:noFill/>
            <a:ln w="38100" cap="flat" cmpd="sng">
              <a:solidFill>
                <a:srgbClr val="262672"/>
              </a:solidFill>
              <a:prstDash val="solid"/>
              <a:round/>
              <a:headEnd type="stealth" w="lg" len="lg"/>
              <a:tailEnd type="none" w="med" len="med"/>
            </a:ln>
          </p:spPr>
        </p:cxnSp>
        <p:cxnSp>
          <p:nvCxnSpPr>
            <p:cNvPr id="239" name="Shape 239"/>
            <p:cNvCxnSpPr/>
            <p:nvPr/>
          </p:nvCxnSpPr>
          <p:spPr>
            <a:xfrm>
              <a:off x="7421302" y="3040037"/>
              <a:ext cx="625033" cy="0"/>
            </a:xfrm>
            <a:prstGeom prst="straightConnector1">
              <a:avLst/>
            </a:prstGeom>
            <a:noFill/>
            <a:ln w="38100" cap="flat" cmpd="sng">
              <a:solidFill>
                <a:srgbClr val="262672"/>
              </a:solidFill>
              <a:prstDash val="solid"/>
              <a:round/>
              <a:headEnd type="none" w="med" len="med"/>
              <a:tailEnd type="stealth" w="lg" len="lg"/>
            </a:ln>
          </p:spPr>
        </p:cxnSp>
        <p:cxnSp>
          <p:nvCxnSpPr>
            <p:cNvPr id="240" name="Shape 240"/>
            <p:cNvCxnSpPr/>
            <p:nvPr/>
          </p:nvCxnSpPr>
          <p:spPr>
            <a:xfrm>
              <a:off x="7421302" y="3190261"/>
              <a:ext cx="625033" cy="0"/>
            </a:xfrm>
            <a:prstGeom prst="straightConnector1">
              <a:avLst/>
            </a:prstGeom>
            <a:noFill/>
            <a:ln w="38100" cap="flat" cmpd="sng">
              <a:solidFill>
                <a:srgbClr val="262672"/>
              </a:solidFill>
              <a:prstDash val="solid"/>
              <a:round/>
              <a:headEnd type="stealth" w="lg" len="lg"/>
              <a:tailEnd type="none" w="med" len="med"/>
            </a:ln>
          </p:spPr>
        </p:cxnSp>
        <p:cxnSp>
          <p:nvCxnSpPr>
            <p:cNvPr id="241" name="Shape 241"/>
            <p:cNvCxnSpPr/>
            <p:nvPr/>
          </p:nvCxnSpPr>
          <p:spPr>
            <a:xfrm>
              <a:off x="7402011" y="3960738"/>
              <a:ext cx="625033" cy="0"/>
            </a:xfrm>
            <a:prstGeom prst="straightConnector1">
              <a:avLst/>
            </a:prstGeom>
            <a:noFill/>
            <a:ln w="38100" cap="flat" cmpd="sng">
              <a:solidFill>
                <a:srgbClr val="262672"/>
              </a:solidFill>
              <a:prstDash val="solid"/>
              <a:round/>
              <a:headEnd type="none" w="med" len="med"/>
              <a:tailEnd type="stealth" w="lg" len="lg"/>
            </a:ln>
          </p:spPr>
        </p:cxnSp>
        <p:cxnSp>
          <p:nvCxnSpPr>
            <p:cNvPr id="242" name="Shape 242"/>
            <p:cNvCxnSpPr/>
            <p:nvPr/>
          </p:nvCxnSpPr>
          <p:spPr>
            <a:xfrm>
              <a:off x="7402011" y="4110962"/>
              <a:ext cx="625033" cy="0"/>
            </a:xfrm>
            <a:prstGeom prst="straightConnector1">
              <a:avLst/>
            </a:prstGeom>
            <a:noFill/>
            <a:ln w="38100" cap="flat" cmpd="sng">
              <a:solidFill>
                <a:srgbClr val="262672"/>
              </a:solidFill>
              <a:prstDash val="solid"/>
              <a:round/>
              <a:headEnd type="stealth" w="lg" len="lg"/>
              <a:tailEnd type="none" w="med" len="med"/>
            </a:ln>
          </p:spPr>
        </p:cxnSp>
        <p:cxnSp>
          <p:nvCxnSpPr>
            <p:cNvPr id="243" name="Shape 243"/>
            <p:cNvCxnSpPr/>
            <p:nvPr/>
          </p:nvCxnSpPr>
          <p:spPr>
            <a:xfrm>
              <a:off x="7407798" y="5723159"/>
              <a:ext cx="625033" cy="0"/>
            </a:xfrm>
            <a:prstGeom prst="straightConnector1">
              <a:avLst/>
            </a:prstGeom>
            <a:noFill/>
            <a:ln w="38100" cap="flat" cmpd="sng">
              <a:solidFill>
                <a:srgbClr val="262672"/>
              </a:solidFill>
              <a:prstDash val="solid"/>
              <a:round/>
              <a:headEnd type="none" w="med" len="med"/>
              <a:tailEnd type="stealth" w="lg" len="lg"/>
            </a:ln>
          </p:spPr>
        </p:cxnSp>
        <p:cxnSp>
          <p:nvCxnSpPr>
            <p:cNvPr id="244" name="Shape 244"/>
            <p:cNvCxnSpPr/>
            <p:nvPr/>
          </p:nvCxnSpPr>
          <p:spPr>
            <a:xfrm>
              <a:off x="7421302" y="4836042"/>
              <a:ext cx="625033" cy="0"/>
            </a:xfrm>
            <a:prstGeom prst="straightConnector1">
              <a:avLst/>
            </a:prstGeom>
            <a:noFill/>
            <a:ln w="38100" cap="flat" cmpd="sng">
              <a:solidFill>
                <a:srgbClr val="262672"/>
              </a:solidFill>
              <a:prstDash val="solid"/>
              <a:round/>
              <a:headEnd type="none" w="med" len="med"/>
              <a:tailEnd type="stealth" w="lg" len="lg"/>
            </a:ln>
          </p:spPr>
        </p:cxnSp>
      </p:grpSp>
      <p:sp>
        <p:nvSpPr>
          <p:cNvPr id="245" name="Shape 245"/>
          <p:cNvSpPr txBox="1"/>
          <p:nvPr/>
        </p:nvSpPr>
        <p:spPr>
          <a:xfrm>
            <a:off x="1524000" y="6397856"/>
            <a:ext cx="8905010" cy="507831"/>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000" b="1">
                <a:solidFill>
                  <a:schemeClr val="lt1"/>
                </a:solidFill>
                <a:latin typeface="Tahoma"/>
                <a:ea typeface="Tahoma"/>
                <a:cs typeface="Tahoma"/>
                <a:sym typeface="Tahoma"/>
              </a:rPr>
              <a:t>Sources: </a:t>
            </a:r>
            <a:r>
              <a:rPr lang="en-GB" sz="1000">
                <a:solidFill>
                  <a:schemeClr val="lt1"/>
                </a:solidFill>
                <a:latin typeface="Tahoma"/>
                <a:ea typeface="Tahoma"/>
                <a:cs typeface="Tahoma"/>
                <a:sym typeface="Tahoma"/>
              </a:rPr>
              <a:t>French J, Blair-Stevens C, McVey D, Merritt R, editors. Social marketing and public health: theory and practice. Oxford: Oxford University Press; 2010. and Titan Fitness Challenge. Readiness assessment: transtheoretical model of change [Internet]. 2013 [cited 2013 Oct 2]. Available from </a:t>
            </a:r>
            <a:r>
              <a:rPr lang="en-GB" sz="1000" u="sng">
                <a:solidFill>
                  <a:schemeClr val="lt1"/>
                </a:solidFill>
                <a:latin typeface="Tahoma"/>
                <a:ea typeface="Tahoma"/>
                <a:cs typeface="Tahoma"/>
                <a:sym typeface="Tahoma"/>
              </a:rPr>
              <a:t>http://asi.fullerton.edu/tfc/applyNow.asp </a:t>
            </a:r>
            <a:endParaRPr sz="1000">
              <a:solidFill>
                <a:schemeClr val="lt1"/>
              </a:solidFill>
              <a:latin typeface="Tahoma"/>
              <a:ea typeface="Tahoma"/>
              <a:cs typeface="Tahoma"/>
              <a:sym typeface="Tahoma"/>
            </a:endParaRPr>
          </a:p>
        </p:txBody>
      </p:sp>
      <p:sp>
        <p:nvSpPr>
          <p:cNvPr id="3" name="Titel 2">
            <a:extLst>
              <a:ext uri="{FF2B5EF4-FFF2-40B4-BE49-F238E27FC236}">
                <a16:creationId xmlns:a16="http://schemas.microsoft.com/office/drawing/2014/main" id="{8B857377-B347-EB4D-BB2D-E4CAFCFC0EFC}"/>
              </a:ext>
            </a:extLst>
          </p:cNvPr>
          <p:cNvSpPr>
            <a:spLocks noGrp="1"/>
          </p:cNvSpPr>
          <p:nvPr>
            <p:ph type="title"/>
          </p:nvPr>
        </p:nvSpPr>
        <p:spPr/>
        <p:txBody>
          <a:bodyPr/>
          <a:lstStyle/>
          <a:p>
            <a:r>
              <a:rPr lang="nl-NL" dirty="0"/>
              <a:t>Behaviour change</a:t>
            </a:r>
          </a:p>
        </p:txBody>
      </p:sp>
    </p:spTree>
    <p:extLst>
      <p:ext uri="{BB962C8B-B14F-4D97-AF65-F5344CB8AC3E}">
        <p14:creationId xmlns:p14="http://schemas.microsoft.com/office/powerpoint/2010/main" val="34780981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2" name="Shape 252"/>
          <p:cNvSpPr txBox="1">
            <a:spLocks noGrp="1"/>
          </p:cNvSpPr>
          <p:nvPr>
            <p:ph type="body" idx="1"/>
          </p:nvPr>
        </p:nvSpPr>
        <p:spPr>
          <a:xfrm>
            <a:off x="2170671" y="2055341"/>
            <a:ext cx="3886200" cy="3581400"/>
          </a:xfrm>
          <a:prstGeom prst="rect">
            <a:avLst/>
          </a:prstGeom>
          <a:noFill/>
          <a:ln>
            <a:noFill/>
          </a:ln>
        </p:spPr>
        <p:txBody>
          <a:bodyPr spcFirstLastPara="1" vert="horz" wrap="square" lIns="0" tIns="0" rIns="0" bIns="0" numCol="1" anchor="t" anchorCtr="0" compatLnSpc="1">
            <a:prstTxWarp prst="textNoShape">
              <a:avLst/>
            </a:prstTxWarp>
            <a:noAutofit/>
          </a:bodyPr>
          <a:lstStyle/>
          <a:p>
            <a:pPr marL="342900" indent="-342900">
              <a:lnSpc>
                <a:spcPct val="130000"/>
              </a:lnSpc>
              <a:spcBef>
                <a:spcPts val="0"/>
              </a:spcBef>
              <a:buClr>
                <a:srgbClr val="69AE23"/>
              </a:buClr>
              <a:buSzPts val="2420"/>
              <a:buFont typeface="Arial"/>
              <a:buChar char="•"/>
            </a:pPr>
            <a:r>
              <a:rPr lang="en-GB" sz="2200"/>
              <a:t>Skills</a:t>
            </a:r>
            <a:endParaRPr/>
          </a:p>
          <a:p>
            <a:pPr marL="342900" indent="-342900">
              <a:lnSpc>
                <a:spcPct val="130000"/>
              </a:lnSpc>
              <a:spcBef>
                <a:spcPts val="900"/>
              </a:spcBef>
              <a:buClr>
                <a:srgbClr val="69AE23"/>
              </a:buClr>
              <a:buSzPts val="2420"/>
              <a:buFont typeface="Arial"/>
              <a:buChar char="•"/>
            </a:pPr>
            <a:r>
              <a:rPr lang="en-GB" sz="2200"/>
              <a:t>Access</a:t>
            </a:r>
            <a:endParaRPr/>
          </a:p>
          <a:p>
            <a:pPr marL="342900" indent="-342900">
              <a:lnSpc>
                <a:spcPct val="130000"/>
              </a:lnSpc>
              <a:spcBef>
                <a:spcPts val="900"/>
              </a:spcBef>
              <a:buClr>
                <a:srgbClr val="69AE23"/>
              </a:buClr>
              <a:buSzPts val="2420"/>
              <a:buFont typeface="Arial"/>
              <a:buChar char="•"/>
            </a:pPr>
            <a:r>
              <a:rPr lang="en-GB" sz="2200"/>
              <a:t>Policy</a:t>
            </a:r>
            <a:endParaRPr/>
          </a:p>
          <a:p>
            <a:pPr marL="342900" indent="-342900">
              <a:lnSpc>
                <a:spcPct val="130000"/>
              </a:lnSpc>
              <a:spcBef>
                <a:spcPts val="900"/>
              </a:spcBef>
              <a:buClr>
                <a:srgbClr val="69AE23"/>
              </a:buClr>
              <a:buSzPts val="2420"/>
              <a:buFont typeface="Arial"/>
              <a:buChar char="•"/>
            </a:pPr>
            <a:r>
              <a:rPr lang="en-GB" sz="2200"/>
              <a:t>Culture</a:t>
            </a:r>
            <a:endParaRPr/>
          </a:p>
          <a:p>
            <a:pPr marL="342900" indent="-342900">
              <a:lnSpc>
                <a:spcPct val="130000"/>
              </a:lnSpc>
              <a:spcBef>
                <a:spcPts val="900"/>
              </a:spcBef>
              <a:buClr>
                <a:srgbClr val="69AE23"/>
              </a:buClr>
              <a:buSzPts val="2420"/>
              <a:buFont typeface="Arial"/>
              <a:buChar char="•"/>
            </a:pPr>
            <a:r>
              <a:rPr lang="en-GB" sz="2200"/>
              <a:t>Actual consequences</a:t>
            </a:r>
            <a:endParaRPr/>
          </a:p>
        </p:txBody>
      </p:sp>
      <p:sp>
        <p:nvSpPr>
          <p:cNvPr id="253" name="Shape 253"/>
          <p:cNvSpPr txBox="1">
            <a:spLocks noGrp="1"/>
          </p:cNvSpPr>
          <p:nvPr>
            <p:ph type="body" idx="2"/>
          </p:nvPr>
        </p:nvSpPr>
        <p:spPr>
          <a:xfrm>
            <a:off x="6336957" y="2055341"/>
            <a:ext cx="3886200" cy="3942928"/>
          </a:xfrm>
          <a:prstGeom prst="rect">
            <a:avLst/>
          </a:prstGeom>
          <a:noFill/>
          <a:ln>
            <a:noFill/>
          </a:ln>
        </p:spPr>
        <p:txBody>
          <a:bodyPr spcFirstLastPara="1" vert="horz" wrap="square" lIns="0" tIns="0" rIns="0" bIns="0" numCol="1" anchor="t" anchorCtr="0" compatLnSpc="1">
            <a:prstTxWarp prst="textNoShape">
              <a:avLst/>
            </a:prstTxWarp>
            <a:noAutofit/>
          </a:bodyPr>
          <a:lstStyle/>
          <a:p>
            <a:pPr marL="342900" indent="-342900">
              <a:lnSpc>
                <a:spcPct val="130000"/>
              </a:lnSpc>
              <a:spcBef>
                <a:spcPts val="0"/>
              </a:spcBef>
              <a:buClr>
                <a:srgbClr val="69AE23"/>
              </a:buClr>
              <a:buSzPts val="2442"/>
              <a:buFont typeface="Arial"/>
              <a:buChar char="•"/>
            </a:pPr>
            <a:r>
              <a:rPr lang="en-GB" sz="2220"/>
              <a:t>Knowledge</a:t>
            </a:r>
            <a:endParaRPr/>
          </a:p>
          <a:p>
            <a:pPr marL="342900" indent="-342900">
              <a:lnSpc>
                <a:spcPct val="130000"/>
              </a:lnSpc>
              <a:spcBef>
                <a:spcPts val="900"/>
              </a:spcBef>
              <a:buClr>
                <a:srgbClr val="69AE23"/>
              </a:buClr>
              <a:buSzPts val="2442"/>
              <a:buFont typeface="Arial"/>
              <a:buChar char="•"/>
            </a:pPr>
            <a:r>
              <a:rPr lang="en-GB" sz="2220"/>
              <a:t>Attitudes</a:t>
            </a:r>
            <a:endParaRPr/>
          </a:p>
          <a:p>
            <a:pPr marL="342900" indent="-342900">
              <a:lnSpc>
                <a:spcPct val="130000"/>
              </a:lnSpc>
              <a:spcBef>
                <a:spcPts val="900"/>
              </a:spcBef>
              <a:buClr>
                <a:srgbClr val="69AE23"/>
              </a:buClr>
              <a:buSzPts val="2442"/>
              <a:buFont typeface="Arial"/>
              <a:buChar char="•"/>
            </a:pPr>
            <a:r>
              <a:rPr lang="en-GB" sz="2220"/>
              <a:t>Self-efficacy</a:t>
            </a:r>
            <a:endParaRPr/>
          </a:p>
          <a:p>
            <a:pPr marL="342900" indent="-342900">
              <a:lnSpc>
                <a:spcPct val="130000"/>
              </a:lnSpc>
              <a:spcBef>
                <a:spcPts val="900"/>
              </a:spcBef>
              <a:buClr>
                <a:srgbClr val="69AE23"/>
              </a:buClr>
              <a:buSzPts val="2442"/>
              <a:buFont typeface="Arial"/>
              <a:buChar char="•"/>
            </a:pPr>
            <a:r>
              <a:rPr lang="en-GB" sz="2220"/>
              <a:t>Perceived social norms</a:t>
            </a:r>
            <a:endParaRPr/>
          </a:p>
          <a:p>
            <a:pPr marL="342900" indent="-342900">
              <a:lnSpc>
                <a:spcPct val="130000"/>
              </a:lnSpc>
              <a:spcBef>
                <a:spcPts val="900"/>
              </a:spcBef>
              <a:buClr>
                <a:srgbClr val="69AE23"/>
              </a:buClr>
              <a:buSzPts val="2442"/>
              <a:buFont typeface="Arial"/>
              <a:buChar char="•"/>
            </a:pPr>
            <a:r>
              <a:rPr lang="en-GB" sz="2220"/>
              <a:t>Perceived consequences</a:t>
            </a:r>
            <a:endParaRPr/>
          </a:p>
          <a:p>
            <a:pPr marL="342900" indent="-342900">
              <a:lnSpc>
                <a:spcPct val="130000"/>
              </a:lnSpc>
              <a:spcBef>
                <a:spcPts val="900"/>
              </a:spcBef>
              <a:buClr>
                <a:srgbClr val="69AE23"/>
              </a:buClr>
              <a:buSzPts val="2442"/>
              <a:buFont typeface="Arial"/>
              <a:buChar char="•"/>
            </a:pPr>
            <a:r>
              <a:rPr lang="en-GB" sz="2220"/>
              <a:t>Perceived risks</a:t>
            </a:r>
            <a:endParaRPr/>
          </a:p>
          <a:p>
            <a:pPr marL="342900" indent="-342900">
              <a:lnSpc>
                <a:spcPct val="130000"/>
              </a:lnSpc>
              <a:spcBef>
                <a:spcPts val="900"/>
              </a:spcBef>
              <a:buClr>
                <a:srgbClr val="69AE23"/>
              </a:buClr>
              <a:buSzPts val="2442"/>
              <a:buFont typeface="Arial"/>
              <a:buChar char="•"/>
            </a:pPr>
            <a:r>
              <a:rPr lang="en-GB" sz="2220"/>
              <a:t>Intentions </a:t>
            </a:r>
            <a:endParaRPr/>
          </a:p>
        </p:txBody>
      </p:sp>
      <p:sp>
        <p:nvSpPr>
          <p:cNvPr id="254" name="Shape 254"/>
          <p:cNvSpPr txBox="1">
            <a:spLocks noGrp="1"/>
          </p:cNvSpPr>
          <p:nvPr>
            <p:ph type="body" idx="3"/>
          </p:nvPr>
        </p:nvSpPr>
        <p:spPr>
          <a:xfrm>
            <a:off x="2145957" y="1233616"/>
            <a:ext cx="3886200" cy="640080"/>
          </a:xfrm>
          <a:prstGeom prst="rect">
            <a:avLst/>
          </a:prstGeom>
          <a:solidFill>
            <a:schemeClr val="accent2"/>
          </a:solidFill>
          <a:ln>
            <a:noFill/>
          </a:ln>
        </p:spPr>
        <p:txBody>
          <a:bodyPr spcFirstLastPara="1" vert="horz" wrap="square" lIns="0" tIns="0" rIns="0" bIns="0" numCol="1" anchor="ctr" anchorCtr="0" compatLnSpc="1">
            <a:prstTxWarp prst="textNoShape">
              <a:avLst/>
            </a:prstTxWarp>
            <a:noAutofit/>
          </a:bodyPr>
          <a:lstStyle/>
          <a:p>
            <a:pPr marL="0" indent="0" algn="ctr">
              <a:lnSpc>
                <a:spcPct val="92857"/>
              </a:lnSpc>
              <a:spcBef>
                <a:spcPts val="0"/>
              </a:spcBef>
              <a:buSzPts val="2800"/>
            </a:pPr>
            <a:r>
              <a:rPr lang="en-GB" sz="2800"/>
              <a:t>External</a:t>
            </a:r>
            <a:endParaRPr sz="2800"/>
          </a:p>
        </p:txBody>
      </p:sp>
      <p:sp>
        <p:nvSpPr>
          <p:cNvPr id="255" name="Shape 255"/>
          <p:cNvSpPr txBox="1">
            <a:spLocks noGrp="1"/>
          </p:cNvSpPr>
          <p:nvPr>
            <p:ph type="body" idx="4"/>
          </p:nvPr>
        </p:nvSpPr>
        <p:spPr>
          <a:xfrm>
            <a:off x="6324381" y="1253832"/>
            <a:ext cx="3886200" cy="640080"/>
          </a:xfrm>
          <a:prstGeom prst="rect">
            <a:avLst/>
          </a:prstGeom>
          <a:solidFill>
            <a:schemeClr val="accent4"/>
          </a:solidFill>
          <a:ln>
            <a:noFill/>
          </a:ln>
        </p:spPr>
        <p:txBody>
          <a:bodyPr spcFirstLastPara="1" vert="horz" wrap="square" lIns="0" tIns="0" rIns="0" bIns="0" numCol="1" anchor="ctr" anchorCtr="0" compatLnSpc="1">
            <a:prstTxWarp prst="textNoShape">
              <a:avLst/>
            </a:prstTxWarp>
            <a:noAutofit/>
          </a:bodyPr>
          <a:lstStyle/>
          <a:p>
            <a:pPr marL="0" indent="0" algn="ctr">
              <a:lnSpc>
                <a:spcPct val="92857"/>
              </a:lnSpc>
              <a:spcBef>
                <a:spcPts val="0"/>
              </a:spcBef>
              <a:buSzPts val="2800"/>
            </a:pPr>
            <a:r>
              <a:rPr lang="en-GB" sz="2800"/>
              <a:t>Internal</a:t>
            </a:r>
            <a:endParaRPr sz="2800"/>
          </a:p>
        </p:txBody>
      </p:sp>
      <p:sp>
        <p:nvSpPr>
          <p:cNvPr id="256" name="Shape 256"/>
          <p:cNvSpPr txBox="1">
            <a:spLocks noGrp="1"/>
          </p:cNvSpPr>
          <p:nvPr>
            <p:ph type="sldNum" idx="12"/>
          </p:nvPr>
        </p:nvSpPr>
        <p:spPr>
          <a:xfrm>
            <a:off x="10106026" y="6564313"/>
            <a:ext cx="461963" cy="284162"/>
          </a:xfrm>
          <a:prstGeom prst="rect">
            <a:avLst/>
          </a:prstGeom>
          <a:noFill/>
          <a:ln>
            <a:noFill/>
          </a:ln>
        </p:spPr>
        <p:txBody>
          <a:bodyPr spcFirstLastPara="1" vert="horz" wrap="square" lIns="0" tIns="0" rIns="0" bIns="0" rtlCol="0" anchor="t" anchorCtr="0">
            <a:noAutofit/>
          </a:bodyPr>
          <a:lstStyle/>
          <a:p>
            <a:fld id="{00000000-1234-1234-1234-123412341234}" type="slidenum">
              <a:rPr lang="en-GB"/>
              <a:pPr/>
              <a:t>21</a:t>
            </a:fld>
            <a:endParaRPr/>
          </a:p>
        </p:txBody>
      </p:sp>
      <p:sp>
        <p:nvSpPr>
          <p:cNvPr id="257" name="Shape 257"/>
          <p:cNvSpPr txBox="1"/>
          <p:nvPr/>
        </p:nvSpPr>
        <p:spPr>
          <a:xfrm>
            <a:off x="1524000" y="6454228"/>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 </a:t>
            </a:r>
            <a:r>
              <a:rPr lang="en-GB" sz="1100">
                <a:solidFill>
                  <a:schemeClr val="lt1"/>
                </a:solidFill>
                <a:latin typeface="Tahoma"/>
                <a:ea typeface="Tahoma"/>
                <a:cs typeface="Tahoma"/>
                <a:sym typeface="Tahoma"/>
              </a:rPr>
              <a:t>Smith WA, Strand J. Social marketing behavior: a practical resource for social change professionals. Washington: Academy for Educational Development; 2008.</a:t>
            </a:r>
            <a:endParaRPr/>
          </a:p>
        </p:txBody>
      </p:sp>
      <p:sp>
        <p:nvSpPr>
          <p:cNvPr id="3" name="Titel 2">
            <a:extLst>
              <a:ext uri="{FF2B5EF4-FFF2-40B4-BE49-F238E27FC236}">
                <a16:creationId xmlns:a16="http://schemas.microsoft.com/office/drawing/2014/main" id="{FF931A69-9C27-0841-9F0D-D55866B4C95B}"/>
              </a:ext>
            </a:extLst>
          </p:cNvPr>
          <p:cNvSpPr>
            <a:spLocks noGrp="1"/>
          </p:cNvSpPr>
          <p:nvPr>
            <p:ph type="title"/>
          </p:nvPr>
        </p:nvSpPr>
        <p:spPr/>
        <p:txBody>
          <a:bodyPr/>
          <a:lstStyle/>
          <a:p>
            <a:r>
              <a:rPr lang="nl-NL" dirty="0"/>
              <a:t>Types of </a:t>
            </a:r>
            <a:r>
              <a:rPr lang="nl-NL" dirty="0" err="1"/>
              <a:t>determinants</a:t>
            </a:r>
            <a:r>
              <a:rPr lang="nl-NL" dirty="0"/>
              <a:t> of </a:t>
            </a:r>
            <a:r>
              <a:rPr lang="nl-NL" dirty="0" err="1"/>
              <a:t>behaviour</a:t>
            </a:r>
            <a:endParaRPr lang="nl-NL" dirty="0"/>
          </a:p>
        </p:txBody>
      </p:sp>
    </p:spTree>
    <p:extLst>
      <p:ext uri="{BB962C8B-B14F-4D97-AF65-F5344CB8AC3E}">
        <p14:creationId xmlns:p14="http://schemas.microsoft.com/office/powerpoint/2010/main" val="14079105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3" name="Titel 2">
            <a:extLst>
              <a:ext uri="{FF2B5EF4-FFF2-40B4-BE49-F238E27FC236}">
                <a16:creationId xmlns:a16="http://schemas.microsoft.com/office/drawing/2014/main" id="{707FAB83-BBC5-4746-A04B-615189C2C7D8}"/>
              </a:ext>
            </a:extLst>
          </p:cNvPr>
          <p:cNvSpPr>
            <a:spLocks noGrp="1"/>
          </p:cNvSpPr>
          <p:nvPr>
            <p:ph type="title"/>
          </p:nvPr>
        </p:nvSpPr>
        <p:spPr/>
        <p:txBody>
          <a:bodyPr/>
          <a:lstStyle/>
          <a:p>
            <a:r>
              <a:rPr lang="nl-NL" dirty="0" err="1"/>
              <a:t>Another</a:t>
            </a:r>
            <a:r>
              <a:rPr lang="nl-NL" dirty="0"/>
              <a:t> </a:t>
            </a:r>
            <a:r>
              <a:rPr lang="nl-NL" dirty="0" err="1"/>
              <a:t>example</a:t>
            </a:r>
            <a:endParaRPr lang="nl-NL" dirty="0"/>
          </a:p>
        </p:txBody>
      </p:sp>
      <p:sp>
        <p:nvSpPr>
          <p:cNvPr id="263" name="Shape 263"/>
          <p:cNvSpPr txBox="1">
            <a:spLocks noGrp="1"/>
          </p:cNvSpPr>
          <p:nvPr>
            <p:ph idx="1"/>
          </p:nvPr>
        </p:nvSpPr>
        <p:spPr>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08333"/>
              </a:lnSpc>
              <a:spcBef>
                <a:spcPts val="0"/>
              </a:spcBef>
              <a:spcAft>
                <a:spcPts val="0"/>
              </a:spcAft>
            </a:pPr>
            <a:r>
              <a:rPr lang="en-GB" b="1">
                <a:solidFill>
                  <a:schemeClr val="dk1"/>
                </a:solidFill>
                <a:latin typeface="Tahoma"/>
                <a:ea typeface="Tahoma"/>
                <a:cs typeface="Tahoma"/>
                <a:sym typeface="Tahoma"/>
              </a:rPr>
              <a:t>FRANK:</a:t>
            </a:r>
            <a:r>
              <a:rPr lang="en-GB">
                <a:solidFill>
                  <a:schemeClr val="dk1"/>
                </a:solidFill>
                <a:latin typeface="Tahoma"/>
                <a:ea typeface="Tahoma"/>
                <a:cs typeface="Tahoma"/>
                <a:sym typeface="Tahoma"/>
              </a:rPr>
              <a:t> Drug information and advice service </a:t>
            </a:r>
            <a:r>
              <a:rPr lang="en-GB" u="sng">
                <a:solidFill>
                  <a:srgbClr val="92D050"/>
                </a:solidFill>
                <a:latin typeface="Tahoma"/>
                <a:ea typeface="Tahoma"/>
                <a:cs typeface="Tahoma"/>
                <a:sym typeface="Tahoma"/>
              </a:rPr>
              <a:t>http://www.talktofrank.com/</a:t>
            </a:r>
            <a:endParaRPr/>
          </a:p>
          <a:p>
            <a:pPr>
              <a:lnSpc>
                <a:spcPct val="108333"/>
              </a:lnSpc>
              <a:spcBef>
                <a:spcPts val="900"/>
              </a:spcBef>
              <a:spcAft>
                <a:spcPts val="0"/>
              </a:spcAft>
            </a:pPr>
            <a:endParaRPr b="1">
              <a:solidFill>
                <a:schemeClr val="dk1"/>
              </a:solidFill>
              <a:latin typeface="Tahoma"/>
              <a:ea typeface="Tahoma"/>
              <a:cs typeface="Tahoma"/>
              <a:sym typeface="Tahoma"/>
            </a:endParaRPr>
          </a:p>
          <a:p>
            <a:pPr>
              <a:lnSpc>
                <a:spcPct val="108333"/>
              </a:lnSpc>
              <a:spcBef>
                <a:spcPts val="900"/>
              </a:spcBef>
              <a:spcAft>
                <a:spcPts val="0"/>
              </a:spcAft>
            </a:pPr>
            <a:r>
              <a:rPr lang="en-GB" b="1">
                <a:solidFill>
                  <a:schemeClr val="dk1"/>
                </a:solidFill>
                <a:latin typeface="Tahoma"/>
                <a:ea typeface="Tahoma"/>
                <a:cs typeface="Tahoma"/>
                <a:sym typeface="Tahoma"/>
              </a:rPr>
              <a:t>Target audience:</a:t>
            </a:r>
            <a:r>
              <a:rPr lang="en-GB">
                <a:solidFill>
                  <a:schemeClr val="dk1"/>
                </a:solidFill>
                <a:latin typeface="Tahoma"/>
                <a:ea typeface="Tahoma"/>
                <a:cs typeface="Tahoma"/>
                <a:sym typeface="Tahoma"/>
              </a:rPr>
              <a:t> Young people </a:t>
            </a:r>
            <a:endParaRPr/>
          </a:p>
          <a:p>
            <a:pPr>
              <a:lnSpc>
                <a:spcPct val="108333"/>
              </a:lnSpc>
              <a:spcBef>
                <a:spcPts val="900"/>
              </a:spcBef>
              <a:spcAft>
                <a:spcPts val="0"/>
              </a:spcAft>
            </a:pPr>
            <a:r>
              <a:rPr lang="en-GB" b="1">
                <a:solidFill>
                  <a:schemeClr val="dk1"/>
                </a:solidFill>
                <a:latin typeface="Tahoma"/>
                <a:ea typeface="Tahoma"/>
                <a:cs typeface="Tahoma"/>
                <a:sym typeface="Tahoma"/>
              </a:rPr>
              <a:t>Formative evaluation finding:</a:t>
            </a:r>
            <a:endParaRPr/>
          </a:p>
          <a:p>
            <a:pPr marL="342900" indent="-342900">
              <a:lnSpc>
                <a:spcPct val="108333"/>
              </a:lnSpc>
              <a:spcBef>
                <a:spcPts val="900"/>
              </a:spcBef>
              <a:spcAft>
                <a:spcPts val="0"/>
              </a:spcAft>
              <a:buClr>
                <a:srgbClr val="69AE23"/>
              </a:buClr>
              <a:buSzPts val="2640"/>
              <a:buFont typeface="Arial"/>
              <a:buChar char="•"/>
            </a:pPr>
            <a:r>
              <a:rPr lang="en-GB">
                <a:solidFill>
                  <a:schemeClr val="dk1"/>
                </a:solidFill>
                <a:latin typeface="Tahoma"/>
                <a:ea typeface="Tahoma"/>
                <a:cs typeface="Tahoma"/>
                <a:sym typeface="Tahoma"/>
              </a:rPr>
              <a:t>Previous use of drugs will inform their future drug-taking behaviour</a:t>
            </a:r>
            <a:endParaRPr/>
          </a:p>
          <a:p>
            <a:pPr>
              <a:lnSpc>
                <a:spcPct val="108333"/>
              </a:lnSpc>
              <a:spcBef>
                <a:spcPts val="900"/>
              </a:spcBef>
              <a:spcAft>
                <a:spcPts val="0"/>
              </a:spcAft>
            </a:pPr>
            <a:r>
              <a:rPr lang="en-GB" b="1">
                <a:solidFill>
                  <a:schemeClr val="dk1"/>
                </a:solidFill>
                <a:latin typeface="Tahoma"/>
                <a:ea typeface="Tahoma"/>
                <a:cs typeface="Tahoma"/>
                <a:sym typeface="Tahoma"/>
              </a:rPr>
              <a:t>Segments selected:</a:t>
            </a:r>
            <a:endParaRPr/>
          </a:p>
          <a:p>
            <a:pPr marL="342900" indent="-342900">
              <a:lnSpc>
                <a:spcPct val="108333"/>
              </a:lnSpc>
              <a:spcBef>
                <a:spcPts val="900"/>
              </a:spcBef>
              <a:spcAft>
                <a:spcPts val="0"/>
              </a:spcAft>
              <a:buClr>
                <a:srgbClr val="69AE23"/>
              </a:buClr>
              <a:buSzPts val="2640"/>
              <a:buFont typeface="Arial"/>
              <a:buChar char="•"/>
            </a:pPr>
            <a:r>
              <a:rPr lang="en-GB">
                <a:solidFill>
                  <a:schemeClr val="dk1"/>
                </a:solidFill>
                <a:latin typeface="Tahoma"/>
                <a:ea typeface="Tahoma"/>
                <a:cs typeface="Tahoma"/>
                <a:sym typeface="Tahoma"/>
              </a:rPr>
              <a:t>Young people who are thinking about taking drugs for the first time</a:t>
            </a:r>
            <a:endParaRPr/>
          </a:p>
          <a:p>
            <a:pPr marL="342900" indent="-342900">
              <a:lnSpc>
                <a:spcPct val="108333"/>
              </a:lnSpc>
              <a:spcBef>
                <a:spcPts val="900"/>
              </a:spcBef>
              <a:spcAft>
                <a:spcPts val="0"/>
              </a:spcAft>
              <a:buClr>
                <a:srgbClr val="69AE23"/>
              </a:buClr>
              <a:buSzPts val="2640"/>
              <a:buFont typeface="Arial"/>
              <a:buChar char="•"/>
            </a:pPr>
            <a:r>
              <a:rPr lang="en-GB">
                <a:solidFill>
                  <a:schemeClr val="dk1"/>
                </a:solidFill>
                <a:latin typeface="Tahoma"/>
                <a:ea typeface="Tahoma"/>
                <a:cs typeface="Tahoma"/>
                <a:sym typeface="Tahoma"/>
              </a:rPr>
              <a:t>Occasional users</a:t>
            </a:r>
            <a:endParaRPr/>
          </a:p>
          <a:p>
            <a:pPr>
              <a:lnSpc>
                <a:spcPct val="108333"/>
              </a:lnSpc>
              <a:spcBef>
                <a:spcPts val="900"/>
              </a:spcBef>
              <a:spcAft>
                <a:spcPts val="0"/>
              </a:spcAft>
            </a:pPr>
            <a:endParaRPr b="1">
              <a:solidFill>
                <a:schemeClr val="dk1"/>
              </a:solidFill>
              <a:latin typeface="Tahoma"/>
              <a:ea typeface="Tahoma"/>
              <a:cs typeface="Tahoma"/>
              <a:sym typeface="Tahoma"/>
            </a:endParaRPr>
          </a:p>
          <a:p>
            <a:pPr>
              <a:lnSpc>
                <a:spcPct val="108333"/>
              </a:lnSpc>
              <a:spcBef>
                <a:spcPts val="900"/>
              </a:spcBef>
              <a:spcAft>
                <a:spcPts val="0"/>
              </a:spcAft>
            </a:pPr>
            <a:endParaRPr b="1">
              <a:solidFill>
                <a:schemeClr val="dk1"/>
              </a:solidFill>
              <a:latin typeface="Tahoma"/>
              <a:ea typeface="Tahoma"/>
              <a:cs typeface="Tahoma"/>
              <a:sym typeface="Tahoma"/>
            </a:endParaRPr>
          </a:p>
        </p:txBody>
      </p:sp>
      <p:sp>
        <p:nvSpPr>
          <p:cNvPr id="264" name="Shape 264"/>
          <p:cNvSpPr txBox="1">
            <a:spLocks noGrp="1"/>
          </p:cNvSpPr>
          <p:nvPr>
            <p:ph type="sldNum" sz="quarter" idx="10"/>
          </p:nvPr>
        </p:nvSpPr>
        <p:spPr>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22</a:t>
            </a:fld>
            <a:endParaRPr sz="1200">
              <a:solidFill>
                <a:schemeClr val="lt1"/>
              </a:solidFill>
              <a:latin typeface="Tahoma"/>
              <a:ea typeface="Tahoma"/>
              <a:cs typeface="Tahoma"/>
              <a:sym typeface="Tahoma"/>
            </a:endParaRPr>
          </a:p>
        </p:txBody>
      </p:sp>
      <p:sp>
        <p:nvSpPr>
          <p:cNvPr id="265" name="Shape 265"/>
          <p:cNvSpPr txBox="1"/>
          <p:nvPr/>
        </p:nvSpPr>
        <p:spPr>
          <a:xfrm>
            <a:off x="1524000" y="6454228"/>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 </a:t>
            </a:r>
            <a:r>
              <a:rPr lang="en-GB" sz="1100">
                <a:solidFill>
                  <a:schemeClr val="lt1"/>
                </a:solidFill>
                <a:latin typeface="Tahoma"/>
                <a:ea typeface="Tahoma"/>
                <a:cs typeface="Tahoma"/>
                <a:sym typeface="Tahoma"/>
              </a:rPr>
              <a:t>Public Health England. Campaign resource centre: your one-stop shop for all PHE campaigns. FRANK [Internet] 2012 Jan 6 [cited 2013 Oct 4]. Available from: </a:t>
            </a:r>
            <a:r>
              <a:rPr lang="en-GB" sz="1100" u="sng">
                <a:solidFill>
                  <a:schemeClr val="lt1"/>
                </a:solidFill>
                <a:latin typeface="Tahoma"/>
                <a:ea typeface="Tahoma"/>
                <a:cs typeface="Tahoma"/>
                <a:sym typeface="Tahoma"/>
              </a:rPr>
              <a:t>http://campaigns.dh.gov.uk/category/frank/</a:t>
            </a:r>
            <a:endParaRPr/>
          </a:p>
        </p:txBody>
      </p:sp>
    </p:spTree>
    <p:extLst>
      <p:ext uri="{BB962C8B-B14F-4D97-AF65-F5344CB8AC3E}">
        <p14:creationId xmlns:p14="http://schemas.microsoft.com/office/powerpoint/2010/main" val="34681527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3" name="Titel 2">
            <a:extLst>
              <a:ext uri="{FF2B5EF4-FFF2-40B4-BE49-F238E27FC236}">
                <a16:creationId xmlns:a16="http://schemas.microsoft.com/office/drawing/2014/main" id="{E85BD18D-8848-384C-88A5-CDB3FDE4D593}"/>
              </a:ext>
            </a:extLst>
          </p:cNvPr>
          <p:cNvSpPr>
            <a:spLocks noGrp="1"/>
          </p:cNvSpPr>
          <p:nvPr>
            <p:ph type="title"/>
          </p:nvPr>
        </p:nvSpPr>
        <p:spPr/>
        <p:txBody>
          <a:bodyPr/>
          <a:lstStyle/>
          <a:p>
            <a:r>
              <a:rPr lang="nl-NL" dirty="0"/>
              <a:t>Types of </a:t>
            </a:r>
            <a:r>
              <a:rPr lang="nl-NL" dirty="0" err="1"/>
              <a:t>audiences</a:t>
            </a:r>
            <a:endParaRPr lang="nl-NL" dirty="0"/>
          </a:p>
        </p:txBody>
      </p:sp>
      <p:sp>
        <p:nvSpPr>
          <p:cNvPr id="271" name="Shape 271"/>
          <p:cNvSpPr txBox="1">
            <a:spLocks noGrp="1"/>
          </p:cNvSpPr>
          <p:nvPr>
            <p:ph idx="1"/>
          </p:nvPr>
        </p:nvSpPr>
        <p:spPr>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08333"/>
              </a:lnSpc>
              <a:spcBef>
                <a:spcPts val="0"/>
              </a:spcBef>
              <a:spcAft>
                <a:spcPts val="0"/>
              </a:spcAft>
            </a:pPr>
            <a:r>
              <a:rPr lang="en-GB" b="1">
                <a:solidFill>
                  <a:schemeClr val="dk1"/>
                </a:solidFill>
                <a:latin typeface="Tahoma"/>
                <a:ea typeface="Tahoma"/>
                <a:cs typeface="Tahoma"/>
                <a:sym typeface="Tahoma"/>
              </a:rPr>
              <a:t>Primary:</a:t>
            </a:r>
            <a:r>
              <a:rPr lang="en-GB">
                <a:solidFill>
                  <a:schemeClr val="dk1"/>
                </a:solidFill>
                <a:latin typeface="Tahoma"/>
                <a:ea typeface="Tahoma"/>
                <a:cs typeface="Tahoma"/>
                <a:sym typeface="Tahoma"/>
              </a:rPr>
              <a:t> those you want to affect in some way</a:t>
            </a:r>
            <a:endParaRPr/>
          </a:p>
          <a:p>
            <a:pPr>
              <a:lnSpc>
                <a:spcPct val="108333"/>
              </a:lnSpc>
              <a:spcBef>
                <a:spcPts val="900"/>
              </a:spcBef>
              <a:spcAft>
                <a:spcPts val="0"/>
              </a:spcAft>
            </a:pPr>
            <a:endParaRPr>
              <a:solidFill>
                <a:schemeClr val="dk1"/>
              </a:solidFill>
              <a:latin typeface="Tahoma"/>
              <a:ea typeface="Tahoma"/>
              <a:cs typeface="Tahoma"/>
              <a:sym typeface="Tahoma"/>
            </a:endParaRPr>
          </a:p>
          <a:p>
            <a:pPr>
              <a:lnSpc>
                <a:spcPct val="108333"/>
              </a:lnSpc>
              <a:spcBef>
                <a:spcPts val="900"/>
              </a:spcBef>
              <a:spcAft>
                <a:spcPts val="0"/>
              </a:spcAft>
            </a:pPr>
            <a:r>
              <a:rPr lang="en-GB" b="1">
                <a:solidFill>
                  <a:schemeClr val="dk1"/>
                </a:solidFill>
                <a:latin typeface="Tahoma"/>
                <a:ea typeface="Tahoma"/>
                <a:cs typeface="Tahoma"/>
                <a:sym typeface="Tahoma"/>
              </a:rPr>
              <a:t>Secondary:</a:t>
            </a:r>
            <a:r>
              <a:rPr lang="en-GB">
                <a:solidFill>
                  <a:schemeClr val="dk1"/>
                </a:solidFill>
                <a:latin typeface="Tahoma"/>
                <a:ea typeface="Tahoma"/>
                <a:cs typeface="Tahoma"/>
                <a:sym typeface="Tahoma"/>
              </a:rPr>
              <a:t> those who can support or prevent the primary group from adopting positive behaviour</a:t>
            </a:r>
            <a:endParaRPr>
              <a:solidFill>
                <a:schemeClr val="dk1"/>
              </a:solidFill>
              <a:latin typeface="Tahoma"/>
              <a:ea typeface="Tahoma"/>
              <a:cs typeface="Tahoma"/>
              <a:sym typeface="Tahoma"/>
            </a:endParaRPr>
          </a:p>
        </p:txBody>
      </p:sp>
      <p:sp>
        <p:nvSpPr>
          <p:cNvPr id="272" name="Shape 272"/>
          <p:cNvSpPr txBox="1">
            <a:spLocks noGrp="1"/>
          </p:cNvSpPr>
          <p:nvPr>
            <p:ph type="sldNum" sz="quarter" idx="10"/>
          </p:nvPr>
        </p:nvSpPr>
        <p:spPr>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23</a:t>
            </a:fld>
            <a:endParaRPr sz="1200">
              <a:solidFill>
                <a:schemeClr val="lt1"/>
              </a:solidFill>
              <a:latin typeface="Tahoma"/>
              <a:ea typeface="Tahoma"/>
              <a:cs typeface="Tahoma"/>
              <a:sym typeface="Tahoma"/>
            </a:endParaRPr>
          </a:p>
        </p:txBody>
      </p:sp>
      <p:graphicFrame>
        <p:nvGraphicFramePr>
          <p:cNvPr id="273" name="Shape 273"/>
          <p:cNvGraphicFramePr/>
          <p:nvPr/>
        </p:nvGraphicFramePr>
        <p:xfrm>
          <a:off x="2448791" y="3543300"/>
          <a:ext cx="6733325" cy="2348350"/>
        </p:xfrm>
        <a:graphic>
          <a:graphicData uri="http://schemas.openxmlformats.org/drawingml/2006/table">
            <a:tbl>
              <a:tblPr firstRow="1" bandRow="1">
                <a:noFill/>
              </a:tblPr>
              <a:tblGrid>
                <a:gridCol w="3148450">
                  <a:extLst>
                    <a:ext uri="{9D8B030D-6E8A-4147-A177-3AD203B41FA5}">
                      <a16:colId xmlns:a16="http://schemas.microsoft.com/office/drawing/2014/main" val="20000"/>
                    </a:ext>
                  </a:extLst>
                </a:gridCol>
                <a:gridCol w="3584875">
                  <a:extLst>
                    <a:ext uri="{9D8B030D-6E8A-4147-A177-3AD203B41FA5}">
                      <a16:colId xmlns:a16="http://schemas.microsoft.com/office/drawing/2014/main" val="20001"/>
                    </a:ext>
                  </a:extLst>
                </a:gridCol>
              </a:tblGrid>
              <a:tr h="605800">
                <a:tc>
                  <a:txBody>
                    <a:bodyPr/>
                    <a:lstStyle/>
                    <a:p>
                      <a:pPr marL="0" marR="0" lvl="0" indent="0" algn="ctr" rtl="0">
                        <a:spcBef>
                          <a:spcPts val="0"/>
                        </a:spcBef>
                        <a:spcAft>
                          <a:spcPts val="0"/>
                        </a:spcAft>
                        <a:buNone/>
                      </a:pPr>
                      <a:r>
                        <a:rPr lang="en-GB" sz="2400"/>
                        <a:t>Primary audiences</a:t>
                      </a:r>
                      <a:endParaRPr sz="2400"/>
                    </a:p>
                  </a:txBody>
                  <a:tcPr marL="91450" marR="91450" marT="45725" marB="45725"/>
                </a:tc>
                <a:tc>
                  <a:txBody>
                    <a:bodyPr/>
                    <a:lstStyle/>
                    <a:p>
                      <a:pPr marL="0" marR="0" lvl="0" indent="0" algn="ctr" rtl="0">
                        <a:spcBef>
                          <a:spcPts val="0"/>
                        </a:spcBef>
                        <a:spcAft>
                          <a:spcPts val="0"/>
                        </a:spcAft>
                        <a:buNone/>
                      </a:pPr>
                      <a:r>
                        <a:rPr lang="en-GB" sz="2400"/>
                        <a:t>Secondary audiences</a:t>
                      </a:r>
                      <a:endParaRPr sz="2400"/>
                    </a:p>
                  </a:txBody>
                  <a:tcPr marL="91450" marR="91450" marT="45725" marB="45725"/>
                </a:tc>
                <a:extLst>
                  <a:ext uri="{0D108BD9-81ED-4DB2-BD59-A6C34878D82A}">
                    <a16:rowId xmlns:a16="http://schemas.microsoft.com/office/drawing/2014/main" val="10000"/>
                  </a:ext>
                </a:extLst>
              </a:tr>
              <a:tr h="580850">
                <a:tc>
                  <a:txBody>
                    <a:bodyPr/>
                    <a:lstStyle/>
                    <a:p>
                      <a:pPr marL="0" marR="0" lvl="0" indent="0" algn="ctr" rtl="0">
                        <a:spcBef>
                          <a:spcPts val="0"/>
                        </a:spcBef>
                        <a:spcAft>
                          <a:spcPts val="0"/>
                        </a:spcAft>
                        <a:buNone/>
                      </a:pPr>
                      <a:r>
                        <a:rPr lang="en-GB" sz="2200"/>
                        <a:t>Parents of toddlers </a:t>
                      </a:r>
                      <a:endParaRPr sz="2200"/>
                    </a:p>
                  </a:txBody>
                  <a:tcPr marL="91450" marR="91450" marT="45725" marB="45725"/>
                </a:tc>
                <a:tc>
                  <a:txBody>
                    <a:bodyPr/>
                    <a:lstStyle/>
                    <a:p>
                      <a:pPr marL="0" marR="0" lvl="0" indent="0" algn="ctr" rtl="0">
                        <a:spcBef>
                          <a:spcPts val="0"/>
                        </a:spcBef>
                        <a:spcAft>
                          <a:spcPts val="0"/>
                        </a:spcAft>
                        <a:buNone/>
                      </a:pPr>
                      <a:r>
                        <a:rPr lang="en-GB" sz="2200"/>
                        <a:t>Grandparents</a:t>
                      </a:r>
                      <a:endParaRPr sz="2200"/>
                    </a:p>
                  </a:txBody>
                  <a:tcPr marL="91450" marR="91450" marT="45725" marB="45725"/>
                </a:tc>
                <a:extLst>
                  <a:ext uri="{0D108BD9-81ED-4DB2-BD59-A6C34878D82A}">
                    <a16:rowId xmlns:a16="http://schemas.microsoft.com/office/drawing/2014/main" val="10001"/>
                  </a:ext>
                </a:extLst>
              </a:tr>
              <a:tr h="580850">
                <a:tc>
                  <a:txBody>
                    <a:bodyPr/>
                    <a:lstStyle/>
                    <a:p>
                      <a:pPr marL="0" marR="0" lvl="0" indent="0" algn="ctr" rtl="0">
                        <a:spcBef>
                          <a:spcPts val="0"/>
                        </a:spcBef>
                        <a:spcAft>
                          <a:spcPts val="0"/>
                        </a:spcAft>
                        <a:buNone/>
                      </a:pPr>
                      <a:r>
                        <a:rPr lang="en-GB" sz="2200"/>
                        <a:t>General practitioners</a:t>
                      </a:r>
                      <a:endParaRPr sz="2200"/>
                    </a:p>
                  </a:txBody>
                  <a:tcPr marL="91450" marR="91450" marT="45725" marB="45725"/>
                </a:tc>
                <a:tc>
                  <a:txBody>
                    <a:bodyPr/>
                    <a:lstStyle/>
                    <a:p>
                      <a:pPr marL="0" marR="0" lvl="0" indent="0" algn="ctr" rtl="0">
                        <a:spcBef>
                          <a:spcPts val="0"/>
                        </a:spcBef>
                        <a:spcAft>
                          <a:spcPts val="0"/>
                        </a:spcAft>
                        <a:buNone/>
                      </a:pPr>
                      <a:r>
                        <a:rPr lang="en-GB" sz="2200"/>
                        <a:t>Patients, nurses</a:t>
                      </a:r>
                      <a:endParaRPr sz="2200"/>
                    </a:p>
                  </a:txBody>
                  <a:tcPr marL="91450" marR="91450" marT="45725" marB="45725"/>
                </a:tc>
                <a:extLst>
                  <a:ext uri="{0D108BD9-81ED-4DB2-BD59-A6C34878D82A}">
                    <a16:rowId xmlns:a16="http://schemas.microsoft.com/office/drawing/2014/main" val="10002"/>
                  </a:ext>
                </a:extLst>
              </a:tr>
              <a:tr h="580850">
                <a:tc>
                  <a:txBody>
                    <a:bodyPr/>
                    <a:lstStyle/>
                    <a:p>
                      <a:pPr marL="0" marR="0" lvl="0" indent="0" algn="ctr" rtl="0">
                        <a:spcBef>
                          <a:spcPts val="0"/>
                        </a:spcBef>
                        <a:spcAft>
                          <a:spcPts val="0"/>
                        </a:spcAft>
                        <a:buNone/>
                      </a:pPr>
                      <a:r>
                        <a:rPr lang="en-GB" sz="2200"/>
                        <a:t>Junior doctors</a:t>
                      </a:r>
                      <a:endParaRPr sz="2200"/>
                    </a:p>
                  </a:txBody>
                  <a:tcPr marL="91450" marR="91450" marT="45725" marB="45725"/>
                </a:tc>
                <a:tc>
                  <a:txBody>
                    <a:bodyPr/>
                    <a:lstStyle/>
                    <a:p>
                      <a:pPr marL="0" marR="0" lvl="0" indent="0" algn="ctr" rtl="0">
                        <a:spcBef>
                          <a:spcPts val="0"/>
                        </a:spcBef>
                        <a:spcAft>
                          <a:spcPts val="0"/>
                        </a:spcAft>
                        <a:buNone/>
                      </a:pPr>
                      <a:r>
                        <a:rPr lang="en-GB" sz="2200"/>
                        <a:t>Senior doctors</a:t>
                      </a:r>
                      <a:endParaRPr sz="2200"/>
                    </a:p>
                  </a:txBody>
                  <a:tcPr marL="91450" marR="91450" marT="45725" marB="45725"/>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2273616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77"/>
        <p:cNvGrpSpPr/>
        <p:nvPr/>
      </p:nvGrpSpPr>
      <p:grpSpPr>
        <a:xfrm>
          <a:off x="0" y="0"/>
          <a:ext cx="0" cy="0"/>
          <a:chOff x="0" y="0"/>
          <a:chExt cx="0" cy="0"/>
        </a:xfrm>
      </p:grpSpPr>
      <p:sp>
        <p:nvSpPr>
          <p:cNvPr id="3" name="Titel 2">
            <a:extLst>
              <a:ext uri="{FF2B5EF4-FFF2-40B4-BE49-F238E27FC236}">
                <a16:creationId xmlns:a16="http://schemas.microsoft.com/office/drawing/2014/main" id="{2DDD5E35-3590-3B4B-9EF8-A01EB3F501FB}"/>
              </a:ext>
            </a:extLst>
          </p:cNvPr>
          <p:cNvSpPr>
            <a:spLocks noGrp="1"/>
          </p:cNvSpPr>
          <p:nvPr>
            <p:ph type="title"/>
          </p:nvPr>
        </p:nvSpPr>
        <p:spPr/>
        <p:txBody>
          <a:bodyPr/>
          <a:lstStyle/>
          <a:p>
            <a:r>
              <a:rPr lang="nl-NL" dirty="0" err="1"/>
              <a:t>Competition</a:t>
            </a:r>
            <a:endParaRPr lang="nl-NL" dirty="0"/>
          </a:p>
        </p:txBody>
      </p:sp>
      <p:sp>
        <p:nvSpPr>
          <p:cNvPr id="279" name="Shape 279"/>
          <p:cNvSpPr txBox="1">
            <a:spLocks noGrp="1"/>
          </p:cNvSpPr>
          <p:nvPr>
            <p:ph idx="1"/>
          </p:nvPr>
        </p:nvSpPr>
        <p:spPr>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08333"/>
              </a:lnSpc>
              <a:spcBef>
                <a:spcPts val="0"/>
              </a:spcBef>
              <a:spcAft>
                <a:spcPts val="0"/>
              </a:spcAft>
            </a:pPr>
            <a:r>
              <a:rPr lang="en-GB" dirty="0">
                <a:solidFill>
                  <a:schemeClr val="dk1"/>
                </a:solidFill>
                <a:latin typeface="Tahoma"/>
                <a:ea typeface="Tahoma"/>
                <a:cs typeface="Tahoma"/>
                <a:sym typeface="Tahoma"/>
              </a:rPr>
              <a:t>Behavioural options that compete with public health recommendations and services</a:t>
            </a:r>
            <a:endParaRPr dirty="0"/>
          </a:p>
          <a:p>
            <a:pPr>
              <a:lnSpc>
                <a:spcPct val="108333"/>
              </a:lnSpc>
              <a:spcBef>
                <a:spcPts val="900"/>
              </a:spcBef>
              <a:spcAft>
                <a:spcPts val="0"/>
              </a:spcAft>
            </a:pPr>
            <a:endParaRPr dirty="0">
              <a:solidFill>
                <a:schemeClr val="dk1"/>
              </a:solidFill>
              <a:latin typeface="Tahoma"/>
              <a:ea typeface="Tahoma"/>
              <a:cs typeface="Tahoma"/>
              <a:sym typeface="Tahoma"/>
            </a:endParaRPr>
          </a:p>
          <a:p>
            <a:pPr marL="342900" indent="-342900">
              <a:lnSpc>
                <a:spcPct val="150000"/>
              </a:lnSpc>
              <a:spcBef>
                <a:spcPts val="900"/>
              </a:spcBef>
              <a:spcAft>
                <a:spcPts val="0"/>
              </a:spcAft>
              <a:buClr>
                <a:srgbClr val="69AE23"/>
              </a:buClr>
              <a:buSzPts val="2640"/>
              <a:buFont typeface="Arial"/>
              <a:buChar char="•"/>
            </a:pPr>
            <a:r>
              <a:rPr lang="en-GB" dirty="0">
                <a:solidFill>
                  <a:schemeClr val="dk1"/>
                </a:solidFill>
                <a:latin typeface="Tahoma"/>
                <a:ea typeface="Tahoma"/>
                <a:cs typeface="Tahoma"/>
                <a:sym typeface="Tahoma"/>
              </a:rPr>
              <a:t>What products compete with those we are promoting?</a:t>
            </a:r>
            <a:endParaRPr dirty="0"/>
          </a:p>
          <a:p>
            <a:pPr marL="342900" indent="-342900">
              <a:lnSpc>
                <a:spcPct val="100000"/>
              </a:lnSpc>
              <a:spcBef>
                <a:spcPts val="900"/>
              </a:spcBef>
              <a:spcAft>
                <a:spcPts val="0"/>
              </a:spcAft>
              <a:buClr>
                <a:srgbClr val="69AE23"/>
              </a:buClr>
              <a:buSzPts val="2640"/>
              <a:buFont typeface="Arial"/>
              <a:buChar char="•"/>
            </a:pPr>
            <a:r>
              <a:rPr lang="en-GB" dirty="0">
                <a:solidFill>
                  <a:schemeClr val="dk1"/>
                </a:solidFill>
                <a:latin typeface="Tahoma"/>
                <a:ea typeface="Tahoma"/>
                <a:cs typeface="Tahoma"/>
                <a:sym typeface="Tahoma"/>
              </a:rPr>
              <a:t>How do the benefits compare to those offered by the competing behaviour?</a:t>
            </a:r>
            <a:endParaRPr dirty="0">
              <a:solidFill>
                <a:schemeClr val="dk1"/>
              </a:solidFill>
              <a:latin typeface="Tahoma"/>
              <a:ea typeface="Tahoma"/>
              <a:cs typeface="Tahoma"/>
              <a:sym typeface="Tahoma"/>
            </a:endParaRPr>
          </a:p>
        </p:txBody>
      </p:sp>
      <p:sp>
        <p:nvSpPr>
          <p:cNvPr id="280" name="Shape 280"/>
          <p:cNvSpPr txBox="1">
            <a:spLocks noGrp="1"/>
          </p:cNvSpPr>
          <p:nvPr>
            <p:ph type="sldNum" sz="quarter" idx="10"/>
          </p:nvPr>
        </p:nvSpPr>
        <p:spPr>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24</a:t>
            </a:fld>
            <a:endParaRPr sz="1200">
              <a:solidFill>
                <a:schemeClr val="lt1"/>
              </a:solidFill>
              <a:latin typeface="Tahoma"/>
              <a:ea typeface="Tahoma"/>
              <a:cs typeface="Tahoma"/>
              <a:sym typeface="Tahoma"/>
            </a:endParaRPr>
          </a:p>
        </p:txBody>
      </p:sp>
    </p:spTree>
    <p:extLst>
      <p:ext uri="{BB962C8B-B14F-4D97-AF65-F5344CB8AC3E}">
        <p14:creationId xmlns:p14="http://schemas.microsoft.com/office/powerpoint/2010/main" val="23000511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85"/>
        <p:cNvGrpSpPr/>
        <p:nvPr/>
      </p:nvGrpSpPr>
      <p:grpSpPr>
        <a:xfrm>
          <a:off x="0" y="0"/>
          <a:ext cx="0" cy="0"/>
          <a:chOff x="0" y="0"/>
          <a:chExt cx="0" cy="0"/>
        </a:xfrm>
      </p:grpSpPr>
      <p:sp>
        <p:nvSpPr>
          <p:cNvPr id="286" name="Shape 286"/>
          <p:cNvSpPr/>
          <p:nvPr/>
        </p:nvSpPr>
        <p:spPr>
          <a:xfrm>
            <a:off x="3359696" y="2717484"/>
            <a:ext cx="4645315" cy="1440160"/>
          </a:xfrm>
          <a:prstGeom prst="leftArrow">
            <a:avLst>
              <a:gd name="adj1" fmla="val 50000"/>
              <a:gd name="adj2" fmla="val 50000"/>
            </a:avLst>
          </a:prstGeom>
          <a:solidFill>
            <a:schemeClr val="accent4"/>
          </a:solidFill>
          <a:ln w="38100" cap="flat" cmpd="sng">
            <a:solidFill>
              <a:schemeClr val="lt1"/>
            </a:solidFill>
            <a:prstDash val="solid"/>
            <a:round/>
            <a:headEnd type="none" w="med" len="med"/>
            <a:tailEnd type="none" w="med" len="med"/>
          </a:ln>
          <a:effectLst>
            <a:outerShdw blurRad="40000" dist="20000" dir="5400000" rotWithShape="0">
              <a:srgbClr val="000000">
                <a:alpha val="37647"/>
              </a:srgbClr>
            </a:outerShdw>
          </a:effectLst>
        </p:spPr>
        <p:txBody>
          <a:bodyPr spcFirstLastPara="1" wrap="square" lIns="91425" tIns="45700" rIns="91425" bIns="45700" anchor="ctr" anchorCtr="0">
            <a:noAutofit/>
          </a:bodyPr>
          <a:lstStyle/>
          <a:p>
            <a:pPr algn="ctr">
              <a:spcBef>
                <a:spcPts val="0"/>
              </a:spcBef>
              <a:spcAft>
                <a:spcPts val="0"/>
              </a:spcAft>
            </a:pPr>
            <a:r>
              <a:rPr lang="en-GB" sz="2200">
                <a:solidFill>
                  <a:schemeClr val="lt1"/>
                </a:solidFill>
                <a:latin typeface="Tahoma"/>
                <a:ea typeface="Tahoma"/>
                <a:cs typeface="Tahoma"/>
                <a:sym typeface="Tahoma"/>
              </a:rPr>
              <a:t>Provide benefits the consumer cares about</a:t>
            </a:r>
            <a:endParaRPr sz="2200">
              <a:solidFill>
                <a:schemeClr val="lt1"/>
              </a:solidFill>
              <a:latin typeface="Tahoma"/>
              <a:ea typeface="Tahoma"/>
              <a:cs typeface="Tahoma"/>
              <a:sym typeface="Tahoma"/>
            </a:endParaRPr>
          </a:p>
        </p:txBody>
      </p:sp>
      <p:sp>
        <p:nvSpPr>
          <p:cNvPr id="288" name="Shape 288"/>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25</a:t>
            </a:fld>
            <a:endParaRPr sz="1200">
              <a:solidFill>
                <a:schemeClr val="lt1"/>
              </a:solidFill>
              <a:latin typeface="Tahoma"/>
              <a:ea typeface="Tahoma"/>
              <a:cs typeface="Tahoma"/>
              <a:sym typeface="Tahoma"/>
            </a:endParaRPr>
          </a:p>
        </p:txBody>
      </p:sp>
      <p:sp>
        <p:nvSpPr>
          <p:cNvPr id="289" name="Shape 289"/>
          <p:cNvSpPr/>
          <p:nvPr/>
        </p:nvSpPr>
        <p:spPr>
          <a:xfrm>
            <a:off x="4312204" y="2036604"/>
            <a:ext cx="4392488" cy="1304708"/>
          </a:xfrm>
          <a:prstGeom prst="rightArrow">
            <a:avLst>
              <a:gd name="adj1" fmla="val 50000"/>
              <a:gd name="adj2" fmla="val 50000"/>
            </a:avLst>
          </a:prstGeom>
          <a:solidFill>
            <a:schemeClr val="accent2"/>
          </a:solidFill>
          <a:ln w="38100" cap="flat" cmpd="sng">
            <a:solidFill>
              <a:schemeClr val="lt1"/>
            </a:solidFill>
            <a:prstDash val="solid"/>
            <a:round/>
            <a:headEnd type="none" w="med" len="med"/>
            <a:tailEnd type="none" w="med" len="med"/>
          </a:ln>
          <a:effectLst>
            <a:outerShdw blurRad="40000" dist="20000" dir="5400000" rotWithShape="0">
              <a:srgbClr val="000000">
                <a:alpha val="37647"/>
              </a:srgbClr>
            </a:outerShdw>
          </a:effectLst>
        </p:spPr>
        <p:txBody>
          <a:bodyPr spcFirstLastPara="1" wrap="square" lIns="91425" tIns="45700" rIns="91425" bIns="45700" anchor="ctr" anchorCtr="0">
            <a:noAutofit/>
          </a:bodyPr>
          <a:lstStyle/>
          <a:p>
            <a:pPr algn="ctr">
              <a:spcBef>
                <a:spcPts val="0"/>
              </a:spcBef>
              <a:spcAft>
                <a:spcPts val="0"/>
              </a:spcAft>
            </a:pPr>
            <a:r>
              <a:rPr lang="en-GB" sz="2200">
                <a:solidFill>
                  <a:schemeClr val="lt1"/>
                </a:solidFill>
                <a:latin typeface="Tahoma"/>
                <a:ea typeface="Tahoma"/>
                <a:cs typeface="Tahoma"/>
                <a:sym typeface="Tahoma"/>
              </a:rPr>
              <a:t>Change behaviour/s</a:t>
            </a:r>
            <a:endParaRPr sz="2200">
              <a:solidFill>
                <a:schemeClr val="lt1"/>
              </a:solidFill>
              <a:latin typeface="Tahoma"/>
              <a:ea typeface="Tahoma"/>
              <a:cs typeface="Tahoma"/>
              <a:sym typeface="Tahoma"/>
            </a:endParaRPr>
          </a:p>
        </p:txBody>
      </p:sp>
      <p:sp>
        <p:nvSpPr>
          <p:cNvPr id="290" name="Shape 290"/>
          <p:cNvSpPr/>
          <p:nvPr/>
        </p:nvSpPr>
        <p:spPr>
          <a:xfrm>
            <a:off x="1596736" y="2276872"/>
            <a:ext cx="1762960" cy="1584176"/>
          </a:xfrm>
          <a:prstGeom prst="ellipse">
            <a:avLst/>
          </a:prstGeom>
          <a:solidFill>
            <a:schemeClr val="lt1"/>
          </a:solidFill>
          <a:ln w="25400" cap="flat" cmpd="sng">
            <a:solidFill>
              <a:schemeClr val="accent2"/>
            </a:solidFill>
            <a:prstDash val="solid"/>
            <a:round/>
            <a:headEnd type="none" w="med" len="med"/>
            <a:tailEnd type="none" w="med" len="med"/>
          </a:ln>
        </p:spPr>
        <p:txBody>
          <a:bodyPr spcFirstLastPara="1" wrap="square" lIns="91425" tIns="45700" rIns="91425" bIns="45700" anchor="ctr" anchorCtr="0">
            <a:noAutofit/>
          </a:bodyPr>
          <a:lstStyle/>
          <a:p>
            <a:pPr algn="ctr">
              <a:spcBef>
                <a:spcPts val="0"/>
              </a:spcBef>
              <a:spcAft>
                <a:spcPts val="0"/>
              </a:spcAft>
            </a:pPr>
            <a:r>
              <a:rPr lang="en-GB" sz="1800">
                <a:solidFill>
                  <a:schemeClr val="dk1"/>
                </a:solidFill>
                <a:latin typeface="Tahoma"/>
                <a:ea typeface="Tahoma"/>
                <a:cs typeface="Tahoma"/>
                <a:sym typeface="Tahoma"/>
              </a:rPr>
              <a:t>Consumer</a:t>
            </a:r>
            <a:endParaRPr sz="1800">
              <a:solidFill>
                <a:schemeClr val="dk1"/>
              </a:solidFill>
              <a:latin typeface="Tahoma"/>
              <a:ea typeface="Tahoma"/>
              <a:cs typeface="Tahoma"/>
              <a:sym typeface="Tahoma"/>
            </a:endParaRPr>
          </a:p>
        </p:txBody>
      </p:sp>
      <p:sp>
        <p:nvSpPr>
          <p:cNvPr id="291" name="Shape 291"/>
          <p:cNvSpPr/>
          <p:nvPr/>
        </p:nvSpPr>
        <p:spPr>
          <a:xfrm>
            <a:off x="8616280" y="2276872"/>
            <a:ext cx="1615302" cy="1584176"/>
          </a:xfrm>
          <a:prstGeom prst="ellipse">
            <a:avLst/>
          </a:prstGeom>
          <a:solidFill>
            <a:schemeClr val="lt1"/>
          </a:solidFill>
          <a:ln w="25400" cap="flat" cmpd="sng">
            <a:solidFill>
              <a:schemeClr val="accent2"/>
            </a:solidFill>
            <a:prstDash val="solid"/>
            <a:round/>
            <a:headEnd type="none" w="med" len="med"/>
            <a:tailEnd type="none" w="med" len="med"/>
          </a:ln>
        </p:spPr>
        <p:txBody>
          <a:bodyPr spcFirstLastPara="1" wrap="square" lIns="91425" tIns="45700" rIns="91425" bIns="45700" anchor="ctr" anchorCtr="0">
            <a:noAutofit/>
          </a:bodyPr>
          <a:lstStyle/>
          <a:p>
            <a:pPr algn="ctr">
              <a:spcBef>
                <a:spcPts val="0"/>
              </a:spcBef>
              <a:spcAft>
                <a:spcPts val="0"/>
              </a:spcAft>
            </a:pPr>
            <a:r>
              <a:rPr lang="en-GB" sz="1800">
                <a:solidFill>
                  <a:schemeClr val="dk1"/>
                </a:solidFill>
                <a:latin typeface="Tahoma"/>
                <a:ea typeface="Tahoma"/>
                <a:cs typeface="Tahoma"/>
                <a:sym typeface="Tahoma"/>
              </a:rPr>
              <a:t>Marketer</a:t>
            </a:r>
            <a:endParaRPr sz="1800">
              <a:solidFill>
                <a:schemeClr val="dk1"/>
              </a:solidFill>
              <a:latin typeface="Tahoma"/>
              <a:ea typeface="Tahoma"/>
              <a:cs typeface="Tahoma"/>
              <a:sym typeface="Tahoma"/>
            </a:endParaRPr>
          </a:p>
        </p:txBody>
      </p:sp>
      <p:sp>
        <p:nvSpPr>
          <p:cNvPr id="292" name="Shape 292"/>
          <p:cNvSpPr txBox="1"/>
          <p:nvPr/>
        </p:nvSpPr>
        <p:spPr>
          <a:xfrm>
            <a:off x="1524000" y="6466585"/>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a:t>
            </a:r>
            <a:r>
              <a:rPr lang="en-GB" sz="1100">
                <a:solidFill>
                  <a:schemeClr val="lt1"/>
                </a:solidFill>
                <a:latin typeface="Tahoma"/>
                <a:ea typeface="Tahoma"/>
                <a:cs typeface="Tahoma"/>
                <a:sym typeface="Tahoma"/>
              </a:rPr>
              <a:t> Smith WA, Strand J. Social marketing behavior: a practical resource for social change professionals. Washington: Academy for Educational Development; 2008.</a:t>
            </a:r>
            <a:endParaRPr/>
          </a:p>
        </p:txBody>
      </p:sp>
      <p:sp>
        <p:nvSpPr>
          <p:cNvPr id="3" name="Titel 2">
            <a:extLst>
              <a:ext uri="{FF2B5EF4-FFF2-40B4-BE49-F238E27FC236}">
                <a16:creationId xmlns:a16="http://schemas.microsoft.com/office/drawing/2014/main" id="{10A98E37-DC18-2A43-A625-4A6973C2667B}"/>
              </a:ext>
            </a:extLst>
          </p:cNvPr>
          <p:cNvSpPr>
            <a:spLocks noGrp="1"/>
          </p:cNvSpPr>
          <p:nvPr>
            <p:ph type="title"/>
          </p:nvPr>
        </p:nvSpPr>
        <p:spPr/>
        <p:txBody>
          <a:bodyPr/>
          <a:lstStyle/>
          <a:p>
            <a:r>
              <a:rPr lang="nl-NL" dirty="0" err="1"/>
              <a:t>Social</a:t>
            </a:r>
            <a:r>
              <a:rPr lang="nl-NL" dirty="0"/>
              <a:t> marketing is </a:t>
            </a:r>
            <a:r>
              <a:rPr lang="nl-NL" dirty="0" err="1"/>
              <a:t>an</a:t>
            </a:r>
            <a:r>
              <a:rPr lang="nl-NL" dirty="0"/>
              <a:t> exchange</a:t>
            </a:r>
          </a:p>
        </p:txBody>
      </p:sp>
    </p:spTree>
    <p:extLst>
      <p:ext uri="{BB962C8B-B14F-4D97-AF65-F5344CB8AC3E}">
        <p14:creationId xmlns:p14="http://schemas.microsoft.com/office/powerpoint/2010/main" val="23281540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96"/>
        <p:cNvGrpSpPr/>
        <p:nvPr/>
      </p:nvGrpSpPr>
      <p:grpSpPr>
        <a:xfrm>
          <a:off x="0" y="0"/>
          <a:ext cx="0" cy="0"/>
          <a:chOff x="0" y="0"/>
          <a:chExt cx="0" cy="0"/>
        </a:xfrm>
      </p:grpSpPr>
      <p:sp>
        <p:nvSpPr>
          <p:cNvPr id="3" name="Titel 2">
            <a:extLst>
              <a:ext uri="{FF2B5EF4-FFF2-40B4-BE49-F238E27FC236}">
                <a16:creationId xmlns:a16="http://schemas.microsoft.com/office/drawing/2014/main" id="{73BBD666-9C20-EB41-8C62-FBF82C7498B8}"/>
              </a:ext>
            </a:extLst>
          </p:cNvPr>
          <p:cNvSpPr>
            <a:spLocks noGrp="1"/>
          </p:cNvSpPr>
          <p:nvPr>
            <p:ph type="title"/>
          </p:nvPr>
        </p:nvSpPr>
        <p:spPr/>
        <p:txBody>
          <a:bodyPr/>
          <a:lstStyle/>
          <a:p>
            <a:r>
              <a:rPr lang="nl-NL" dirty="0" err="1"/>
              <a:t>Competitive</a:t>
            </a:r>
            <a:r>
              <a:rPr lang="nl-NL" dirty="0"/>
              <a:t> analysis</a:t>
            </a:r>
          </a:p>
        </p:txBody>
      </p:sp>
      <p:sp>
        <p:nvSpPr>
          <p:cNvPr id="298" name="Shape 298"/>
          <p:cNvSpPr txBox="1">
            <a:spLocks noGrp="1"/>
          </p:cNvSpPr>
          <p:nvPr>
            <p:ph idx="1"/>
          </p:nvPr>
        </p:nvSpPr>
        <p:spPr>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50000"/>
              </a:lnSpc>
              <a:spcBef>
                <a:spcPts val="0"/>
              </a:spcBef>
              <a:spcAft>
                <a:spcPts val="0"/>
              </a:spcAft>
            </a:pPr>
            <a:r>
              <a:rPr lang="en-GB" dirty="0">
                <a:solidFill>
                  <a:schemeClr val="dk1"/>
                </a:solidFill>
                <a:latin typeface="Tahoma"/>
                <a:ea typeface="Tahoma"/>
                <a:cs typeface="Tahoma"/>
                <a:sym typeface="Tahoma"/>
              </a:rPr>
              <a:t>A tool that identifies:</a:t>
            </a:r>
            <a:endParaRPr dirty="0"/>
          </a:p>
          <a:p>
            <a:pPr marL="342900" indent="-342900">
              <a:lnSpc>
                <a:spcPct val="100000"/>
              </a:lnSpc>
              <a:spcBef>
                <a:spcPts val="900"/>
              </a:spcBef>
              <a:spcAft>
                <a:spcPts val="0"/>
              </a:spcAft>
              <a:buClr>
                <a:srgbClr val="69AE23"/>
              </a:buClr>
              <a:buSzPts val="2640"/>
              <a:buFont typeface="Arial"/>
              <a:buChar char="•"/>
            </a:pPr>
            <a:r>
              <a:rPr lang="en-GB" dirty="0">
                <a:solidFill>
                  <a:schemeClr val="dk1"/>
                </a:solidFill>
                <a:latin typeface="Tahoma"/>
                <a:ea typeface="Tahoma"/>
                <a:cs typeface="Tahoma"/>
                <a:sym typeface="Tahoma"/>
              </a:rPr>
              <a:t>What prevents the primary audience from adopting the behaviour</a:t>
            </a:r>
            <a:endParaRPr dirty="0"/>
          </a:p>
          <a:p>
            <a:pPr marL="342900" indent="-342900">
              <a:lnSpc>
                <a:spcPct val="150000"/>
              </a:lnSpc>
              <a:spcBef>
                <a:spcPts val="900"/>
              </a:spcBef>
              <a:spcAft>
                <a:spcPts val="0"/>
              </a:spcAft>
              <a:buClr>
                <a:srgbClr val="69AE23"/>
              </a:buClr>
              <a:buSzPts val="2640"/>
              <a:buFont typeface="Arial"/>
              <a:buChar char="•"/>
            </a:pPr>
            <a:r>
              <a:rPr lang="en-GB" dirty="0">
                <a:solidFill>
                  <a:schemeClr val="dk1"/>
                </a:solidFill>
                <a:latin typeface="Tahoma"/>
                <a:ea typeface="Tahoma"/>
                <a:cs typeface="Tahoma"/>
                <a:sym typeface="Tahoma"/>
              </a:rPr>
              <a:t>What promotes the desired behaviour</a:t>
            </a:r>
            <a:endParaRPr dirty="0">
              <a:solidFill>
                <a:schemeClr val="dk1"/>
              </a:solidFill>
              <a:latin typeface="Tahoma"/>
              <a:ea typeface="Tahoma"/>
              <a:cs typeface="Tahoma"/>
              <a:sym typeface="Tahoma"/>
            </a:endParaRPr>
          </a:p>
        </p:txBody>
      </p:sp>
      <p:sp>
        <p:nvSpPr>
          <p:cNvPr id="299" name="Shape 299"/>
          <p:cNvSpPr txBox="1">
            <a:spLocks noGrp="1"/>
          </p:cNvSpPr>
          <p:nvPr>
            <p:ph type="sldNum" sz="quarter" idx="10"/>
          </p:nvPr>
        </p:nvSpPr>
        <p:spPr>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26</a:t>
            </a:fld>
            <a:endParaRPr sz="1200">
              <a:solidFill>
                <a:schemeClr val="lt1"/>
              </a:solidFill>
              <a:latin typeface="Tahoma"/>
              <a:ea typeface="Tahoma"/>
              <a:cs typeface="Tahoma"/>
              <a:sym typeface="Tahoma"/>
            </a:endParaRPr>
          </a:p>
        </p:txBody>
      </p:sp>
    </p:spTree>
    <p:extLst>
      <p:ext uri="{BB962C8B-B14F-4D97-AF65-F5344CB8AC3E}">
        <p14:creationId xmlns:p14="http://schemas.microsoft.com/office/powerpoint/2010/main" val="29191672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304"/>
        <p:cNvGrpSpPr/>
        <p:nvPr/>
      </p:nvGrpSpPr>
      <p:grpSpPr>
        <a:xfrm>
          <a:off x="0" y="0"/>
          <a:ext cx="0" cy="0"/>
          <a:chOff x="0" y="0"/>
          <a:chExt cx="0" cy="0"/>
        </a:xfrm>
      </p:grpSpPr>
      <p:sp>
        <p:nvSpPr>
          <p:cNvPr id="306" name="Shape 306"/>
          <p:cNvSpPr/>
          <p:nvPr/>
        </p:nvSpPr>
        <p:spPr>
          <a:xfrm>
            <a:off x="7104112" y="2348880"/>
            <a:ext cx="2794072" cy="1440160"/>
          </a:xfrm>
          <a:prstGeom prst="upArrow">
            <a:avLst>
              <a:gd name="adj1" fmla="val 50000"/>
              <a:gd name="adj2" fmla="val 50000"/>
            </a:avLst>
          </a:prstGeom>
          <a:solidFill>
            <a:schemeClr val="lt1"/>
          </a:solidFill>
          <a:ln w="25400" cap="flat" cmpd="sng">
            <a:solidFill>
              <a:srgbClr val="69AE23"/>
            </a:solidFill>
            <a:prstDash val="solid"/>
            <a:round/>
            <a:headEnd type="none" w="med" len="med"/>
            <a:tailEnd type="none" w="med" len="med"/>
          </a:ln>
        </p:spPr>
        <p:txBody>
          <a:bodyPr spcFirstLastPara="1" wrap="square" lIns="91425" tIns="45700" rIns="91425" bIns="45700" anchor="ctr" anchorCtr="0">
            <a:noAutofit/>
          </a:bodyPr>
          <a:lstStyle/>
          <a:p>
            <a:pPr algn="ctr">
              <a:spcBef>
                <a:spcPts val="0"/>
              </a:spcBef>
              <a:spcAft>
                <a:spcPts val="0"/>
              </a:spcAft>
            </a:pPr>
            <a:r>
              <a:rPr lang="en-GB" sz="2000">
                <a:solidFill>
                  <a:schemeClr val="dk1"/>
                </a:solidFill>
                <a:latin typeface="Tahoma"/>
                <a:ea typeface="Tahoma"/>
                <a:cs typeface="Tahoma"/>
                <a:sym typeface="Tahoma"/>
              </a:rPr>
              <a:t>Increase</a:t>
            </a:r>
            <a:endParaRPr sz="2000">
              <a:solidFill>
                <a:schemeClr val="dk1"/>
              </a:solidFill>
              <a:latin typeface="Tahoma"/>
              <a:ea typeface="Tahoma"/>
              <a:cs typeface="Tahoma"/>
              <a:sym typeface="Tahoma"/>
            </a:endParaRPr>
          </a:p>
        </p:txBody>
      </p:sp>
      <p:sp>
        <p:nvSpPr>
          <p:cNvPr id="307" name="Shape 307"/>
          <p:cNvSpPr/>
          <p:nvPr/>
        </p:nvSpPr>
        <p:spPr>
          <a:xfrm>
            <a:off x="3647728" y="4221088"/>
            <a:ext cx="2794072" cy="1440160"/>
          </a:xfrm>
          <a:prstGeom prst="upArrow">
            <a:avLst>
              <a:gd name="adj1" fmla="val 50000"/>
              <a:gd name="adj2" fmla="val 50000"/>
            </a:avLst>
          </a:prstGeom>
          <a:solidFill>
            <a:schemeClr val="lt1"/>
          </a:solidFill>
          <a:ln w="25400" cap="flat" cmpd="sng">
            <a:solidFill>
              <a:srgbClr val="69AE23"/>
            </a:solidFill>
            <a:prstDash val="solid"/>
            <a:round/>
            <a:headEnd type="none" w="med" len="med"/>
            <a:tailEnd type="none" w="med" len="med"/>
          </a:ln>
        </p:spPr>
        <p:txBody>
          <a:bodyPr spcFirstLastPara="1" wrap="square" lIns="91425" tIns="45700" rIns="91425" bIns="45700" anchor="ctr" anchorCtr="0">
            <a:noAutofit/>
          </a:bodyPr>
          <a:lstStyle/>
          <a:p>
            <a:pPr algn="ctr">
              <a:spcBef>
                <a:spcPts val="0"/>
              </a:spcBef>
              <a:spcAft>
                <a:spcPts val="0"/>
              </a:spcAft>
            </a:pPr>
            <a:r>
              <a:rPr lang="en-GB" sz="2000">
                <a:solidFill>
                  <a:schemeClr val="dk1"/>
                </a:solidFill>
                <a:latin typeface="Tahoma"/>
                <a:ea typeface="Tahoma"/>
                <a:cs typeface="Tahoma"/>
                <a:sym typeface="Tahoma"/>
              </a:rPr>
              <a:t>Increase</a:t>
            </a:r>
            <a:endParaRPr sz="2000">
              <a:solidFill>
                <a:schemeClr val="dk1"/>
              </a:solidFill>
              <a:latin typeface="Tahoma"/>
              <a:ea typeface="Tahoma"/>
              <a:cs typeface="Tahoma"/>
              <a:sym typeface="Tahoma"/>
            </a:endParaRPr>
          </a:p>
        </p:txBody>
      </p:sp>
      <p:sp>
        <p:nvSpPr>
          <p:cNvPr id="308" name="Shape 308"/>
          <p:cNvSpPr/>
          <p:nvPr/>
        </p:nvSpPr>
        <p:spPr>
          <a:xfrm>
            <a:off x="3719736" y="2348880"/>
            <a:ext cx="2532128" cy="1584176"/>
          </a:xfrm>
          <a:prstGeom prst="downArrow">
            <a:avLst>
              <a:gd name="adj1" fmla="val 50000"/>
              <a:gd name="adj2" fmla="val 50000"/>
            </a:avLst>
          </a:prstGeom>
          <a:solidFill>
            <a:schemeClr val="lt1"/>
          </a:solidFill>
          <a:ln w="25400" cap="flat" cmpd="sng">
            <a:solidFill>
              <a:schemeClr val="accent6"/>
            </a:solidFill>
            <a:prstDash val="solid"/>
            <a:round/>
            <a:headEnd type="none" w="med" len="med"/>
            <a:tailEnd type="none" w="med" len="med"/>
          </a:ln>
        </p:spPr>
        <p:txBody>
          <a:bodyPr spcFirstLastPara="1" wrap="square" lIns="91425" tIns="45700" rIns="91425" bIns="45700" anchor="ctr" anchorCtr="0">
            <a:noAutofit/>
          </a:bodyPr>
          <a:lstStyle/>
          <a:p>
            <a:pPr algn="ctr">
              <a:spcBef>
                <a:spcPts val="0"/>
              </a:spcBef>
              <a:spcAft>
                <a:spcPts val="0"/>
              </a:spcAft>
            </a:pPr>
            <a:r>
              <a:rPr lang="en-GB" sz="2000">
                <a:solidFill>
                  <a:schemeClr val="dk1"/>
                </a:solidFill>
                <a:latin typeface="Tahoma"/>
                <a:ea typeface="Tahoma"/>
                <a:cs typeface="Tahoma"/>
                <a:sym typeface="Tahoma"/>
              </a:rPr>
              <a:t>Decrease</a:t>
            </a:r>
            <a:endParaRPr sz="2000">
              <a:solidFill>
                <a:schemeClr val="dk1"/>
              </a:solidFill>
              <a:latin typeface="Tahoma"/>
              <a:ea typeface="Tahoma"/>
              <a:cs typeface="Tahoma"/>
              <a:sym typeface="Tahoma"/>
            </a:endParaRPr>
          </a:p>
        </p:txBody>
      </p:sp>
      <p:sp>
        <p:nvSpPr>
          <p:cNvPr id="309" name="Shape 309"/>
          <p:cNvSpPr/>
          <p:nvPr/>
        </p:nvSpPr>
        <p:spPr>
          <a:xfrm>
            <a:off x="7248128" y="4221088"/>
            <a:ext cx="2532128" cy="1584176"/>
          </a:xfrm>
          <a:prstGeom prst="downArrow">
            <a:avLst>
              <a:gd name="adj1" fmla="val 50000"/>
              <a:gd name="adj2" fmla="val 50000"/>
            </a:avLst>
          </a:prstGeom>
          <a:solidFill>
            <a:schemeClr val="lt1"/>
          </a:solidFill>
          <a:ln w="25400" cap="flat" cmpd="sng">
            <a:solidFill>
              <a:schemeClr val="accent6"/>
            </a:solidFill>
            <a:prstDash val="solid"/>
            <a:round/>
            <a:headEnd type="none" w="med" len="med"/>
            <a:tailEnd type="none" w="med" len="med"/>
          </a:ln>
        </p:spPr>
        <p:txBody>
          <a:bodyPr spcFirstLastPara="1" wrap="square" lIns="91425" tIns="45700" rIns="91425" bIns="45700" anchor="ctr" anchorCtr="0">
            <a:noAutofit/>
          </a:bodyPr>
          <a:lstStyle/>
          <a:p>
            <a:pPr algn="ctr">
              <a:spcBef>
                <a:spcPts val="0"/>
              </a:spcBef>
              <a:spcAft>
                <a:spcPts val="0"/>
              </a:spcAft>
            </a:pPr>
            <a:r>
              <a:rPr lang="en-GB" sz="2000">
                <a:solidFill>
                  <a:schemeClr val="dk1"/>
                </a:solidFill>
                <a:latin typeface="Tahoma"/>
                <a:ea typeface="Tahoma"/>
                <a:cs typeface="Tahoma"/>
                <a:sym typeface="Tahoma"/>
              </a:rPr>
              <a:t>Decrease</a:t>
            </a:r>
            <a:endParaRPr sz="2000">
              <a:solidFill>
                <a:schemeClr val="dk1"/>
              </a:solidFill>
              <a:latin typeface="Tahoma"/>
              <a:ea typeface="Tahoma"/>
              <a:cs typeface="Tahoma"/>
              <a:sym typeface="Tahoma"/>
            </a:endParaRPr>
          </a:p>
        </p:txBody>
      </p:sp>
      <p:sp>
        <p:nvSpPr>
          <p:cNvPr id="310" name="Shape 310"/>
          <p:cNvSpPr txBox="1"/>
          <p:nvPr/>
        </p:nvSpPr>
        <p:spPr>
          <a:xfrm>
            <a:off x="3791744" y="1700809"/>
            <a:ext cx="2020224" cy="480131"/>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2800">
                <a:solidFill>
                  <a:schemeClr val="dk1"/>
                </a:solidFill>
                <a:latin typeface="Tahoma"/>
                <a:ea typeface="Tahoma"/>
                <a:cs typeface="Tahoma"/>
                <a:sym typeface="Tahoma"/>
              </a:rPr>
              <a:t>New action</a:t>
            </a:r>
            <a:endParaRPr sz="2800">
              <a:solidFill>
                <a:schemeClr val="dk1"/>
              </a:solidFill>
              <a:latin typeface="Tahoma"/>
              <a:ea typeface="Tahoma"/>
              <a:cs typeface="Tahoma"/>
              <a:sym typeface="Tahoma"/>
            </a:endParaRPr>
          </a:p>
        </p:txBody>
      </p:sp>
      <p:sp>
        <p:nvSpPr>
          <p:cNvPr id="311" name="Shape 311"/>
          <p:cNvSpPr txBox="1"/>
          <p:nvPr/>
        </p:nvSpPr>
        <p:spPr>
          <a:xfrm>
            <a:off x="6822626" y="1700809"/>
            <a:ext cx="3772638" cy="480131"/>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2800">
                <a:solidFill>
                  <a:schemeClr val="dk1"/>
                </a:solidFill>
                <a:latin typeface="Tahoma"/>
                <a:ea typeface="Tahoma"/>
                <a:cs typeface="Tahoma"/>
                <a:sym typeface="Tahoma"/>
              </a:rPr>
              <a:t>Competitive behaviour</a:t>
            </a:r>
            <a:endParaRPr sz="2800">
              <a:solidFill>
                <a:schemeClr val="dk1"/>
              </a:solidFill>
              <a:latin typeface="Tahoma"/>
              <a:ea typeface="Tahoma"/>
              <a:cs typeface="Tahoma"/>
              <a:sym typeface="Tahoma"/>
            </a:endParaRPr>
          </a:p>
        </p:txBody>
      </p:sp>
      <p:sp>
        <p:nvSpPr>
          <p:cNvPr id="312" name="Shape 312"/>
          <p:cNvSpPr txBox="1"/>
          <p:nvPr/>
        </p:nvSpPr>
        <p:spPr>
          <a:xfrm>
            <a:off x="1775520" y="2852937"/>
            <a:ext cx="1872208" cy="535531"/>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b="1">
                <a:solidFill>
                  <a:schemeClr val="dk1"/>
                </a:solidFill>
                <a:latin typeface="Tahoma"/>
                <a:ea typeface="Tahoma"/>
                <a:cs typeface="Tahoma"/>
                <a:sym typeface="Tahoma"/>
              </a:rPr>
              <a:t>Barriers</a:t>
            </a:r>
            <a:endParaRPr b="1">
              <a:solidFill>
                <a:schemeClr val="dk1"/>
              </a:solidFill>
              <a:latin typeface="Tahoma"/>
              <a:ea typeface="Tahoma"/>
              <a:cs typeface="Tahoma"/>
              <a:sym typeface="Tahoma"/>
            </a:endParaRPr>
          </a:p>
        </p:txBody>
      </p:sp>
      <p:sp>
        <p:nvSpPr>
          <p:cNvPr id="313" name="Shape 313"/>
          <p:cNvSpPr txBox="1"/>
          <p:nvPr/>
        </p:nvSpPr>
        <p:spPr>
          <a:xfrm>
            <a:off x="1775520" y="4581129"/>
            <a:ext cx="1872208" cy="535531"/>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b="1">
                <a:solidFill>
                  <a:schemeClr val="dk1"/>
                </a:solidFill>
                <a:latin typeface="Tahoma"/>
                <a:ea typeface="Tahoma"/>
                <a:cs typeface="Tahoma"/>
                <a:sym typeface="Tahoma"/>
              </a:rPr>
              <a:t>Benefits</a:t>
            </a:r>
            <a:endParaRPr b="1">
              <a:solidFill>
                <a:schemeClr val="dk1"/>
              </a:solidFill>
              <a:latin typeface="Tahoma"/>
              <a:ea typeface="Tahoma"/>
              <a:cs typeface="Tahoma"/>
              <a:sym typeface="Tahoma"/>
            </a:endParaRPr>
          </a:p>
        </p:txBody>
      </p:sp>
      <p:cxnSp>
        <p:nvCxnSpPr>
          <p:cNvPr id="314" name="Shape 314"/>
          <p:cNvCxnSpPr/>
          <p:nvPr/>
        </p:nvCxnSpPr>
        <p:spPr>
          <a:xfrm rot="10800000" flipH="1">
            <a:off x="1703512" y="4005064"/>
            <a:ext cx="8784976" cy="72008"/>
          </a:xfrm>
          <a:prstGeom prst="straightConnector1">
            <a:avLst/>
          </a:prstGeom>
          <a:noFill/>
          <a:ln w="28575" cap="flat" cmpd="sng">
            <a:solidFill>
              <a:schemeClr val="dk1"/>
            </a:solidFill>
            <a:prstDash val="solid"/>
            <a:round/>
            <a:headEnd type="none" w="med" len="med"/>
            <a:tailEnd type="none" w="med" len="med"/>
          </a:ln>
        </p:spPr>
      </p:cxnSp>
      <p:sp>
        <p:nvSpPr>
          <p:cNvPr id="315" name="Shape 315"/>
          <p:cNvSpPr txBox="1">
            <a:spLocks noGrp="1"/>
          </p:cNvSpPr>
          <p:nvPr>
            <p:ph type="sldNum" idx="12"/>
          </p:nvPr>
        </p:nvSpPr>
        <p:spPr>
          <a:xfrm>
            <a:off x="10106026" y="6564313"/>
            <a:ext cx="461963" cy="284162"/>
          </a:xfrm>
          <a:prstGeom prst="rect">
            <a:avLst/>
          </a:prstGeom>
          <a:noFill/>
          <a:ln>
            <a:noFill/>
          </a:ln>
        </p:spPr>
        <p:txBody>
          <a:bodyPr spcFirstLastPara="1" vert="horz" wrap="square" lIns="0" tIns="0" rIns="0" bIns="0" rtlCol="0" anchor="t" anchorCtr="0">
            <a:noAutofit/>
          </a:bodyPr>
          <a:lstStyle/>
          <a:p>
            <a:fld id="{00000000-1234-1234-1234-123412341234}" type="slidenum">
              <a:rPr lang="en-GB"/>
              <a:pPr/>
              <a:t>27</a:t>
            </a:fld>
            <a:endParaRPr/>
          </a:p>
        </p:txBody>
      </p:sp>
      <p:sp>
        <p:nvSpPr>
          <p:cNvPr id="316" name="Shape 316"/>
          <p:cNvSpPr txBox="1"/>
          <p:nvPr/>
        </p:nvSpPr>
        <p:spPr>
          <a:xfrm>
            <a:off x="1524000" y="6466585"/>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a:t>
            </a:r>
            <a:r>
              <a:rPr lang="en-GB" sz="1100">
                <a:solidFill>
                  <a:schemeClr val="lt1"/>
                </a:solidFill>
                <a:latin typeface="Tahoma"/>
                <a:ea typeface="Tahoma"/>
                <a:cs typeface="Tahoma"/>
                <a:sym typeface="Tahoma"/>
              </a:rPr>
              <a:t> Smith WA, Strand J. Social marketing behavior: a practical resource for social change professionals. Washington: Academy for Educational Development; 2008.</a:t>
            </a:r>
            <a:endParaRPr/>
          </a:p>
        </p:txBody>
      </p:sp>
      <p:sp>
        <p:nvSpPr>
          <p:cNvPr id="3" name="Titel 2">
            <a:extLst>
              <a:ext uri="{FF2B5EF4-FFF2-40B4-BE49-F238E27FC236}">
                <a16:creationId xmlns:a16="http://schemas.microsoft.com/office/drawing/2014/main" id="{0A876A03-B17A-5846-A0EC-D335C662885C}"/>
              </a:ext>
            </a:extLst>
          </p:cNvPr>
          <p:cNvSpPr>
            <a:spLocks noGrp="1"/>
          </p:cNvSpPr>
          <p:nvPr>
            <p:ph type="title"/>
          </p:nvPr>
        </p:nvSpPr>
        <p:spPr/>
        <p:txBody>
          <a:bodyPr/>
          <a:lstStyle/>
          <a:p>
            <a:r>
              <a:rPr lang="nl-NL" dirty="0"/>
              <a:t>Barriers </a:t>
            </a:r>
            <a:r>
              <a:rPr lang="nl-NL" dirty="0" err="1"/>
              <a:t>and</a:t>
            </a:r>
            <a:r>
              <a:rPr lang="nl-NL" dirty="0"/>
              <a:t> benefits</a:t>
            </a:r>
          </a:p>
        </p:txBody>
      </p:sp>
    </p:spTree>
    <p:extLst>
      <p:ext uri="{BB962C8B-B14F-4D97-AF65-F5344CB8AC3E}">
        <p14:creationId xmlns:p14="http://schemas.microsoft.com/office/powerpoint/2010/main" val="4012983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20"/>
        <p:cNvGrpSpPr/>
        <p:nvPr/>
      </p:nvGrpSpPr>
      <p:grpSpPr>
        <a:xfrm>
          <a:off x="0" y="0"/>
          <a:ext cx="0" cy="0"/>
          <a:chOff x="0" y="0"/>
          <a:chExt cx="0" cy="0"/>
        </a:xfrm>
      </p:grpSpPr>
      <p:graphicFrame>
        <p:nvGraphicFramePr>
          <p:cNvPr id="322" name="Shape 322"/>
          <p:cNvGraphicFramePr/>
          <p:nvPr/>
        </p:nvGraphicFramePr>
        <p:xfrm>
          <a:off x="1820261" y="1264851"/>
          <a:ext cx="8526450" cy="4389160"/>
        </p:xfrm>
        <a:graphic>
          <a:graphicData uri="http://schemas.openxmlformats.org/drawingml/2006/table">
            <a:tbl>
              <a:tblPr firstRow="1" bandRow="1">
                <a:noFill/>
              </a:tblPr>
              <a:tblGrid>
                <a:gridCol w="3061900">
                  <a:extLst>
                    <a:ext uri="{9D8B030D-6E8A-4147-A177-3AD203B41FA5}">
                      <a16:colId xmlns:a16="http://schemas.microsoft.com/office/drawing/2014/main" val="20000"/>
                    </a:ext>
                  </a:extLst>
                </a:gridCol>
                <a:gridCol w="3027400">
                  <a:extLst>
                    <a:ext uri="{9D8B030D-6E8A-4147-A177-3AD203B41FA5}">
                      <a16:colId xmlns:a16="http://schemas.microsoft.com/office/drawing/2014/main" val="20001"/>
                    </a:ext>
                  </a:extLst>
                </a:gridCol>
                <a:gridCol w="2437150">
                  <a:extLst>
                    <a:ext uri="{9D8B030D-6E8A-4147-A177-3AD203B41FA5}">
                      <a16:colId xmlns:a16="http://schemas.microsoft.com/office/drawing/2014/main" val="20002"/>
                    </a:ext>
                  </a:extLst>
                </a:gridCol>
              </a:tblGrid>
              <a:tr h="370850">
                <a:tc>
                  <a:txBody>
                    <a:bodyPr/>
                    <a:lstStyle/>
                    <a:p>
                      <a:pPr marL="0" marR="0" lvl="0" indent="0" algn="ctr" rtl="0">
                        <a:spcBef>
                          <a:spcPts val="0"/>
                        </a:spcBef>
                        <a:spcAft>
                          <a:spcPts val="0"/>
                        </a:spcAft>
                        <a:buNone/>
                      </a:pPr>
                      <a:r>
                        <a:rPr lang="en-GB" sz="2200"/>
                        <a:t>Segment</a:t>
                      </a:r>
                      <a:endParaRPr sz="2200"/>
                    </a:p>
                  </a:txBody>
                  <a:tcPr marL="91450" marR="91450" marT="45725" marB="45725"/>
                </a:tc>
                <a:tc>
                  <a:txBody>
                    <a:bodyPr/>
                    <a:lstStyle/>
                    <a:p>
                      <a:pPr marL="0" marR="0" lvl="0" indent="0" algn="ctr" rtl="0">
                        <a:spcBef>
                          <a:spcPts val="0"/>
                        </a:spcBef>
                        <a:spcAft>
                          <a:spcPts val="0"/>
                        </a:spcAft>
                        <a:buNone/>
                      </a:pPr>
                      <a:r>
                        <a:rPr lang="en-GB" sz="2200"/>
                        <a:t>Current</a:t>
                      </a:r>
                      <a:endParaRPr/>
                    </a:p>
                    <a:p>
                      <a:pPr marL="0" marR="0" lvl="0" indent="0" algn="ctr" rtl="0">
                        <a:spcBef>
                          <a:spcPts val="0"/>
                        </a:spcBef>
                        <a:spcAft>
                          <a:spcPts val="0"/>
                        </a:spcAft>
                        <a:buNone/>
                      </a:pPr>
                      <a:r>
                        <a:rPr lang="en-GB" sz="2200"/>
                        <a:t>behaviour</a:t>
                      </a:r>
                      <a:endParaRPr sz="2200"/>
                    </a:p>
                  </a:txBody>
                  <a:tcPr marL="91450" marR="91450" marT="45725" marB="45725"/>
                </a:tc>
                <a:tc>
                  <a:txBody>
                    <a:bodyPr/>
                    <a:lstStyle/>
                    <a:p>
                      <a:pPr marL="0" marR="0" lvl="0" indent="0" algn="ctr" rtl="0">
                        <a:spcBef>
                          <a:spcPts val="0"/>
                        </a:spcBef>
                        <a:spcAft>
                          <a:spcPts val="0"/>
                        </a:spcAft>
                        <a:buNone/>
                      </a:pPr>
                      <a:r>
                        <a:rPr lang="en-GB" sz="2200"/>
                        <a:t>Desired behaviour</a:t>
                      </a:r>
                      <a:endParaRPr sz="2200"/>
                    </a:p>
                  </a:txBody>
                  <a:tcPr marL="91450" marR="91450" marT="45725" marB="45725"/>
                </a:tc>
                <a:extLst>
                  <a:ext uri="{0D108BD9-81ED-4DB2-BD59-A6C34878D82A}">
                    <a16:rowId xmlns:a16="http://schemas.microsoft.com/office/drawing/2014/main" val="10000"/>
                  </a:ext>
                </a:extLst>
              </a:tr>
              <a:tr h="370850">
                <a:tc>
                  <a:txBody>
                    <a:bodyPr/>
                    <a:lstStyle/>
                    <a:p>
                      <a:pPr marL="0" marR="0" lvl="0" indent="0" algn="l" rtl="0">
                        <a:spcBef>
                          <a:spcPts val="0"/>
                        </a:spcBef>
                        <a:spcAft>
                          <a:spcPts val="0"/>
                        </a:spcAft>
                        <a:buNone/>
                      </a:pPr>
                      <a:r>
                        <a:rPr lang="en-GB" sz="2000"/>
                        <a:t>Pregnant women from the lowest socio-economic group who had not yet decided whether to breast/bottle feed</a:t>
                      </a:r>
                      <a:endParaRPr sz="2000"/>
                    </a:p>
                  </a:txBody>
                  <a:tcPr marL="91450" marR="91450" marT="45725" marB="45725"/>
                </a:tc>
                <a:tc>
                  <a:txBody>
                    <a:bodyPr/>
                    <a:lstStyle/>
                    <a:p>
                      <a:pPr marL="0" marR="0" lvl="0" indent="0" algn="l" rtl="0">
                        <a:spcBef>
                          <a:spcPts val="0"/>
                        </a:spcBef>
                        <a:spcAft>
                          <a:spcPts val="0"/>
                        </a:spcAft>
                        <a:buNone/>
                      </a:pPr>
                      <a:r>
                        <a:rPr lang="en-GB" sz="2000"/>
                        <a:t>Lower rates of breastfeeding initiation than national average of women at higher socio-economic levels</a:t>
                      </a:r>
                      <a:endParaRPr sz="2000"/>
                    </a:p>
                  </a:txBody>
                  <a:tcPr marL="91450" marR="91450" marT="45725" marB="45725"/>
                </a:tc>
                <a:tc>
                  <a:txBody>
                    <a:bodyPr/>
                    <a:lstStyle/>
                    <a:p>
                      <a:pPr marL="0" marR="0" lvl="0" indent="0" algn="l" rtl="0">
                        <a:spcBef>
                          <a:spcPts val="0"/>
                        </a:spcBef>
                        <a:spcAft>
                          <a:spcPts val="0"/>
                        </a:spcAft>
                        <a:buNone/>
                      </a:pPr>
                      <a:r>
                        <a:rPr lang="en-GB" sz="2000"/>
                        <a:t>Increased initiation of breastfeeding</a:t>
                      </a:r>
                      <a:endParaRPr sz="2000"/>
                    </a:p>
                  </a:txBody>
                  <a:tcPr marL="91450" marR="91450" marT="45725" marB="45725"/>
                </a:tc>
                <a:extLst>
                  <a:ext uri="{0D108BD9-81ED-4DB2-BD59-A6C34878D82A}">
                    <a16:rowId xmlns:a16="http://schemas.microsoft.com/office/drawing/2014/main" val="10001"/>
                  </a:ext>
                </a:extLst>
              </a:tr>
              <a:tr h="370850">
                <a:tc>
                  <a:txBody>
                    <a:bodyPr/>
                    <a:lstStyle/>
                    <a:p>
                      <a:pPr marL="0" marR="0" lvl="0" indent="0" algn="l" rtl="0">
                        <a:spcBef>
                          <a:spcPts val="0"/>
                        </a:spcBef>
                        <a:spcAft>
                          <a:spcPts val="0"/>
                        </a:spcAft>
                        <a:buNone/>
                      </a:pPr>
                      <a:r>
                        <a:rPr lang="en-GB" sz="2000"/>
                        <a:t>Family and friends</a:t>
                      </a:r>
                      <a:endParaRPr sz="2000"/>
                    </a:p>
                  </a:txBody>
                  <a:tcPr marL="91450" marR="91450" marT="45725" marB="45725"/>
                </a:tc>
                <a:tc>
                  <a:txBody>
                    <a:bodyPr/>
                    <a:lstStyle/>
                    <a:p>
                      <a:pPr marL="0" marR="0" lvl="0" indent="0" algn="l" rtl="0">
                        <a:spcBef>
                          <a:spcPts val="0"/>
                        </a:spcBef>
                        <a:spcAft>
                          <a:spcPts val="0"/>
                        </a:spcAft>
                        <a:buNone/>
                      </a:pPr>
                      <a:r>
                        <a:rPr lang="en-GB" sz="2000"/>
                        <a:t>Criticism and lack of support for breastfeeding</a:t>
                      </a:r>
                      <a:endParaRPr sz="2000"/>
                    </a:p>
                  </a:txBody>
                  <a:tcPr marL="91450" marR="91450" marT="45725" marB="45725"/>
                </a:tc>
                <a:tc>
                  <a:txBody>
                    <a:bodyPr/>
                    <a:lstStyle/>
                    <a:p>
                      <a:pPr marL="0" marR="0" lvl="0" indent="0" algn="l" rtl="0">
                        <a:spcBef>
                          <a:spcPts val="0"/>
                        </a:spcBef>
                        <a:spcAft>
                          <a:spcPts val="0"/>
                        </a:spcAft>
                        <a:buNone/>
                      </a:pPr>
                      <a:r>
                        <a:rPr lang="en-GB" sz="2000"/>
                        <a:t>Provide support for breastfeeding</a:t>
                      </a:r>
                      <a:endParaRPr sz="2000"/>
                    </a:p>
                  </a:txBody>
                  <a:tcPr marL="91450" marR="91450" marT="45725" marB="45725"/>
                </a:tc>
                <a:extLst>
                  <a:ext uri="{0D108BD9-81ED-4DB2-BD59-A6C34878D82A}">
                    <a16:rowId xmlns:a16="http://schemas.microsoft.com/office/drawing/2014/main" val="10002"/>
                  </a:ext>
                </a:extLst>
              </a:tr>
              <a:tr h="370850">
                <a:tc>
                  <a:txBody>
                    <a:bodyPr/>
                    <a:lstStyle/>
                    <a:p>
                      <a:pPr marL="0" marR="0" lvl="0" indent="0" algn="l" rtl="0">
                        <a:spcBef>
                          <a:spcPts val="0"/>
                        </a:spcBef>
                        <a:spcAft>
                          <a:spcPts val="0"/>
                        </a:spcAft>
                        <a:buNone/>
                      </a:pPr>
                      <a:r>
                        <a:rPr lang="en-GB" sz="2000"/>
                        <a:t>Healthcare providers</a:t>
                      </a:r>
                      <a:endParaRPr sz="2000"/>
                    </a:p>
                  </a:txBody>
                  <a:tcPr marL="91450" marR="91450" marT="45725" marB="45725"/>
                </a:tc>
                <a:tc>
                  <a:txBody>
                    <a:bodyPr/>
                    <a:lstStyle/>
                    <a:p>
                      <a:pPr marL="0" marR="0" lvl="0" indent="0" algn="l" rtl="0">
                        <a:spcBef>
                          <a:spcPts val="0"/>
                        </a:spcBef>
                        <a:spcAft>
                          <a:spcPts val="0"/>
                        </a:spcAft>
                        <a:buNone/>
                      </a:pPr>
                      <a:r>
                        <a:rPr lang="en-GB" sz="2000"/>
                        <a:t>Not encouraging breastfeeding during patient contact</a:t>
                      </a:r>
                      <a:endParaRPr sz="2000"/>
                    </a:p>
                  </a:txBody>
                  <a:tcPr marL="91450" marR="91450" marT="45725" marB="45725"/>
                </a:tc>
                <a:tc>
                  <a:txBody>
                    <a:bodyPr/>
                    <a:lstStyle/>
                    <a:p>
                      <a:pPr marL="185738" marR="0" lvl="0" indent="-185738" algn="l" rtl="0">
                        <a:spcBef>
                          <a:spcPts val="0"/>
                        </a:spcBef>
                        <a:spcAft>
                          <a:spcPts val="0"/>
                        </a:spcAft>
                        <a:buClr>
                          <a:schemeClr val="dk1"/>
                        </a:buClr>
                        <a:buSzPts val="2000"/>
                        <a:buFont typeface="Arial"/>
                        <a:buChar char="•"/>
                      </a:pPr>
                      <a:r>
                        <a:rPr lang="en-GB" sz="2000"/>
                        <a:t>Encourage breastfeeding</a:t>
                      </a:r>
                      <a:endParaRPr/>
                    </a:p>
                    <a:p>
                      <a:pPr marL="185738" marR="0" lvl="0" indent="-185738" algn="l" rtl="0">
                        <a:spcBef>
                          <a:spcPts val="0"/>
                        </a:spcBef>
                        <a:spcAft>
                          <a:spcPts val="0"/>
                        </a:spcAft>
                        <a:buClr>
                          <a:schemeClr val="dk1"/>
                        </a:buClr>
                        <a:buSzPts val="2000"/>
                        <a:buFont typeface="Arial"/>
                        <a:buChar char="•"/>
                      </a:pPr>
                      <a:r>
                        <a:rPr lang="en-GB" sz="2000"/>
                        <a:t>Use campaign materials</a:t>
                      </a:r>
                      <a:endParaRPr sz="2000"/>
                    </a:p>
                  </a:txBody>
                  <a:tcPr marL="91450" marR="91450" marT="45725" marB="45725"/>
                </a:tc>
                <a:extLst>
                  <a:ext uri="{0D108BD9-81ED-4DB2-BD59-A6C34878D82A}">
                    <a16:rowId xmlns:a16="http://schemas.microsoft.com/office/drawing/2014/main" val="10003"/>
                  </a:ext>
                </a:extLst>
              </a:tr>
            </a:tbl>
          </a:graphicData>
        </a:graphic>
      </p:graphicFrame>
      <p:sp>
        <p:nvSpPr>
          <p:cNvPr id="323" name="Shape 323"/>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28</a:t>
            </a:fld>
            <a:endParaRPr sz="1200">
              <a:solidFill>
                <a:schemeClr val="lt1"/>
              </a:solidFill>
              <a:latin typeface="Tahoma"/>
              <a:ea typeface="Tahoma"/>
              <a:cs typeface="Tahoma"/>
              <a:sym typeface="Tahoma"/>
            </a:endParaRPr>
          </a:p>
        </p:txBody>
      </p:sp>
      <p:sp>
        <p:nvSpPr>
          <p:cNvPr id="324" name="Shape 324"/>
          <p:cNvSpPr txBox="1"/>
          <p:nvPr/>
        </p:nvSpPr>
        <p:spPr>
          <a:xfrm>
            <a:off x="1528212" y="6472460"/>
            <a:ext cx="8905010" cy="549381"/>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 </a:t>
            </a:r>
            <a:r>
              <a:rPr lang="en-GB" sz="1100">
                <a:solidFill>
                  <a:schemeClr val="lt1"/>
                </a:solidFill>
                <a:latin typeface="Tahoma"/>
                <a:ea typeface="Tahoma"/>
                <a:cs typeface="Tahoma"/>
                <a:sym typeface="Tahoma"/>
              </a:rPr>
              <a:t>Reynolds L, Merritt R. Scoping. In: French J, Blair-Stevens C, McVey D, Merritt R, editors. Social marketing and public health: theory and practice. Oxford: Oxford University Press; 2010.</a:t>
            </a:r>
            <a:endParaRPr sz="1100">
              <a:solidFill>
                <a:schemeClr val="lt1"/>
              </a:solidFill>
              <a:latin typeface="Tahoma"/>
              <a:ea typeface="Tahoma"/>
              <a:cs typeface="Tahoma"/>
              <a:sym typeface="Tahoma"/>
            </a:endParaRPr>
          </a:p>
          <a:p>
            <a:pPr>
              <a:spcBef>
                <a:spcPts val="0"/>
              </a:spcBef>
              <a:spcAft>
                <a:spcPts val="0"/>
              </a:spcAft>
            </a:pPr>
            <a:endParaRPr sz="1100">
              <a:solidFill>
                <a:schemeClr val="lt1"/>
              </a:solidFill>
              <a:latin typeface="Tahoma"/>
              <a:ea typeface="Tahoma"/>
              <a:cs typeface="Tahoma"/>
              <a:sym typeface="Tahoma"/>
            </a:endParaRPr>
          </a:p>
        </p:txBody>
      </p:sp>
      <p:sp>
        <p:nvSpPr>
          <p:cNvPr id="3" name="Titel 2">
            <a:extLst>
              <a:ext uri="{FF2B5EF4-FFF2-40B4-BE49-F238E27FC236}">
                <a16:creationId xmlns:a16="http://schemas.microsoft.com/office/drawing/2014/main" id="{B00AE627-3472-BF43-B9F4-EDA977087299}"/>
              </a:ext>
            </a:extLst>
          </p:cNvPr>
          <p:cNvSpPr>
            <a:spLocks noGrp="1"/>
          </p:cNvSpPr>
          <p:nvPr>
            <p:ph type="title"/>
          </p:nvPr>
        </p:nvSpPr>
        <p:spPr/>
        <p:txBody>
          <a:bodyPr/>
          <a:lstStyle/>
          <a:p>
            <a:r>
              <a:rPr lang="nl-NL" dirty="0" err="1"/>
              <a:t>Define</a:t>
            </a:r>
            <a:r>
              <a:rPr lang="nl-NL" dirty="0"/>
              <a:t> </a:t>
            </a:r>
            <a:r>
              <a:rPr lang="nl-NL" dirty="0" err="1"/>
              <a:t>the</a:t>
            </a:r>
            <a:r>
              <a:rPr lang="nl-NL" dirty="0"/>
              <a:t> </a:t>
            </a:r>
            <a:r>
              <a:rPr lang="nl-NL" dirty="0" err="1"/>
              <a:t>behaviour</a:t>
            </a:r>
            <a:endParaRPr lang="nl-NL" dirty="0"/>
          </a:p>
        </p:txBody>
      </p:sp>
    </p:spTree>
    <p:extLst>
      <p:ext uri="{BB962C8B-B14F-4D97-AF65-F5344CB8AC3E}">
        <p14:creationId xmlns:p14="http://schemas.microsoft.com/office/powerpoint/2010/main" val="13664694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28"/>
        <p:cNvGrpSpPr/>
        <p:nvPr/>
      </p:nvGrpSpPr>
      <p:grpSpPr>
        <a:xfrm>
          <a:off x="0" y="0"/>
          <a:ext cx="0" cy="0"/>
          <a:chOff x="0" y="0"/>
          <a:chExt cx="0" cy="0"/>
        </a:xfrm>
      </p:grpSpPr>
      <p:sp>
        <p:nvSpPr>
          <p:cNvPr id="330" name="Shape 330"/>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29</a:t>
            </a:fld>
            <a:endParaRPr sz="1200">
              <a:solidFill>
                <a:schemeClr val="lt1"/>
              </a:solidFill>
              <a:latin typeface="Tahoma"/>
              <a:ea typeface="Tahoma"/>
              <a:cs typeface="Tahoma"/>
              <a:sym typeface="Tahoma"/>
            </a:endParaRPr>
          </a:p>
        </p:txBody>
      </p:sp>
      <p:sp>
        <p:nvSpPr>
          <p:cNvPr id="331" name="Shape 331"/>
          <p:cNvSpPr/>
          <p:nvPr/>
        </p:nvSpPr>
        <p:spPr>
          <a:xfrm>
            <a:off x="1737013" y="1274917"/>
            <a:ext cx="8659138" cy="2043113"/>
          </a:xfrm>
          <a:prstGeom prst="roundRect">
            <a:avLst>
              <a:gd name="adj" fmla="val 16667"/>
            </a:avLst>
          </a:prstGeom>
          <a:noFill/>
          <a:ln w="25400" cap="flat" cmpd="sng">
            <a:solidFill>
              <a:srgbClr val="69AE23"/>
            </a:solidFill>
            <a:prstDash val="solid"/>
            <a:round/>
            <a:headEnd type="none" w="med" len="med"/>
            <a:tailEnd type="none" w="med" len="med"/>
          </a:ln>
        </p:spPr>
        <p:txBody>
          <a:bodyPr spcFirstLastPara="1" wrap="square" lIns="91425" tIns="45700" rIns="91425" bIns="45700" anchor="t" anchorCtr="0">
            <a:noAutofit/>
          </a:bodyPr>
          <a:lstStyle/>
          <a:p>
            <a:pPr>
              <a:lnSpc>
                <a:spcPct val="100000"/>
              </a:lnSpc>
              <a:spcBef>
                <a:spcPts val="0"/>
              </a:spcBef>
              <a:spcAft>
                <a:spcPts val="0"/>
              </a:spcAft>
            </a:pPr>
            <a:r>
              <a:rPr lang="en-GB" sz="2400" b="1">
                <a:solidFill>
                  <a:schemeClr val="dk1"/>
                </a:solidFill>
                <a:latin typeface="Tahoma"/>
                <a:ea typeface="Tahoma"/>
                <a:cs typeface="Tahoma"/>
                <a:sym typeface="Tahoma"/>
              </a:rPr>
              <a:t>”We cannot afford it”</a:t>
            </a:r>
            <a:endParaRPr/>
          </a:p>
          <a:p>
            <a:pPr>
              <a:lnSpc>
                <a:spcPct val="100000"/>
              </a:lnSpc>
              <a:spcBef>
                <a:spcPts val="0"/>
              </a:spcBef>
              <a:spcAft>
                <a:spcPts val="0"/>
              </a:spcAft>
            </a:pPr>
            <a:endParaRPr sz="1200" b="1">
              <a:solidFill>
                <a:schemeClr val="dk1"/>
              </a:solidFill>
              <a:latin typeface="Tahoma"/>
              <a:ea typeface="Tahoma"/>
              <a:cs typeface="Tahoma"/>
              <a:sym typeface="Tahoma"/>
            </a:endParaRPr>
          </a:p>
          <a:p>
            <a:pPr marL="358775" indent="-358775">
              <a:lnSpc>
                <a:spcPct val="100000"/>
              </a:lnSpc>
              <a:spcBef>
                <a:spcPts val="0"/>
              </a:spcBef>
              <a:spcAft>
                <a:spcPts val="0"/>
              </a:spcAft>
              <a:buClr>
                <a:srgbClr val="69AE23"/>
              </a:buClr>
              <a:buSzPts val="2420"/>
              <a:buFont typeface="Arial"/>
              <a:buChar char="•"/>
            </a:pPr>
            <a:r>
              <a:rPr lang="en-GB" sz="2200">
                <a:solidFill>
                  <a:schemeClr val="dk1"/>
                </a:solidFill>
                <a:latin typeface="Tahoma"/>
                <a:ea typeface="Tahoma"/>
                <a:cs typeface="Tahoma"/>
                <a:sym typeface="Tahoma"/>
              </a:rPr>
              <a:t>Literature searches and other free cost information sources</a:t>
            </a:r>
            <a:endParaRPr/>
          </a:p>
          <a:p>
            <a:pPr marL="358775" indent="-274955">
              <a:lnSpc>
                <a:spcPct val="100000"/>
              </a:lnSpc>
              <a:spcBef>
                <a:spcPts val="0"/>
              </a:spcBef>
              <a:spcAft>
                <a:spcPts val="0"/>
              </a:spcAft>
              <a:buClr>
                <a:srgbClr val="69AE23"/>
              </a:buClr>
              <a:buSzPts val="1320"/>
            </a:pPr>
            <a:endParaRPr sz="1200">
              <a:solidFill>
                <a:schemeClr val="dk1"/>
              </a:solidFill>
              <a:latin typeface="Tahoma"/>
              <a:ea typeface="Tahoma"/>
              <a:cs typeface="Tahoma"/>
              <a:sym typeface="Tahoma"/>
            </a:endParaRPr>
          </a:p>
          <a:p>
            <a:pPr marL="358775" indent="-358775">
              <a:lnSpc>
                <a:spcPct val="100000"/>
              </a:lnSpc>
              <a:spcBef>
                <a:spcPts val="0"/>
              </a:spcBef>
              <a:spcAft>
                <a:spcPts val="0"/>
              </a:spcAft>
              <a:buClr>
                <a:srgbClr val="69AE23"/>
              </a:buClr>
              <a:buSzPts val="2420"/>
              <a:buFont typeface="Arial"/>
              <a:buChar char="•"/>
            </a:pPr>
            <a:r>
              <a:rPr lang="en-GB" sz="2200">
                <a:solidFill>
                  <a:schemeClr val="dk1"/>
                </a:solidFill>
                <a:latin typeface="Tahoma"/>
                <a:ea typeface="Tahoma"/>
                <a:cs typeface="Tahoma"/>
                <a:sym typeface="Tahoma"/>
              </a:rPr>
              <a:t>Cost for database analysis is less than conducting primary research</a:t>
            </a:r>
            <a:endParaRPr/>
          </a:p>
        </p:txBody>
      </p:sp>
      <p:sp>
        <p:nvSpPr>
          <p:cNvPr id="332" name="Shape 332"/>
          <p:cNvSpPr/>
          <p:nvPr/>
        </p:nvSpPr>
        <p:spPr>
          <a:xfrm>
            <a:off x="1737013" y="3910258"/>
            <a:ext cx="8659138" cy="2043113"/>
          </a:xfrm>
          <a:prstGeom prst="roundRect">
            <a:avLst>
              <a:gd name="adj" fmla="val 16667"/>
            </a:avLst>
          </a:prstGeom>
          <a:noFill/>
          <a:ln w="25400" cap="flat" cmpd="sng">
            <a:solidFill>
              <a:srgbClr val="69AE23"/>
            </a:solidFill>
            <a:prstDash val="solid"/>
            <a:round/>
            <a:headEnd type="none" w="med" len="med"/>
            <a:tailEnd type="none" w="med" len="med"/>
          </a:ln>
        </p:spPr>
        <p:txBody>
          <a:bodyPr spcFirstLastPara="1" wrap="square" lIns="91425" tIns="45700" rIns="91425" bIns="45700" anchor="t" anchorCtr="0">
            <a:noAutofit/>
          </a:bodyPr>
          <a:lstStyle/>
          <a:p>
            <a:pPr>
              <a:lnSpc>
                <a:spcPct val="100000"/>
              </a:lnSpc>
              <a:spcBef>
                <a:spcPts val="0"/>
              </a:spcBef>
              <a:spcAft>
                <a:spcPts val="0"/>
              </a:spcAft>
            </a:pPr>
            <a:r>
              <a:rPr lang="en-GB" sz="2400" b="1">
                <a:solidFill>
                  <a:schemeClr val="dk1"/>
                </a:solidFill>
                <a:latin typeface="Tahoma"/>
                <a:ea typeface="Tahoma"/>
                <a:cs typeface="Tahoma"/>
                <a:sym typeface="Tahoma"/>
              </a:rPr>
              <a:t>”We do not have time”</a:t>
            </a:r>
            <a:endParaRPr/>
          </a:p>
          <a:p>
            <a:pPr>
              <a:lnSpc>
                <a:spcPct val="100000"/>
              </a:lnSpc>
              <a:spcBef>
                <a:spcPts val="0"/>
              </a:spcBef>
              <a:spcAft>
                <a:spcPts val="0"/>
              </a:spcAft>
            </a:pPr>
            <a:endParaRPr sz="1200" b="1">
              <a:solidFill>
                <a:schemeClr val="dk1"/>
              </a:solidFill>
              <a:latin typeface="Tahoma"/>
              <a:ea typeface="Tahoma"/>
              <a:cs typeface="Tahoma"/>
              <a:sym typeface="Tahoma"/>
            </a:endParaRPr>
          </a:p>
          <a:p>
            <a:pPr marL="342900" indent="-342900">
              <a:lnSpc>
                <a:spcPct val="100000"/>
              </a:lnSpc>
              <a:spcBef>
                <a:spcPts val="0"/>
              </a:spcBef>
              <a:spcAft>
                <a:spcPts val="0"/>
              </a:spcAft>
              <a:buClr>
                <a:srgbClr val="69AE23"/>
              </a:buClr>
              <a:buSzPts val="2420"/>
              <a:buFont typeface="Arial"/>
              <a:buChar char="•"/>
            </a:pPr>
            <a:r>
              <a:rPr lang="en-GB" sz="2200">
                <a:solidFill>
                  <a:schemeClr val="dk1"/>
                </a:solidFill>
                <a:latin typeface="Tahoma"/>
                <a:ea typeface="Tahoma"/>
                <a:cs typeface="Tahoma"/>
                <a:sym typeface="Tahoma"/>
              </a:rPr>
              <a:t>Campaigns require planning but planning need not to be a time-consuming activity</a:t>
            </a:r>
            <a:endParaRPr/>
          </a:p>
          <a:p>
            <a:pPr marL="342900" indent="-259080">
              <a:lnSpc>
                <a:spcPct val="100000"/>
              </a:lnSpc>
              <a:spcBef>
                <a:spcPts val="0"/>
              </a:spcBef>
              <a:spcAft>
                <a:spcPts val="0"/>
              </a:spcAft>
              <a:buClr>
                <a:srgbClr val="69AE23"/>
              </a:buClr>
              <a:buSzPts val="1320"/>
            </a:pPr>
            <a:endParaRPr sz="1200">
              <a:solidFill>
                <a:schemeClr val="dk1"/>
              </a:solidFill>
              <a:latin typeface="Tahoma"/>
              <a:ea typeface="Tahoma"/>
              <a:cs typeface="Tahoma"/>
              <a:sym typeface="Tahoma"/>
            </a:endParaRPr>
          </a:p>
          <a:p>
            <a:pPr marL="342900" indent="-342900">
              <a:lnSpc>
                <a:spcPct val="100000"/>
              </a:lnSpc>
              <a:spcBef>
                <a:spcPts val="0"/>
              </a:spcBef>
              <a:spcAft>
                <a:spcPts val="0"/>
              </a:spcAft>
              <a:buClr>
                <a:srgbClr val="69AE23"/>
              </a:buClr>
              <a:buSzPts val="2420"/>
              <a:buFont typeface="Arial"/>
              <a:buChar char="•"/>
            </a:pPr>
            <a:r>
              <a:rPr lang="en-GB" sz="2200">
                <a:solidFill>
                  <a:schemeClr val="dk1"/>
                </a:solidFill>
                <a:latin typeface="Tahoma"/>
                <a:ea typeface="Tahoma"/>
                <a:cs typeface="Tahoma"/>
                <a:sym typeface="Tahoma"/>
              </a:rPr>
              <a:t>One person should not be doing all the planning tasks</a:t>
            </a:r>
            <a:endParaRPr/>
          </a:p>
        </p:txBody>
      </p:sp>
      <p:sp>
        <p:nvSpPr>
          <p:cNvPr id="333" name="Shape 333"/>
          <p:cNvSpPr txBox="1"/>
          <p:nvPr/>
        </p:nvSpPr>
        <p:spPr>
          <a:xfrm>
            <a:off x="1524001" y="6444714"/>
            <a:ext cx="8872151"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a:t>
            </a:r>
            <a:r>
              <a:rPr lang="en-GB" sz="1100">
                <a:solidFill>
                  <a:schemeClr val="lt1"/>
                </a:solidFill>
                <a:latin typeface="Tahoma"/>
                <a:ea typeface="Tahoma"/>
                <a:cs typeface="Tahoma"/>
                <a:sym typeface="Tahoma"/>
              </a:rPr>
              <a:t> National Cancer Institute. Making health communications programs work: a planner’s guide. USA: U.S. Department of Health and Human Services, National Institutes of Health; 2008.</a:t>
            </a:r>
            <a:endParaRPr/>
          </a:p>
        </p:txBody>
      </p:sp>
      <p:sp>
        <p:nvSpPr>
          <p:cNvPr id="3" name="Titel 2">
            <a:extLst>
              <a:ext uri="{FF2B5EF4-FFF2-40B4-BE49-F238E27FC236}">
                <a16:creationId xmlns:a16="http://schemas.microsoft.com/office/drawing/2014/main" id="{7686359F-2EEC-EF40-A5ED-D4B8234CB8DE}"/>
              </a:ext>
            </a:extLst>
          </p:cNvPr>
          <p:cNvSpPr>
            <a:spLocks noGrp="1"/>
          </p:cNvSpPr>
          <p:nvPr>
            <p:ph type="title"/>
          </p:nvPr>
        </p:nvSpPr>
        <p:spPr/>
        <p:txBody>
          <a:bodyPr/>
          <a:lstStyle/>
          <a:p>
            <a:r>
              <a:rPr lang="nl-NL" dirty="0" err="1"/>
              <a:t>Misconceptions</a:t>
            </a:r>
            <a:r>
              <a:rPr lang="nl-NL" dirty="0"/>
              <a:t> on </a:t>
            </a:r>
            <a:r>
              <a:rPr lang="nl-NL" dirty="0" err="1"/>
              <a:t>formative</a:t>
            </a:r>
            <a:r>
              <a:rPr lang="nl-NL" dirty="0"/>
              <a:t> </a:t>
            </a:r>
            <a:r>
              <a:rPr lang="nl-NL" dirty="0" err="1"/>
              <a:t>evaluation</a:t>
            </a:r>
            <a:endParaRPr lang="nl-NL" dirty="0"/>
          </a:p>
        </p:txBody>
      </p:sp>
    </p:spTree>
    <p:extLst>
      <p:ext uri="{BB962C8B-B14F-4D97-AF65-F5344CB8AC3E}">
        <p14:creationId xmlns:p14="http://schemas.microsoft.com/office/powerpoint/2010/main" val="146809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CBF66E-E289-EE4A-B88E-43E365F04256}"/>
              </a:ext>
            </a:extLst>
          </p:cNvPr>
          <p:cNvSpPr>
            <a:spLocks noGrp="1"/>
          </p:cNvSpPr>
          <p:nvPr>
            <p:ph type="title"/>
          </p:nvPr>
        </p:nvSpPr>
        <p:spPr/>
        <p:txBody>
          <a:bodyPr/>
          <a:lstStyle/>
          <a:p>
            <a:r>
              <a:rPr lang="nl-NL" dirty="0" err="1"/>
              <a:t>Objectives</a:t>
            </a:r>
            <a:r>
              <a:rPr lang="nl-NL" dirty="0"/>
              <a:t> (2)</a:t>
            </a:r>
          </a:p>
        </p:txBody>
      </p:sp>
      <p:sp>
        <p:nvSpPr>
          <p:cNvPr id="3" name="Tijdelijke aanduiding voor inhoud 2">
            <a:extLst>
              <a:ext uri="{FF2B5EF4-FFF2-40B4-BE49-F238E27FC236}">
                <a16:creationId xmlns:a16="http://schemas.microsoft.com/office/drawing/2014/main" id="{C9A4316D-FC65-0144-8748-6D2FA049CB5E}"/>
              </a:ext>
            </a:extLst>
          </p:cNvPr>
          <p:cNvSpPr>
            <a:spLocks noGrp="1"/>
          </p:cNvSpPr>
          <p:nvPr>
            <p:ph idx="1"/>
          </p:nvPr>
        </p:nvSpPr>
        <p:spPr/>
        <p:txBody>
          <a:bodyPr/>
          <a:lstStyle/>
          <a:p>
            <a:r>
              <a:rPr lang="en-GB" dirty="0"/>
              <a:t>Related to the course objectives:</a:t>
            </a:r>
          </a:p>
          <a:p>
            <a:pPr marL="457200" lvl="0" indent="-457200">
              <a:buFont typeface="+mj-lt"/>
              <a:buAutoNum type="alphaUcPeriod"/>
            </a:pPr>
            <a:r>
              <a:rPr lang="en-GB" dirty="0"/>
              <a:t>Understand and explain the rationale, key elements and steps required to develop behaviour change communication campaigns on prudent antibiotic use</a:t>
            </a:r>
            <a:endParaRPr lang="nl-NL" dirty="0"/>
          </a:p>
          <a:p>
            <a:pPr marL="457200" lvl="0" indent="-457200">
              <a:buFont typeface="+mj-lt"/>
              <a:buAutoNum type="alphaUcPeriod"/>
            </a:pPr>
            <a:r>
              <a:rPr lang="en-GB" dirty="0"/>
              <a:t>Understand and apply basic social marketing concepts in the development, implementation and evaluation of behaviour change communication campaigns on prudent antibiotic use</a:t>
            </a:r>
            <a:endParaRPr lang="nl-NL" dirty="0"/>
          </a:p>
          <a:p>
            <a:pPr marL="457200" lvl="0" indent="-457200">
              <a:buFont typeface="+mj-lt"/>
              <a:buAutoNum type="alphaUcPeriod"/>
            </a:pPr>
            <a:r>
              <a:rPr lang="en-GB" dirty="0"/>
              <a:t>Design and implement behaviour change communication campaigns on prudent antibiotic use</a:t>
            </a:r>
            <a:endParaRPr lang="nl-NL" dirty="0"/>
          </a:p>
          <a:p>
            <a:endParaRPr lang="en-GB" dirty="0"/>
          </a:p>
          <a:p>
            <a:endParaRPr lang="nl-NL" dirty="0"/>
          </a:p>
        </p:txBody>
      </p:sp>
      <p:sp>
        <p:nvSpPr>
          <p:cNvPr id="4" name="Tijdelijke aanduiding voor dianummer 3">
            <a:extLst>
              <a:ext uri="{FF2B5EF4-FFF2-40B4-BE49-F238E27FC236}">
                <a16:creationId xmlns:a16="http://schemas.microsoft.com/office/drawing/2014/main" id="{8D4991B5-8C90-9346-8D64-EE781E0B14F1}"/>
              </a:ext>
            </a:extLst>
          </p:cNvPr>
          <p:cNvSpPr>
            <a:spLocks noGrp="1"/>
          </p:cNvSpPr>
          <p:nvPr>
            <p:ph type="sldNum" sz="quarter" idx="10"/>
          </p:nvPr>
        </p:nvSpPr>
        <p:spPr/>
        <p:txBody>
          <a:bodyPr/>
          <a:lstStyle/>
          <a:p>
            <a:fld id="{0580567E-5E8F-47A5-90DF-8BFEB1A71525}" type="slidenum">
              <a:rPr lang="en-GB" smtClean="0"/>
              <a:pPr/>
              <a:t>3</a:t>
            </a:fld>
            <a:endParaRPr lang="en-GB" dirty="0"/>
          </a:p>
        </p:txBody>
      </p:sp>
    </p:spTree>
    <p:extLst>
      <p:ext uri="{BB962C8B-B14F-4D97-AF65-F5344CB8AC3E}">
        <p14:creationId xmlns:p14="http://schemas.microsoft.com/office/powerpoint/2010/main" val="28812794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37"/>
        <p:cNvGrpSpPr/>
        <p:nvPr/>
      </p:nvGrpSpPr>
      <p:grpSpPr>
        <a:xfrm>
          <a:off x="0" y="0"/>
          <a:ext cx="0" cy="0"/>
          <a:chOff x="0" y="0"/>
          <a:chExt cx="0" cy="0"/>
        </a:xfrm>
      </p:grpSpPr>
      <p:sp>
        <p:nvSpPr>
          <p:cNvPr id="339" name="Shape 339"/>
          <p:cNvSpPr txBox="1">
            <a:spLocks noGrp="1"/>
          </p:cNvSpPr>
          <p:nvPr>
            <p:ph type="body" idx="1"/>
          </p:nvPr>
        </p:nvSpPr>
        <p:spPr>
          <a:xfrm>
            <a:off x="1847851" y="1079500"/>
            <a:ext cx="8526463" cy="5162550"/>
          </a:xfrm>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08333"/>
              </a:lnSpc>
              <a:spcBef>
                <a:spcPts val="0"/>
              </a:spcBef>
              <a:spcAft>
                <a:spcPts val="0"/>
              </a:spcAft>
            </a:pPr>
            <a:r>
              <a:rPr lang="en-GB">
                <a:solidFill>
                  <a:schemeClr val="dk1"/>
                </a:solidFill>
                <a:latin typeface="Tahoma"/>
                <a:ea typeface="Tahoma"/>
                <a:cs typeface="Tahoma"/>
                <a:sym typeface="Tahoma"/>
              </a:rPr>
              <a:t>Any questions?</a:t>
            </a:r>
            <a:endParaRPr>
              <a:solidFill>
                <a:schemeClr val="dk1"/>
              </a:solidFill>
              <a:latin typeface="Tahoma"/>
              <a:ea typeface="Tahoma"/>
              <a:cs typeface="Tahoma"/>
              <a:sym typeface="Tahoma"/>
            </a:endParaRPr>
          </a:p>
        </p:txBody>
      </p:sp>
      <p:sp>
        <p:nvSpPr>
          <p:cNvPr id="340" name="Shape 340"/>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30</a:t>
            </a:fld>
            <a:endParaRPr sz="1200">
              <a:solidFill>
                <a:schemeClr val="lt1"/>
              </a:solidFill>
              <a:latin typeface="Tahoma"/>
              <a:ea typeface="Tahoma"/>
              <a:cs typeface="Tahoma"/>
              <a:sym typeface="Tahoma"/>
            </a:endParaRPr>
          </a:p>
        </p:txBody>
      </p:sp>
      <p:pic>
        <p:nvPicPr>
          <p:cNvPr id="341" name="Shape 341" descr="C:\Users\serosa\AppData\Local\Microsoft\Windows\Temporary Internet Files\Content.IE5\2ZRN85JG\MC900442072[1].wmf"/>
          <p:cNvPicPr preferRelativeResize="0"/>
          <p:nvPr/>
        </p:nvPicPr>
        <p:blipFill rotWithShape="1">
          <a:blip r:embed="rId3">
            <a:alphaModFix/>
          </a:blip>
          <a:srcRect/>
          <a:stretch/>
        </p:blipFill>
        <p:spPr>
          <a:xfrm>
            <a:off x="3755946" y="2069452"/>
            <a:ext cx="4680108" cy="3340735"/>
          </a:xfrm>
          <a:prstGeom prst="rect">
            <a:avLst/>
          </a:prstGeom>
          <a:noFill/>
          <a:ln>
            <a:noFill/>
          </a:ln>
        </p:spPr>
      </p:pic>
      <p:sp>
        <p:nvSpPr>
          <p:cNvPr id="3" name="Titel 2">
            <a:extLst>
              <a:ext uri="{FF2B5EF4-FFF2-40B4-BE49-F238E27FC236}">
                <a16:creationId xmlns:a16="http://schemas.microsoft.com/office/drawing/2014/main" id="{F2A61BF1-798E-3C45-8CA6-A6E86E2A7BF6}"/>
              </a:ext>
            </a:extLst>
          </p:cNvPr>
          <p:cNvSpPr>
            <a:spLocks noGrp="1"/>
          </p:cNvSpPr>
          <p:nvPr>
            <p:ph type="title"/>
          </p:nvPr>
        </p:nvSpPr>
        <p:spPr/>
        <p:txBody>
          <a:bodyPr/>
          <a:lstStyle/>
          <a:p>
            <a:r>
              <a:rPr lang="nl-NL" dirty="0" err="1"/>
              <a:t>Thank</a:t>
            </a:r>
            <a:r>
              <a:rPr lang="nl-NL" dirty="0"/>
              <a:t> </a:t>
            </a:r>
            <a:r>
              <a:rPr lang="nl-NL" dirty="0" err="1"/>
              <a:t>you</a:t>
            </a:r>
            <a:r>
              <a:rPr lang="nl-NL" dirty="0"/>
              <a:t>!</a:t>
            </a:r>
          </a:p>
        </p:txBody>
      </p:sp>
    </p:spTree>
    <p:extLst>
      <p:ext uri="{BB962C8B-B14F-4D97-AF65-F5344CB8AC3E}">
        <p14:creationId xmlns:p14="http://schemas.microsoft.com/office/powerpoint/2010/main" val="20207465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B7F4133-CE55-4876-A27E-FF4333FBCE8C}"/>
              </a:ext>
            </a:extLst>
          </p:cNvPr>
          <p:cNvSpPr>
            <a:spLocks noGrp="1"/>
          </p:cNvSpPr>
          <p:nvPr>
            <p:ph type="title"/>
          </p:nvPr>
        </p:nvSpPr>
        <p:spPr/>
        <p:txBody>
          <a:bodyPr/>
          <a:lstStyle/>
          <a:p>
            <a:r>
              <a:rPr lang="nl-NL" dirty="0" err="1"/>
              <a:t>References</a:t>
            </a:r>
            <a:endParaRPr lang="en-GB" dirty="0"/>
          </a:p>
        </p:txBody>
      </p:sp>
      <p:sp>
        <p:nvSpPr>
          <p:cNvPr id="3" name="Tijdelijke aanduiding voor inhoud 2">
            <a:extLst>
              <a:ext uri="{FF2B5EF4-FFF2-40B4-BE49-F238E27FC236}">
                <a16:creationId xmlns:a16="http://schemas.microsoft.com/office/drawing/2014/main" id="{75C03B5B-159F-40FC-B7D2-8B9CB53D7B46}"/>
              </a:ext>
            </a:extLst>
          </p:cNvPr>
          <p:cNvSpPr>
            <a:spLocks noGrp="1"/>
          </p:cNvSpPr>
          <p:nvPr>
            <p:ph idx="1"/>
          </p:nvPr>
        </p:nvSpPr>
        <p:spPr/>
        <p:txBody>
          <a:bodyPr/>
          <a:lstStyle/>
          <a:p>
            <a:pPr marL="457200" indent="-457200">
              <a:buFont typeface="+mj-lt"/>
              <a:buAutoNum type="arabicPeriod"/>
            </a:pPr>
            <a:r>
              <a:rPr lang="en-GB" dirty="0"/>
              <a:t>National Cancer Institute. Making health communications programs work: a planner’s guide. USA: U.S. Department of Health and Human Services, National Institutes of Health; 2008.</a:t>
            </a:r>
          </a:p>
          <a:p>
            <a:pPr marL="457200" indent="-457200">
              <a:buFont typeface="+mj-lt"/>
              <a:buAutoNum type="arabicPeriod"/>
            </a:pPr>
            <a:r>
              <a:rPr lang="en-GB" dirty="0"/>
              <a:t>Public Health England. Campaign resource centre: your one-stop shop for all PHE campaigns. FRANK [Internet] 2012 Jan 6 [cited 2013 Oct 4]. Available from: </a:t>
            </a:r>
            <a:r>
              <a:rPr lang="en-GB" dirty="0">
                <a:hlinkClick r:id="rId2"/>
              </a:rPr>
              <a:t>http://campaigns.dh.gov.uk/category/frank/</a:t>
            </a:r>
            <a:endParaRPr lang="en-GB" dirty="0"/>
          </a:p>
          <a:p>
            <a:pPr marL="457200" indent="-457200">
              <a:buFont typeface="+mj-lt"/>
              <a:buAutoNum type="arabicPeriod"/>
            </a:pPr>
            <a:r>
              <a:rPr lang="en-GB" dirty="0"/>
              <a:t>Smith WA, Strand J. Social marketing </a:t>
            </a:r>
            <a:r>
              <a:rPr lang="en-GB" dirty="0" err="1"/>
              <a:t>behavior</a:t>
            </a:r>
            <a:r>
              <a:rPr lang="en-GB" dirty="0"/>
              <a:t>: a practical resource for social change professionals. Washington: Academy for Educational Development; 2008.</a:t>
            </a:r>
          </a:p>
          <a:p>
            <a:pPr marL="457200" indent="-457200">
              <a:buFont typeface="+mj-lt"/>
              <a:buAutoNum type="arabicPeriod"/>
            </a:pPr>
            <a:r>
              <a:rPr lang="en-GB" dirty="0"/>
              <a:t>French J, Blair-Stevens C, McVey D, Merritt R, editors. Social marketing and public health: theory and practice. Oxford: Oxford University Press; 2010. </a:t>
            </a:r>
          </a:p>
          <a:p>
            <a:pPr marL="457200" indent="-457200">
              <a:buFont typeface="+mj-lt"/>
              <a:buAutoNum type="arabicPeriod"/>
            </a:pPr>
            <a:r>
              <a:rPr lang="en-GB" dirty="0"/>
              <a:t>Titan Fitness Challenge. Readiness assessment: transtheoretical model of change [Internet]. 2013 [cited 2013 Oct 2]. Available from http://asi.fullerton.edu/tfc/applyNow.asp </a:t>
            </a:r>
          </a:p>
        </p:txBody>
      </p:sp>
      <p:sp>
        <p:nvSpPr>
          <p:cNvPr id="4" name="Tijdelijke aanduiding voor dianummer 3">
            <a:extLst>
              <a:ext uri="{FF2B5EF4-FFF2-40B4-BE49-F238E27FC236}">
                <a16:creationId xmlns:a16="http://schemas.microsoft.com/office/drawing/2014/main" id="{CD2ECE6E-393D-4506-BA4B-9423A87E8AC3}"/>
              </a:ext>
            </a:extLst>
          </p:cNvPr>
          <p:cNvSpPr>
            <a:spLocks noGrp="1"/>
          </p:cNvSpPr>
          <p:nvPr>
            <p:ph type="sldNum" sz="quarter" idx="10"/>
          </p:nvPr>
        </p:nvSpPr>
        <p:spPr/>
        <p:txBody>
          <a:bodyPr/>
          <a:lstStyle/>
          <a:p>
            <a:fld id="{0580567E-5E8F-47A5-90DF-8BFEB1A71525}" type="slidenum">
              <a:rPr lang="en-GB" smtClean="0"/>
              <a:pPr/>
              <a:t>31</a:t>
            </a:fld>
            <a:endParaRPr lang="en-GB" dirty="0"/>
          </a:p>
        </p:txBody>
      </p:sp>
    </p:spTree>
    <p:extLst>
      <p:ext uri="{BB962C8B-B14F-4D97-AF65-F5344CB8AC3E}">
        <p14:creationId xmlns:p14="http://schemas.microsoft.com/office/powerpoint/2010/main" val="25942437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492153-F8BB-41A2-B39A-B087C8C1EA2D}"/>
              </a:ext>
            </a:extLst>
          </p:cNvPr>
          <p:cNvSpPr>
            <a:spLocks noGrp="1"/>
          </p:cNvSpPr>
          <p:nvPr>
            <p:ph type="title"/>
          </p:nvPr>
        </p:nvSpPr>
        <p:spPr/>
        <p:txBody>
          <a:bodyPr/>
          <a:lstStyle/>
          <a:p>
            <a:r>
              <a:rPr lang="nl-NL" dirty="0" err="1"/>
              <a:t>References</a:t>
            </a:r>
            <a:endParaRPr lang="en-GB" dirty="0"/>
          </a:p>
        </p:txBody>
      </p:sp>
      <p:sp>
        <p:nvSpPr>
          <p:cNvPr id="3" name="Tijdelijke aanduiding voor inhoud 2">
            <a:extLst>
              <a:ext uri="{FF2B5EF4-FFF2-40B4-BE49-F238E27FC236}">
                <a16:creationId xmlns:a16="http://schemas.microsoft.com/office/drawing/2014/main" id="{29B1923C-35C5-473A-8659-CE57F2E40C8C}"/>
              </a:ext>
            </a:extLst>
          </p:cNvPr>
          <p:cNvSpPr>
            <a:spLocks noGrp="1"/>
          </p:cNvSpPr>
          <p:nvPr>
            <p:ph idx="1"/>
          </p:nvPr>
        </p:nvSpPr>
        <p:spPr/>
        <p:txBody>
          <a:bodyPr/>
          <a:lstStyle/>
          <a:p>
            <a:pPr marL="457200" indent="-457200">
              <a:buFont typeface="+mj-lt"/>
              <a:buAutoNum type="arabicPeriod" startAt="6"/>
            </a:pPr>
            <a:r>
              <a:rPr lang="en-GB" dirty="0"/>
              <a:t>Core Group Social and </a:t>
            </a:r>
            <a:r>
              <a:rPr lang="en-GB" dirty="0" err="1"/>
              <a:t>Behavioral</a:t>
            </a:r>
            <a:r>
              <a:rPr lang="en-GB" dirty="0"/>
              <a:t> Change Working Group. Designing for </a:t>
            </a:r>
            <a:r>
              <a:rPr lang="en-GB" dirty="0" err="1"/>
              <a:t>behavior</a:t>
            </a:r>
            <a:r>
              <a:rPr lang="en-GB" dirty="0"/>
              <a:t> change curriculum. Washington: CORE Group; 2008.</a:t>
            </a:r>
          </a:p>
          <a:p>
            <a:pPr marL="457200" indent="-457200">
              <a:buFont typeface="+mj-lt"/>
              <a:buAutoNum type="arabicPeriod" startAt="6"/>
            </a:pPr>
            <a:r>
              <a:rPr lang="en-GB" dirty="0" err="1"/>
              <a:t>Centers</a:t>
            </a:r>
            <a:r>
              <a:rPr lang="en-GB" dirty="0"/>
              <a:t> for Disease Control and Prevention. Social marketing: nutrition and physical activity [Internet]. [cited 2013 Oct 2]. Available from: www.cdc.gov/nccdphp/dnpa/socialmarketing/training</a:t>
            </a:r>
          </a:p>
          <a:p>
            <a:pPr marL="457200" indent="-457200">
              <a:buFont typeface="+mj-lt"/>
              <a:buAutoNum type="arabicPeriod" startAt="6"/>
            </a:pPr>
            <a:r>
              <a:rPr lang="en-GB" dirty="0"/>
              <a:t>Reynolds L, Merritt R. Scoping. In: French J, Blair-Stevens C, McVey D, Merritt R, editors. Social marketing and public health: theory and practice. Oxford: Oxford University Press; 2010.</a:t>
            </a:r>
          </a:p>
          <a:p>
            <a:pPr marL="457200" indent="-457200">
              <a:buFont typeface="+mj-lt"/>
              <a:buAutoNum type="arabicPeriod" startAt="6"/>
            </a:pPr>
            <a:r>
              <a:rPr lang="en-GB" dirty="0"/>
              <a:t>Emmer CL, Besser RE. Combating antimicrobial resistance: intervention programs to promote appropriate antibiotic use. Infect Med. 2002;19(4):160-173.</a:t>
            </a:r>
          </a:p>
          <a:p>
            <a:pPr marL="457200" indent="-457200">
              <a:buFont typeface="+mj-lt"/>
              <a:buAutoNum type="arabicPeriod" startAt="6"/>
            </a:pPr>
            <a:r>
              <a:rPr lang="en-GB" dirty="0" err="1"/>
              <a:t>Centers</a:t>
            </a:r>
            <a:r>
              <a:rPr lang="en-GB" dirty="0"/>
              <a:t> for Disease Control and Prevention. Social marketing: nutrition and physical activity [Internet]. [cited 2013 Oct 2]. Available from: www.cdc.gov/nccdphp/dnpa/socialmarketing/training</a:t>
            </a:r>
          </a:p>
        </p:txBody>
      </p:sp>
      <p:sp>
        <p:nvSpPr>
          <p:cNvPr id="4" name="Tijdelijke aanduiding voor dianummer 3">
            <a:extLst>
              <a:ext uri="{FF2B5EF4-FFF2-40B4-BE49-F238E27FC236}">
                <a16:creationId xmlns:a16="http://schemas.microsoft.com/office/drawing/2014/main" id="{9C9C2EDD-F1D8-4F30-9A4B-844A645D1C2C}"/>
              </a:ext>
            </a:extLst>
          </p:cNvPr>
          <p:cNvSpPr>
            <a:spLocks noGrp="1"/>
          </p:cNvSpPr>
          <p:nvPr>
            <p:ph type="sldNum" sz="quarter" idx="10"/>
          </p:nvPr>
        </p:nvSpPr>
        <p:spPr/>
        <p:txBody>
          <a:bodyPr/>
          <a:lstStyle/>
          <a:p>
            <a:fld id="{0580567E-5E8F-47A5-90DF-8BFEB1A71525}" type="slidenum">
              <a:rPr lang="en-GB" smtClean="0"/>
              <a:pPr/>
              <a:t>32</a:t>
            </a:fld>
            <a:endParaRPr lang="en-GB" dirty="0"/>
          </a:p>
        </p:txBody>
      </p:sp>
    </p:spTree>
    <p:extLst>
      <p:ext uri="{BB962C8B-B14F-4D97-AF65-F5344CB8AC3E}">
        <p14:creationId xmlns:p14="http://schemas.microsoft.com/office/powerpoint/2010/main" val="23478238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0580567E-5E8F-47A5-90DF-8BFEB1A71525}" type="slidenum">
              <a:rPr lang="en-GB" smtClean="0"/>
              <a:pPr/>
              <a:t>33</a:t>
            </a:fld>
            <a:endParaRPr lang="en-GB" dirty="0"/>
          </a:p>
        </p:txBody>
      </p:sp>
      <p:sp>
        <p:nvSpPr>
          <p:cNvPr id="6" name="Title 1">
            <a:extLst>
              <a:ext uri="{FF2B5EF4-FFF2-40B4-BE49-F238E27FC236}">
                <a16:creationId xmlns:a16="http://schemas.microsoft.com/office/drawing/2014/main" id="{93F4F348-BA3D-3543-9E03-0DAEFD62AA81}"/>
              </a:ext>
            </a:extLst>
          </p:cNvPr>
          <p:cNvSpPr>
            <a:spLocks noGrp="1"/>
          </p:cNvSpPr>
          <p:nvPr>
            <p:ph type="title"/>
          </p:nvPr>
        </p:nvSpPr>
        <p:spPr>
          <a:xfrm>
            <a:off x="432000" y="4320014"/>
            <a:ext cx="10972800" cy="1941811"/>
          </a:xfrm>
        </p:spPr>
        <p:txBody>
          <a:bodyPr/>
          <a:lstStyle/>
          <a:p>
            <a:r>
              <a:rPr lang="en-GB" dirty="0"/>
              <a:t>Acknowledgements</a:t>
            </a:r>
            <a:br>
              <a:rPr lang="en-GB" dirty="0"/>
            </a:br>
            <a:r>
              <a:rPr lang="en-GB" sz="1100" dirty="0"/>
              <a:t>The creation of this training material was commissioned in 2011 by ECDC to the department of Public Health Sciences of the Karolinska </a:t>
            </a:r>
            <a:r>
              <a:rPr lang="en-GB" sz="1100" dirty="0" err="1"/>
              <a:t>Institutet</a:t>
            </a:r>
            <a:r>
              <a:rPr lang="en-GB" sz="1100" dirty="0"/>
              <a:t> (SE) with the direct involvement of </a:t>
            </a:r>
            <a:r>
              <a:rPr lang="en-GB" sz="1100" dirty="0" err="1"/>
              <a:t>Senia</a:t>
            </a:r>
            <a:r>
              <a:rPr lang="en-GB" sz="1100" dirty="0"/>
              <a:t> Rosales, Erika Anne-Marie </a:t>
            </a:r>
            <a:r>
              <a:rPr lang="en-GB" sz="1100" dirty="0" err="1"/>
              <a:t>Saliba</a:t>
            </a:r>
            <a:r>
              <a:rPr lang="en-GB" sz="1100" dirty="0"/>
              <a:t>, </a:t>
            </a:r>
            <a:r>
              <a:rPr lang="en-GB" sz="1100" dirty="0" err="1"/>
              <a:t>Charlotta</a:t>
            </a:r>
            <a:r>
              <a:rPr lang="en-GB" sz="1100" dirty="0"/>
              <a:t> Zacharias and Cecilia </a:t>
            </a:r>
            <a:r>
              <a:rPr lang="en-GB" sz="1100" dirty="0" err="1"/>
              <a:t>Stålsby</a:t>
            </a:r>
            <a:r>
              <a:rPr lang="en-GB" sz="1100" dirty="0"/>
              <a:t> </a:t>
            </a:r>
            <a:r>
              <a:rPr lang="en-GB" sz="1100" dirty="0" err="1"/>
              <a:t>Lundborg</a:t>
            </a:r>
            <a:r>
              <a:rPr lang="en-GB" sz="1100" dirty="0"/>
              <a:t>. </a:t>
            </a:r>
            <a:br>
              <a:rPr lang="en-GB" sz="1100" dirty="0"/>
            </a:br>
            <a:br>
              <a:rPr lang="en-GB" sz="1100" dirty="0"/>
            </a:br>
            <a:r>
              <a:rPr lang="en-GB" sz="1100" dirty="0"/>
              <a:t>The revision and update of this training material was commissioned in 2017 by ECDC to Transmissible (NL)</a:t>
            </a:r>
            <a:br>
              <a:rPr lang="en-GB" sz="1100" dirty="0"/>
            </a:br>
            <a:r>
              <a:rPr lang="en-GB" sz="1100" dirty="0"/>
              <a:t>with the direct involvement of Anja Schreijer, Remco Schrijver, Marita van der Laar and Arnold Bosman</a:t>
            </a:r>
          </a:p>
        </p:txBody>
      </p:sp>
    </p:spTree>
    <p:extLst>
      <p:ext uri="{BB962C8B-B14F-4D97-AF65-F5344CB8AC3E}">
        <p14:creationId xmlns:p14="http://schemas.microsoft.com/office/powerpoint/2010/main" val="7663071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Outline</a:t>
            </a:r>
          </a:p>
        </p:txBody>
      </p:sp>
      <p:sp>
        <p:nvSpPr>
          <p:cNvPr id="3" name="Content Placeholder 2"/>
          <p:cNvSpPr>
            <a:spLocks noGrp="1"/>
          </p:cNvSpPr>
          <p:nvPr>
            <p:ph idx="1"/>
          </p:nvPr>
        </p:nvSpPr>
        <p:spPr/>
        <p:txBody>
          <a:bodyPr/>
          <a:lstStyle/>
          <a:p>
            <a:r>
              <a:rPr lang="en-GB" dirty="0"/>
              <a:t>This session consists of the following elements</a:t>
            </a:r>
          </a:p>
          <a:p>
            <a:endParaRPr lang="en-GB" dirty="0"/>
          </a:p>
          <a:p>
            <a:pPr>
              <a:lnSpc>
                <a:spcPct val="150000"/>
              </a:lnSpc>
              <a:spcBef>
                <a:spcPts val="0"/>
              </a:spcBef>
              <a:spcAft>
                <a:spcPts val="0"/>
              </a:spcAft>
              <a:buClr>
                <a:srgbClr val="69AE23"/>
              </a:buClr>
              <a:buSzPts val="2640"/>
            </a:pPr>
            <a:r>
              <a:rPr lang="en-GB" dirty="0">
                <a:solidFill>
                  <a:schemeClr val="dk1"/>
                </a:solidFill>
                <a:latin typeface="Tahoma"/>
                <a:ea typeface="Tahoma"/>
                <a:cs typeface="Tahoma"/>
                <a:sym typeface="Tahoma"/>
              </a:rPr>
              <a:t>1. Case scenarios</a:t>
            </a:r>
            <a:endParaRPr lang="en-GB" dirty="0"/>
          </a:p>
          <a:p>
            <a:pPr>
              <a:lnSpc>
                <a:spcPct val="150000"/>
              </a:lnSpc>
              <a:spcBef>
                <a:spcPts val="900"/>
              </a:spcBef>
              <a:spcAft>
                <a:spcPts val="0"/>
              </a:spcAft>
              <a:buClr>
                <a:srgbClr val="69AE23"/>
              </a:buClr>
              <a:buSzPts val="2640"/>
            </a:pPr>
            <a:r>
              <a:rPr lang="en-GB" dirty="0">
                <a:solidFill>
                  <a:schemeClr val="dk1"/>
                </a:solidFill>
                <a:latin typeface="Tahoma"/>
                <a:ea typeface="Tahoma"/>
                <a:cs typeface="Tahoma"/>
                <a:sym typeface="Tahoma"/>
              </a:rPr>
              <a:t>2. Conducting formative evaluation</a:t>
            </a:r>
            <a:endParaRPr lang="en-GB" dirty="0">
              <a:sym typeface="Tahoma"/>
            </a:endParaRPr>
          </a:p>
          <a:p>
            <a:pPr>
              <a:lnSpc>
                <a:spcPct val="150000"/>
              </a:lnSpc>
              <a:spcBef>
                <a:spcPts val="900"/>
              </a:spcBef>
              <a:spcAft>
                <a:spcPts val="0"/>
              </a:spcAft>
              <a:buClr>
                <a:srgbClr val="69AE23"/>
              </a:buClr>
              <a:buSzPts val="2640"/>
            </a:pPr>
            <a:r>
              <a:rPr lang="en-GB" dirty="0">
                <a:solidFill>
                  <a:schemeClr val="dk1"/>
                </a:solidFill>
                <a:latin typeface="Tahoma"/>
                <a:ea typeface="Tahoma"/>
                <a:cs typeface="Tahoma"/>
                <a:sym typeface="Tahoma"/>
              </a:rPr>
              <a:t>3. Competition and exchange</a:t>
            </a:r>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4</a:t>
            </a:fld>
            <a:endParaRPr lang="en-GB" dirty="0"/>
          </a:p>
        </p:txBody>
      </p:sp>
    </p:spTree>
    <p:extLst>
      <p:ext uri="{BB962C8B-B14F-4D97-AF65-F5344CB8AC3E}">
        <p14:creationId xmlns:p14="http://schemas.microsoft.com/office/powerpoint/2010/main" val="890798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7" name="Titel 6">
            <a:extLst>
              <a:ext uri="{FF2B5EF4-FFF2-40B4-BE49-F238E27FC236}">
                <a16:creationId xmlns:a16="http://schemas.microsoft.com/office/drawing/2014/main" id="{9C10AB45-9228-F241-B647-B0C1FFB185C7}"/>
              </a:ext>
            </a:extLst>
          </p:cNvPr>
          <p:cNvSpPr>
            <a:spLocks noGrp="1"/>
          </p:cNvSpPr>
          <p:nvPr>
            <p:ph type="title"/>
          </p:nvPr>
        </p:nvSpPr>
        <p:spPr/>
        <p:txBody>
          <a:bodyPr/>
          <a:lstStyle/>
          <a:p>
            <a:r>
              <a:rPr lang="nl-NL" dirty="0" err="1"/>
              <a:t>Why</a:t>
            </a:r>
            <a:r>
              <a:rPr lang="nl-NL" dirty="0"/>
              <a:t> is </a:t>
            </a:r>
            <a:r>
              <a:rPr lang="nl-NL" dirty="0" err="1"/>
              <a:t>formative</a:t>
            </a:r>
            <a:r>
              <a:rPr lang="nl-NL" dirty="0"/>
              <a:t> </a:t>
            </a:r>
            <a:r>
              <a:rPr lang="nl-NL" dirty="0" err="1"/>
              <a:t>evaluation</a:t>
            </a:r>
            <a:r>
              <a:rPr lang="nl-NL" dirty="0"/>
              <a:t> important?</a:t>
            </a:r>
          </a:p>
        </p:txBody>
      </p:sp>
      <p:sp>
        <p:nvSpPr>
          <p:cNvPr id="98" name="Shape 98"/>
          <p:cNvSpPr txBox="1">
            <a:spLocks noGrp="1"/>
          </p:cNvSpPr>
          <p:nvPr>
            <p:ph idx="1"/>
          </p:nvPr>
        </p:nvSpPr>
        <p:spPr>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08333"/>
              </a:lnSpc>
              <a:spcBef>
                <a:spcPts val="0"/>
              </a:spcBef>
              <a:spcAft>
                <a:spcPts val="0"/>
              </a:spcAft>
            </a:pPr>
            <a:r>
              <a:rPr lang="en-GB">
                <a:solidFill>
                  <a:schemeClr val="dk1"/>
                </a:solidFill>
                <a:latin typeface="Tahoma"/>
                <a:ea typeface="Tahoma"/>
                <a:cs typeface="Tahoma"/>
                <a:sym typeface="Tahoma"/>
              </a:rPr>
              <a:t>It will help you to:</a:t>
            </a:r>
            <a:endParaRPr/>
          </a:p>
          <a:p>
            <a:pPr marL="457200" indent="-457200">
              <a:lnSpc>
                <a:spcPct val="150000"/>
              </a:lnSpc>
              <a:spcBef>
                <a:spcPts val="900"/>
              </a:spcBef>
              <a:spcAft>
                <a:spcPts val="0"/>
              </a:spcAft>
              <a:buClr>
                <a:srgbClr val="69AE23"/>
              </a:buClr>
              <a:buSzPts val="2640"/>
              <a:buFont typeface="Arial"/>
              <a:buChar char="•"/>
            </a:pPr>
            <a:r>
              <a:rPr lang="en-GB">
                <a:solidFill>
                  <a:schemeClr val="dk1"/>
                </a:solidFill>
                <a:latin typeface="Tahoma"/>
                <a:ea typeface="Tahoma"/>
                <a:cs typeface="Tahoma"/>
                <a:sym typeface="Tahoma"/>
              </a:rPr>
              <a:t>Better understand your target audience/s</a:t>
            </a:r>
            <a:endParaRPr/>
          </a:p>
          <a:p>
            <a:pPr marL="457200" indent="-457200">
              <a:lnSpc>
                <a:spcPct val="150000"/>
              </a:lnSpc>
              <a:spcBef>
                <a:spcPts val="900"/>
              </a:spcBef>
              <a:spcAft>
                <a:spcPts val="0"/>
              </a:spcAft>
              <a:buClr>
                <a:srgbClr val="69AE23"/>
              </a:buClr>
              <a:buSzPts val="2640"/>
              <a:buFont typeface="Arial"/>
              <a:buChar char="•"/>
            </a:pPr>
            <a:r>
              <a:rPr lang="en-GB">
                <a:solidFill>
                  <a:schemeClr val="dk1"/>
                </a:solidFill>
                <a:latin typeface="Tahoma"/>
                <a:ea typeface="Tahoma"/>
                <a:cs typeface="Tahoma"/>
                <a:sym typeface="Tahoma"/>
              </a:rPr>
              <a:t>Get useful information from the right people</a:t>
            </a:r>
            <a:endParaRPr/>
          </a:p>
          <a:p>
            <a:pPr marL="457200" indent="-457200">
              <a:lnSpc>
                <a:spcPct val="150000"/>
              </a:lnSpc>
              <a:spcBef>
                <a:spcPts val="900"/>
              </a:spcBef>
              <a:spcAft>
                <a:spcPts val="0"/>
              </a:spcAft>
              <a:buClr>
                <a:srgbClr val="69AE23"/>
              </a:buClr>
              <a:buSzPts val="2640"/>
              <a:buFont typeface="Arial"/>
              <a:buChar char="•"/>
            </a:pPr>
            <a:r>
              <a:rPr lang="en-GB">
                <a:solidFill>
                  <a:schemeClr val="dk1"/>
                </a:solidFill>
                <a:latin typeface="Tahoma"/>
                <a:ea typeface="Tahoma"/>
                <a:cs typeface="Tahoma"/>
                <a:sym typeface="Tahoma"/>
              </a:rPr>
              <a:t>Make decisions with an audience-focused mindset</a:t>
            </a:r>
            <a:endParaRPr/>
          </a:p>
          <a:p>
            <a:pPr marL="457200" indent="-457200">
              <a:lnSpc>
                <a:spcPct val="150000"/>
              </a:lnSpc>
              <a:spcBef>
                <a:spcPts val="900"/>
              </a:spcBef>
              <a:spcAft>
                <a:spcPts val="0"/>
              </a:spcAft>
              <a:buClr>
                <a:srgbClr val="69AE23"/>
              </a:buClr>
              <a:buSzPts val="2640"/>
              <a:buFont typeface="Arial"/>
              <a:buChar char="•"/>
            </a:pPr>
            <a:r>
              <a:rPr lang="en-GB">
                <a:solidFill>
                  <a:schemeClr val="dk1"/>
                </a:solidFill>
                <a:latin typeface="Tahoma"/>
                <a:ea typeface="Tahoma"/>
                <a:cs typeface="Tahoma"/>
                <a:sym typeface="Tahoma"/>
              </a:rPr>
              <a:t>Refine your campaign strategy</a:t>
            </a:r>
            <a:endParaRPr>
              <a:solidFill>
                <a:srgbClr val="FF0000"/>
              </a:solidFill>
              <a:latin typeface="Tahoma"/>
              <a:ea typeface="Tahoma"/>
              <a:cs typeface="Tahoma"/>
              <a:sym typeface="Tahoma"/>
            </a:endParaRPr>
          </a:p>
        </p:txBody>
      </p:sp>
      <p:sp>
        <p:nvSpPr>
          <p:cNvPr id="99" name="Shape 99"/>
          <p:cNvSpPr txBox="1">
            <a:spLocks noGrp="1"/>
          </p:cNvSpPr>
          <p:nvPr>
            <p:ph type="sldNum" sz="quarter" idx="10"/>
          </p:nvPr>
        </p:nvSpPr>
        <p:spPr>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5</a:t>
            </a:fld>
            <a:endParaRPr sz="1200">
              <a:solidFill>
                <a:schemeClr val="lt1"/>
              </a:solidFill>
              <a:latin typeface="Tahoma"/>
              <a:ea typeface="Tahoma"/>
              <a:cs typeface="Tahoma"/>
              <a:sym typeface="Tahoma"/>
            </a:endParaRPr>
          </a:p>
        </p:txBody>
      </p:sp>
      <p:sp>
        <p:nvSpPr>
          <p:cNvPr id="100" name="Shape 100"/>
          <p:cNvSpPr txBox="1"/>
          <p:nvPr/>
        </p:nvSpPr>
        <p:spPr>
          <a:xfrm>
            <a:off x="1524000" y="6467305"/>
            <a:ext cx="914400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dirty="0">
                <a:solidFill>
                  <a:schemeClr val="lt1"/>
                </a:solidFill>
                <a:latin typeface="Tahoma"/>
                <a:ea typeface="Tahoma"/>
                <a:cs typeface="Tahoma"/>
                <a:sym typeface="Tahoma"/>
              </a:rPr>
              <a:t>Source:</a:t>
            </a:r>
            <a:r>
              <a:rPr lang="en-GB" sz="1100" dirty="0">
                <a:solidFill>
                  <a:schemeClr val="lt1"/>
                </a:solidFill>
                <a:latin typeface="Tahoma"/>
                <a:ea typeface="Tahoma"/>
                <a:cs typeface="Tahoma"/>
                <a:sym typeface="Tahoma"/>
              </a:rPr>
              <a:t> </a:t>
            </a:r>
            <a:r>
              <a:rPr lang="en-GB" sz="1100" dirty="0" err="1">
                <a:solidFill>
                  <a:schemeClr val="lt1"/>
                </a:solidFill>
                <a:latin typeface="Tahoma"/>
                <a:ea typeface="Tahoma"/>
                <a:cs typeface="Tahoma"/>
                <a:sym typeface="Tahoma"/>
              </a:rPr>
              <a:t>Centers</a:t>
            </a:r>
            <a:r>
              <a:rPr lang="en-GB" sz="1100" dirty="0">
                <a:solidFill>
                  <a:schemeClr val="lt1"/>
                </a:solidFill>
                <a:latin typeface="Tahoma"/>
                <a:ea typeface="Tahoma"/>
                <a:cs typeface="Tahoma"/>
                <a:sym typeface="Tahoma"/>
              </a:rPr>
              <a:t> for Disease Control and Prevention. Social marketing: nutrition and physical activity [Internet]. [cited 2013 Oct 2]. Available from: </a:t>
            </a:r>
            <a:r>
              <a:rPr lang="en-GB" sz="1100" u="sng" dirty="0">
                <a:solidFill>
                  <a:schemeClr val="lt1"/>
                </a:solidFill>
                <a:latin typeface="Tahoma"/>
                <a:ea typeface="Tahoma"/>
                <a:cs typeface="Tahoma"/>
                <a:sym typeface="Tahoma"/>
              </a:rPr>
              <a:t>www.cdc.gov/nccdphp/dnpa/socialmarketing/training</a:t>
            </a:r>
            <a:endParaRPr sz="1100" dirty="0">
              <a:solidFill>
                <a:schemeClr val="lt1"/>
              </a:solidFill>
              <a:latin typeface="Tahoma"/>
              <a:ea typeface="Tahoma"/>
              <a:cs typeface="Tahoma"/>
              <a:sym typeface="Tahoma"/>
            </a:endParaRPr>
          </a:p>
        </p:txBody>
      </p:sp>
    </p:spTree>
    <p:extLst>
      <p:ext uri="{BB962C8B-B14F-4D97-AF65-F5344CB8AC3E}">
        <p14:creationId xmlns:p14="http://schemas.microsoft.com/office/powerpoint/2010/main" val="2939537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EEB35C32-0D0B-4411-9F48-053B08CF1381}"/>
              </a:ext>
            </a:extLst>
          </p:cNvPr>
          <p:cNvSpPr>
            <a:spLocks noGrp="1"/>
          </p:cNvSpPr>
          <p:nvPr>
            <p:ph type="title"/>
          </p:nvPr>
        </p:nvSpPr>
        <p:spPr/>
        <p:txBody>
          <a:bodyPr/>
          <a:lstStyle/>
          <a:p>
            <a:r>
              <a:rPr lang="nl-NL" dirty="0"/>
              <a:t>Case </a:t>
            </a:r>
            <a:r>
              <a:rPr lang="nl-NL" dirty="0" err="1"/>
              <a:t>scenarios</a:t>
            </a:r>
            <a:endParaRPr lang="nl-NL" dirty="0"/>
          </a:p>
        </p:txBody>
      </p:sp>
      <p:sp>
        <p:nvSpPr>
          <p:cNvPr id="3" name="Slide Number Placeholder 2"/>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1403321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2" name="Shape 112"/>
          <p:cNvSpPr txBox="1">
            <a:spLocks noGrp="1"/>
          </p:cNvSpPr>
          <p:nvPr>
            <p:ph type="body" idx="1"/>
          </p:nvPr>
        </p:nvSpPr>
        <p:spPr>
          <a:xfrm>
            <a:off x="1847851" y="1079500"/>
            <a:ext cx="4791847" cy="5162550"/>
          </a:xfrm>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08333"/>
              </a:lnSpc>
              <a:spcBef>
                <a:spcPts val="0"/>
              </a:spcBef>
              <a:spcAft>
                <a:spcPts val="0"/>
              </a:spcAft>
            </a:pPr>
            <a:endParaRPr>
              <a:solidFill>
                <a:schemeClr val="dk1"/>
              </a:solidFill>
              <a:latin typeface="Tahoma"/>
              <a:ea typeface="Tahoma"/>
              <a:cs typeface="Tahoma"/>
              <a:sym typeface="Tahoma"/>
            </a:endParaRPr>
          </a:p>
          <a:p>
            <a:pPr>
              <a:lnSpc>
                <a:spcPct val="108333"/>
              </a:lnSpc>
              <a:spcBef>
                <a:spcPts val="900"/>
              </a:spcBef>
              <a:spcAft>
                <a:spcPts val="0"/>
              </a:spcAft>
            </a:pPr>
            <a:endParaRPr>
              <a:solidFill>
                <a:schemeClr val="dk1"/>
              </a:solidFill>
              <a:latin typeface="Tahoma"/>
              <a:ea typeface="Tahoma"/>
              <a:cs typeface="Tahoma"/>
              <a:sym typeface="Tahoma"/>
            </a:endParaRPr>
          </a:p>
          <a:p>
            <a:pPr>
              <a:lnSpc>
                <a:spcPct val="108333"/>
              </a:lnSpc>
              <a:spcBef>
                <a:spcPts val="900"/>
              </a:spcBef>
              <a:spcAft>
                <a:spcPts val="0"/>
              </a:spcAft>
            </a:pPr>
            <a:r>
              <a:rPr lang="en-GB">
                <a:solidFill>
                  <a:schemeClr val="dk1"/>
                </a:solidFill>
                <a:latin typeface="Tahoma"/>
                <a:ea typeface="Tahoma"/>
                <a:cs typeface="Tahoma"/>
                <a:sym typeface="Tahoma"/>
              </a:rPr>
              <a:t>Please read the following case studies:</a:t>
            </a:r>
            <a:endParaRPr/>
          </a:p>
          <a:p>
            <a:pPr>
              <a:lnSpc>
                <a:spcPct val="108333"/>
              </a:lnSpc>
              <a:spcBef>
                <a:spcPts val="900"/>
              </a:spcBef>
              <a:spcAft>
                <a:spcPts val="0"/>
              </a:spcAft>
            </a:pPr>
            <a:endParaRPr>
              <a:solidFill>
                <a:schemeClr val="dk1"/>
              </a:solidFill>
              <a:latin typeface="Tahoma"/>
              <a:ea typeface="Tahoma"/>
              <a:cs typeface="Tahoma"/>
              <a:sym typeface="Tahoma"/>
            </a:endParaRPr>
          </a:p>
          <a:p>
            <a:pPr marL="342900" indent="-342900">
              <a:lnSpc>
                <a:spcPct val="108333"/>
              </a:lnSpc>
              <a:spcBef>
                <a:spcPts val="900"/>
              </a:spcBef>
              <a:spcAft>
                <a:spcPts val="0"/>
              </a:spcAft>
              <a:buClr>
                <a:srgbClr val="69AE23"/>
              </a:buClr>
              <a:buSzPts val="2400"/>
              <a:buFont typeface="Arial"/>
              <a:buChar char="•"/>
            </a:pPr>
            <a:r>
              <a:rPr lang="en-GB">
                <a:solidFill>
                  <a:schemeClr val="dk1"/>
                </a:solidFill>
                <a:latin typeface="Tahoma"/>
                <a:ea typeface="Tahoma"/>
                <a:cs typeface="Tahoma"/>
                <a:sym typeface="Tahoma"/>
              </a:rPr>
              <a:t>Case study #6 parts 1 and 2</a:t>
            </a:r>
            <a:endParaRPr/>
          </a:p>
          <a:p>
            <a:pPr marL="342900" indent="-342900">
              <a:lnSpc>
                <a:spcPct val="108333"/>
              </a:lnSpc>
              <a:spcBef>
                <a:spcPts val="900"/>
              </a:spcBef>
              <a:spcAft>
                <a:spcPts val="0"/>
              </a:spcAft>
              <a:buClr>
                <a:srgbClr val="69AE23"/>
              </a:buClr>
              <a:buSzPts val="2400"/>
              <a:buFont typeface="Arial"/>
              <a:buChar char="•"/>
            </a:pPr>
            <a:r>
              <a:rPr lang="en-GB">
                <a:solidFill>
                  <a:schemeClr val="dk1"/>
                </a:solidFill>
                <a:latin typeface="Tahoma"/>
                <a:ea typeface="Tahoma"/>
                <a:cs typeface="Tahoma"/>
                <a:sym typeface="Tahoma"/>
              </a:rPr>
              <a:t>Case study #18 part 1 </a:t>
            </a:r>
            <a:endParaRPr/>
          </a:p>
          <a:p>
            <a:pPr>
              <a:lnSpc>
                <a:spcPct val="108333"/>
              </a:lnSpc>
              <a:spcBef>
                <a:spcPts val="900"/>
              </a:spcBef>
              <a:spcAft>
                <a:spcPts val="0"/>
              </a:spcAft>
            </a:pPr>
            <a:endParaRPr>
              <a:solidFill>
                <a:schemeClr val="dk1"/>
              </a:solidFill>
              <a:latin typeface="Tahoma"/>
              <a:ea typeface="Tahoma"/>
              <a:cs typeface="Tahoma"/>
              <a:sym typeface="Tahoma"/>
            </a:endParaRPr>
          </a:p>
          <a:p>
            <a:pPr>
              <a:lnSpc>
                <a:spcPct val="108333"/>
              </a:lnSpc>
              <a:spcBef>
                <a:spcPts val="900"/>
              </a:spcBef>
              <a:spcAft>
                <a:spcPts val="0"/>
              </a:spcAft>
            </a:pPr>
            <a:endParaRPr>
              <a:solidFill>
                <a:schemeClr val="dk1"/>
              </a:solidFill>
              <a:latin typeface="Tahoma"/>
              <a:ea typeface="Tahoma"/>
              <a:cs typeface="Tahoma"/>
              <a:sym typeface="Tahoma"/>
            </a:endParaRPr>
          </a:p>
        </p:txBody>
      </p:sp>
      <p:sp>
        <p:nvSpPr>
          <p:cNvPr id="113" name="Shape 113"/>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7</a:t>
            </a:fld>
            <a:endParaRPr sz="1200">
              <a:solidFill>
                <a:schemeClr val="lt1"/>
              </a:solidFill>
              <a:latin typeface="Tahoma"/>
              <a:ea typeface="Tahoma"/>
              <a:cs typeface="Tahoma"/>
              <a:sym typeface="Tahoma"/>
            </a:endParaRPr>
          </a:p>
        </p:txBody>
      </p:sp>
      <p:pic>
        <p:nvPicPr>
          <p:cNvPr id="114" name="Shape 114" descr="C:\Users\serosa\AppData\Local\Microsoft\Windows\Temporary Internet Files\Content.IE5\VMBJ1WG1\MC900188661[1].wmf"/>
          <p:cNvPicPr preferRelativeResize="0"/>
          <p:nvPr/>
        </p:nvPicPr>
        <p:blipFill rotWithShape="1">
          <a:blip r:embed="rId3">
            <a:alphaModFix/>
          </a:blip>
          <a:srcRect/>
          <a:stretch/>
        </p:blipFill>
        <p:spPr>
          <a:xfrm>
            <a:off x="6597218" y="1641865"/>
            <a:ext cx="3587165" cy="3968103"/>
          </a:xfrm>
          <a:prstGeom prst="rect">
            <a:avLst/>
          </a:prstGeom>
          <a:noFill/>
          <a:ln>
            <a:noFill/>
          </a:ln>
        </p:spPr>
      </p:pic>
      <p:sp>
        <p:nvSpPr>
          <p:cNvPr id="3" name="Titel 2">
            <a:extLst>
              <a:ext uri="{FF2B5EF4-FFF2-40B4-BE49-F238E27FC236}">
                <a16:creationId xmlns:a16="http://schemas.microsoft.com/office/drawing/2014/main" id="{4E074171-A75A-2849-97AA-A76CE2C9B82A}"/>
              </a:ext>
            </a:extLst>
          </p:cNvPr>
          <p:cNvSpPr>
            <a:spLocks noGrp="1"/>
          </p:cNvSpPr>
          <p:nvPr>
            <p:ph type="title"/>
          </p:nvPr>
        </p:nvSpPr>
        <p:spPr/>
        <p:txBody>
          <a:bodyPr/>
          <a:lstStyle/>
          <a:p>
            <a:r>
              <a:rPr lang="nl-NL" dirty="0"/>
              <a:t>Case studies</a:t>
            </a:r>
          </a:p>
        </p:txBody>
      </p:sp>
    </p:spTree>
    <p:extLst>
      <p:ext uri="{BB962C8B-B14F-4D97-AF65-F5344CB8AC3E}">
        <p14:creationId xmlns:p14="http://schemas.microsoft.com/office/powerpoint/2010/main" val="3859075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3" name="Titel 2">
            <a:extLst>
              <a:ext uri="{FF2B5EF4-FFF2-40B4-BE49-F238E27FC236}">
                <a16:creationId xmlns:a16="http://schemas.microsoft.com/office/drawing/2014/main" id="{4BCB8F2F-6A27-1F41-AA4E-A29CF7391FD8}"/>
              </a:ext>
            </a:extLst>
          </p:cNvPr>
          <p:cNvSpPr>
            <a:spLocks noGrp="1"/>
          </p:cNvSpPr>
          <p:nvPr>
            <p:ph type="title"/>
          </p:nvPr>
        </p:nvSpPr>
        <p:spPr/>
        <p:txBody>
          <a:bodyPr/>
          <a:lstStyle/>
          <a:p>
            <a:r>
              <a:rPr lang="nl-NL" dirty="0" err="1"/>
              <a:t>CDC’s</a:t>
            </a:r>
            <a:r>
              <a:rPr lang="nl-NL" dirty="0"/>
              <a:t> </a:t>
            </a:r>
            <a:r>
              <a:rPr lang="nl-NL" dirty="0" err="1"/>
              <a:t>campaign</a:t>
            </a:r>
            <a:endParaRPr lang="nl-NL" dirty="0"/>
          </a:p>
        </p:txBody>
      </p:sp>
      <p:sp>
        <p:nvSpPr>
          <p:cNvPr id="120" name="Shape 120"/>
          <p:cNvSpPr txBox="1">
            <a:spLocks noGrp="1"/>
          </p:cNvSpPr>
          <p:nvPr>
            <p:ph idx="1"/>
          </p:nvPr>
        </p:nvSpPr>
        <p:spPr>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08333"/>
              </a:lnSpc>
              <a:spcBef>
                <a:spcPts val="0"/>
              </a:spcBef>
              <a:spcAft>
                <a:spcPts val="0"/>
              </a:spcAft>
            </a:pPr>
            <a:r>
              <a:rPr lang="en-GB" dirty="0">
                <a:solidFill>
                  <a:schemeClr val="dk1"/>
                </a:solidFill>
                <a:latin typeface="Tahoma"/>
                <a:ea typeface="Tahoma"/>
                <a:cs typeface="Tahoma"/>
                <a:sym typeface="Tahoma"/>
              </a:rPr>
              <a:t>Formative evaluation was conducted using:</a:t>
            </a:r>
            <a:endParaRPr dirty="0">
              <a:solidFill>
                <a:schemeClr val="dk1"/>
              </a:solidFill>
              <a:latin typeface="Tahoma"/>
              <a:ea typeface="Tahoma"/>
              <a:cs typeface="Tahoma"/>
              <a:sym typeface="Tahoma"/>
            </a:endParaRPr>
          </a:p>
          <a:p>
            <a:pPr marL="342900" indent="-342900">
              <a:lnSpc>
                <a:spcPct val="108333"/>
              </a:lnSpc>
              <a:spcBef>
                <a:spcPts val="900"/>
              </a:spcBef>
              <a:spcAft>
                <a:spcPts val="0"/>
              </a:spcAft>
              <a:buClr>
                <a:srgbClr val="69AE23"/>
              </a:buClr>
              <a:buSzPts val="2400"/>
              <a:buFont typeface="Arial"/>
              <a:buChar char="•"/>
            </a:pPr>
            <a:r>
              <a:rPr lang="en-GB" b="1" dirty="0">
                <a:solidFill>
                  <a:schemeClr val="dk1"/>
                </a:solidFill>
                <a:latin typeface="Tahoma"/>
                <a:ea typeface="Tahoma"/>
                <a:cs typeface="Tahoma"/>
                <a:sym typeface="Tahoma"/>
              </a:rPr>
              <a:t>Focus group discussions</a:t>
            </a:r>
            <a:endParaRPr dirty="0"/>
          </a:p>
          <a:p>
            <a:pPr marL="720725" lvl="1" indent="-342900">
              <a:lnSpc>
                <a:spcPct val="130000"/>
              </a:lnSpc>
              <a:spcBef>
                <a:spcPts val="900"/>
              </a:spcBef>
              <a:spcAft>
                <a:spcPts val="0"/>
              </a:spcAft>
              <a:buClr>
                <a:srgbClr val="69AE23"/>
              </a:buClr>
              <a:buSzPts val="2000"/>
              <a:buFont typeface="Courier New"/>
              <a:buChar char="o"/>
            </a:pPr>
            <a:r>
              <a:rPr lang="en-GB" sz="2000" dirty="0">
                <a:solidFill>
                  <a:schemeClr val="dk1"/>
                </a:solidFill>
                <a:latin typeface="Tahoma"/>
                <a:ea typeface="Tahoma"/>
                <a:cs typeface="Tahoma"/>
                <a:sym typeface="Tahoma"/>
              </a:rPr>
              <a:t>Paediatricians and family doctors</a:t>
            </a:r>
            <a:endParaRPr dirty="0"/>
          </a:p>
          <a:p>
            <a:pPr marL="720725" lvl="1" indent="-342900">
              <a:lnSpc>
                <a:spcPct val="130000"/>
              </a:lnSpc>
              <a:spcBef>
                <a:spcPts val="900"/>
              </a:spcBef>
              <a:spcAft>
                <a:spcPts val="0"/>
              </a:spcAft>
              <a:buClr>
                <a:srgbClr val="69AE23"/>
              </a:buClr>
              <a:buSzPts val="2000"/>
              <a:buFont typeface="Courier New"/>
              <a:buChar char="o"/>
            </a:pPr>
            <a:r>
              <a:rPr lang="en-GB" sz="2000" dirty="0">
                <a:solidFill>
                  <a:schemeClr val="dk1"/>
                </a:solidFill>
                <a:latin typeface="Tahoma"/>
                <a:ea typeface="Tahoma"/>
                <a:cs typeface="Tahoma"/>
                <a:sym typeface="Tahoma"/>
              </a:rPr>
              <a:t>Parents</a:t>
            </a:r>
            <a:endParaRPr dirty="0"/>
          </a:p>
          <a:p>
            <a:pPr marL="342900" indent="-190500">
              <a:lnSpc>
                <a:spcPct val="108333"/>
              </a:lnSpc>
              <a:spcBef>
                <a:spcPts val="900"/>
              </a:spcBef>
              <a:spcAft>
                <a:spcPts val="0"/>
              </a:spcAft>
              <a:buClr>
                <a:schemeClr val="dk1"/>
              </a:buClr>
              <a:buSzPts val="2400"/>
            </a:pPr>
            <a:endParaRPr dirty="0">
              <a:solidFill>
                <a:schemeClr val="dk1"/>
              </a:solidFill>
              <a:latin typeface="Tahoma"/>
              <a:ea typeface="Tahoma"/>
              <a:cs typeface="Tahoma"/>
              <a:sym typeface="Tahoma"/>
            </a:endParaRPr>
          </a:p>
          <a:p>
            <a:pPr marL="342900" indent="-342900">
              <a:lnSpc>
                <a:spcPct val="108333"/>
              </a:lnSpc>
              <a:spcBef>
                <a:spcPts val="900"/>
              </a:spcBef>
              <a:spcAft>
                <a:spcPts val="0"/>
              </a:spcAft>
              <a:buClr>
                <a:srgbClr val="69AE23"/>
              </a:buClr>
              <a:buSzPts val="2400"/>
              <a:buFont typeface="Arial"/>
              <a:buChar char="•"/>
            </a:pPr>
            <a:r>
              <a:rPr lang="en-GB" b="1" dirty="0">
                <a:solidFill>
                  <a:schemeClr val="dk1"/>
                </a:solidFill>
                <a:latin typeface="Tahoma"/>
                <a:ea typeface="Tahoma"/>
                <a:cs typeface="Tahoma"/>
                <a:sym typeface="Tahoma"/>
              </a:rPr>
              <a:t>National survey </a:t>
            </a:r>
            <a:r>
              <a:rPr lang="en-GB" dirty="0">
                <a:solidFill>
                  <a:schemeClr val="dk1"/>
                </a:solidFill>
                <a:latin typeface="Tahoma"/>
                <a:ea typeface="Tahoma"/>
                <a:cs typeface="Tahoma"/>
                <a:sym typeface="Tahoma"/>
              </a:rPr>
              <a:t>of paediatricians </a:t>
            </a:r>
            <a:endParaRPr dirty="0"/>
          </a:p>
          <a:p>
            <a:pPr marL="342900" indent="-190500">
              <a:lnSpc>
                <a:spcPct val="108333"/>
              </a:lnSpc>
              <a:spcBef>
                <a:spcPts val="900"/>
              </a:spcBef>
              <a:spcAft>
                <a:spcPts val="0"/>
              </a:spcAft>
              <a:buClr>
                <a:srgbClr val="69AE23"/>
              </a:buClr>
              <a:buSzPts val="2400"/>
            </a:pPr>
            <a:endParaRPr dirty="0">
              <a:solidFill>
                <a:schemeClr val="dk1"/>
              </a:solidFill>
              <a:latin typeface="Tahoma"/>
              <a:ea typeface="Tahoma"/>
              <a:cs typeface="Tahoma"/>
              <a:sym typeface="Tahoma"/>
            </a:endParaRPr>
          </a:p>
          <a:p>
            <a:pPr marL="342900" indent="-342900">
              <a:lnSpc>
                <a:spcPct val="108333"/>
              </a:lnSpc>
              <a:spcBef>
                <a:spcPts val="900"/>
              </a:spcBef>
              <a:spcAft>
                <a:spcPts val="0"/>
              </a:spcAft>
              <a:buClr>
                <a:srgbClr val="69AE23"/>
              </a:buClr>
              <a:buSzPts val="2400"/>
              <a:buFont typeface="Arial"/>
              <a:buChar char="•"/>
            </a:pPr>
            <a:r>
              <a:rPr lang="en-GB" b="1" dirty="0">
                <a:solidFill>
                  <a:schemeClr val="dk1"/>
                </a:solidFill>
                <a:latin typeface="Tahoma"/>
                <a:ea typeface="Tahoma"/>
                <a:cs typeface="Tahoma"/>
                <a:sym typeface="Tahoma"/>
              </a:rPr>
              <a:t>National survey </a:t>
            </a:r>
            <a:r>
              <a:rPr lang="en-GB" dirty="0">
                <a:solidFill>
                  <a:schemeClr val="dk1"/>
                </a:solidFill>
                <a:latin typeface="Tahoma"/>
                <a:ea typeface="Tahoma"/>
                <a:cs typeface="Tahoma"/>
                <a:sym typeface="Tahoma"/>
              </a:rPr>
              <a:t>of office-based doctors</a:t>
            </a:r>
            <a:endParaRPr dirty="0"/>
          </a:p>
          <a:p>
            <a:pPr marL="342900" indent="-190500">
              <a:lnSpc>
                <a:spcPct val="108333"/>
              </a:lnSpc>
              <a:spcBef>
                <a:spcPts val="900"/>
              </a:spcBef>
              <a:spcAft>
                <a:spcPts val="0"/>
              </a:spcAft>
              <a:buClr>
                <a:srgbClr val="69AE23"/>
              </a:buClr>
              <a:buSzPts val="2400"/>
            </a:pPr>
            <a:endParaRPr b="1" dirty="0">
              <a:solidFill>
                <a:schemeClr val="dk1"/>
              </a:solidFill>
              <a:latin typeface="Tahoma"/>
              <a:ea typeface="Tahoma"/>
              <a:cs typeface="Tahoma"/>
              <a:sym typeface="Tahoma"/>
            </a:endParaRPr>
          </a:p>
          <a:p>
            <a:pPr marL="342900" indent="-342900">
              <a:lnSpc>
                <a:spcPct val="108333"/>
              </a:lnSpc>
              <a:spcBef>
                <a:spcPts val="900"/>
              </a:spcBef>
              <a:spcAft>
                <a:spcPts val="0"/>
              </a:spcAft>
              <a:buClr>
                <a:srgbClr val="69AE23"/>
              </a:buClr>
              <a:buSzPts val="2400"/>
              <a:buFont typeface="Arial"/>
              <a:buChar char="•"/>
            </a:pPr>
            <a:r>
              <a:rPr lang="en-GB" b="1" dirty="0">
                <a:solidFill>
                  <a:schemeClr val="dk1"/>
                </a:solidFill>
                <a:latin typeface="Tahoma"/>
                <a:ea typeface="Tahoma"/>
                <a:cs typeface="Tahoma"/>
                <a:sym typeface="Tahoma"/>
              </a:rPr>
              <a:t>Surveillance data</a:t>
            </a:r>
            <a:endParaRPr dirty="0"/>
          </a:p>
          <a:p>
            <a:pPr marL="342900" indent="-190500">
              <a:lnSpc>
                <a:spcPct val="108333"/>
              </a:lnSpc>
              <a:spcBef>
                <a:spcPts val="900"/>
              </a:spcBef>
              <a:spcAft>
                <a:spcPts val="0"/>
              </a:spcAft>
              <a:buClr>
                <a:schemeClr val="dk1"/>
              </a:buClr>
              <a:buSzPts val="2400"/>
            </a:pPr>
            <a:endParaRPr dirty="0">
              <a:solidFill>
                <a:schemeClr val="dk1"/>
              </a:solidFill>
              <a:latin typeface="Tahoma"/>
              <a:ea typeface="Tahoma"/>
              <a:cs typeface="Tahoma"/>
              <a:sym typeface="Tahoma"/>
            </a:endParaRPr>
          </a:p>
          <a:p>
            <a:pPr>
              <a:lnSpc>
                <a:spcPct val="108333"/>
              </a:lnSpc>
              <a:spcBef>
                <a:spcPts val="900"/>
              </a:spcBef>
              <a:spcAft>
                <a:spcPts val="0"/>
              </a:spcAft>
            </a:pPr>
            <a:endParaRPr dirty="0">
              <a:solidFill>
                <a:schemeClr val="dk1"/>
              </a:solidFill>
              <a:latin typeface="Tahoma"/>
              <a:ea typeface="Tahoma"/>
              <a:cs typeface="Tahoma"/>
              <a:sym typeface="Tahoma"/>
            </a:endParaRPr>
          </a:p>
        </p:txBody>
      </p:sp>
      <p:sp>
        <p:nvSpPr>
          <p:cNvPr id="121" name="Shape 121"/>
          <p:cNvSpPr txBox="1">
            <a:spLocks noGrp="1"/>
          </p:cNvSpPr>
          <p:nvPr>
            <p:ph type="sldNum" sz="quarter" idx="10"/>
          </p:nvPr>
        </p:nvSpPr>
        <p:spPr>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8</a:t>
            </a:fld>
            <a:endParaRPr sz="1200">
              <a:solidFill>
                <a:schemeClr val="lt1"/>
              </a:solidFill>
              <a:latin typeface="Tahoma"/>
              <a:ea typeface="Tahoma"/>
              <a:cs typeface="Tahoma"/>
              <a:sym typeface="Tahoma"/>
            </a:endParaRPr>
          </a:p>
        </p:txBody>
      </p:sp>
      <p:sp>
        <p:nvSpPr>
          <p:cNvPr id="122" name="Shape 122"/>
          <p:cNvSpPr txBox="1"/>
          <p:nvPr/>
        </p:nvSpPr>
        <p:spPr>
          <a:xfrm>
            <a:off x="1524000" y="6467305"/>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a:t>
            </a:r>
            <a:r>
              <a:rPr lang="en-GB" sz="1100">
                <a:solidFill>
                  <a:schemeClr val="lt1"/>
                </a:solidFill>
                <a:latin typeface="Tahoma"/>
                <a:ea typeface="Tahoma"/>
                <a:cs typeface="Tahoma"/>
                <a:sym typeface="Tahoma"/>
              </a:rPr>
              <a:t> Emmer CL, Besser RE. Combating antimicrobial resistance: intervention programs to promote appropriate antibiotic use. Infect Med. 2002;19(4):160-173.</a:t>
            </a:r>
            <a:endParaRPr sz="1100">
              <a:solidFill>
                <a:schemeClr val="lt1"/>
              </a:solidFill>
              <a:latin typeface="Tahoma"/>
              <a:ea typeface="Tahoma"/>
              <a:cs typeface="Tahoma"/>
              <a:sym typeface="Tahoma"/>
            </a:endParaRPr>
          </a:p>
        </p:txBody>
      </p:sp>
    </p:spTree>
    <p:extLst>
      <p:ext uri="{BB962C8B-B14F-4D97-AF65-F5344CB8AC3E}">
        <p14:creationId xmlns:p14="http://schemas.microsoft.com/office/powerpoint/2010/main" val="4637408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EEB35C32-0D0B-4411-9F48-053B08CF1381}"/>
              </a:ext>
            </a:extLst>
          </p:cNvPr>
          <p:cNvSpPr>
            <a:spLocks noGrp="1"/>
          </p:cNvSpPr>
          <p:nvPr>
            <p:ph type="title"/>
          </p:nvPr>
        </p:nvSpPr>
        <p:spPr/>
        <p:txBody>
          <a:bodyPr/>
          <a:lstStyle/>
          <a:p>
            <a:r>
              <a:rPr lang="nl-NL" dirty="0" err="1"/>
              <a:t>Conducting</a:t>
            </a:r>
            <a:r>
              <a:rPr lang="nl-NL" dirty="0"/>
              <a:t> </a:t>
            </a:r>
            <a:r>
              <a:rPr lang="nl-NL" dirty="0" err="1"/>
              <a:t>formative</a:t>
            </a:r>
            <a:r>
              <a:rPr lang="nl-NL" dirty="0"/>
              <a:t> </a:t>
            </a:r>
            <a:r>
              <a:rPr lang="nl-NL" dirty="0" err="1"/>
              <a:t>evaluation</a:t>
            </a:r>
            <a:endParaRPr lang="nl-NL" dirty="0"/>
          </a:p>
        </p:txBody>
      </p:sp>
      <p:sp>
        <p:nvSpPr>
          <p:cNvPr id="3" name="Slide Number Placeholder 2"/>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2140373542"/>
      </p:ext>
    </p:extLst>
  </p:cSld>
  <p:clrMapOvr>
    <a:masterClrMapping/>
  </p:clrMapOvr>
</p:sld>
</file>

<file path=ppt/theme/theme1.xml><?xml version="1.0" encoding="utf-8"?>
<a:theme xmlns:a="http://schemas.openxmlformats.org/drawingml/2006/main" name="ECDC_PowerPoint_Template_2017">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ECDC_PowerPoint_Template_2009_rev_1_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CDC_PowerPoint_Template_2009_rev_1_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CDC_PowerPoint_Template_2009_rev_1_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CDC_PowerPoint_Template_2009_rev_1_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CDC_PowerPoint_Template_2009_rev_1_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CDC_PowerPoint_Template_2009_rev_1_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CDC_PowerPoint_Template_2009_rev_1_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CDC_PowerPoint_Template_2009_rev_1_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CDC_PowerPoint_Template_2009_rev_1_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CDC_PowerPoint_Template_2009_rev_1_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CDC_PowerPoint_Template_2009_rev_1_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CDC_PowerPoint_Template_2009_rev_1_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e2" id="{6C0354FD-0621-4C7B-AB03-C803EF4AC2BB}" vid="{B2AD77C4-1894-4974-954E-AEA6AD072D25}"/>
    </a:ext>
  </a:extLst>
</a:theme>
</file>

<file path=ppt/theme/theme2.xml><?xml version="1.0" encoding="utf-8"?>
<a:theme xmlns:a="http://schemas.openxmlformats.org/drawingml/2006/main" name="ECDC_PowerPoint_Template_2017-2">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Custom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e2" id="{6C0354FD-0621-4C7B-AB03-C803EF4AC2BB}" vid="{8C49C7B8-4CE6-420F-AD30-715851A5BCFC}"/>
    </a:ext>
  </a:extLst>
</a:theme>
</file>

<file path=ppt/theme/theme3.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ECDC_PowerPoint_Template_2017</Template>
  <TotalTime>50</TotalTime>
  <Words>5380</Words>
  <Application>Microsoft Office PowerPoint</Application>
  <PresentationFormat>Breedbeeld</PresentationFormat>
  <Paragraphs>522</Paragraphs>
  <Slides>33</Slides>
  <Notes>28</Notes>
  <HiddenSlides>0</HiddenSlides>
  <MMClips>0</MMClips>
  <ScaleCrop>false</ScaleCrop>
  <HeadingPairs>
    <vt:vector size="6" baseType="variant">
      <vt:variant>
        <vt:lpstr>Gebruikte lettertypen</vt:lpstr>
      </vt:variant>
      <vt:variant>
        <vt:i4>6</vt:i4>
      </vt:variant>
      <vt:variant>
        <vt:lpstr>Thema</vt:lpstr>
      </vt:variant>
      <vt:variant>
        <vt:i4>2</vt:i4>
      </vt:variant>
      <vt:variant>
        <vt:lpstr>Diatitels</vt:lpstr>
      </vt:variant>
      <vt:variant>
        <vt:i4>33</vt:i4>
      </vt:variant>
    </vt:vector>
  </HeadingPairs>
  <TitlesOfParts>
    <vt:vector size="41" baseType="lpstr">
      <vt:lpstr>Arial</vt:lpstr>
      <vt:lpstr>Courier New</vt:lpstr>
      <vt:lpstr>Noto Sans Symbols</vt:lpstr>
      <vt:lpstr>Tahoma</vt:lpstr>
      <vt:lpstr>Times</vt:lpstr>
      <vt:lpstr>Wingdings</vt:lpstr>
      <vt:lpstr>ECDC_PowerPoint_Template_2017</vt:lpstr>
      <vt:lpstr>ECDC_PowerPoint_Template_2017-2</vt:lpstr>
      <vt:lpstr>Module 1: Introduction to the development of prudent antibiotic use campaigns Session 3: Formative evaluation</vt:lpstr>
      <vt:lpstr>Objectives (1)</vt:lpstr>
      <vt:lpstr>Objectives (2)</vt:lpstr>
      <vt:lpstr>Outline</vt:lpstr>
      <vt:lpstr>Why is formative evaluation important?</vt:lpstr>
      <vt:lpstr>Case scenarios</vt:lpstr>
      <vt:lpstr>Case studies</vt:lpstr>
      <vt:lpstr>CDC’s campaign</vt:lpstr>
      <vt:lpstr>Conducting formative evaluation</vt:lpstr>
      <vt:lpstr>Conducting formative evaluation</vt:lpstr>
      <vt:lpstr>Research questions</vt:lpstr>
      <vt:lpstr>Examples of research questions</vt:lpstr>
      <vt:lpstr>Data collection methods</vt:lpstr>
      <vt:lpstr>Methods and tools</vt:lpstr>
      <vt:lpstr>Analyse your data</vt:lpstr>
      <vt:lpstr>Segmentation</vt:lpstr>
      <vt:lpstr>Identifying segments</vt:lpstr>
      <vt:lpstr>Example of segmentation</vt:lpstr>
      <vt:lpstr>Activity</vt:lpstr>
      <vt:lpstr>Behaviour change</vt:lpstr>
      <vt:lpstr>Types of determinants of behaviour</vt:lpstr>
      <vt:lpstr>Another example</vt:lpstr>
      <vt:lpstr>Types of audiences</vt:lpstr>
      <vt:lpstr>Competition</vt:lpstr>
      <vt:lpstr>Social marketing is an exchange</vt:lpstr>
      <vt:lpstr>Competitive analysis</vt:lpstr>
      <vt:lpstr>Barriers and benefits</vt:lpstr>
      <vt:lpstr>Define the behaviour</vt:lpstr>
      <vt:lpstr>Misconceptions on formative evaluation</vt:lpstr>
      <vt:lpstr>Thank you!</vt:lpstr>
      <vt:lpstr>References</vt:lpstr>
      <vt:lpstr>References</vt:lpstr>
      <vt:lpstr>Acknowledgements The creation of this training material was commissioned in 2011 by ECDC to the department of Public Health Sciences of the Karolinska Institutet (SE) with the direct involvement of Senia Rosales, Erika Anne-Marie Saliba, Charlotta Zacharias and Cecilia Stålsby Lundborg.   The revision and update of this training material was commissioned in 2017 by ECDC to Transmissible (NL) with the direct involvement of Anja Schreijer, Remco Schrijver, Marita van der Laar and Arnold Bosman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Module 1: Introduction to the development of prudent antibiotic use campaigns Session 3: Formative evaluation</dc:title>
  <dc:creator>Anja Schreijer</dc:creator>
  <cp:keywords>Template, PowerPoint</cp:keywords>
  <cp:lastModifiedBy>arnold bosman</cp:lastModifiedBy>
  <cp:revision>13</cp:revision>
  <cp:lastPrinted>2018-01-12T14:15:37Z</cp:lastPrinted>
  <dcterms:created xsi:type="dcterms:W3CDTF">2018-04-11T13:51:58Z</dcterms:created>
  <dcterms:modified xsi:type="dcterms:W3CDTF">2018-06-04T06:27:34Z</dcterms:modified>
</cp:coreProperties>
</file>