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6"/>
  </p:notesMasterIdLst>
  <p:handoutMasterIdLst>
    <p:handoutMasterId r:id="rId17"/>
  </p:handoutMasterIdLst>
  <p:sldIdLst>
    <p:sldId id="296" r:id="rId5"/>
    <p:sldId id="267" r:id="rId6"/>
    <p:sldId id="314" r:id="rId7"/>
    <p:sldId id="327" r:id="rId8"/>
    <p:sldId id="331" r:id="rId9"/>
    <p:sldId id="329" r:id="rId10"/>
    <p:sldId id="320" r:id="rId11"/>
    <p:sldId id="312" r:id="rId12"/>
    <p:sldId id="332" r:id="rId13"/>
    <p:sldId id="325" r:id="rId14"/>
    <p:sldId id="281" r:id="rId15"/>
  </p:sldIdLst>
  <p:sldSz cx="10801350" cy="6858000"/>
  <p:notesSz cx="6797675" cy="9926638"/>
  <p:custDataLst>
    <p:tags r:id="rId18"/>
  </p:custDataLst>
  <p:defaultTextStyle>
    <a:defPPr>
      <a:defRPr lang="it-IT"/>
    </a:defPPr>
    <a:lvl1pPr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r" defTabSz="914400" rtl="1" eaLnBrk="1" latinLnBrk="0" hangingPunct="1">
      <a:defRPr sz="1200" u="sng" kern="1200">
        <a:solidFill>
          <a:schemeClr val="tx1"/>
        </a:solidFill>
        <a:latin typeface="Microsoft Sans Serif" pitchFamily="34" charset="0"/>
        <a:ea typeface="+mn-ea"/>
        <a:cs typeface="+mn-cs"/>
      </a:defRPr>
    </a:lvl6pPr>
    <a:lvl7pPr marL="2743200" algn="r" defTabSz="914400" rtl="1" eaLnBrk="1" latinLnBrk="0" hangingPunct="1">
      <a:defRPr sz="1200" u="sng" kern="1200">
        <a:solidFill>
          <a:schemeClr val="tx1"/>
        </a:solidFill>
        <a:latin typeface="Microsoft Sans Serif" pitchFamily="34" charset="0"/>
        <a:ea typeface="+mn-ea"/>
        <a:cs typeface="+mn-cs"/>
      </a:defRPr>
    </a:lvl7pPr>
    <a:lvl8pPr marL="3200400" algn="r" defTabSz="914400" rtl="1" eaLnBrk="1" latinLnBrk="0" hangingPunct="1">
      <a:defRPr sz="1200" u="sng" kern="1200">
        <a:solidFill>
          <a:schemeClr val="tx1"/>
        </a:solidFill>
        <a:latin typeface="Microsoft Sans Serif" pitchFamily="34" charset="0"/>
        <a:ea typeface="+mn-ea"/>
        <a:cs typeface="+mn-cs"/>
      </a:defRPr>
    </a:lvl8pPr>
    <a:lvl9pPr marL="3657600" algn="r" defTabSz="914400" rtl="1"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8EC2"/>
    <a:srgbClr val="69AE23"/>
    <a:srgbClr val="BAC6AF"/>
    <a:srgbClr val="139AED"/>
    <a:srgbClr val="02A098"/>
    <a:srgbClr val="C4E6E0"/>
    <a:srgbClr val="289DEC"/>
    <a:srgbClr val="18E1FC"/>
    <a:srgbClr val="6C8E3E"/>
    <a:srgbClr val="C5D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0380" autoAdjust="0"/>
  </p:normalViewPr>
  <p:slideViewPr>
    <p:cSldViewPr>
      <p:cViewPr varScale="1">
        <p:scale>
          <a:sx n="46" d="100"/>
          <a:sy n="46" d="100"/>
        </p:scale>
        <p:origin x="1602" y="54"/>
      </p:cViewPr>
      <p:guideLst>
        <p:guide orient="horz"/>
        <p:guide/>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varScale="1">
        <p:scale>
          <a:sx n="116" d="100"/>
          <a:sy n="116" d="100"/>
        </p:scale>
        <p:origin x="5148" y="60"/>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1354D7-1DAD-4EA0-85A4-AE984DD1850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5B2CD19-547E-4CA9-8819-9B9A24252FAA}">
      <dgm:prSet phldrT="[Text]" custT="1"/>
      <dgm:spPr/>
      <dgm:t>
        <a:bodyPr/>
        <a:lstStyle/>
        <a:p>
          <a:r>
            <a:rPr lang="ar-OM" sz="1800"/>
            <a:t>المصادر العامة الرسمية</a:t>
          </a:r>
        </a:p>
      </dgm:t>
    </dgm:pt>
    <dgm:pt modelId="{D881ABCD-2276-4101-85DF-7CED348908B6}" type="parTrans" cxnId="{047E5699-5CA9-43FC-850B-03DCAD7117B1}">
      <dgm:prSet/>
      <dgm:spPr/>
      <dgm:t>
        <a:bodyPr/>
        <a:lstStyle/>
        <a:p>
          <a:endParaRPr lang="en-US"/>
        </a:p>
      </dgm:t>
    </dgm:pt>
    <dgm:pt modelId="{902FFAB2-E5FD-4EE2-9321-04C37366F991}" type="sibTrans" cxnId="{047E5699-5CA9-43FC-850B-03DCAD7117B1}">
      <dgm:prSet/>
      <dgm:spPr>
        <a:noFill/>
      </dgm:spPr>
      <dgm:t>
        <a:bodyPr/>
        <a:lstStyle/>
        <a:p>
          <a:endParaRPr lang="en-US"/>
        </a:p>
      </dgm:t>
    </dgm:pt>
    <dgm:pt modelId="{8305DE20-0EE7-4428-A6FF-7E7E5A40E1CB}">
      <dgm:prSet phldrT="[Text]" custT="1"/>
      <dgm:spPr/>
      <dgm:t>
        <a:bodyPr/>
        <a:lstStyle/>
        <a:p>
          <a:r>
            <a:rPr lang="ar-OM" sz="1600" dirty="0"/>
            <a:t>المنصات الدولية</a:t>
          </a:r>
        </a:p>
      </dgm:t>
    </dgm:pt>
    <dgm:pt modelId="{A56EE53C-8037-4F90-A1EC-1E55746C7713}" type="parTrans" cxnId="{32F4C65B-4CDA-41B5-A81E-5657ECFA5850}">
      <dgm:prSet/>
      <dgm:spPr/>
      <dgm:t>
        <a:bodyPr/>
        <a:lstStyle/>
        <a:p>
          <a:endParaRPr lang="en-US"/>
        </a:p>
      </dgm:t>
    </dgm:pt>
    <dgm:pt modelId="{EA306B37-CD8C-4CDF-9A91-CF53C0203254}" type="sibTrans" cxnId="{32F4C65B-4CDA-41B5-A81E-5657ECFA5850}">
      <dgm:prSet/>
      <dgm:spPr>
        <a:noFill/>
      </dgm:spPr>
      <dgm:t>
        <a:bodyPr/>
        <a:lstStyle/>
        <a:p>
          <a:endParaRPr lang="en-US"/>
        </a:p>
      </dgm:t>
    </dgm:pt>
    <dgm:pt modelId="{455160A7-9885-4F0D-8C7E-055A547B8835}">
      <dgm:prSet phldrT="[Text]" custT="1"/>
      <dgm:spPr>
        <a:solidFill>
          <a:schemeClr val="accent1">
            <a:lumMod val="60000"/>
            <a:lumOff val="40000"/>
          </a:schemeClr>
        </a:solidFill>
      </dgm:spPr>
      <dgm:t>
        <a:bodyPr/>
        <a:lstStyle/>
        <a:p>
          <a:r>
            <a:rPr lang="ar-OM" sz="1800" dirty="0"/>
            <a:t>المصادر العامة غير الرسمية</a:t>
          </a:r>
        </a:p>
      </dgm:t>
    </dgm:pt>
    <dgm:pt modelId="{D82F5DD4-010D-43C0-9683-230C362F9A99}" type="parTrans" cxnId="{2E2A00E8-EDA3-4E8B-B5C1-15941A5CAA5A}">
      <dgm:prSet/>
      <dgm:spPr/>
      <dgm:t>
        <a:bodyPr/>
        <a:lstStyle/>
        <a:p>
          <a:endParaRPr lang="en-US"/>
        </a:p>
      </dgm:t>
    </dgm:pt>
    <dgm:pt modelId="{605EF439-F2A5-4620-84C9-0A79487D1B57}" type="sibTrans" cxnId="{2E2A00E8-EDA3-4E8B-B5C1-15941A5CAA5A}">
      <dgm:prSet/>
      <dgm:spPr>
        <a:noFill/>
      </dgm:spPr>
      <dgm:t>
        <a:bodyPr/>
        <a:lstStyle/>
        <a:p>
          <a:endParaRPr lang="en-US"/>
        </a:p>
      </dgm:t>
    </dgm:pt>
    <dgm:pt modelId="{922D9988-4638-42B6-9B80-DDB4C804DA97}">
      <dgm:prSet phldrT="[Text]" custT="1"/>
      <dgm:spPr/>
      <dgm:t>
        <a:bodyPr/>
        <a:lstStyle/>
        <a:p>
          <a:r>
            <a:rPr lang="ar-OM" sz="1800"/>
            <a:t>شبكات الخبراء</a:t>
          </a:r>
        </a:p>
      </dgm:t>
    </dgm:pt>
    <dgm:pt modelId="{9BC9EF3E-C7E2-4DB2-AB3F-2CC7AD56DCEB}" type="parTrans" cxnId="{FF21AF52-22AA-4EC7-9F44-0C210369B581}">
      <dgm:prSet/>
      <dgm:spPr/>
      <dgm:t>
        <a:bodyPr/>
        <a:lstStyle/>
        <a:p>
          <a:endParaRPr lang="en-US"/>
        </a:p>
      </dgm:t>
    </dgm:pt>
    <dgm:pt modelId="{CDF0F8C7-D729-479C-9544-60EC6E3C8263}" type="sibTrans" cxnId="{FF21AF52-22AA-4EC7-9F44-0C210369B581}">
      <dgm:prSet/>
      <dgm:spPr>
        <a:noFill/>
      </dgm:spPr>
      <dgm:t>
        <a:bodyPr/>
        <a:lstStyle/>
        <a:p>
          <a:endParaRPr lang="en-US"/>
        </a:p>
      </dgm:t>
    </dgm:pt>
    <dgm:pt modelId="{266D000F-045D-4871-A600-DAC426E11142}" type="pres">
      <dgm:prSet presAssocID="{D71354D7-1DAD-4EA0-85A4-AE984DD18509}" presName="cycle" presStyleCnt="0">
        <dgm:presLayoutVars>
          <dgm:dir/>
          <dgm:resizeHandles val="exact"/>
        </dgm:presLayoutVars>
      </dgm:prSet>
      <dgm:spPr/>
    </dgm:pt>
    <dgm:pt modelId="{F6E61996-3285-4AE2-9917-55A03BAD21A1}" type="pres">
      <dgm:prSet presAssocID="{35B2CD19-547E-4CA9-8819-9B9A24252FAA}" presName="node" presStyleLbl="node1" presStyleIdx="0" presStyleCnt="4" custRadScaleRad="98569" custRadScaleInc="-12923">
        <dgm:presLayoutVars>
          <dgm:bulletEnabled val="1"/>
        </dgm:presLayoutVars>
      </dgm:prSet>
      <dgm:spPr/>
    </dgm:pt>
    <dgm:pt modelId="{0EB66D2E-8B42-4453-A22C-B5E90B2C718E}" type="pres">
      <dgm:prSet presAssocID="{902FFAB2-E5FD-4EE2-9321-04C37366F991}" presName="sibTrans" presStyleLbl="sibTrans2D1" presStyleIdx="0" presStyleCnt="4" custAng="383620" custScaleX="80666" custLinFactNeighborX="12888" custLinFactNeighborY="-55445"/>
      <dgm:spPr/>
    </dgm:pt>
    <dgm:pt modelId="{346B129C-0B8D-4BA3-B323-CB6BBACC6ADF}" type="pres">
      <dgm:prSet presAssocID="{902FFAB2-E5FD-4EE2-9321-04C37366F991}" presName="connectorText" presStyleLbl="sibTrans2D1" presStyleIdx="0" presStyleCnt="4"/>
      <dgm:spPr/>
    </dgm:pt>
    <dgm:pt modelId="{D3A29540-958E-49FB-8CF0-E986A5A25E71}" type="pres">
      <dgm:prSet presAssocID="{922D9988-4638-42B6-9B80-DDB4C804DA97}" presName="node" presStyleLbl="node1" presStyleIdx="1" presStyleCnt="4" custRadScaleRad="126850" custRadScaleInc="1337">
        <dgm:presLayoutVars>
          <dgm:bulletEnabled val="1"/>
        </dgm:presLayoutVars>
      </dgm:prSet>
      <dgm:spPr/>
    </dgm:pt>
    <dgm:pt modelId="{4F5D72A9-06F8-4698-A0AD-A28ACD4CF507}" type="pres">
      <dgm:prSet presAssocID="{CDF0F8C7-D729-479C-9544-60EC6E3C8263}" presName="sibTrans" presStyleLbl="sibTrans2D1" presStyleIdx="1" presStyleCnt="4"/>
      <dgm:spPr/>
    </dgm:pt>
    <dgm:pt modelId="{9FABC539-5579-47F2-BF1D-532B3FDCD9E7}" type="pres">
      <dgm:prSet presAssocID="{CDF0F8C7-D729-479C-9544-60EC6E3C8263}" presName="connectorText" presStyleLbl="sibTrans2D1" presStyleIdx="1" presStyleCnt="4"/>
      <dgm:spPr/>
    </dgm:pt>
    <dgm:pt modelId="{604F49E0-51D9-4523-8F23-9D25B102CF72}" type="pres">
      <dgm:prSet presAssocID="{8305DE20-0EE7-4428-A6FF-7E7E5A40E1CB}" presName="node" presStyleLbl="node1" presStyleIdx="2" presStyleCnt="4" custScaleX="103773" custRadScaleRad="112529" custRadScaleInc="-18989">
        <dgm:presLayoutVars>
          <dgm:bulletEnabled val="1"/>
        </dgm:presLayoutVars>
      </dgm:prSet>
      <dgm:spPr/>
    </dgm:pt>
    <dgm:pt modelId="{D38E1046-5134-4D04-99D3-D73FD2083FD0}" type="pres">
      <dgm:prSet presAssocID="{EA306B37-CD8C-4CDF-9A91-CF53C0203254}" presName="sibTrans" presStyleLbl="sibTrans2D1" presStyleIdx="2" presStyleCnt="4"/>
      <dgm:spPr/>
    </dgm:pt>
    <dgm:pt modelId="{03AB99D7-E657-4E2F-8D0D-2B01986E5F3B}" type="pres">
      <dgm:prSet presAssocID="{EA306B37-CD8C-4CDF-9A91-CF53C0203254}" presName="connectorText" presStyleLbl="sibTrans2D1" presStyleIdx="2" presStyleCnt="4"/>
      <dgm:spPr/>
    </dgm:pt>
    <dgm:pt modelId="{EFB9680F-D512-41D8-BEF8-2F43F45D4B73}" type="pres">
      <dgm:prSet presAssocID="{455160A7-9885-4F0D-8C7E-055A547B8835}" presName="node" presStyleLbl="node1" presStyleIdx="3" presStyleCnt="4" custRadScaleRad="119267" custRadScaleInc="44">
        <dgm:presLayoutVars>
          <dgm:bulletEnabled val="1"/>
        </dgm:presLayoutVars>
      </dgm:prSet>
      <dgm:spPr/>
    </dgm:pt>
    <dgm:pt modelId="{F4166633-C1D3-4476-8E5E-9EB6DA2C84C3}" type="pres">
      <dgm:prSet presAssocID="{605EF439-F2A5-4620-84C9-0A79487D1B57}" presName="sibTrans" presStyleLbl="sibTrans2D1" presStyleIdx="3" presStyleCnt="4" custAng="21115087" custLinFactNeighborX="-7885" custLinFactNeighborY="-51757"/>
      <dgm:spPr/>
    </dgm:pt>
    <dgm:pt modelId="{BC28D235-D1D2-4976-869C-B1A776848467}" type="pres">
      <dgm:prSet presAssocID="{605EF439-F2A5-4620-84C9-0A79487D1B57}" presName="connectorText" presStyleLbl="sibTrans2D1" presStyleIdx="3" presStyleCnt="4"/>
      <dgm:spPr/>
    </dgm:pt>
  </dgm:ptLst>
  <dgm:cxnLst>
    <dgm:cxn modelId="{B2988402-08A9-4D54-B46B-ADD40761C5B8}" type="presOf" srcId="{605EF439-F2A5-4620-84C9-0A79487D1B57}" destId="{F4166633-C1D3-4476-8E5E-9EB6DA2C84C3}" srcOrd="0" destOrd="0" presId="urn:microsoft.com/office/officeart/2005/8/layout/cycle2"/>
    <dgm:cxn modelId="{32F4C65B-4CDA-41B5-A81E-5657ECFA5850}" srcId="{D71354D7-1DAD-4EA0-85A4-AE984DD18509}" destId="{8305DE20-0EE7-4428-A6FF-7E7E5A40E1CB}" srcOrd="2" destOrd="0" parTransId="{A56EE53C-8037-4F90-A1EC-1E55746C7713}" sibTransId="{EA306B37-CD8C-4CDF-9A91-CF53C0203254}"/>
    <dgm:cxn modelId="{8A66C444-3CD7-4C9A-8695-A4B5B0225D8D}" type="presOf" srcId="{D71354D7-1DAD-4EA0-85A4-AE984DD18509}" destId="{266D000F-045D-4871-A600-DAC426E11142}" srcOrd="0" destOrd="0" presId="urn:microsoft.com/office/officeart/2005/8/layout/cycle2"/>
    <dgm:cxn modelId="{FF21AF52-22AA-4EC7-9F44-0C210369B581}" srcId="{D71354D7-1DAD-4EA0-85A4-AE984DD18509}" destId="{922D9988-4638-42B6-9B80-DDB4C804DA97}" srcOrd="1" destOrd="0" parTransId="{9BC9EF3E-C7E2-4DB2-AB3F-2CC7AD56DCEB}" sibTransId="{CDF0F8C7-D729-479C-9544-60EC6E3C8263}"/>
    <dgm:cxn modelId="{25E7937D-9B44-43B0-9B8B-DB1AADF9D793}" type="presOf" srcId="{455160A7-9885-4F0D-8C7E-055A547B8835}" destId="{EFB9680F-D512-41D8-BEF8-2F43F45D4B73}" srcOrd="0" destOrd="0" presId="urn:microsoft.com/office/officeart/2005/8/layout/cycle2"/>
    <dgm:cxn modelId="{3C85A985-0DDF-44A3-9F2A-BA67B9353D09}" type="presOf" srcId="{8305DE20-0EE7-4428-A6FF-7E7E5A40E1CB}" destId="{604F49E0-51D9-4523-8F23-9D25B102CF72}" srcOrd="0" destOrd="0" presId="urn:microsoft.com/office/officeart/2005/8/layout/cycle2"/>
    <dgm:cxn modelId="{EC638E88-077C-44E8-A8C2-043125B99B66}" type="presOf" srcId="{35B2CD19-547E-4CA9-8819-9B9A24252FAA}" destId="{F6E61996-3285-4AE2-9917-55A03BAD21A1}" srcOrd="0" destOrd="0" presId="urn:microsoft.com/office/officeart/2005/8/layout/cycle2"/>
    <dgm:cxn modelId="{047E5699-5CA9-43FC-850B-03DCAD7117B1}" srcId="{D71354D7-1DAD-4EA0-85A4-AE984DD18509}" destId="{35B2CD19-547E-4CA9-8819-9B9A24252FAA}" srcOrd="0" destOrd="0" parTransId="{D881ABCD-2276-4101-85DF-7CED348908B6}" sibTransId="{902FFAB2-E5FD-4EE2-9321-04C37366F991}"/>
    <dgm:cxn modelId="{D613409C-B94A-4A1F-87F3-991009EE4E8F}" type="presOf" srcId="{902FFAB2-E5FD-4EE2-9321-04C37366F991}" destId="{346B129C-0B8D-4BA3-B323-CB6BBACC6ADF}" srcOrd="1" destOrd="0" presId="urn:microsoft.com/office/officeart/2005/8/layout/cycle2"/>
    <dgm:cxn modelId="{611470A4-9753-4016-8EEC-D81C475A4067}" type="presOf" srcId="{902FFAB2-E5FD-4EE2-9321-04C37366F991}" destId="{0EB66D2E-8B42-4453-A22C-B5E90B2C718E}" srcOrd="0" destOrd="0" presId="urn:microsoft.com/office/officeart/2005/8/layout/cycle2"/>
    <dgm:cxn modelId="{6D0181B1-EF6D-4B41-A0CE-2B6D61FA7E16}" type="presOf" srcId="{CDF0F8C7-D729-479C-9544-60EC6E3C8263}" destId="{9FABC539-5579-47F2-BF1D-532B3FDCD9E7}" srcOrd="1" destOrd="0" presId="urn:microsoft.com/office/officeart/2005/8/layout/cycle2"/>
    <dgm:cxn modelId="{C8340FBE-73E7-4A42-8450-F6D5AE0BB75E}" type="presOf" srcId="{605EF439-F2A5-4620-84C9-0A79487D1B57}" destId="{BC28D235-D1D2-4976-869C-B1A776848467}" srcOrd="1" destOrd="0" presId="urn:microsoft.com/office/officeart/2005/8/layout/cycle2"/>
    <dgm:cxn modelId="{3511C3CA-D5DF-4A5A-A5CE-2F0AB3ACCC67}" type="presOf" srcId="{CDF0F8C7-D729-479C-9544-60EC6E3C8263}" destId="{4F5D72A9-06F8-4698-A0AD-A28ACD4CF507}" srcOrd="0" destOrd="0" presId="urn:microsoft.com/office/officeart/2005/8/layout/cycle2"/>
    <dgm:cxn modelId="{A1E4D6D8-014F-40F5-94D5-66E75216039A}" type="presOf" srcId="{EA306B37-CD8C-4CDF-9A91-CF53C0203254}" destId="{D38E1046-5134-4D04-99D3-D73FD2083FD0}" srcOrd="0" destOrd="0" presId="urn:microsoft.com/office/officeart/2005/8/layout/cycle2"/>
    <dgm:cxn modelId="{2EBC4FE6-9DFD-4BEB-B50E-68068315F810}" type="presOf" srcId="{922D9988-4638-42B6-9B80-DDB4C804DA97}" destId="{D3A29540-958E-49FB-8CF0-E986A5A25E71}" srcOrd="0" destOrd="0" presId="urn:microsoft.com/office/officeart/2005/8/layout/cycle2"/>
    <dgm:cxn modelId="{2E2A00E8-EDA3-4E8B-B5C1-15941A5CAA5A}" srcId="{D71354D7-1DAD-4EA0-85A4-AE984DD18509}" destId="{455160A7-9885-4F0D-8C7E-055A547B8835}" srcOrd="3" destOrd="0" parTransId="{D82F5DD4-010D-43C0-9683-230C362F9A99}" sibTransId="{605EF439-F2A5-4620-84C9-0A79487D1B57}"/>
    <dgm:cxn modelId="{107BAAF6-B438-4730-999A-42A9EF32506D}" type="presOf" srcId="{EA306B37-CD8C-4CDF-9A91-CF53C0203254}" destId="{03AB99D7-E657-4E2F-8D0D-2B01986E5F3B}" srcOrd="1" destOrd="0" presId="urn:microsoft.com/office/officeart/2005/8/layout/cycle2"/>
    <dgm:cxn modelId="{7C99EBDA-0DDD-45DE-96AE-6369D83FB8F5}" type="presParOf" srcId="{266D000F-045D-4871-A600-DAC426E11142}" destId="{F6E61996-3285-4AE2-9917-55A03BAD21A1}" srcOrd="0" destOrd="0" presId="urn:microsoft.com/office/officeart/2005/8/layout/cycle2"/>
    <dgm:cxn modelId="{BA78685B-777D-4AE6-A466-C436F2F46969}" type="presParOf" srcId="{266D000F-045D-4871-A600-DAC426E11142}" destId="{0EB66D2E-8B42-4453-A22C-B5E90B2C718E}" srcOrd="1" destOrd="0" presId="urn:microsoft.com/office/officeart/2005/8/layout/cycle2"/>
    <dgm:cxn modelId="{A48BB558-501F-410A-92FA-ACEB40B7B8F0}" type="presParOf" srcId="{0EB66D2E-8B42-4453-A22C-B5E90B2C718E}" destId="{346B129C-0B8D-4BA3-B323-CB6BBACC6ADF}" srcOrd="0" destOrd="0" presId="urn:microsoft.com/office/officeart/2005/8/layout/cycle2"/>
    <dgm:cxn modelId="{23D4309C-15FE-4291-8E4A-5A09577F6673}" type="presParOf" srcId="{266D000F-045D-4871-A600-DAC426E11142}" destId="{D3A29540-958E-49FB-8CF0-E986A5A25E71}" srcOrd="2" destOrd="0" presId="urn:microsoft.com/office/officeart/2005/8/layout/cycle2"/>
    <dgm:cxn modelId="{5DB990F2-5017-4B86-81D1-14EE6381E23B}" type="presParOf" srcId="{266D000F-045D-4871-A600-DAC426E11142}" destId="{4F5D72A9-06F8-4698-A0AD-A28ACD4CF507}" srcOrd="3" destOrd="0" presId="urn:microsoft.com/office/officeart/2005/8/layout/cycle2"/>
    <dgm:cxn modelId="{58F591F4-BB7C-4609-BC61-DF3EB2795C6D}" type="presParOf" srcId="{4F5D72A9-06F8-4698-A0AD-A28ACD4CF507}" destId="{9FABC539-5579-47F2-BF1D-532B3FDCD9E7}" srcOrd="0" destOrd="0" presId="urn:microsoft.com/office/officeart/2005/8/layout/cycle2"/>
    <dgm:cxn modelId="{855735FE-65CA-483F-BDAA-10A57EAE7CE5}" type="presParOf" srcId="{266D000F-045D-4871-A600-DAC426E11142}" destId="{604F49E0-51D9-4523-8F23-9D25B102CF72}" srcOrd="4" destOrd="0" presId="urn:microsoft.com/office/officeart/2005/8/layout/cycle2"/>
    <dgm:cxn modelId="{1D1BA602-7100-4981-96F3-F1A204DA4979}" type="presParOf" srcId="{266D000F-045D-4871-A600-DAC426E11142}" destId="{D38E1046-5134-4D04-99D3-D73FD2083FD0}" srcOrd="5" destOrd="0" presId="urn:microsoft.com/office/officeart/2005/8/layout/cycle2"/>
    <dgm:cxn modelId="{51C03029-9006-4143-ADDF-341FE98104F5}" type="presParOf" srcId="{D38E1046-5134-4D04-99D3-D73FD2083FD0}" destId="{03AB99D7-E657-4E2F-8D0D-2B01986E5F3B}" srcOrd="0" destOrd="0" presId="urn:microsoft.com/office/officeart/2005/8/layout/cycle2"/>
    <dgm:cxn modelId="{BB2A0A87-EFE5-4521-A344-7824E1082B30}" type="presParOf" srcId="{266D000F-045D-4871-A600-DAC426E11142}" destId="{EFB9680F-D512-41D8-BEF8-2F43F45D4B73}" srcOrd="6" destOrd="0" presId="urn:microsoft.com/office/officeart/2005/8/layout/cycle2"/>
    <dgm:cxn modelId="{B37E2B8A-9E6B-4F90-AD3F-A9FAF7039ACB}" type="presParOf" srcId="{266D000F-045D-4871-A600-DAC426E11142}" destId="{F4166633-C1D3-4476-8E5E-9EB6DA2C84C3}" srcOrd="7" destOrd="0" presId="urn:microsoft.com/office/officeart/2005/8/layout/cycle2"/>
    <dgm:cxn modelId="{44E0C860-C543-4B4A-9091-21D2C6196FB7}" type="presParOf" srcId="{F4166633-C1D3-4476-8E5E-9EB6DA2C84C3}" destId="{BC28D235-D1D2-4976-869C-B1A77684846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r">
            <a:lnSpc>
              <a:spcPct val="100000"/>
            </a:lnSpc>
            <a:spcAft>
              <a:spcPts val="0"/>
            </a:spcAft>
          </a:pPr>
          <a:r>
            <a:rPr lang="ar-OM" sz="2000" b="1" u="sng" dirty="0"/>
            <a:t>المصادر غير الرسمية</a:t>
          </a:r>
        </a:p>
        <a:p>
          <a:pPr algn="r">
            <a:lnSpc>
              <a:spcPct val="100000"/>
            </a:lnSpc>
            <a:spcAft>
              <a:spcPts val="0"/>
            </a:spcAft>
          </a:pPr>
          <a:r>
            <a:rPr lang="ar-OM" sz="1500" b="0" dirty="0"/>
            <a:t>التحقق من خلال المصادر الرسمية:</a:t>
          </a:r>
          <a:r>
            <a:rPr lang="ar-OM" sz="2000" b="0" dirty="0"/>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endParaRPr/>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ar-OM" sz="1500"/>
            <a:t> </a:t>
          </a:r>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ar-OM" sz="1500"/>
            <a:t> </a:t>
          </a:r>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ar-OM" sz="1500"/>
            <a:t> </a:t>
          </a:r>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FlipHor="1" custScaleX="94709" custScaleY="95081" custLinFactNeighborX="-9606" custLinFactNeighborY="1638"/>
      <dgm:spPr/>
    </dgm:pt>
    <dgm:pt modelId="{53B29056-3887-43E7-BBC0-849ACFEBC5D9}" type="pres">
      <dgm:prSet presAssocID="{7ABE66A7-EAA2-4EEA-8DAD-CA71C6CCDB43}" presName="txNode1" presStyleLbl="revTx" presStyleIdx="0" presStyleCnt="6" custScaleX="277959" custScaleY="121292" custLinFactNeighborX="42016" custLinFactNeighborY="19094">
        <dgm:presLayoutVars>
          <dgm:bulletEnabled val="1"/>
        </dgm:presLayoutVars>
      </dgm:prSet>
      <dgm:spPr/>
    </dgm:pt>
    <dgm:pt modelId="{A1296C73-A799-4725-B567-0F4EAC5BF4D4}" type="pres">
      <dgm:prSet presAssocID="{AD0BB290-53B0-4646-90DD-136E39547DF1}" presName="txNode2" presStyleLbl="revTx" presStyleIdx="1" presStyleCnt="6" custScaleX="84464" custScaleY="75576" custLinFactNeighborX="-37500" custLinFactNeighborY="-386">
        <dgm:presLayoutVars>
          <dgm:bulletEnabled val="1"/>
        </dgm:presLayoutVars>
      </dgm:prSet>
      <dgm:spPr/>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4" custLinFactX="400000" custLinFactNeighborX="478143" custLinFactNeighborY="57791"/>
      <dgm:spPr/>
    </dgm:pt>
    <dgm:pt modelId="{22BB4660-32F8-4DC2-9D72-3EC6751A35CC}" type="pres">
      <dgm:prSet presAssocID="{4D23392D-63E0-45F7-9887-A3713E2A2753}" presName="txNode3" presStyleLbl="revTx" presStyleIdx="2" presStyleCnt="6" custScaleX="102743" custLinFactNeighborX="45567" custLinFactNeighborY="9584">
        <dgm:presLayoutVars>
          <dgm:bulletEnabled val="1"/>
        </dgm:presLayoutVars>
      </dgm:prSet>
      <dgm:spPr/>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4" custLinFactX="-100000" custLinFactNeighborX="-101181" custLinFactNeighborY="-32471"/>
      <dgm:spPr/>
    </dgm:pt>
    <dgm:pt modelId="{F51AE2B0-3ED2-441F-A38C-4B3789520621}" type="pres">
      <dgm:prSet presAssocID="{DA12DFBD-63C9-4BDF-A689-D6F4E973AAF5}" presName="txNode4" presStyleLbl="revTx" presStyleIdx="3" presStyleCnt="6" custScaleX="99871" custLinFactNeighborX="-31438" custLinFactNeighborY="-17713">
        <dgm:presLayoutVars>
          <dgm:bulletEnabled val="1"/>
        </dgm:presLayoutVars>
      </dgm:prSet>
      <dgm:spPr/>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4" custLinFactX="-569813" custLinFactNeighborX="-600000" custLinFactNeighborY="-80150"/>
      <dgm:spPr/>
    </dgm:pt>
    <dgm:pt modelId="{488A0578-B9B0-4E0F-B5E3-DA8FE80D1C3C}" type="pres">
      <dgm:prSet presAssocID="{3A743263-94BD-48F6-910D-55E6C4A2E43E}" presName="txNode5" presStyleLbl="revTx" presStyleIdx="4" presStyleCnt="6" custScaleX="62425" custLinFactNeighborX="4093" custLinFactNeighborY="-10962">
        <dgm:presLayoutVars>
          <dgm:bulletEnabled val="1"/>
        </dgm:presLayoutVars>
      </dgm:prSet>
      <dgm:spPr/>
    </dgm:pt>
    <dgm:pt modelId="{309351BD-CE40-4320-8F9D-6240BC88E764}" type="pres">
      <dgm:prSet presAssocID="{ED83DD3D-AD5E-4E3D-B929-4E4E0E885234}" presName="dotNode5" presStyleCnt="0"/>
      <dgm:spPr/>
    </dgm:pt>
    <dgm:pt modelId="{C98EF678-E236-42C7-99F5-9E057BBF598F}" type="pres">
      <dgm:prSet presAssocID="{ED83DD3D-AD5E-4E3D-B929-4E4E0E885234}" presName="dotRepeatNode" presStyleLbl="fgShp" presStyleIdx="3" presStyleCnt="4" custLinFactX="-946946" custLinFactNeighborX="-1000000" custLinFactNeighborY="-87636"/>
      <dgm:spPr/>
    </dgm:pt>
    <dgm:pt modelId="{5EF3DB6C-FEA6-43E8-BBAB-7A83F3613DF6}" type="pres">
      <dgm:prSet presAssocID="{D53B0275-A77C-42FD-9CB8-7BA7FF40ECFB}" presName="txNode6" presStyleLbl="revTx" presStyleIdx="5" presStyleCnt="6">
        <dgm:presLayoutVars>
          <dgm:bulletEnabled val="1"/>
        </dgm:presLayoutVars>
      </dgm:prSet>
      <dgm:spPr/>
    </dgm:pt>
  </dgm:ptLst>
  <dgm:cxnLst>
    <dgm:cxn modelId="{EFC83E07-3E18-4339-B66D-94D5899C53C3}" type="presOf" srcId="{4D23392D-63E0-45F7-9887-A3713E2A2753}" destId="{22BB4660-32F8-4DC2-9D72-3EC6751A35CC}"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C1E45A2F-55B6-46A8-A026-4146C5074EEB}" type="presOf" srcId="{ED83DD3D-AD5E-4E3D-B929-4E4E0E885234}" destId="{C98EF678-E236-42C7-99F5-9E057BBF598F}"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4604D738-A663-4AC0-A082-CA314D512CBC}" type="presOf" srcId="{D53B0275-A77C-42FD-9CB8-7BA7FF40ECFB}" destId="{5EF3DB6C-FEA6-43E8-BBAB-7A83F3613DF6}" srcOrd="0" destOrd="0" presId="urn:microsoft.com/office/officeart/2009/3/layout/DescendingProcess"/>
    <dgm:cxn modelId="{4016C039-F76A-41FE-AA77-7D420352DB7C}" type="presOf" srcId="{E329F361-E2CC-4692-AA1D-E3032C96545B}" destId="{48F8160E-F75A-40B9-A645-42FF22AD27CC}" srcOrd="0" destOrd="0" presId="urn:microsoft.com/office/officeart/2009/3/layout/DescendingProcess"/>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5" destOrd="0" parTransId="{9B656389-278E-4734-9D79-58D1796E4E9A}" sibTransId="{EAF86475-B560-465C-BC37-6D821F3D33D2}"/>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EED4990-1B31-4225-94BD-A129A7A8D65C}" type="presOf" srcId="{C44606EE-B283-489E-AB3F-2537BE09D0F1}" destId="{AF6CFED0-7AFA-4272-A793-6150A998980D}" srcOrd="0" destOrd="0" presId="urn:microsoft.com/office/officeart/2009/3/layout/DescendingProcess"/>
    <dgm:cxn modelId="{A48F0CA2-5942-4763-B03A-505861C5930A}" type="presOf" srcId="{3A743263-94BD-48F6-910D-55E6C4A2E43E}" destId="{488A0578-B9B0-4E0F-B5E3-DA8FE80D1C3C}"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25E6A0BF-FFFA-4174-A5D2-B3E2432CF111}" srcId="{9127C0DF-6A79-470A-80EE-2DE74850677F}" destId="{DA12DFBD-63C9-4BDF-A689-D6F4E973AAF5}" srcOrd="3" destOrd="0" parTransId="{DF5919C1-1F0A-4903-BC56-B72E33EFD520}" sibTransId="{20C8B84B-2810-4E49-B04D-2ABBACC9BC8A}"/>
    <dgm:cxn modelId="{C9AB5FE6-AB82-48B1-A649-20FC6B591A1E}" srcId="{9127C0DF-6A79-470A-80EE-2DE74850677F}" destId="{3A743263-94BD-48F6-910D-55E6C4A2E43E}" srcOrd="4" destOrd="0" parTransId="{4AD2961F-BA26-4161-A549-C1B469531D5E}" sibTransId="{ED83DD3D-AD5E-4E3D-B929-4E4E0E885234}"/>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BEE8622E-DFC0-42DB-BDF0-EAA44B21A6E6}" type="presParOf" srcId="{2DAC591C-36D6-4A83-8709-4C93BFC91C82}" destId="{488A0578-B9B0-4E0F-B5E3-DA8FE80D1C3C}" srcOrd="8" destOrd="0" presId="urn:microsoft.com/office/officeart/2009/3/layout/DescendingProcess"/>
    <dgm:cxn modelId="{3BDC8A7E-7B27-48BA-8C12-F9FEB086AF70}" type="presParOf" srcId="{2DAC591C-36D6-4A83-8709-4C93BFC91C82}" destId="{309351BD-CE40-4320-8F9D-6240BC88E764}" srcOrd="9" destOrd="0" presId="urn:microsoft.com/office/officeart/2009/3/layout/DescendingProcess"/>
    <dgm:cxn modelId="{D0AA95BC-DE4C-4921-A5DC-80E0E070992B}" type="presParOf" srcId="{309351BD-CE40-4320-8F9D-6240BC88E764}" destId="{C98EF678-E236-42C7-99F5-9E057BBF598F}" srcOrd="0" destOrd="0" presId="urn:microsoft.com/office/officeart/2009/3/layout/DescendingProcess"/>
    <dgm:cxn modelId="{7D018989-7F95-4B44-BB0B-C5E67C920576}" type="presParOf" srcId="{2DAC591C-36D6-4A83-8709-4C93BFC91C82}" destId="{5EF3DB6C-FEA6-43E8-BBAB-7A83F3613DF6}" srcOrd="10" destOrd="0" presId="urn:microsoft.com/office/officeart/2009/3/layout/Descending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61996-3285-4AE2-9917-55A03BAD21A1}">
      <dsp:nvSpPr>
        <dsp:cNvPr id="0" name=""/>
        <dsp:cNvSpPr/>
      </dsp:nvSpPr>
      <dsp:spPr>
        <a:xfrm>
          <a:off x="3089929" y="38323"/>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ar-OM" sz="1800" kern="1200"/>
            <a:t>المصادر العامة الرسمية</a:t>
          </a:r>
        </a:p>
      </dsp:txBody>
      <dsp:txXfrm>
        <a:off x="3360137" y="308531"/>
        <a:ext cx="1304679" cy="1304679"/>
      </dsp:txXfrm>
    </dsp:sp>
    <dsp:sp modelId="{0EB66D2E-8B42-4453-A22C-B5E90B2C718E}">
      <dsp:nvSpPr>
        <dsp:cNvPr id="0" name=""/>
        <dsp:cNvSpPr/>
      </dsp:nvSpPr>
      <dsp:spPr>
        <a:xfrm rot="2543303">
          <a:off x="5120713" y="1264087"/>
          <a:ext cx="626435"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5145131" y="1325660"/>
        <a:ext cx="439619" cy="373631"/>
      </dsp:txXfrm>
    </dsp:sp>
    <dsp:sp modelId="{D3A29540-958E-49FB-8CF0-E986A5A25E71}">
      <dsp:nvSpPr>
        <dsp:cNvPr id="0" name=""/>
        <dsp:cNvSpPr/>
      </dsp:nvSpPr>
      <dsp:spPr>
        <a:xfrm>
          <a:off x="5768230" y="1983844"/>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ar-OM" sz="1800" kern="1200"/>
            <a:t>شبكات الخبراء</a:t>
          </a:r>
        </a:p>
      </dsp:txBody>
      <dsp:txXfrm>
        <a:off x="6038438" y="2254052"/>
        <a:ext cx="1304679" cy="1304679"/>
      </dsp:txXfrm>
    </dsp:sp>
    <dsp:sp modelId="{4F5D72A9-06F8-4698-A0AD-A28ACD4CF507}">
      <dsp:nvSpPr>
        <dsp:cNvPr id="0" name=""/>
        <dsp:cNvSpPr/>
      </dsp:nvSpPr>
      <dsp:spPr>
        <a:xfrm rot="8288073">
          <a:off x="5358448" y="3544284"/>
          <a:ext cx="546174"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5501385" y="3614152"/>
        <a:ext cx="382322" cy="373631"/>
      </dsp:txXfrm>
    </dsp:sp>
    <dsp:sp modelId="{604F49E0-51D9-4523-8F23-9D25B102CF72}">
      <dsp:nvSpPr>
        <dsp:cNvPr id="0" name=""/>
        <dsp:cNvSpPr/>
      </dsp:nvSpPr>
      <dsp:spPr>
        <a:xfrm>
          <a:off x="3577894" y="3915544"/>
          <a:ext cx="1914710"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ar-OM" sz="1600" kern="1200" dirty="0"/>
            <a:t>المنصات الدولية</a:t>
          </a:r>
        </a:p>
      </dsp:txBody>
      <dsp:txXfrm>
        <a:off x="3858297" y="4185752"/>
        <a:ext cx="1353904" cy="1304679"/>
      </dsp:txXfrm>
    </dsp:sp>
    <dsp:sp modelId="{D38E1046-5134-4D04-99D3-D73FD2083FD0}">
      <dsp:nvSpPr>
        <dsp:cNvPr id="0" name=""/>
        <dsp:cNvSpPr/>
      </dsp:nvSpPr>
      <dsp:spPr>
        <a:xfrm rot="12980760">
          <a:off x="2831865" y="3553662"/>
          <a:ext cx="761871"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3000509" y="3733565"/>
        <a:ext cx="575055" cy="373631"/>
      </dsp:txXfrm>
    </dsp:sp>
    <dsp:sp modelId="{EFB9680F-D512-41D8-BEF8-2F43F45D4B73}">
      <dsp:nvSpPr>
        <dsp:cNvPr id="0" name=""/>
        <dsp:cNvSpPr/>
      </dsp:nvSpPr>
      <dsp:spPr>
        <a:xfrm>
          <a:off x="950901" y="1956965"/>
          <a:ext cx="1845095" cy="1845095"/>
        </a:xfrm>
        <a:prstGeom prst="ellipse">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ar-OM" sz="1800" kern="1200" dirty="0"/>
            <a:t>المصادر العامة غير الرسمية</a:t>
          </a:r>
        </a:p>
      </dsp:txBody>
      <dsp:txXfrm>
        <a:off x="1221109" y="2227173"/>
        <a:ext cx="1304679" cy="1304679"/>
      </dsp:txXfrm>
    </dsp:sp>
    <dsp:sp modelId="{F4166633-C1D3-4476-8E5E-9EB6DA2C84C3}">
      <dsp:nvSpPr>
        <dsp:cNvPr id="0" name=""/>
        <dsp:cNvSpPr/>
      </dsp:nvSpPr>
      <dsp:spPr>
        <a:xfrm rot="18601620">
          <a:off x="2615995" y="1296830"/>
          <a:ext cx="545020"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2645169" y="1483976"/>
        <a:ext cx="381514" cy="3736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17203626" flipH="1">
          <a:off x="1095697" y="967878"/>
          <a:ext cx="3312255" cy="2292712"/>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3288992" y="1126508"/>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836790" y="1428061"/>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2431745" y="1831914"/>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28081" y="88800"/>
          <a:ext cx="4559363" cy="782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r" defTabSz="889000">
            <a:lnSpc>
              <a:spcPct val="100000"/>
            </a:lnSpc>
            <a:spcBef>
              <a:spcPct val="0"/>
            </a:spcBef>
            <a:spcAft>
              <a:spcPts val="0"/>
            </a:spcAft>
            <a:buNone/>
          </a:pPr>
          <a:r>
            <a:rPr lang="ar-OM" sz="2000" b="1" u="sng" kern="1200" dirty="0"/>
            <a:t>المصادر غير الرسمية</a:t>
          </a:r>
        </a:p>
        <a:p>
          <a:pPr marL="0" lvl="0" indent="0" algn="r" defTabSz="889000">
            <a:lnSpc>
              <a:spcPct val="100000"/>
            </a:lnSpc>
            <a:spcBef>
              <a:spcPct val="0"/>
            </a:spcBef>
            <a:spcAft>
              <a:spcPts val="0"/>
            </a:spcAft>
            <a:buNone/>
          </a:pPr>
          <a:r>
            <a:rPr lang="ar-OM" sz="1500" b="0" kern="1200" dirty="0"/>
            <a:t>التحقق من خلال المصادر الرسمية:</a:t>
          </a:r>
          <a:r>
            <a:rPr lang="ar-OM" sz="2000" b="0" kern="1200" dirty="0"/>
            <a:t>	</a:t>
          </a:r>
        </a:p>
      </dsp:txBody>
      <dsp:txXfrm>
        <a:off x="328081" y="88800"/>
        <a:ext cx="4559363" cy="782134"/>
      </dsp:txXfrm>
    </dsp:sp>
    <dsp:sp modelId="{A1296C73-A799-4725-B567-0F4EAC5BF4D4}">
      <dsp:nvSpPr>
        <dsp:cNvPr id="0" name=""/>
        <dsp:cNvSpPr/>
      </dsp:nvSpPr>
      <dsp:spPr>
        <a:xfrm>
          <a:off x="2368433" y="873504"/>
          <a:ext cx="2059472" cy="48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1600200">
            <a:lnSpc>
              <a:spcPct val="90000"/>
            </a:lnSpc>
            <a:spcBef>
              <a:spcPct val="0"/>
            </a:spcBef>
            <a:spcAft>
              <a:spcPct val="35000"/>
            </a:spcAft>
            <a:buNone/>
          </a:pPr>
          <a:endParaRPr sz="3600" kern="1200"/>
        </a:p>
      </dsp:txBody>
      <dsp:txXfrm>
        <a:off x="2368433" y="873504"/>
        <a:ext cx="2059472" cy="487341"/>
      </dsp:txXfrm>
    </dsp:sp>
    <dsp:sp modelId="{22BB4660-32F8-4DC2-9D72-3EC6751A35CC}">
      <dsp:nvSpPr>
        <dsp:cNvPr id="0" name=""/>
        <dsp:cNvSpPr/>
      </dsp:nvSpPr>
      <dsp:spPr>
        <a:xfrm>
          <a:off x="1823363" y="1239902"/>
          <a:ext cx="168529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ar-OM" sz="1500" kern="1200"/>
            <a:t> </a:t>
          </a:r>
        </a:p>
      </dsp:txBody>
      <dsp:txXfrm>
        <a:off x="1823363" y="1239902"/>
        <a:ext cx="1685294" cy="644835"/>
      </dsp:txXfrm>
    </dsp:sp>
    <dsp:sp modelId="{C98EF678-E236-42C7-99F5-9E057BBF598F}">
      <dsp:nvSpPr>
        <dsp:cNvPr id="0" name=""/>
        <dsp:cNvSpPr/>
      </dsp:nvSpPr>
      <dsp:spPr>
        <a:xfrm>
          <a:off x="2071705" y="2315815"/>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376748" y="1509624"/>
          <a:ext cx="163818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ar-OM" sz="1500" kern="1200"/>
            <a:t> </a:t>
          </a:r>
        </a:p>
      </dsp:txBody>
      <dsp:txXfrm>
        <a:off x="3376748" y="1509624"/>
        <a:ext cx="1638184" cy="644835"/>
      </dsp:txXfrm>
    </dsp:sp>
    <dsp:sp modelId="{488A0578-B9B0-4E0F-B5E3-DA8FE80D1C3C}">
      <dsp:nvSpPr>
        <dsp:cNvPr id="0" name=""/>
        <dsp:cNvSpPr/>
      </dsp:nvSpPr>
      <dsp:spPr>
        <a:xfrm>
          <a:off x="1656315" y="2043635"/>
          <a:ext cx="1522099"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ar-OM" sz="1500" kern="1200"/>
            <a:t> </a:t>
          </a:r>
        </a:p>
      </dsp:txBody>
      <dsp:txXfrm>
        <a:off x="1656315" y="2043635"/>
        <a:ext cx="1522099" cy="644835"/>
      </dsp:txXfrm>
    </dsp:sp>
    <dsp:sp modelId="{5EF3DB6C-FEA6-43E8-BBAB-7A83F3613DF6}">
      <dsp:nvSpPr>
        <dsp:cNvPr id="0" name=""/>
        <dsp:cNvSpPr/>
      </dsp:nvSpPr>
      <dsp:spPr>
        <a:xfrm>
          <a:off x="3315046" y="3419711"/>
          <a:ext cx="2216622"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ctr" defTabSz="1733550">
            <a:lnSpc>
              <a:spcPct val="90000"/>
            </a:lnSpc>
            <a:spcBef>
              <a:spcPct val="0"/>
            </a:spcBef>
            <a:spcAft>
              <a:spcPct val="35000"/>
            </a:spcAft>
            <a:buNone/>
          </a:pPr>
          <a:endParaRPr lang="en-US" sz="3900" kern="1200" dirty="0"/>
        </a:p>
      </dsp:txBody>
      <dsp:txXfrm>
        <a:off x="3315046" y="3419711"/>
        <a:ext cx="2216622" cy="64483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mn-cs"/>
      </a:defRPr>
    </a:lvl1pPr>
    <a:lvl2pPr marL="457200" algn="r" rtl="1" eaLnBrk="0" fontAlgn="base" hangingPunct="0">
      <a:spcBef>
        <a:spcPct val="30000"/>
      </a:spcBef>
      <a:spcAft>
        <a:spcPct val="0"/>
      </a:spcAft>
      <a:defRPr sz="1200" kern="1200">
        <a:solidFill>
          <a:schemeClr val="tx1"/>
        </a:solidFill>
        <a:latin typeface="Arial" charset="0"/>
        <a:ea typeface="+mn-ea"/>
        <a:cs typeface="+mn-cs"/>
      </a:defRPr>
    </a:lvl2pPr>
    <a:lvl3pPr marL="914400" algn="r" rtl="1" eaLnBrk="0" fontAlgn="base" hangingPunct="0">
      <a:spcBef>
        <a:spcPct val="30000"/>
      </a:spcBef>
      <a:spcAft>
        <a:spcPct val="0"/>
      </a:spcAft>
      <a:defRPr sz="1200" kern="1200">
        <a:solidFill>
          <a:schemeClr val="tx1"/>
        </a:solidFill>
        <a:latin typeface="Arial" charset="0"/>
        <a:ea typeface="+mn-ea"/>
        <a:cs typeface="+mn-cs"/>
      </a:defRPr>
    </a:lvl3pPr>
    <a:lvl4pPr marL="1371600" algn="r" rtl="1" eaLnBrk="0" fontAlgn="base" hangingPunct="0">
      <a:spcBef>
        <a:spcPct val="30000"/>
      </a:spcBef>
      <a:spcAft>
        <a:spcPct val="0"/>
      </a:spcAft>
      <a:defRPr sz="1200" kern="1200">
        <a:solidFill>
          <a:schemeClr val="tx1"/>
        </a:solidFill>
        <a:latin typeface="Arial" charset="0"/>
        <a:ea typeface="+mn-ea"/>
        <a:cs typeface="+mn-cs"/>
      </a:defRPr>
    </a:lvl4pPr>
    <a:lvl5pPr marL="1828800" algn="r" rtl="1" eaLnBrk="0" fontAlgn="base" hangingPunct="0">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ar-OM" dirty="0"/>
              <a:t>هذه الشاشة لا تحتوي على تسجيل صوت.</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u="none">
                <a:latin typeface="Arial" charset="0"/>
                <a:cs typeface="Times New Roman" pitchFamily="18" charset="0"/>
              </a:rPr>
              <a:t>عندما حدث هذا الموقف في الحياة الواقعية، بحث المركز في البداية عبر الويب. ولكن بعد ذلك تحتم على المركز الاتصال بجهة التنسيق الوطنية في موردور للتحقق عندما لم تتوفر المعلومات المطلوبة من الإنترنت. وأكدت منظمة أطباء بلا حدود وقوع الحدث، لكن التشخيص بالإيبولا كان مستبعدًا. وفي اليوم التالي، عادوا إلينا بمعلومات تفيد بأن نتائج الاختبارات المعملية كانت سلبية. ومن ثم، تم التحقق من الخبر، ولكن تم تجاهله في النهاية بسبب المعلومات التي حصلنا عليها من شبكتنا القائمة. وفي وقت لاحق من ذلك اليوم/ في اليوم التالي، نُشرت هذه المعلومات عبر الإنترنت، وأصبحت متاحة للجمهور.</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u="none">
                <a:latin typeface="Arial" charset="0"/>
                <a:cs typeface="Times New Roman" pitchFamily="18" charset="0"/>
              </a:rPr>
              <a:t> وقد يحدث أحيانًا أن تصل الأخبار إلى وسائل الإعلام قبل وجود أي تشخيص رسمي أو نتائج للاختبارات، مما يؤدي إلى ظهور أخبار مزيفة، كما نسميها. وقد يحدث أحيانًا أن يتبين أن المعلومات المقدمة من المصادر الرسمية خاطئة. وقد يحدث هذا بسبب النتائج السلبيات الكاذبة أو الأخطاء البشرية. ولذلك، يجب دائمًا التحلي بالحذر عند تقييم المعلومات.</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u="none">
                <a:latin typeface="Arial" charset="0"/>
                <a:cs typeface="Times New Roman" pitchFamily="18" charset="0"/>
              </a:rPr>
              <a:t> ومع ذلك، فإن المعلومات المستخدمة في الاستخبارات الوبائية والمستمدة من المصادر الرسمية تعد معلومات مؤكدة، على الرغم من أن ذلك لا يضمن صحة المعلومات.</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b="1" u="none">
                <a:latin typeface="Arial" charset="0"/>
                <a:cs typeface="Times New Roman" pitchFamily="18" charset="0"/>
              </a:rPr>
              <a:t>[</a:t>
            </a:r>
            <a:r>
              <a:rPr lang="en-GB" sz="1200" b="1" u="none">
                <a:latin typeface="Arial" charset="0"/>
                <a:cs typeface="Times New Roman" pitchFamily="18" charset="0"/>
              </a:rPr>
              <a:t>Design note:</a:t>
            </a:r>
            <a:r>
              <a:rPr lang="en-GB" sz="1200" u="none">
                <a:latin typeface="Arial" charset="0"/>
                <a:cs typeface="Times New Roman" pitchFamily="18" charset="0"/>
              </a:rPr>
              <a:t> pop-up “DISCARD” should pop-up at the end, when text says item has been discarded. Also, each text part should appear only once it is mentioned in the text.</a:t>
            </a:r>
            <a:r>
              <a:rPr lang="en-GB" sz="1200" b="1" u="none">
                <a:latin typeface="Arial" charset="0"/>
                <a:cs typeface="Times New Roman" pitchFamily="18" charset="0"/>
              </a:rPr>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3296331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ar-OM" sz="1000" noProof="1"/>
              <a:t>في هذه الوحدة، عرضنا تعريف التحقق، ونوع المعلومات التي يجب التحقق من صحتها، وكيفية التحقق من صحة المعلومات، وأهمية إنشاء شبكة من المنظمات الشريكة وجهات التنسيق التي يمكنك استخدامها لتبادل البيانات والتحقق من صحة المعلومات إذا لم يكن ذلك متاحًا عبر الويب، ولتبادل الخبرات عند الحاجة. وأخيرًا، استخدمنا خبر انتشار الإيبولا في السويد من كانون الثاني/يناير 2019 ليكون بمثابة دراسة حالة لاختبار فهمك لهذه الوحدة.</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190500" indent="-187325" algn="r">
              <a:lnSpc>
                <a:spcPct val="100000"/>
              </a:lnSpc>
              <a:spcBef>
                <a:spcPct val="0"/>
              </a:spcBef>
            </a:pPr>
            <a:r>
              <a:rPr lang="ar-OM" sz="1000" u="none">
                <a:latin typeface="Arial" charset="0"/>
                <a:cs typeface="Times New Roman" pitchFamily="18" charset="0"/>
              </a:rPr>
              <a:t>في هذه الوحدة سنستكشف الموضوعات التالية: تعريف التحقق، مصادر التحقق، عملية التحقق، إعداد وتنسيق شبكتك وجهات التنسيق. وللتأكد من فهمك التام لهذه الوحدة، سوف نستخدم مثالاً لمراجعة العملية معك. وسنختم بملخص موجز.</a:t>
            </a:r>
          </a:p>
          <a:p>
            <a:pPr marL="190500" indent="-187325" algn="l">
              <a:lnSpc>
                <a:spcPct val="100000"/>
              </a:lnSpc>
              <a:spcBef>
                <a:spcPct val="0"/>
              </a:spcBef>
            </a:pPr>
            <a:endParaRPr lang="it-IT" sz="1000" u="none" noProof="1">
              <a:latin typeface="Arial" charset="0"/>
              <a:cs typeface="Times New Roman" pitchFamily="18" charset="0"/>
            </a:endParaRPr>
          </a:p>
          <a:p>
            <a:pPr algn="l">
              <a:lnSpc>
                <a:spcPct val="100000"/>
              </a:lnSpc>
              <a:spcBef>
                <a:spcPct val="0"/>
              </a:spcBef>
            </a:pPr>
            <a:endParaRPr lang="it-IT" sz="1000" u="none" dirty="0">
              <a:solidFill>
                <a:schemeClr val="bg2"/>
              </a:solidFill>
              <a:latin typeface="Arial" charset="0"/>
              <a:cs typeface="Times New Roman" pitchFamily="18" charset="0"/>
            </a:endParaRPr>
          </a:p>
          <a:p>
            <a:pPr marL="190500" indent="-187325" algn="r">
              <a:lnSpc>
                <a:spcPct val="100000"/>
              </a:lnSpc>
              <a:spcBef>
                <a:spcPct val="0"/>
              </a:spcBef>
            </a:pPr>
            <a:r>
              <a:rPr lang="ar-OM" sz="1000" u="none" noProof="1">
                <a:latin typeface="Arial" charset="0"/>
                <a:cs typeface="Times New Roman" pitchFamily="18" charset="0"/>
              </a:rPr>
              <a:t> عند الانتهاء من هذه الوحدة:</a:t>
            </a:r>
          </a:p>
          <a:p>
            <a:pPr marL="190500" indent="-187325" algn="l">
              <a:lnSpc>
                <a:spcPct val="100000"/>
              </a:lnSpc>
              <a:spcBef>
                <a:spcPct val="0"/>
              </a:spcBef>
              <a:buFontTx/>
              <a:buChar char="•"/>
            </a:pPr>
            <a:endParaRPr lang="it-IT" sz="1000" u="none" noProof="1">
              <a:latin typeface="Arial" charset="0"/>
              <a:cs typeface="Times New Roman" pitchFamily="18" charset="0"/>
            </a:endParaRPr>
          </a:p>
          <a:p>
            <a:pPr marL="190500" indent="-187325" algn="r">
              <a:lnSpc>
                <a:spcPct val="100000"/>
              </a:lnSpc>
              <a:spcBef>
                <a:spcPct val="0"/>
              </a:spcBef>
              <a:buFont typeface="Arial" pitchFamily="34" charset="0"/>
              <a:buChar char="•"/>
            </a:pPr>
            <a:r>
              <a:rPr lang="ar-OM" sz="1000" u="none" noProof="1">
                <a:latin typeface="Arial" charset="0"/>
                <a:cs typeface="Times New Roman" pitchFamily="18" charset="0"/>
              </a:rPr>
              <a:t>ستكون قادرًا على تطبيق عملية التحقق</a:t>
            </a:r>
          </a:p>
          <a:p>
            <a:pPr marL="190500" indent="-187325" algn="l">
              <a:lnSpc>
                <a:spcPct val="100000"/>
              </a:lnSpc>
              <a:spcBef>
                <a:spcPct val="0"/>
              </a:spcBef>
              <a:buFont typeface="Arial" pitchFamily="34" charset="0"/>
              <a:buChar char="•"/>
            </a:pPr>
            <a:endParaRPr lang="it-IT" sz="1000" u="none" noProof="1">
              <a:latin typeface="Arial" charset="0"/>
              <a:cs typeface="Times New Roman" pitchFamily="18" charset="0"/>
            </a:endParaRPr>
          </a:p>
          <a:p>
            <a:pPr marL="288925" indent="-285750" algn="r">
              <a:lnSpc>
                <a:spcPct val="100000"/>
              </a:lnSpc>
              <a:spcBef>
                <a:spcPct val="0"/>
              </a:spcBef>
              <a:buFont typeface="Arial" panose="020B0604020202020204" pitchFamily="34" charset="0"/>
              <a:buChar char="•"/>
            </a:pPr>
            <a:r>
              <a:rPr lang="ar-OM" sz="1000" u="none" noProof="1">
                <a:latin typeface="Arial" charset="0"/>
              </a:rPr>
              <a:t>ستفهم استخدام الشبكات للتحقق</a:t>
            </a:r>
          </a:p>
          <a:p>
            <a:pPr algn="l">
              <a:lnSpc>
                <a:spcPct val="100000"/>
              </a:lnSpc>
              <a:spcBef>
                <a:spcPct val="0"/>
              </a:spcBef>
            </a:pPr>
            <a:endParaRPr lang="it-IT" sz="1000" u="none" dirty="0">
              <a:solidFill>
                <a:schemeClr val="bg2"/>
              </a:solidFill>
              <a:latin typeface="Arial" charset="0"/>
              <a:cs typeface="Times New Roman" pitchFamily="18" charset="0"/>
            </a:endParaRPr>
          </a:p>
          <a:p>
            <a:pPr eaLnBrk="1" hangingPunct="1"/>
            <a:r>
              <a:rPr lang="ar-OM" sz="1000" b="1"/>
              <a:t>[</a:t>
            </a:r>
            <a:r>
              <a:rPr lang="en-GB" sz="1000" b="1"/>
              <a:t>Design notes</a:t>
            </a:r>
            <a:r>
              <a:rPr lang="en-GB" sz="1000"/>
              <a:t>:</a:t>
            </a:r>
            <a:r>
              <a:rPr lang="en-GB" sz="1000">
                <a:solidFill>
                  <a:schemeClr val="tx1"/>
                </a:solidFill>
                <a:latin typeface="Arial" charset="0"/>
                <a:ea typeface="+mn-ea"/>
                <a:cs typeface="+mn-cs"/>
              </a:rPr>
              <a:t> Have each bullet point emphasized </a:t>
            </a:r>
            <a:r>
              <a:rPr lang="en-GB" sz="1000" b="1">
                <a:solidFill>
                  <a:schemeClr val="tx1"/>
                </a:solidFill>
                <a:latin typeface="Arial" charset="0"/>
                <a:ea typeface="+mn-ea"/>
                <a:cs typeface="+mn-cs"/>
              </a:rPr>
              <a:t>(bold)</a:t>
            </a:r>
            <a:r>
              <a:rPr lang="en-GB" sz="1000">
                <a:solidFill>
                  <a:schemeClr val="tx1"/>
                </a:solidFill>
                <a:latin typeface="Arial" charset="0"/>
                <a:ea typeface="+mn-ea"/>
                <a:cs typeface="+mn-cs"/>
              </a:rPr>
              <a:t> when the text is spoken</a:t>
            </a:r>
            <a:r>
              <a:rPr lang="en-GB" sz="1000" b="1"/>
              <a:t>]</a:t>
            </a:r>
          </a:p>
          <a:p>
            <a:pPr eaLnBrk="1" hangingPunct="1"/>
            <a:endParaRPr lang="it-IT" noProof="1">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ar-OM" sz="1050" dirty="0"/>
              <a:t>التحقق هو عملية تأكيد دقة ومصداقية المعلومات الواردة من مصادر غير رسمية (وتعرف أيضًا بالمعلومات غير مؤكدة). عملية التحقق هي المرحلة الثالثة في عملية الاستخبارات الوبائية بعد اكتمال مرحلتي الفرز والترشيح.</a:t>
            </a:r>
          </a:p>
          <a:p>
            <a:pPr algn="just"/>
            <a:endParaRPr lang="en-GB" sz="1050" kern="0" dirty="0"/>
          </a:p>
          <a:p>
            <a:pPr algn="just"/>
            <a:r>
              <a:rPr lang="ar-OM" sz="1050" dirty="0"/>
              <a:t> الهدف من عملية التحقق هو تأكيد حقيقة حدث تم الإبلاغ عنه من مصدر غير مؤكد، مثل تقارير وسائل الإعلام على الإنترنت. تضمن هذه العملية تجنب الاستجابة بلا داع على الأخبار الزائفة أو لإنشاء إنذارات خاطئة. كما يجب تكون محددًا قدر الإمكان عند إنشاء إنذار أو بدء خطة استجابة. فنظرًا لأن الإنذارات الخاطئة أمر شائع بالنسبة لمسؤولي الاستخبارات الوبائية، فإن عملية التحقق مهمة للغاية.</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3295379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b="0" baseline="0"/>
              <a:t>تتوفر مصادر متنوعة للاستخبارات الوبائية. تختلف عملية التحقق باختلاف المصدر الذي تم رصد المعلومات منه. وكما ورد في وحدة الفرز، توجد مصادر رسمية وغير رسمية.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b="0" baseline="0"/>
              <a:t> المصادر التي تعد </a:t>
            </a:r>
            <a:r>
              <a:rPr lang="ar-OM" b="1" baseline="0"/>
              <a:t>غير رسمية</a:t>
            </a:r>
            <a:r>
              <a:rPr lang="ar-OM" b="0" baseline="0"/>
              <a:t> دائمًا تشمل تطبيقات تجميع المعلومات من وسائل الإعلام، والتي ترشح المعلومات من المقالات الإخبارية، أو الأفراد الذين ينشرون على وسائل التواصل الاجتماعي بصفة غير رسمية.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b="1" baseline="0"/>
              <a:t>تشمل </a:t>
            </a:r>
            <a:r>
              <a:rPr lang="ar-OM" b="0" baseline="0"/>
              <a:t>المصادر الرسمية:المواقع الإلكترونية العامة وصفحات وسائل التواصل الاجتماعي للمؤسسات الصحية الرسمية مثل منظمة الصحة العالمية، ومركز مكافحة الأمراض والوقاية منها، ووكالات الصحة العامة الوطنية.الشبكات الإقليمية الراسخة (المقيدة)، مثل أقاليم منظمة الصحة العالمية ونظام الإخطار العالمي باللوائح الصحية الدولية التابع لتلك الأقاليم. على مستوى الاتحاد الأوروبي، يشمل ذلك منصات نظام الإنذار المبكر والاستجابة ونظام معلومات الاستخبارات الوبائية ونظام </a:t>
            </a:r>
            <a:r>
              <a:rPr lang="en-GB" b="0" baseline="0"/>
              <a:t>TESSy</a:t>
            </a:r>
            <a:r>
              <a:rPr lang="ar-OM" b="0" baseline="0"/>
              <a:t> الذي ورد في الوحدة 2: الفرز. ونظرًا لأن هذه المنصات مدعومة من قبل الدول الأعضاء الرسمية، يمكن اعتبار هذه المعلومات رسمية بشكل عام. توجد أيضًا شبكات راسخة للخبراء، مثل شبكات نظام الإنذار السريع للأغذية والأعلاف ونظام الإنذار المبكر العالمي ونظام الإبلاغ عن أمراض الحيوانات وشبكة مختبرات خبراء الأمراض الفيروسية الناشئة. تتلقى معظم هذه الشبكات معلومات من مؤسسات أو مختبرات رسمية ومعتمدة. قد يتلقى عدد قليل من الشبكات الإقليمية وشبكات الخبراء معلومات من وكلاء ميدانيين منفردين أو من مصادر غير مؤكدة، ومن ثم، ينبغي اعتبارها مصادر غير رسمية. هل </a:t>
            </a:r>
            <a:r>
              <a:rPr lang="en-GB" b="0" baseline="0"/>
              <a:t>FluTrackers</a:t>
            </a:r>
            <a:r>
              <a:rPr lang="ar-OM" b="0" baseline="0"/>
              <a:t> مثال على ذلك؟</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b="1" baseline="0"/>
              <a:t>[</a:t>
            </a:r>
            <a:r>
              <a:rPr lang="en-GB" b="1" baseline="0"/>
              <a:t>Design note]:</a:t>
            </a:r>
            <a:r>
              <a:rPr lang="en-GB" b="0" baseline="0"/>
              <a:t> Let the source bubbles come up when mentioned.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238874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sz="1000" b="1">
                <a:solidFill>
                  <a:schemeClr val="tx1"/>
                </a:solidFill>
                <a:latin typeface="Arial" charset="0"/>
                <a:ea typeface="+mn-ea"/>
                <a:cs typeface="+mn-cs"/>
                <a:sym typeface="Wingdings" panose="05000000000000000000" pitchFamily="2" charset="2"/>
              </a:rPr>
              <a:t>[spoken audio] </a:t>
            </a:r>
            <a:r>
              <a:rPr lang="ar-OM" sz="1000" b="1">
                <a:solidFill>
                  <a:schemeClr val="tx1"/>
                </a:solidFill>
                <a:latin typeface="Arial" charset="0"/>
                <a:ea typeface="+mn-ea"/>
                <a:cs typeface="+mn-cs"/>
                <a:sym typeface="Wingdings" panose="05000000000000000000" pitchFamily="2" charset="2"/>
              </a:rPr>
              <a:t></a:t>
            </a:r>
            <a:r>
              <a:rPr lang="en-GB" sz="1000" b="1">
                <a:solidFill>
                  <a:schemeClr val="tx1"/>
                </a:solidFill>
                <a:latin typeface="Arial" charset="0"/>
                <a:ea typeface="+mn-ea"/>
                <a:cs typeface="+mn-cs"/>
                <a:sym typeface="Wingdings" panose="05000000000000000000" pitchFamily="2" charset="2"/>
              </a:rPr>
              <a:t> can put this slide before official-non-official slide</a:t>
            </a:r>
          </a:p>
          <a:p>
            <a:pPr marL="0" marR="0" lvl="0" indent="0" algn="r" defTabSz="914400" rtl="1" eaLnBrk="1" fontAlgn="base" latinLnBrk="0" hangingPunct="1">
              <a:lnSpc>
                <a:spcPct val="100000"/>
              </a:lnSpc>
              <a:spcBef>
                <a:spcPct val="30000"/>
              </a:spcBef>
              <a:spcAft>
                <a:spcPct val="0"/>
              </a:spcAft>
              <a:buClrTx/>
              <a:buSzTx/>
              <a:buFontTx/>
              <a:buNone/>
              <a:tabLst/>
              <a:defRPr/>
            </a:pPr>
            <a:r>
              <a:rPr lang="ar-OM" sz="1000" b="0"/>
              <a:t>بالنسبة للمعلومات المختارة التي اجتازت مرحلة الفرز والترشيح، يجب بدء عملية التحقق من صحتها.من الضروري </a:t>
            </a:r>
            <a:r>
              <a:rPr lang="ar-OM" sz="1000" b="1"/>
              <a:t>جمع أكبر قدر ممكن من المعلومات وترتيبها بشأن التهديد المحتمل</a:t>
            </a:r>
            <a:r>
              <a:rPr lang="ar-OM" sz="1000" b="0"/>
              <a:t> من أجل توفير </a:t>
            </a:r>
            <a:r>
              <a:rPr lang="ar-OM" sz="1000" b="1"/>
              <a:t>معلومات مفصلة</a:t>
            </a:r>
            <a:r>
              <a:rPr lang="ar-OM" sz="1000" b="0"/>
              <a:t>، بما في ذلك </a:t>
            </a:r>
            <a:r>
              <a:rPr lang="ar-OM" sz="1000" b="1"/>
              <a:t>المصادر الأولية</a:t>
            </a:r>
            <a:r>
              <a:rPr lang="ar-OM" sz="1000" b="0"/>
              <a:t>.وبمجرد الانتهاء من ذلك، ستختلف عملية التحقق اعتمادًا على المصادر التي تأتي منها المعلومات.</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dirty="0">
              <a:cs typeface="Times New Roman" pitchFamily="18" charset="0"/>
            </a:endParaRPr>
          </a:p>
          <a:p>
            <a:pPr eaLnBrk="1" hangingPunct="1"/>
            <a:r>
              <a:rPr lang="ar-OM" sz="1000" b="0" baseline="0"/>
              <a:t>بالنسبة للمعلومات المرصودة من خلال المصادر الرسمية فقط، ليس من الضروري إجراء التحقق على المعلومة، إذ تعد هذه المعلومات مصدقة من المصدر. ومع ذلك، بالنسبة لعناصر المعلومات المحددة التي تم رصدها كليًا أو جزئيًا من مصادر غير رسمية، يجب إجراء عملية التحقق دائمًا. في أثناء عملية التحقق، قد تضطر إلى البحث في العديد من المنصات/المصادر المختلفة للعثور على المعلومات الرسمية. سنشرح هذه العملية في الشريحة التالية بمزيد من التفصيل.</a:t>
            </a:r>
          </a:p>
          <a:p>
            <a:pPr eaLnBrk="1" hangingPunct="1"/>
            <a:endParaRPr lang="it-IT" sz="1000" b="1" dirty="0"/>
          </a:p>
          <a:p>
            <a:pPr marL="0" marR="0" indent="0" algn="r" defTabSz="914400" rtl="1" eaLnBrk="0" fontAlgn="base" latinLnBrk="0" hangingPunct="0">
              <a:lnSpc>
                <a:spcPct val="100000"/>
              </a:lnSpc>
              <a:spcBef>
                <a:spcPct val="30000"/>
              </a:spcBef>
              <a:spcAft>
                <a:spcPct val="0"/>
              </a:spcAft>
              <a:buClrTx/>
              <a:buSzTx/>
              <a:buFontTx/>
              <a:buNone/>
              <a:tabLst/>
              <a:defRPr/>
            </a:pPr>
            <a:r>
              <a:rPr lang="ar-OM" sz="1000" u="none" baseline="0">
                <a:solidFill>
                  <a:schemeClr val="tx1"/>
                </a:solidFill>
              </a:rPr>
              <a:t> بمجرد التحقق من عناصر المعلومات، يوصى بالاتصال بالسلطات المعنية التي أبلغت عن الحدث للحصول على مزيد من التفاصيل ولإرساء التعاون مع الشركاء عند الحاجة/الضرورة.</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000" u="none" kern="1200" baseline="0" dirty="0">
              <a:solidFill>
                <a:schemeClr val="tx1"/>
              </a:solidFill>
            </a:endParaRPr>
          </a:p>
          <a:p>
            <a:pPr marL="0" marR="0" indent="0" algn="r" defTabSz="914400" rtl="1" eaLnBrk="0" fontAlgn="base" latinLnBrk="0" hangingPunct="0">
              <a:lnSpc>
                <a:spcPct val="100000"/>
              </a:lnSpc>
              <a:spcBef>
                <a:spcPct val="30000"/>
              </a:spcBef>
              <a:spcAft>
                <a:spcPct val="0"/>
              </a:spcAft>
              <a:buClrTx/>
              <a:buSzTx/>
              <a:buFontTx/>
              <a:buNone/>
              <a:tabLst/>
              <a:defRPr/>
            </a:pPr>
            <a:r>
              <a:rPr lang="ar-OM" sz="1000" b="1" u="none" baseline="0">
                <a:solidFill>
                  <a:schemeClr val="tx1"/>
                </a:solidFill>
              </a:rPr>
              <a:t> [</a:t>
            </a:r>
            <a:r>
              <a:rPr lang="en-GB" sz="1000" b="1" u="none" baseline="0">
                <a:solidFill>
                  <a:schemeClr val="tx1"/>
                </a:solidFill>
              </a:rPr>
              <a:t>Design notes:</a:t>
            </a:r>
            <a:r>
              <a:rPr lang="en-GB" sz="1000" u="none" baseline="0">
                <a:solidFill>
                  <a:schemeClr val="tx1"/>
                </a:solidFill>
              </a:rPr>
              <a:t> The two text bubbles should only pop-up when respective part is mentioned.</a:t>
            </a:r>
            <a:r>
              <a:rPr lang="en-GB" sz="1000" b="1" u="none" baseline="0">
                <a:solidFill>
                  <a:schemeClr val="tx1"/>
                </a:solidFill>
              </a:rPr>
              <a:t>]</a:t>
            </a:r>
          </a:p>
          <a:p>
            <a:pPr eaLnBrk="1" hangingPunct="1"/>
            <a:endParaRPr lang="it-IT" sz="1200" noProof="1"/>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760747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a:lnSpc>
                <a:spcPct val="100000"/>
              </a:lnSpc>
              <a:spcBef>
                <a:spcPts val="0"/>
              </a:spcBef>
              <a:spcAft>
                <a:spcPts val="0"/>
              </a:spcAft>
              <a:buFontTx/>
              <a:buNone/>
            </a:pPr>
            <a:r>
              <a:rPr lang="ar-OM" sz="1000" b="1" baseline="0"/>
              <a:t>[</a:t>
            </a:r>
            <a:r>
              <a:rPr lang="en-GB" sz="1000" b="1" baseline="0"/>
              <a:t>spoken audio: </a:t>
            </a:r>
            <a:r>
              <a:rPr lang="ar-OM" sz="1000" b="0" baseline="0">
                <a:solidFill>
                  <a:schemeClr val="tx1"/>
                </a:solidFill>
                <a:latin typeface="Arial" charset="0"/>
                <a:ea typeface="+mn-ea"/>
                <a:cs typeface="+mn-cs"/>
              </a:rPr>
              <a:t>عند محاولة التحقق من المعلومات، يجب أن تجد نفس المعلومات في مصدر رسمي.ومن ثم، ستراجع المعلومات المتاحة من: وكالات الصحة العامة القطرية أو دون القطرية، والمنظمات الصحية الدولية مثل منظمة الصحة العالمية أو المركز الأوروبي للوقاية من الأمراض ومكافحتها، والشبكات العالمية والإقليمية، بالإضافة إلى شبكات الخبراء في مجال اهتمامك. في بعض الأحيان، يمكن اعتبار بعض المنظمات غير الحكومية مصادر رسمية مثل منظمة أطباء بلا حدود.</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baseline="0"/>
              <a:t>وعند الوصول إلى هذه المصادر الرسمية، قد تضطر إلى البحث في عدة أنواع مختلفة من المخرجات التي أنشأتها تلك المنظمات. ويشمل ذلك البحث في صفحات الويب وصفحات وسائل التواصل الاجتماعي، بالإضافة إلى النشرات الدورية. وفي بعض الأحيان، سيتوفر بيانات أيضًا لدى أنظمة المراقبة التي تطبق المراقبة بناءً على المؤشرات، ولكن هذا غالبًا ما تأتي تلك البيانات متأخرة، ومن ثم، يفضَّل استخدامها للمقارنة مع البيانات من فترات زمنية أخرى. وفي حالة عدم العثور على معلومات على مواقع الإنترنت الخاصة بالمؤسسات الرسمية، يمكنك الاتصال بشركائك القائمين أو جهات التنسيق الخاصة بك للحصول على مزيد من المعلومات. ويمكن استخدام تنسيقات مختلفة لعرض البيانات. ويتضمن ذلك الأخبار أو التقارير الدورية والنشرات الموجودة على صفحات الويب أو التي تلقيتها من خلال القوائم البريدية. يمكن أن تتضمن بيانات صحفية منشورة على صفحات الويب أو منشورة في رسالة على </a:t>
            </a:r>
            <a:r>
              <a:rPr lang="en-GB" sz="1000" b="0" baseline="0"/>
              <a:t>facebook</a:t>
            </a:r>
            <a:r>
              <a:rPr lang="ar-OM" sz="1000" b="0" baseline="0"/>
              <a:t> أو تغريدة على وسائل التواصل الاجتماعي. يمكن أيضًا أن تكون على هيئة بيانات توضيحية معروضة في خرائط أو رسوم بيانية أو جداول في تقرير أو منصة للمراقبة بناءً على المؤشرات. وأخيرًا، يمكن أن تكون على هيئة رسائل بريد إلكتروني أو مكالمات هاتفية عند الاتصال بشركاء أو جهات التنسيق القائمة عندما يتعذّر العثور على المعلومات عبر الإنترنت.</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aseline="0"/>
              <a:t>القائمة المعروضة ليست سوى مثال ويجب مواءمتها لمجال مؤسستك ونطاق عملها. قد يكون من الممارسات الجيدة إنشاء إشارات مرجعية لتلك المؤسسات والشبكات والوكالات ذات الصلة بعملك لتسهيل العثور على المعلومات بسرعة عند الحاجة. وكما هو الحال في الاستخبارات الوبائية، من المهم أن تكون تفاعليًا وأن تختصر الوقت بين الرصد وبدء الاستجابة قدر الإمكان.</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1" baseline="0"/>
              <a:t>[</a:t>
            </a:r>
            <a:r>
              <a:rPr lang="en-GB" sz="1000" b="1" baseline="0"/>
              <a:t>design note:</a:t>
            </a:r>
            <a:r>
              <a:rPr lang="en-GB" sz="1000" baseline="0"/>
              <a:t> Have a seperate pane available where a list of sources is available.</a:t>
            </a:r>
            <a:r>
              <a:rPr lang="en-GB" sz="1000" b="1" baseline="0"/>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213504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432996"/>
          </a:xfrm>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t>استخدام وسائل التواصل الاجتماعي باعتبارها أحد وسائل التحقق هو أمر حديث نسبيًا في مجال الاستخبارات الوبائية. يتم تأكيد بعض الأحداث فقط من خلال </a:t>
            </a:r>
            <a:r>
              <a:rPr lang="en-GB" sz="1000"/>
              <a:t>facebook</a:t>
            </a:r>
            <a:r>
              <a:rPr lang="ar-OM" sz="1000"/>
              <a:t> أو </a:t>
            </a:r>
            <a:r>
              <a:rPr lang="en-GB" sz="1000"/>
              <a:t>twitter</a:t>
            </a:r>
            <a:r>
              <a:rPr lang="ar-OM" sz="1000"/>
              <a:t>، حسب ممارسات السلطات المحلية.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t>نظرًا لزيادة شعبية منصات التواصل الاجتماعي مثل </a:t>
            </a:r>
            <a:r>
              <a:rPr lang="en-GB" sz="1000"/>
              <a:t>Facebook</a:t>
            </a:r>
            <a:r>
              <a:rPr lang="ar-OM" sz="1000"/>
              <a:t> و</a:t>
            </a:r>
            <a:r>
              <a:rPr lang="en-GB" sz="1000"/>
              <a:t>Twitter</a:t>
            </a:r>
            <a:r>
              <a:rPr lang="ar-OM" sz="1000"/>
              <a:t> و</a:t>
            </a:r>
            <a:r>
              <a:rPr lang="en-GB" sz="1000"/>
              <a:t>Instagram</a:t>
            </a:r>
            <a:r>
              <a:rPr lang="ar-OM" sz="1000"/>
              <a:t> بين عامة السكان، وجدت العديد من المؤسسات أو المسؤولين أن هذه المنصات توفر طريقة سريعة وسهلة للتواصل مع جمهور أوسع. غالبًا ما تكون الرسائل قصيرة، مما لا يتطلب إجراء الكثير من التحرير ولا يلزم وجود مشرف للموقع الإلكتروني لنشر المعلومات على الموقع. وهذا يجعل من الممكن نشر المعلومات سريعًا. ويمكن استخدامها أيضًا لنشر البيانات الصحفية أو المقاطع من مؤتمرات الفيديو بسهولة. وعلاوة على ذلك، فإن ذلك يتيح للمؤسسات الصغيرة، التي لا تملك الموارد اللازمة لإدارة موقع إلكتروني عام كما يجب، الاستمرار في التواصل مع الجمهور. ومن الأمثلة على ذلك وكالات الصحة العامة في البلدان الصغيرة أو البلدان منخفضة الموارد.</a:t>
            </a:r>
          </a:p>
          <a:p>
            <a:endParaRPr lang="nl-NL" sz="1000" baseline="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u="none">
                <a:cs typeface="Times New Roman" pitchFamily="18" charset="0"/>
              </a:rPr>
              <a:t> بشكل عام، يُستخدَم </a:t>
            </a:r>
            <a:r>
              <a:rPr lang="en-GB" sz="1000" u="none">
                <a:cs typeface="Times New Roman" pitchFamily="18" charset="0"/>
              </a:rPr>
              <a:t>Facebook</a:t>
            </a:r>
            <a:r>
              <a:rPr lang="ar-OM" sz="1000" u="none">
                <a:cs typeface="Times New Roman" pitchFamily="18" charset="0"/>
              </a:rPr>
              <a:t> غالبًا في الاستخبارات الوبائية للتحقق من البيانات، بينما يمكن استخدام </a:t>
            </a:r>
            <a:r>
              <a:rPr lang="en-GB" sz="1000" u="none">
                <a:cs typeface="Times New Roman" pitchFamily="18" charset="0"/>
              </a:rPr>
              <a:t>Twitter</a:t>
            </a:r>
            <a:r>
              <a:rPr lang="ar-OM" sz="1000" u="none">
                <a:cs typeface="Times New Roman" pitchFamily="18" charset="0"/>
              </a:rPr>
              <a:t> لإجراء الفرز والتحقق من البيانات.</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u="none">
                <a:cs typeface="Times New Roman" pitchFamily="18" charset="0"/>
              </a:rPr>
              <a:t> وللعثور على صفحات وسائل التواصل الاجتماعي ذات الصلة بسرعة عند الحاجة إلى التحقق، من الافضل أن يكون لديك قائمة بصفحات وسائل التواصل الاجتماعي للمؤسسات والوكالات والمسؤولين الرسميين ذوي الصلة بمجال عملك/نطاقك/منظمتك. وقامت بعض المؤسسات بتأكيد حساباتها رسميًا في وسائل التواصل الاجتماعي للإشارة إلى أنها منظمات حقيقية وليست منظمات مزيفة أنشأها أي أفراد. يمكن تمييز هذه الصفحات من خلال علامة التحقق الزرقاء بجوار الاسم. قد يكون هذا مفيدًا عند محاولة العثور على صفحة وسائل التواصل الاجتماعي الصحيحة، ومع ذلك، لم تقم جميع المؤسسات الرسمية بتأكيد حساباتها، ولا تعد العلامة الزرقاء ضمانًا للحصول على بيانات دقيقة/موثوقة.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1" u="none">
                <a:cs typeface="Times New Roman" pitchFamily="18" charset="0"/>
              </a:rPr>
              <a:t>[</a:t>
            </a:r>
            <a:r>
              <a:rPr lang="en-GB" sz="1000" b="1" u="none">
                <a:cs typeface="Times New Roman" pitchFamily="18" charset="0"/>
              </a:rPr>
              <a:t>design note:</a:t>
            </a:r>
            <a:r>
              <a:rPr lang="en-GB" sz="1000" u="none">
                <a:cs typeface="Times New Roman" pitchFamily="18" charset="0"/>
              </a:rPr>
              <a:t> Make the blue verified signs appear when mentioned</a:t>
            </a:r>
            <a:r>
              <a:rPr lang="en-GB" sz="1000" b="1" u="none">
                <a:cs typeface="Times New Roman" pitchFamily="18" charset="0"/>
              </a:rPr>
              <a:t>]</a:t>
            </a:r>
          </a:p>
          <a:p>
            <a:endParaRPr lang="en-GB" sz="100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65442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ar-OM" sz="1200" u="none" dirty="0">
                <a:solidFill>
                  <a:schemeClr val="tx1"/>
                </a:solidFill>
                <a:latin typeface="Arial" charset="0"/>
                <a:ea typeface="+mn-ea"/>
                <a:cs typeface="+mn-cs"/>
              </a:rPr>
              <a:t>كما ورد سابقًا، إذا تعذر العثور على المعلومات التي تبحث عنها على الإنترنت، فيجب التفكير في الاتصال بالجهات النظيرة على المستوى المناسب. من أجل القيام بذلك سريعًا وبطريقة فعالة، يجب على خبراء الصحة العامة المشاركين في عملية الاستخبارات الوبائية التفكير في إنشاء قنوات اتصال رسمية لعمليات التحقق على المستوى المحلي في حالة رصد تقارير غير رسمية (مثل الأخبار). هذا لا يقتصر على ضمان الاتصال السريع عند الحاجة، ولكنه يتيح تبادل الخبرات بين أفراد الشبكة. ويمكن أن تتضمن هذه الشبكة القائمة منظمات شريكة مختلفة، بالإضافة إلى نقاط اتصال محددة على المستوى المحلي (حسب حجم البلد ومنظمة الصحة العامة). وبالنسبة لمنظمة دولية، هذا يعني إنشاء نقطة اتصال محددة لرصد التهديدات في كل بلد يقع ضمن نطاقك. ومن المستحسن أيضًا أن يكون لديك شركاء في شبكتك من قطاعات أخرى، مثل صحة الحيوان والزراعة. إذ يتيح ذلك منظورًا متعدد التخصصات. فعلى سبيل المثال، عند النظر إلى حالات الإصابة بداء الكلب في البشر، يمكن أن تكون المعلومات عن حالات داء الكلب بين الحيوانات مفيدة للحصول على الصورة الصحيحة للمخاطر التي تنطوي عليها.</a:t>
            </a:r>
          </a:p>
          <a:p>
            <a:endParaRPr lang="en-GB" sz="1200" u="none" kern="0" dirty="0">
              <a:solidFill>
                <a:schemeClr val="tx1"/>
              </a:solidFill>
              <a:latin typeface="Arial" charset="0"/>
              <a:ea typeface="+mn-ea"/>
              <a:cs typeface="+mn-cs"/>
            </a:endParaRPr>
          </a:p>
          <a:p>
            <a:r>
              <a:rPr lang="ar-OM" sz="1200" u="none" dirty="0">
                <a:solidFill>
                  <a:schemeClr val="tx1"/>
                </a:solidFill>
                <a:latin typeface="Arial" charset="0"/>
                <a:ea typeface="+mn-ea"/>
                <a:cs typeface="+mn-cs"/>
              </a:rPr>
              <a:t>إذا نقرت على .... يمكن العثور على الروابط/ ستتوفر لأمثلة مختلفة من الشركاء وجهات التنسيق. ومع ذلك، القائمة المعروضة ليست سوى مثال ويجب مواءمتها لمجال مؤسستك ونطاق عملها. بناء هذه الشبكات يتطلب الثقة والخبرة. ويجب أن تستفيد الكيانات المختلفة في الشبكة أو الشراكة القائمة من التواصل لتسهيل التعاون على نحو جيد. على سبيل المثال: يمكن لجهات التنسيق الوطنية تقديم احصائيات رسمية للإحدى المنظمات الدولية، وإنشاء قاعدة لبياناتها. وفي المقابل، يمكن للمنظمة الدولية تزويد المؤسسة الوطنية بمنظور إقليمي أو خبرات.</a:t>
            </a:r>
          </a:p>
          <a:p>
            <a:endParaRPr lang="en-GB" sz="1200" u="none" kern="0" dirty="0">
              <a:solidFill>
                <a:schemeClr val="tx1"/>
              </a:solidFill>
              <a:latin typeface="Arial" charset="0"/>
              <a:ea typeface="+mn-ea"/>
              <a:cs typeface="+mn-cs"/>
            </a:endParaRPr>
          </a:p>
          <a:p>
            <a:r>
              <a:rPr lang="ar-OM" sz="1200" u="none" dirty="0">
                <a:solidFill>
                  <a:schemeClr val="tx1"/>
                </a:solidFill>
                <a:latin typeface="Arial" charset="0"/>
                <a:ea typeface="+mn-ea"/>
                <a:cs typeface="+mn-cs"/>
              </a:rPr>
              <a:t>ومن المستحسن الاحتفاظ ببيانات الاتصال لكل جهة من جهات التنسيق الشريكة</a:t>
            </a:r>
          </a:p>
          <a:p>
            <a:endParaRPr lang="en-GB" sz="1200" u="none" kern="0" dirty="0">
              <a:solidFill>
                <a:schemeClr val="tx1"/>
              </a:solidFill>
              <a:latin typeface="Arial" charset="0"/>
              <a:ea typeface="+mn-ea"/>
              <a:cs typeface="+mn-cs"/>
            </a:endParaRPr>
          </a:p>
          <a:p>
            <a:r>
              <a:rPr lang="ar-OM" sz="1200" b="1" u="none" dirty="0">
                <a:solidFill>
                  <a:schemeClr val="tx1"/>
                </a:solidFill>
                <a:latin typeface="Arial" charset="0"/>
                <a:ea typeface="+mn-ea"/>
                <a:cs typeface="+mn-cs"/>
              </a:rPr>
              <a:t>[</a:t>
            </a:r>
            <a:r>
              <a:rPr lang="en-GB" sz="1200" b="1" u="none" dirty="0">
                <a:solidFill>
                  <a:schemeClr val="tx1"/>
                </a:solidFill>
                <a:latin typeface="Arial" charset="0"/>
                <a:ea typeface="+mn-ea"/>
                <a:cs typeface="+mn-cs"/>
              </a:rPr>
              <a:t>design note:</a:t>
            </a:r>
            <a:r>
              <a:rPr lang="en-GB" sz="1200" u="none" dirty="0">
                <a:solidFill>
                  <a:schemeClr val="tx1"/>
                </a:solidFill>
                <a:latin typeface="Arial" charset="0"/>
                <a:ea typeface="+mn-ea"/>
                <a:cs typeface="+mn-cs"/>
              </a:rPr>
              <a:t> Have a </a:t>
            </a:r>
            <a:r>
              <a:rPr lang="en-GB" sz="1200" u="none" dirty="0" err="1">
                <a:solidFill>
                  <a:schemeClr val="tx1"/>
                </a:solidFill>
                <a:latin typeface="Arial" charset="0"/>
                <a:ea typeface="+mn-ea"/>
                <a:cs typeface="+mn-cs"/>
              </a:rPr>
              <a:t>seperate</a:t>
            </a:r>
            <a:r>
              <a:rPr lang="en-GB" sz="1200" u="none" dirty="0">
                <a:solidFill>
                  <a:schemeClr val="tx1"/>
                </a:solidFill>
                <a:latin typeface="Arial" charset="0"/>
                <a:ea typeface="+mn-ea"/>
                <a:cs typeface="+mn-cs"/>
              </a:rPr>
              <a:t> pane available where a list of sources is available. Design note 2: pop-up explaining NFP’s</a:t>
            </a:r>
            <a:r>
              <a:rPr lang="en-GB" sz="1200" b="1" u="none" dirty="0">
                <a:solidFill>
                  <a:schemeClr val="tx1"/>
                </a:solidFill>
                <a:latin typeface="Arial" charset="0"/>
                <a:ea typeface="+mn-ea"/>
                <a:cs typeface="+mn-cs"/>
              </a:rPr>
              <a:t>]</a:t>
            </a:r>
          </a:p>
          <a:p>
            <a:pPr marL="287338" marR="0" indent="-287338" algn="l" defTabSz="820738" eaLnBrk="0" latinLnBrk="0" hangingPunct="0">
              <a:lnSpc>
                <a:spcPct val="80000"/>
              </a:lnSpc>
              <a:spcBef>
                <a:spcPct val="50000"/>
              </a:spcBef>
              <a:buClr>
                <a:srgbClr val="B22C1B"/>
              </a:buClr>
              <a:buSzPct val="80000"/>
              <a:buFont typeface="Arial" charset="0"/>
              <a:buNone/>
              <a:tabLst>
                <a:tab pos="341313" algn="l"/>
                <a:tab pos="1150938" algn="l"/>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3522" y="4558274"/>
            <a:ext cx="5439089" cy="4466670"/>
          </a:xfrm>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sz="800" b="0" u="none">
                <a:solidFill>
                  <a:schemeClr val="tx1"/>
                </a:solidFill>
                <a:latin typeface="Arial" charset="0"/>
                <a:ea typeface="+mn-ea"/>
                <a:cs typeface="Times New Roman" pitchFamily="18" charset="0"/>
              </a:rPr>
              <a:t>في صباح يوم 4 شباط/فبراير 2018، تم خبر من أحد تطبيقات تجميع الأخبار. يقول العنوان: "الإيبولا "تصيب أوروبا"، حالة اشتباه بالإصابة بداء الكلب في موردور (اسم مزيف لبلد وهمي في أوروبا) وعزل المريض في الحجر الصحي بعد أن تقيأ الدم." في الوصف، ينص على ما يلي: "تم عزل المريض بينما يجري الأطباء الاختبارات لتأكيد المرض." نظرًا لأن هذا كان خبرًا يتعلق بحدث غير عادي مع وجود تهديد محتمل بالانتشار، فقد اجتاز مرحلة فرز الاستخبارات. لذلك، يجب الآن أن نبدأ في مرحلة التحقق.</a:t>
            </a:r>
          </a:p>
          <a:p>
            <a:pPr algn="r"/>
            <a:r>
              <a:rPr lang="ar-OM" sz="800" b="0" u="none" baseline="0">
                <a:cs typeface="Times New Roman" pitchFamily="18" charset="0"/>
              </a:rPr>
              <a:t> السؤال 1:</a:t>
            </a:r>
            <a:r>
              <a:rPr lang="ar-OM" sz="800" b="1" u="none"/>
              <a:t>هل يجب التحقق من هذه المعلومة؟ </a:t>
            </a:r>
            <a:r>
              <a:rPr lang="ar-OM" sz="800" b="0" u="none">
                <a:solidFill>
                  <a:schemeClr val="tx1"/>
                </a:solidFill>
                <a:latin typeface="Arial" charset="0"/>
                <a:ea typeface="+mn-ea"/>
                <a:cs typeface="+mn-cs"/>
                <a:sym typeface="Wingdings" panose="05000000000000000000" pitchFamily="2" charset="2"/>
              </a:rPr>
              <a:t>يرجى اختيار إجاباتك. نعم؛ لا</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800" b="0" u="none" baseline="0">
                <a:solidFill>
                  <a:schemeClr val="tx1"/>
                </a:solidFill>
                <a:latin typeface="Arial" charset="0"/>
                <a:ea typeface="+mn-ea"/>
                <a:cs typeface="Times New Roman" pitchFamily="18" charset="0"/>
                <a:sym typeface="Wingdings" panose="05000000000000000000" pitchFamily="2" charset="2"/>
              </a:rPr>
              <a:t> إذا اخترت "نعم": الإجابة صحيحة، نظرًا لأنه خبر من وسائل الإعلام، فإنه يعد مصدر غير رسمي. ومن ثم، يجب التحقق من العنصر. </a:t>
            </a:r>
          </a:p>
          <a:p>
            <a:pPr marL="171450" marR="0" lvl="0" indent="-171450" algn="r" defTabSz="914400" rtl="1"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ar-OM" sz="800" b="0" u="none" baseline="0"/>
              <a:t>إذا اخترت "لا": </a:t>
            </a:r>
            <a:r>
              <a:rPr lang="ar-OM" sz="800"/>
              <a:t>الإجابة خاطئة.</a:t>
            </a:r>
            <a:r>
              <a:rPr lang="ar-OM" sz="800" u="none"/>
              <a:t> فعلى الرغم من أنه قد ذُكِر أن الأطباء قد شاركوا في تأكيد المرض، إلا أن مصدر هذا الخبر هو وسائل الإعلام. فهي تعد مصدر غير رسمي. ومن ثم، يجب التحقق من المعلومات</a:t>
            </a:r>
          </a:p>
          <a:p>
            <a:pPr algn="r"/>
            <a:r>
              <a:rPr lang="ar-OM" sz="800" b="0" u="none" baseline="0">
                <a:cs typeface="Times New Roman" pitchFamily="18" charset="0"/>
              </a:rPr>
              <a:t>السؤال 2:</a:t>
            </a:r>
            <a:r>
              <a:rPr lang="ar-OM" sz="800" b="1" u="none">
                <a:solidFill>
                  <a:schemeClr val="tx1"/>
                </a:solidFill>
                <a:latin typeface="Arial" charset="0"/>
                <a:ea typeface="+mn-ea"/>
                <a:cs typeface="+mn-cs"/>
              </a:rPr>
              <a:t>حدد جميع المصادر التي يمكن استخدامها للتحقق من هذه المعلومات ثم انقر على زر الإرسال:</a:t>
            </a:r>
          </a:p>
          <a:p>
            <a:pPr marL="171450" indent="-171450" algn="r">
              <a:buFont typeface="Wingdings" panose="05000000000000000000" pitchFamily="2" charset="2"/>
              <a:buChar char="q"/>
            </a:pPr>
            <a:r>
              <a:rPr lang="ar-OM" sz="800" u="none"/>
              <a:t>أخبار وزارة الصحة في موردور على صفحة الويب</a:t>
            </a:r>
          </a:p>
          <a:p>
            <a:pPr marL="171450" indent="-171450" algn="r">
              <a:buFont typeface="Wingdings" panose="05000000000000000000" pitchFamily="2" charset="2"/>
              <a:buChar char="q"/>
            </a:pPr>
            <a:r>
              <a:rPr lang="ar-OM" sz="800" u="none"/>
              <a:t>تغريدة من شخص كان موجودًا في المستشفى</a:t>
            </a:r>
          </a:p>
          <a:p>
            <a:pPr marL="171450" indent="-171450" algn="r">
              <a:buFont typeface="Wingdings" panose="05000000000000000000" pitchFamily="2" charset="2"/>
              <a:buChar char="q"/>
            </a:pPr>
            <a:r>
              <a:rPr lang="ar-OM" sz="800" u="none"/>
              <a:t>بيان صحفي صادر عن وزارة الصحة في موردور نُشر على صفحتهم على الفيسبوك</a:t>
            </a:r>
          </a:p>
          <a:p>
            <a:r>
              <a:rPr lang="ar-OM" sz="800" b="1" u="none">
                <a:cs typeface="Times New Roman" pitchFamily="18" charset="0"/>
                <a:sym typeface="Wingdings" panose="05000000000000000000" pitchFamily="2" charset="2"/>
              </a:rPr>
              <a:t></a:t>
            </a:r>
            <a:r>
              <a:rPr lang="ar-OM" sz="800" u="none">
                <a:solidFill>
                  <a:schemeClr val="tx1"/>
                </a:solidFill>
                <a:latin typeface="Arial" charset="0"/>
                <a:ea typeface="+mn-ea"/>
                <a:cs typeface="+mn-cs"/>
              </a:rPr>
              <a:t> الإجابة صحيحة، إذ تعد وزارة الصحة في موردور مصدرًا رسميًا لتأكيد المعلومات.</a:t>
            </a:r>
          </a:p>
          <a:p>
            <a:r>
              <a:rPr lang="ar-OM" sz="800" u="none">
                <a:solidFill>
                  <a:schemeClr val="tx1"/>
                </a:solidFill>
                <a:latin typeface="Arial" charset="0"/>
                <a:ea typeface="+mn-ea"/>
                <a:cs typeface="+mn-cs"/>
                <a:sym typeface="Wingdings" panose="05000000000000000000" pitchFamily="2" charset="2"/>
              </a:rPr>
              <a:t>  الإجابة خاطئة. فعلى الرغم من أن هذا الشخص ربما كان في نفس مكان الحالة المشتبه بها، إلا أن هذا لا يعد مصدرًا رسميًا يمكن التحقق منه.  </a:t>
            </a:r>
          </a:p>
          <a:p>
            <a:r>
              <a:rPr lang="ar-OM" sz="800" u="none">
                <a:solidFill>
                  <a:schemeClr val="tx1"/>
                </a:solidFill>
                <a:latin typeface="Arial" charset="0"/>
                <a:ea typeface="+mn-ea"/>
                <a:cs typeface="+mn-cs"/>
                <a:sym typeface="Wingdings" panose="05000000000000000000" pitchFamily="2" charset="2"/>
              </a:rPr>
              <a:t>  الإجابة خاطئة. نظرًا لنشر البيان الصحفي على صفحة </a:t>
            </a:r>
            <a:r>
              <a:rPr lang="en-GB" sz="800" u="none">
                <a:solidFill>
                  <a:schemeClr val="tx1"/>
                </a:solidFill>
                <a:latin typeface="Arial" charset="0"/>
                <a:ea typeface="+mn-ea"/>
                <a:cs typeface="+mn-cs"/>
                <a:sym typeface="Wingdings" panose="05000000000000000000" pitchFamily="2" charset="2"/>
              </a:rPr>
              <a:t>Facebook</a:t>
            </a:r>
            <a:r>
              <a:rPr lang="ar-OM" sz="800" u="none">
                <a:solidFill>
                  <a:schemeClr val="tx1"/>
                </a:solidFill>
                <a:latin typeface="Arial" charset="0"/>
                <a:ea typeface="+mn-ea"/>
                <a:cs typeface="+mn-cs"/>
                <a:sym typeface="Wingdings" panose="05000000000000000000" pitchFamily="2" charset="2"/>
              </a:rPr>
              <a:t> الرسمية لوزارة الصحة السويدية، يعد هذا مصدرًا مؤكدًا. </a:t>
            </a:r>
          </a:p>
          <a:p>
            <a:pPr marL="228600" indent="-228600" algn="r">
              <a:buFont typeface="+mj-lt"/>
              <a:buAutoNum type="arabicPeriod" startAt="3"/>
            </a:pPr>
            <a:r>
              <a:rPr lang="ar-OM" sz="800" b="1" u="none"/>
              <a:t> ماذا ستفعل إذا لم تأكد أي من مصادر الويب هذه المعلومات؟</a:t>
            </a:r>
            <a:r>
              <a:rPr lang="ar-OM" sz="800" b="0" u="none">
                <a:solidFill>
                  <a:schemeClr val="tx1"/>
                </a:solidFill>
                <a:latin typeface="Arial" charset="0"/>
                <a:ea typeface="+mn-ea"/>
                <a:cs typeface="+mn-cs"/>
              </a:rPr>
              <a:t>يرجى اختيار الإجابة (الإجابات) المناسبة وانقر على زر الإرسال.</a:t>
            </a:r>
          </a:p>
          <a:p>
            <a:pPr marL="171450" indent="-171450" algn="r">
              <a:buFont typeface="Wingdings" panose="05000000000000000000" pitchFamily="2" charset="2"/>
              <a:buChar char="q"/>
            </a:pPr>
            <a:r>
              <a:rPr lang="ar-OM" sz="800" b="0" u="none">
                <a:solidFill>
                  <a:schemeClr val="tx1"/>
                </a:solidFill>
                <a:latin typeface="Arial" charset="0"/>
                <a:ea typeface="+mn-ea"/>
                <a:cs typeface="+mn-cs"/>
              </a:rPr>
              <a:t>الاتصال بمنظمة أطباء بلا حدود في وزارة الصحة في موردور</a:t>
            </a:r>
          </a:p>
          <a:p>
            <a:pPr marL="171450" indent="-171450" algn="r">
              <a:buFont typeface="Wingdings" panose="05000000000000000000" pitchFamily="2" charset="2"/>
              <a:buChar char="q"/>
            </a:pPr>
            <a:r>
              <a:rPr lang="ar-OM" sz="800" b="0" u="none">
                <a:solidFill>
                  <a:schemeClr val="tx1"/>
                </a:solidFill>
                <a:latin typeface="Arial" charset="0"/>
                <a:ea typeface="+mn-ea"/>
                <a:cs typeface="+mn-cs"/>
              </a:rPr>
              <a:t>إرسال رسالة بريد إلكتروني إلى فرع منظمة الصحّة العالمية في الاتحاد الأوروبي</a:t>
            </a:r>
          </a:p>
          <a:p>
            <a:pPr marL="171450" indent="-171450" algn="r">
              <a:buFont typeface="Wingdings" panose="05000000000000000000" pitchFamily="2" charset="2"/>
              <a:buChar char="q"/>
            </a:pPr>
            <a:r>
              <a:rPr lang="ar-OM" sz="800" b="0" u="none">
                <a:solidFill>
                  <a:schemeClr val="tx1"/>
                </a:solidFill>
                <a:latin typeface="Arial" charset="0"/>
                <a:ea typeface="+mn-ea"/>
                <a:cs typeface="+mn-cs"/>
              </a:rPr>
              <a:t>الاتصال بالمركز الأوروبي للوقاية من الأمراض ومكافحتها</a:t>
            </a:r>
          </a:p>
          <a:p>
            <a:pPr marL="171450" indent="-171450" algn="r">
              <a:buFont typeface="Wingdings" panose="05000000000000000000" pitchFamily="2" charset="2"/>
              <a:buChar char="q"/>
            </a:pPr>
            <a:r>
              <a:rPr lang="ar-OM" sz="800" b="0" u="none">
                <a:solidFill>
                  <a:schemeClr val="tx1"/>
                </a:solidFill>
                <a:latin typeface="Arial" charset="0"/>
                <a:ea typeface="+mn-ea"/>
                <a:cs typeface="+mn-cs"/>
              </a:rPr>
              <a:t>تجاهل هذه المعلومة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800" b="0" u="none">
                <a:solidFill>
                  <a:schemeClr val="tx1"/>
                </a:solidFill>
                <a:latin typeface="Arial" charset="0"/>
                <a:ea typeface="+mn-ea"/>
                <a:cs typeface="+mn-cs"/>
                <a:sym typeface="Wingdings" panose="05000000000000000000" pitchFamily="2" charset="2"/>
              </a:rPr>
              <a:t>يمكن للإجابة أن تكون صحيحة، إذا كنت قد أنشأت جهة تنسيق وطنية في وزارة الصحة في السويد، فيمكنك الاتصال بها من خلال وسيلة الاتصال المعتمدة لديك.</a:t>
            </a:r>
          </a:p>
          <a:p>
            <a:pPr marL="171450" marR="0" lvl="0" indent="-171450" algn="r" defTabSz="914400" rtl="1"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ar-OM" sz="800" b="0" u="none">
                <a:solidFill>
                  <a:schemeClr val="tx1"/>
                </a:solidFill>
                <a:latin typeface="Arial" charset="0"/>
                <a:ea typeface="+mn-ea"/>
                <a:cs typeface="+mn-cs"/>
              </a:rPr>
              <a:t>يمكن للإجابة أن تكون صحيحة، إذا لم تكن وزارة الصحة السويدية جزءًا من شبكتك، ولكن مكتب منظمة الصحة العالمية للمنطقة الأوروبية موجود في شبكتك، فيمكنك استخدام هذه الشراكة باعتبارها طريقة غير مباشرة لطلب التحقق من خلال الاتصال بهم بوسيلة الاتصال المعتمدة لديك.</a:t>
            </a:r>
          </a:p>
          <a:p>
            <a:pPr marL="171450" marR="0" lvl="0" indent="-171450" algn="r" defTabSz="914400" rtl="1"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ar-OM" sz="800" b="0" u="none">
                <a:solidFill>
                  <a:schemeClr val="tx1"/>
                </a:solidFill>
                <a:latin typeface="Arial" charset="0"/>
                <a:ea typeface="+mn-ea"/>
                <a:cs typeface="+mn-cs"/>
              </a:rPr>
              <a:t>يمكن للإجابة أن تكون صحيحة. إذا لم تكن وزارة الصحة في موردور جزءًا من شبكتك، يمكن استخدام المركز الأوروبي للوقاية من الأمراض ومكافحتها ليكون مصدرًا غير مباشر للتحقق.</a:t>
            </a:r>
          </a:p>
          <a:p>
            <a:pPr marL="171450" marR="0" lvl="0" indent="-171450" algn="r" defTabSz="914400" rtl="1"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ar-OM" sz="800" b="0" u="none">
                <a:solidFill>
                  <a:schemeClr val="tx1"/>
                </a:solidFill>
                <a:latin typeface="Arial" charset="0"/>
                <a:ea typeface="+mn-ea"/>
                <a:cs typeface="+mn-cs"/>
              </a:rPr>
              <a:t> هذه الإجابة خاطئة. إذا لم تكن قادرًا على التحقق من المعلومات عبر الإنترنت، فيجب عليك الاتصال بمنظمة شريكة ذات صلة أو جهة اتصال قائمة.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800" u="none" dirty="0">
              <a:cs typeface="Times New Roman" pitchFamily="18"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b="1" u="none">
                <a:latin typeface="Arial" charset="0"/>
                <a:cs typeface="Times New Roman" pitchFamily="18" charset="0"/>
              </a:rPr>
              <a:t>[</a:t>
            </a:r>
            <a:r>
              <a:rPr lang="en-GB" sz="1200" b="1" u="none">
                <a:latin typeface="Arial" charset="0"/>
                <a:cs typeface="Times New Roman" pitchFamily="18" charset="0"/>
              </a:rPr>
              <a:t>Design note: </a:t>
            </a:r>
            <a:r>
              <a:rPr lang="en-GB" sz="1200" u="none">
                <a:latin typeface="Arial" charset="0"/>
                <a:cs typeface="Times New Roman" pitchFamily="18" charset="0"/>
              </a:rPr>
              <a:t>pop-up with the answers for that question after the question has been answered and submitted.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394701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r">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r">
              <a:lnSpc>
                <a:spcPct val="85000"/>
              </a:lnSpc>
              <a:buClr>
                <a:schemeClr val="tx2"/>
              </a:buClr>
              <a:buSzPct val="90000"/>
              <a:buFont typeface="Wingdings" pitchFamily="2" charset="2"/>
              <a:buNone/>
              <a:defRPr/>
            </a:pPr>
            <a:r>
              <a:rPr lang="ar-OM" sz="2600" u="none">
                <a:solidFill>
                  <a:schemeClr val="bg1"/>
                </a:solidFill>
                <a:latin typeface="Arial" charset="0"/>
              </a:rPr>
              <a:t>برنامج تعليمي عن الاستخبارات الوبائية</a:t>
            </a:r>
          </a:p>
          <a:p>
            <a:pPr algn="r">
              <a:lnSpc>
                <a:spcPct val="85000"/>
              </a:lnSpc>
              <a:buClr>
                <a:schemeClr val="tx2"/>
              </a:buClr>
              <a:buSzPct val="90000"/>
              <a:buFont typeface="Wingdings" pitchFamily="2" charset="2"/>
              <a:buNone/>
              <a:defRPr/>
            </a:pPr>
            <a:r>
              <a:rPr lang="ar-OM" sz="2600" u="none">
                <a:solidFill>
                  <a:schemeClr val="bg1"/>
                </a:solidFill>
                <a:latin typeface="Arial" charset="0"/>
              </a:rPr>
              <a:t>التحقق</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ar-OM" sz="1600" b="1" u="none">
                <a:latin typeface="Arial" charset="0"/>
              </a:rPr>
              <a:t>/11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r">
              <a:defRPr/>
            </a:pPr>
            <a:r>
              <a:rPr lang="en-GB" sz="1000" u="none">
                <a:effectLst>
                  <a:glow rad="63500">
                    <a:schemeClr val="accent5">
                      <a:satMod val="175000"/>
                      <a:alpha val="40000"/>
                    </a:schemeClr>
                  </a:glow>
                </a:effectLst>
              </a:rPr>
              <a:t>By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Lst>
  <p:transition>
    <p:wipe dir="r"/>
  </p:transition>
  <p:txStyles>
    <p:titleStyle>
      <a:lvl1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7.png"/><Relationship Id="rId4" Type="http://schemas.openxmlformats.org/officeDocument/2006/relationships/image" Target="../media/image6.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hyperlink" Target="https://www.ecdc.europa.eu/en/surveillance-atlas-infectious-diseases" TargetMode="External"/><Relationship Id="rId3" Type="http://schemas.openxmlformats.org/officeDocument/2006/relationships/image" Target="../media/image8.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722950" y="4665906"/>
            <a:ext cx="8191500" cy="369888"/>
          </a:xfrm>
          <a:prstGeom prst="rect">
            <a:avLst/>
          </a:prstGeom>
          <a:noFill/>
          <a:ln w="9525">
            <a:noFill/>
            <a:miter lim="800000"/>
            <a:headEnd/>
            <a:tailEnd/>
          </a:ln>
        </p:spPr>
        <p:txBody>
          <a:bodyPr>
            <a:spAutoFit/>
          </a:bodyPr>
          <a:lstStyle/>
          <a:p>
            <a:pPr algn="r"/>
            <a:r>
              <a:rPr lang="ar-OM" sz="2000" u="none" dirty="0">
                <a:solidFill>
                  <a:schemeClr val="bg2"/>
                </a:solidFill>
                <a:latin typeface="Arial" charset="0"/>
                <a:cs typeface="Arial" charset="0"/>
              </a:rPr>
              <a:t>في هذه الوحدة سنتحدث عن</a:t>
            </a:r>
          </a:p>
        </p:txBody>
      </p:sp>
      <p:sp>
        <p:nvSpPr>
          <p:cNvPr id="12" name="Rettangolo 11"/>
          <p:cNvSpPr/>
          <p:nvPr/>
        </p:nvSpPr>
        <p:spPr bwMode="auto">
          <a:xfrm>
            <a:off x="3948997" y="5120073"/>
            <a:ext cx="5199929" cy="925378"/>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7483445" y="5241296"/>
            <a:ext cx="1436612" cy="757130"/>
          </a:xfrm>
          <a:prstGeom prst="rect">
            <a:avLst/>
          </a:prstGeom>
          <a:noFill/>
          <a:ln w="9525">
            <a:noFill/>
            <a:miter lim="800000"/>
            <a:headEnd/>
            <a:tailEnd/>
          </a:ln>
        </p:spPr>
        <p:txBody>
          <a:bodyPr wrap="none">
            <a:spAutoFit/>
          </a:bodyPr>
          <a:lstStyle/>
          <a:p>
            <a:pPr algn="r"/>
            <a:r>
              <a:rPr lang="ar-OM" sz="4800" u="none" dirty="0">
                <a:solidFill>
                  <a:srgbClr val="69AE23"/>
                </a:solidFill>
                <a:latin typeface="MetaPro-Black" pitchFamily="50" charset="0"/>
              </a:rPr>
              <a:t>التحقق</a:t>
            </a:r>
          </a:p>
        </p:txBody>
      </p:sp>
      <p:sp>
        <p:nvSpPr>
          <p:cNvPr id="6" name="Rectangle 3"/>
          <p:cNvSpPr txBox="1">
            <a:spLocks noChangeArrowheads="1"/>
          </p:cNvSpPr>
          <p:nvPr/>
        </p:nvSpPr>
        <p:spPr bwMode="auto">
          <a:xfrm>
            <a:off x="9042435" y="4262358"/>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r"/>
            <a:r>
              <a:rPr lang="en-US" sz="1600" u="none" dirty="0"/>
              <a:t> </a:t>
            </a:r>
            <a:r>
              <a:rPr lang="ar-SA" sz="1600" b="1" u="none" dirty="0"/>
              <a:t>أيقونة</a:t>
            </a:r>
            <a:endParaRPr lang="fr-LU" sz="1600" u="none" dirty="0"/>
          </a:p>
          <a:p>
            <a:pPr marL="182563" indent="-225425" algn="r" defTabSz="820738" eaLnBrk="0" hangingPunct="0">
              <a:buClr>
                <a:srgbClr val="7FBF1A"/>
              </a:buClr>
              <a:buSzPct val="80000"/>
              <a:tabLst>
                <a:tab pos="341313" algn="l"/>
                <a:tab pos="1150938" algn="l"/>
              </a:tabLst>
              <a:defRPr/>
            </a:pPr>
            <a:r>
              <a:rPr lang="ar-SA" sz="1600" u="none" dirty="0"/>
              <a:t>لوحة عرض سوداء</a:t>
            </a:r>
            <a:endParaRPr lang="it-IT" sz="2000" b="1" u="none" dirty="0">
              <a:latin typeface="Arial" charset="0"/>
              <a:cs typeface="Arial" charset="0"/>
            </a:endParaRPr>
          </a:p>
        </p:txBody>
      </p:sp>
      <p:sp>
        <p:nvSpPr>
          <p:cNvPr id="24" name="Rectangle 23"/>
          <p:cNvSpPr/>
          <p:nvPr/>
        </p:nvSpPr>
        <p:spPr bwMode="auto">
          <a:xfrm>
            <a:off x="4356504" y="1402805"/>
            <a:ext cx="794604" cy="2723321"/>
          </a:xfrm>
          <a:prstGeom prst="rect">
            <a:avLst/>
          </a:prstGeom>
          <a:solidFill>
            <a:srgbClr val="02A098">
              <a:alpha val="25000"/>
            </a:srgbClr>
          </a:solidFill>
          <a:ln w="28575" cap="flat" cmpd="sng" algn="ctr">
            <a:solidFill>
              <a:srgbClr val="02A098"/>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grpSp>
        <p:nvGrpSpPr>
          <p:cNvPr id="60" name="Group 59">
            <a:extLst>
              <a:ext uri="{FF2B5EF4-FFF2-40B4-BE49-F238E27FC236}">
                <a16:creationId xmlns:a16="http://schemas.microsoft.com/office/drawing/2014/main" id="{D2190553-82D7-4114-8465-172603E8C02A}"/>
              </a:ext>
            </a:extLst>
          </p:cNvPr>
          <p:cNvGrpSpPr/>
          <p:nvPr/>
        </p:nvGrpSpPr>
        <p:grpSpPr>
          <a:xfrm>
            <a:off x="630145" y="1084404"/>
            <a:ext cx="8212024" cy="4966409"/>
            <a:chOff x="1683234" y="960204"/>
            <a:chExt cx="8212024" cy="4966409"/>
          </a:xfrm>
        </p:grpSpPr>
        <p:sp>
          <p:nvSpPr>
            <p:cNvPr id="61" name="TextBox 60">
              <a:extLst>
                <a:ext uri="{FF2B5EF4-FFF2-40B4-BE49-F238E27FC236}">
                  <a16:creationId xmlns:a16="http://schemas.microsoft.com/office/drawing/2014/main" id="{12394A1F-EA95-4E84-A6E9-37658B1CA951}"/>
                </a:ext>
              </a:extLst>
            </p:cNvPr>
            <p:cNvSpPr txBox="1"/>
            <p:nvPr/>
          </p:nvSpPr>
          <p:spPr>
            <a:xfrm rot="16200000">
              <a:off x="4394427" y="1564608"/>
              <a:ext cx="1522739" cy="313932"/>
            </a:xfrm>
            <a:prstGeom prst="rect">
              <a:avLst/>
            </a:prstGeom>
            <a:noFill/>
          </p:spPr>
          <p:txBody>
            <a:bodyPr wrap="square" rtlCol="0">
              <a:spAutoFit/>
            </a:bodyPr>
            <a:lstStyle/>
            <a:p>
              <a:r>
                <a:rPr lang="ar-OM" sz="1600" u="none" dirty="0"/>
                <a:t>التحليل</a:t>
              </a:r>
            </a:p>
          </p:txBody>
        </p:sp>
        <p:grpSp>
          <p:nvGrpSpPr>
            <p:cNvPr id="62" name="Group 61">
              <a:extLst>
                <a:ext uri="{FF2B5EF4-FFF2-40B4-BE49-F238E27FC236}">
                  <a16:creationId xmlns:a16="http://schemas.microsoft.com/office/drawing/2014/main" id="{FF817B29-3805-4DA2-820E-A9550E6EC9CA}"/>
                </a:ext>
              </a:extLst>
            </p:cNvPr>
            <p:cNvGrpSpPr/>
            <p:nvPr/>
          </p:nvGrpSpPr>
          <p:grpSpPr>
            <a:xfrm>
              <a:off x="1683234" y="1454940"/>
              <a:ext cx="8212024" cy="4471673"/>
              <a:chOff x="1683234" y="1454940"/>
              <a:chExt cx="8212024" cy="4471673"/>
            </a:xfrm>
          </p:grpSpPr>
          <p:pic>
            <p:nvPicPr>
              <p:cNvPr id="63" name="Picture 62">
                <a:extLst>
                  <a:ext uri="{FF2B5EF4-FFF2-40B4-BE49-F238E27FC236}">
                    <a16:creationId xmlns:a16="http://schemas.microsoft.com/office/drawing/2014/main" id="{8ADA7803-D49A-47A9-AF05-E667F6EA4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683234" y="1805475"/>
                <a:ext cx="8212024" cy="3449295"/>
              </a:xfrm>
              <a:prstGeom prst="rect">
                <a:avLst/>
              </a:prstGeom>
            </p:spPr>
          </p:pic>
          <p:sp>
            <p:nvSpPr>
              <p:cNvPr id="64" name="Chevron 29">
                <a:extLst>
                  <a:ext uri="{FF2B5EF4-FFF2-40B4-BE49-F238E27FC236}">
                    <a16:creationId xmlns:a16="http://schemas.microsoft.com/office/drawing/2014/main" id="{615CEAF9-68AF-4738-869C-55FDBFA393DE}"/>
                  </a:ext>
                </a:extLst>
              </p:cNvPr>
              <p:cNvSpPr/>
              <p:nvPr/>
            </p:nvSpPr>
            <p:spPr>
              <a:xfrm flipH="1">
                <a:off x="4397805" y="2302092"/>
                <a:ext cx="848103" cy="1619121"/>
              </a:xfrm>
              <a:prstGeom prst="chevron">
                <a:avLst>
                  <a:gd name="adj" fmla="val 62310"/>
                </a:avLst>
              </a:prstGeom>
              <a:solidFill>
                <a:srgbClr val="70AD47">
                  <a:lumMod val="20000"/>
                  <a:lumOff val="80000"/>
                </a:srgbClr>
              </a:solidFill>
              <a:ln>
                <a:noFill/>
              </a:ln>
              <a:effectLst/>
            </p:spPr>
          </p:sp>
          <p:sp>
            <p:nvSpPr>
              <p:cNvPr id="65" name="TextBox 64">
                <a:extLst>
                  <a:ext uri="{FF2B5EF4-FFF2-40B4-BE49-F238E27FC236}">
                    <a16:creationId xmlns:a16="http://schemas.microsoft.com/office/drawing/2014/main" id="{9D1ACE5D-4BB7-4CBA-B847-F293188E249B}"/>
                  </a:ext>
                </a:extLst>
              </p:cNvPr>
              <p:cNvSpPr txBox="1"/>
              <p:nvPr/>
            </p:nvSpPr>
            <p:spPr>
              <a:xfrm>
                <a:off x="6991792" y="1509325"/>
                <a:ext cx="430118" cy="782469"/>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a:solidFill>
                      <a:prstClr val="black"/>
                    </a:solidFill>
                    <a:latin typeface="Calibri" panose="020F0502020204030204"/>
                  </a:rPr>
                  <a:t>الفرز</a:t>
                </a:r>
              </a:p>
            </p:txBody>
          </p:sp>
          <p:sp>
            <p:nvSpPr>
              <p:cNvPr id="66" name="TextBox 65">
                <a:extLst>
                  <a:ext uri="{FF2B5EF4-FFF2-40B4-BE49-F238E27FC236}">
                    <a16:creationId xmlns:a16="http://schemas.microsoft.com/office/drawing/2014/main" id="{3370F1A4-467D-4A31-81DE-32D9305BE770}"/>
                  </a:ext>
                </a:extLst>
              </p:cNvPr>
              <p:cNvSpPr txBox="1"/>
              <p:nvPr/>
            </p:nvSpPr>
            <p:spPr>
              <a:xfrm>
                <a:off x="6351473" y="1490897"/>
                <a:ext cx="430118" cy="734736"/>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الترشيح</a:t>
                </a:r>
              </a:p>
            </p:txBody>
          </p:sp>
          <p:sp>
            <p:nvSpPr>
              <p:cNvPr id="67" name="TextBox 66">
                <a:extLst>
                  <a:ext uri="{FF2B5EF4-FFF2-40B4-BE49-F238E27FC236}">
                    <a16:creationId xmlns:a16="http://schemas.microsoft.com/office/drawing/2014/main" id="{15F5CD83-C737-4A0E-B16E-FA955F55F4B5}"/>
                  </a:ext>
                </a:extLst>
              </p:cNvPr>
              <p:cNvSpPr txBox="1"/>
              <p:nvPr/>
            </p:nvSpPr>
            <p:spPr>
              <a:xfrm>
                <a:off x="5632232" y="1454940"/>
                <a:ext cx="430118" cy="818013"/>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التحقق</a:t>
                </a:r>
              </a:p>
            </p:txBody>
          </p:sp>
          <p:grpSp>
            <p:nvGrpSpPr>
              <p:cNvPr id="68" name="Group 67">
                <a:extLst>
                  <a:ext uri="{FF2B5EF4-FFF2-40B4-BE49-F238E27FC236}">
                    <a16:creationId xmlns:a16="http://schemas.microsoft.com/office/drawing/2014/main" id="{69F4403B-394D-4615-9203-5F961C63DF7D}"/>
                  </a:ext>
                </a:extLst>
              </p:cNvPr>
              <p:cNvGrpSpPr/>
              <p:nvPr/>
            </p:nvGrpSpPr>
            <p:grpSpPr>
              <a:xfrm>
                <a:off x="2269219" y="2173898"/>
                <a:ext cx="1779330" cy="3752715"/>
                <a:chOff x="6996536" y="2221171"/>
                <a:chExt cx="1779330" cy="3752715"/>
              </a:xfrm>
            </p:grpSpPr>
            <p:sp>
              <p:nvSpPr>
                <p:cNvPr id="71" name="Oval 70">
                  <a:extLst>
                    <a:ext uri="{FF2B5EF4-FFF2-40B4-BE49-F238E27FC236}">
                      <a16:creationId xmlns:a16="http://schemas.microsoft.com/office/drawing/2014/main" id="{08A6D9CC-0E04-4EA4-A11A-B936818C9597}"/>
                    </a:ext>
                  </a:extLst>
                </p:cNvPr>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72" name="Oval 71">
                  <a:extLst>
                    <a:ext uri="{FF2B5EF4-FFF2-40B4-BE49-F238E27FC236}">
                      <a16:creationId xmlns:a16="http://schemas.microsoft.com/office/drawing/2014/main" id="{FE85B8F8-F8F3-492B-8BF0-7BF0FE7FEEA1}"/>
                    </a:ext>
                  </a:extLst>
                </p:cNvPr>
                <p:cNvSpPr/>
                <p:nvPr/>
              </p:nvSpPr>
              <p:spPr>
                <a:xfrm flipH="1">
                  <a:off x="8014359" y="2255876"/>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73" name="Oval 72">
                  <a:extLst>
                    <a:ext uri="{FF2B5EF4-FFF2-40B4-BE49-F238E27FC236}">
                      <a16:creationId xmlns:a16="http://schemas.microsoft.com/office/drawing/2014/main" id="{E0C0A8D5-681D-42D3-8DF4-1CB65A38DA6C}"/>
                    </a:ext>
                  </a:extLst>
                </p:cNvPr>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74" name="TextBox 73">
                  <a:extLst>
                    <a:ext uri="{FF2B5EF4-FFF2-40B4-BE49-F238E27FC236}">
                      <a16:creationId xmlns:a16="http://schemas.microsoft.com/office/drawing/2014/main" id="{C71339ED-5E2E-4299-9563-D4D0B0631B73}"/>
                    </a:ext>
                  </a:extLst>
                </p:cNvPr>
                <p:cNvSpPr txBox="1"/>
                <p:nvPr/>
              </p:nvSpPr>
              <p:spPr>
                <a:xfrm>
                  <a:off x="7273116" y="2371546"/>
                  <a:ext cx="685428"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الإشارة</a:t>
                  </a:r>
                </a:p>
              </p:txBody>
            </p:sp>
            <p:sp>
              <p:nvSpPr>
                <p:cNvPr id="75" name="TextBox 74">
                  <a:extLst>
                    <a:ext uri="{FF2B5EF4-FFF2-40B4-BE49-F238E27FC236}">
                      <a16:creationId xmlns:a16="http://schemas.microsoft.com/office/drawing/2014/main" id="{81AE2465-5A44-499F-8126-E1C26F1D503C}"/>
                    </a:ext>
                  </a:extLst>
                </p:cNvPr>
                <p:cNvSpPr txBox="1"/>
                <p:nvPr/>
              </p:nvSpPr>
              <p:spPr>
                <a:xfrm>
                  <a:off x="8110420" y="2404385"/>
                  <a:ext cx="543924"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الحدث</a:t>
                  </a:r>
                </a:p>
              </p:txBody>
            </p:sp>
            <p:sp>
              <p:nvSpPr>
                <p:cNvPr id="76" name="TextBox 75">
                  <a:extLst>
                    <a:ext uri="{FF2B5EF4-FFF2-40B4-BE49-F238E27FC236}">
                      <a16:creationId xmlns:a16="http://schemas.microsoft.com/office/drawing/2014/main" id="{64D742A5-2AD7-433E-A356-9B93ED959B32}"/>
                    </a:ext>
                  </a:extLst>
                </p:cNvPr>
                <p:cNvSpPr txBox="1"/>
                <p:nvPr/>
              </p:nvSpPr>
              <p:spPr>
                <a:xfrm>
                  <a:off x="7535460" y="3598054"/>
                  <a:ext cx="676315"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dirty="0">
                      <a:solidFill>
                        <a:prstClr val="black"/>
                      </a:solidFill>
                      <a:latin typeface="Calibri" panose="020F0502020204030204"/>
                    </a:rPr>
                    <a:t>التهديد</a:t>
                  </a:r>
                </a:p>
              </p:txBody>
            </p:sp>
            <p:sp>
              <p:nvSpPr>
                <p:cNvPr id="77" name="Chevron 37">
                  <a:extLst>
                    <a:ext uri="{FF2B5EF4-FFF2-40B4-BE49-F238E27FC236}">
                      <a16:creationId xmlns:a16="http://schemas.microsoft.com/office/drawing/2014/main" id="{D3A39F06-4CD1-4C3D-9EF5-B1BF1390656D}"/>
                    </a:ext>
                  </a:extLst>
                </p:cNvPr>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78" name="TextBox 77">
                  <a:extLst>
                    <a:ext uri="{FF2B5EF4-FFF2-40B4-BE49-F238E27FC236}">
                      <a16:creationId xmlns:a16="http://schemas.microsoft.com/office/drawing/2014/main" id="{336C13B4-0017-4F79-BCB4-5FC73DF36C00}"/>
                    </a:ext>
                  </a:extLst>
                </p:cNvPr>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ar-OM" sz="24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العناصر المهمة</a:t>
                  </a:r>
                </a:p>
              </p:txBody>
            </p:sp>
            <p:sp>
              <p:nvSpPr>
                <p:cNvPr id="79" name="TextBox 78">
                  <a:extLst>
                    <a:ext uri="{FF2B5EF4-FFF2-40B4-BE49-F238E27FC236}">
                      <a16:creationId xmlns:a16="http://schemas.microsoft.com/office/drawing/2014/main" id="{8940D16E-7BE1-4B29-A520-4DD08BA57483}"/>
                    </a:ext>
                  </a:extLst>
                </p:cNvPr>
                <p:cNvSpPr txBox="1"/>
                <p:nvPr/>
              </p:nvSpPr>
              <p:spPr>
                <a:xfrm>
                  <a:off x="6996536" y="5185527"/>
                  <a:ext cx="1657808"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ar-OM" sz="3278" u="none" dirty="0">
                      <a:solidFill>
                        <a:prstClr val="black">
                          <a:hueOff val="0"/>
                          <a:satOff val="0"/>
                          <a:lumOff val="0"/>
                          <a:alphaOff val="0"/>
                        </a:prstClr>
                      </a:solidFill>
                      <a:latin typeface="Calibri" panose="020F0502020204030204"/>
                    </a:rPr>
                    <a:t>المزيد من الإجراءات</a:t>
                  </a:r>
                </a:p>
              </p:txBody>
            </p:sp>
          </p:grpSp>
          <p:sp>
            <p:nvSpPr>
              <p:cNvPr id="69" name="Chevron 18">
                <a:extLst>
                  <a:ext uri="{FF2B5EF4-FFF2-40B4-BE49-F238E27FC236}">
                    <a16:creationId xmlns:a16="http://schemas.microsoft.com/office/drawing/2014/main" id="{333A9C66-F668-485E-9916-3EEB830CA2A5}"/>
                  </a:ext>
                </a:extLst>
              </p:cNvPr>
              <p:cNvSpPr/>
              <p:nvPr/>
            </p:nvSpPr>
            <p:spPr>
              <a:xfrm flipH="1">
                <a:off x="5824219" y="2280867"/>
                <a:ext cx="848103" cy="1619121"/>
              </a:xfrm>
              <a:prstGeom prst="chevron">
                <a:avLst>
                  <a:gd name="adj" fmla="val 62310"/>
                </a:avLst>
              </a:prstGeom>
              <a:solidFill>
                <a:srgbClr val="70AD47">
                  <a:lumMod val="20000"/>
                  <a:lumOff val="80000"/>
                </a:srgbClr>
              </a:solidFill>
              <a:ln>
                <a:noFill/>
              </a:ln>
              <a:effectLst/>
            </p:spPr>
          </p:sp>
          <p:sp>
            <p:nvSpPr>
              <p:cNvPr id="70" name="TextBox 69">
                <a:extLst>
                  <a:ext uri="{FF2B5EF4-FFF2-40B4-BE49-F238E27FC236}">
                    <a16:creationId xmlns:a16="http://schemas.microsoft.com/office/drawing/2014/main" id="{17E20538-1FC6-4FAC-8A80-739C28FD38B1}"/>
                  </a:ext>
                </a:extLst>
              </p:cNvPr>
              <p:cNvSpPr txBox="1"/>
              <p:nvPr/>
            </p:nvSpPr>
            <p:spPr>
              <a:xfrm>
                <a:off x="7839156" y="2878061"/>
                <a:ext cx="1726756" cy="424732"/>
              </a:xfrm>
              <a:prstGeom prst="rect">
                <a:avLst/>
              </a:prstGeom>
              <a:noFill/>
            </p:spPr>
            <p:txBody>
              <a:bodyPr wrap="none" rtlCol="0">
                <a:spAutoFit/>
              </a:bodyPr>
              <a:lstStyle/>
              <a:p>
                <a:r>
                  <a:rPr lang="ar-OM" sz="2400" u="none" dirty="0"/>
                  <a:t>المعلومات</a:t>
                </a:r>
              </a:p>
            </p:txBody>
          </p:sp>
        </p:grpSp>
      </p:gr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8108577" cy="341632"/>
          </a:xfrm>
          <a:prstGeom prst="rect">
            <a:avLst/>
          </a:prstGeom>
          <a:noFill/>
          <a:ln w="9525" algn="ctr">
            <a:noFill/>
            <a:miter lim="800000"/>
            <a:headEnd/>
            <a:tailEnd/>
          </a:ln>
        </p:spPr>
        <p:txBody>
          <a:bodyPr wrap="square">
            <a:spAutoFit/>
          </a:bodyPr>
          <a:lstStyle/>
          <a:p>
            <a:pPr algn="r">
              <a:spcBef>
                <a:spcPct val="50000"/>
              </a:spcBef>
            </a:pPr>
            <a:r>
              <a:rPr lang="ar-OM" sz="1800" b="1" u="none">
                <a:solidFill>
                  <a:srgbClr val="69AE23"/>
                </a:solidFill>
                <a:latin typeface="Arial" charset="0"/>
              </a:rPr>
              <a:t>مثال على الأخبار المزيفة: الإيبولا في موردور - 2019</a:t>
            </a:r>
          </a:p>
        </p:txBody>
      </p:sp>
      <p:sp>
        <p:nvSpPr>
          <p:cNvPr id="4" name="TextBox 3"/>
          <p:cNvSpPr txBox="1"/>
          <p:nvPr/>
        </p:nvSpPr>
        <p:spPr>
          <a:xfrm>
            <a:off x="752842" y="4914165"/>
            <a:ext cx="9261767" cy="1284967"/>
          </a:xfrm>
          <a:prstGeom prst="rect">
            <a:avLst/>
          </a:prstGeom>
          <a:noFill/>
        </p:spPr>
        <p:txBody>
          <a:bodyPr wrap="square" rtlCol="0">
            <a:spAutoFit/>
          </a:bodyPr>
          <a:lstStyle/>
          <a:p>
            <a:pPr lvl="0" algn="r" defTabSz="820738" eaLnBrk="0" hangingPunct="0">
              <a:lnSpc>
                <a:spcPct val="100000"/>
              </a:lnSpc>
              <a:spcBef>
                <a:spcPct val="50000"/>
              </a:spcBef>
              <a:buClr>
                <a:srgbClr val="B22C1B"/>
              </a:buClr>
              <a:buSzPct val="80000"/>
              <a:tabLst>
                <a:tab pos="341313" algn="l"/>
                <a:tab pos="1150938" algn="l"/>
              </a:tabLst>
              <a:defRPr/>
            </a:pPr>
            <a:r>
              <a:rPr lang="ar-OM" sz="1600" b="1" u="none" dirty="0">
                <a:latin typeface="+mn-lt"/>
                <a:sym typeface="Wingdings" panose="05000000000000000000" pitchFamily="2" charset="2"/>
              </a:rPr>
              <a:t>قد تظهر الأخبار المزيفة في وسائل الإعلام أحيانًا</a:t>
            </a:r>
          </a:p>
          <a:p>
            <a:pPr lvl="0" algn="l" defTabSz="820738" eaLnBrk="0" hangingPunct="0">
              <a:lnSpc>
                <a:spcPct val="100000"/>
              </a:lnSpc>
              <a:spcBef>
                <a:spcPct val="50000"/>
              </a:spcBef>
              <a:buClr>
                <a:srgbClr val="B22C1B"/>
              </a:buClr>
              <a:buSzPct val="80000"/>
              <a:tabLst>
                <a:tab pos="341313" algn="l"/>
                <a:tab pos="1150938" algn="l"/>
              </a:tabLst>
              <a:defRPr/>
            </a:pPr>
            <a:endParaRPr lang="en-US" sz="900" b="1" u="none" dirty="0">
              <a:latin typeface="+mn-lt"/>
              <a:sym typeface="Wingdings" panose="05000000000000000000" pitchFamily="2" charset="2"/>
            </a:endParaRPr>
          </a:p>
          <a:p>
            <a:pPr lvl="0" algn="r" defTabSz="820738" eaLnBrk="0" hangingPunct="0">
              <a:lnSpc>
                <a:spcPct val="100000"/>
              </a:lnSpc>
              <a:spcBef>
                <a:spcPct val="50000"/>
              </a:spcBef>
              <a:buClr>
                <a:srgbClr val="B22C1B"/>
              </a:buClr>
              <a:buSzPct val="80000"/>
              <a:tabLst>
                <a:tab pos="341313" algn="l"/>
                <a:tab pos="1150938" algn="l"/>
              </a:tabLst>
              <a:defRPr/>
            </a:pPr>
            <a:r>
              <a:rPr lang="ar-OM" sz="1600" b="1" u="none" dirty="0">
                <a:latin typeface="+mn-lt"/>
                <a:sym typeface="Wingdings" panose="05000000000000000000" pitchFamily="2" charset="2"/>
              </a:rPr>
              <a:t>كون أن المصدر رسمي لا يضمن صحة المعلومات</a:t>
            </a:r>
          </a:p>
          <a:p>
            <a:pPr lvl="0" algn="l" defTabSz="820738" eaLnBrk="0" hangingPunct="0">
              <a:lnSpc>
                <a:spcPct val="100000"/>
              </a:lnSpc>
              <a:spcBef>
                <a:spcPct val="50000"/>
              </a:spcBef>
              <a:buClr>
                <a:srgbClr val="B22C1B"/>
              </a:buClr>
              <a:buSzPct val="80000"/>
              <a:tabLst>
                <a:tab pos="341313" algn="l"/>
                <a:tab pos="1150938" algn="l"/>
              </a:tabLst>
              <a:defRPr/>
            </a:pPr>
            <a:endParaRPr lang="en-US" sz="1600" b="1" u="none" dirty="0">
              <a:latin typeface="+mn-lt"/>
              <a:sym typeface="Wingdings" panose="05000000000000000000" pitchFamily="2" charset="2"/>
            </a:endParaRPr>
          </a:p>
        </p:txBody>
      </p:sp>
      <p:sp>
        <p:nvSpPr>
          <p:cNvPr id="3" name="TextBox 2"/>
          <p:cNvSpPr txBox="1"/>
          <p:nvPr/>
        </p:nvSpPr>
        <p:spPr>
          <a:xfrm>
            <a:off x="760896" y="3330725"/>
            <a:ext cx="9261767" cy="1148007"/>
          </a:xfrm>
          <a:prstGeom prst="rect">
            <a:avLst/>
          </a:prstGeom>
          <a:noFill/>
        </p:spPr>
        <p:txBody>
          <a:bodyPr wrap="square" rtlCol="0">
            <a:spAutoFit/>
          </a:bodyPr>
          <a:lstStyle/>
          <a:p>
            <a:pPr marL="285750" indent="-285750" algn="r">
              <a:lnSpc>
                <a:spcPct val="150000"/>
              </a:lnSpc>
              <a:buFont typeface="Wingdings" panose="05000000000000000000" pitchFamily="2" charset="2"/>
              <a:buChar char=""/>
            </a:pPr>
            <a:r>
              <a:rPr lang="ar-OM" sz="1400" b="1" u="none" dirty="0">
                <a:solidFill>
                  <a:schemeClr val="accent4"/>
                </a:solidFill>
              </a:rPr>
              <a:t> لا توجد معلومات على الويب، كان على المركز الأوروبي الاتصال بمنظمة أطباء بلا حدود في </a:t>
            </a:r>
            <a:r>
              <a:rPr lang="ar-OM" sz="1400" b="1" u="none" dirty="0" err="1">
                <a:solidFill>
                  <a:schemeClr val="accent4"/>
                </a:solidFill>
              </a:rPr>
              <a:t>موردور</a:t>
            </a:r>
            <a:endParaRPr lang="ar-OM" sz="1400" b="1" u="none" dirty="0">
              <a:solidFill>
                <a:schemeClr val="accent4"/>
              </a:solidFill>
            </a:endParaRPr>
          </a:p>
          <a:p>
            <a:pPr marL="171450" indent="-171450" algn="r">
              <a:lnSpc>
                <a:spcPct val="150000"/>
              </a:lnSpc>
              <a:buFont typeface="Wingdings" panose="05000000000000000000" pitchFamily="2" charset="2"/>
              <a:buChar char="§"/>
            </a:pPr>
            <a:r>
              <a:rPr lang="ar-OM" sz="1400" u="none" dirty="0">
                <a:solidFill>
                  <a:schemeClr val="accent4"/>
                </a:solidFill>
              </a:rPr>
              <a:t> تم التأكيد من الخبر نفسه</a:t>
            </a:r>
          </a:p>
          <a:p>
            <a:pPr marL="171450" indent="-171450" algn="r">
              <a:lnSpc>
                <a:spcPct val="150000"/>
              </a:lnSpc>
              <a:buFont typeface="Wingdings" panose="05000000000000000000" pitchFamily="2" charset="2"/>
              <a:buChar char="§"/>
            </a:pPr>
            <a:r>
              <a:rPr lang="ar-OM" sz="1400" u="none" dirty="0">
                <a:solidFill>
                  <a:schemeClr val="accent4"/>
                </a:solidFill>
              </a:rPr>
              <a:t>ولكن تم تجاهل الحدث لأن نتائج الاختبار المعملية كانت سلبية</a:t>
            </a:r>
          </a:p>
        </p:txBody>
      </p:sp>
      <p:sp>
        <p:nvSpPr>
          <p:cNvPr id="14" name="TextBox 13">
            <a:extLst>
              <a:ext uri="{FF2B5EF4-FFF2-40B4-BE49-F238E27FC236}">
                <a16:creationId xmlns:a16="http://schemas.microsoft.com/office/drawing/2014/main" id="{14DA7594-52A6-489E-8B89-D31CA0DF8CD3}"/>
              </a:ext>
            </a:extLst>
          </p:cNvPr>
          <p:cNvSpPr txBox="1"/>
          <p:nvPr/>
        </p:nvSpPr>
        <p:spPr>
          <a:xfrm>
            <a:off x="877321" y="1448780"/>
            <a:ext cx="9145343" cy="1609671"/>
          </a:xfrm>
          <a:prstGeom prst="rect">
            <a:avLst/>
          </a:prstGeom>
          <a:solidFill>
            <a:schemeClr val="tx1"/>
          </a:solidFill>
        </p:spPr>
        <p:txBody>
          <a:bodyPr wrap="square" rtlCol="0">
            <a:spAutoFit/>
          </a:bodyPr>
          <a:lstStyle/>
          <a:p>
            <a:pPr algn="r">
              <a:lnSpc>
                <a:spcPct val="100000"/>
              </a:lnSpc>
              <a:spcAft>
                <a:spcPts val="600"/>
              </a:spcAft>
            </a:pPr>
            <a:r>
              <a:rPr lang="ar-OM" sz="2400" b="1" u="none">
                <a:solidFill>
                  <a:srgbClr val="448EC2"/>
                </a:solidFill>
                <a:latin typeface="+mn-lt"/>
              </a:rPr>
              <a:t>الإيبولا "تصيب أوروبا"</a:t>
            </a:r>
            <a:r>
              <a:rPr lang="ar-OM" sz="2400" b="1" u="none">
                <a:solidFill>
                  <a:schemeClr val="bg1"/>
                </a:solidFill>
                <a:latin typeface="+mn-lt"/>
              </a:rPr>
              <a:t> حالة اشتباه بالإصابة بداء الكلب في موردور وعزل المريض في الحجر الصحي بعد أن تقيأ الدم</a:t>
            </a:r>
          </a:p>
          <a:p>
            <a:pPr algn="r">
              <a:lnSpc>
                <a:spcPct val="100000"/>
              </a:lnSpc>
            </a:pPr>
            <a:r>
              <a:rPr lang="ar-OM" sz="1600" u="none">
                <a:solidFill>
                  <a:schemeClr val="bg1"/>
                </a:solidFill>
                <a:latin typeface="+mn-lt"/>
              </a:rPr>
              <a:t>تم عزل المريض بينما يجري الأطباء الاختبارات لتأكيد المرض</a:t>
            </a:r>
          </a:p>
          <a:p>
            <a:pPr algn="l"/>
            <a:endParaRPr lang="en-GB" u="none" dirty="0">
              <a:solidFill>
                <a:schemeClr val="bg1"/>
              </a:solidFill>
            </a:endParaRPr>
          </a:p>
          <a:p>
            <a:pPr algn="r"/>
            <a:r>
              <a:rPr lang="ar-OM" u="none">
                <a:solidFill>
                  <a:schemeClr val="bg1"/>
                </a:solidFill>
              </a:rPr>
              <a:t>4 فبراير 2018، 13:37</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rot="18888126">
            <a:off x="117567" y="1067148"/>
            <a:ext cx="2494109" cy="14851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B7059C9-5A93-4F3D-9FC7-C1B9BC08B190}"/>
              </a:ext>
            </a:extLst>
          </p:cNvPr>
          <p:cNvSpPr txBox="1"/>
          <p:nvPr/>
        </p:nvSpPr>
        <p:spPr>
          <a:xfrm rot="20189702">
            <a:off x="413880" y="1597365"/>
            <a:ext cx="1901483" cy="424732"/>
          </a:xfrm>
          <a:prstGeom prst="rect">
            <a:avLst/>
          </a:prstGeom>
          <a:noFill/>
        </p:spPr>
        <p:txBody>
          <a:bodyPr wrap="none" rtlCol="0">
            <a:spAutoFit/>
          </a:bodyPr>
          <a:lstStyle/>
          <a:p>
            <a:r>
              <a:rPr lang="ar-OM" sz="2400" b="1" u="none">
                <a:solidFill>
                  <a:srgbClr val="FF0000"/>
                </a:solidFill>
                <a:latin typeface="+mn-lt"/>
              </a:rPr>
              <a:t>تجاهل</a:t>
            </a:r>
          </a:p>
        </p:txBody>
      </p:sp>
    </p:spTree>
    <p:extLst>
      <p:ext uri="{BB962C8B-B14F-4D97-AF65-F5344CB8AC3E}">
        <p14:creationId xmlns:p14="http://schemas.microsoft.com/office/powerpoint/2010/main" val="36259949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170205" y="865188"/>
            <a:ext cx="8215533" cy="341632"/>
          </a:xfrm>
          <a:prstGeom prst="rect">
            <a:avLst/>
          </a:prstGeom>
          <a:noFill/>
          <a:ln w="9525" algn="ctr">
            <a:noFill/>
            <a:miter lim="800000"/>
            <a:headEnd/>
            <a:tailEnd/>
          </a:ln>
        </p:spPr>
        <p:txBody>
          <a:bodyPr wrap="square">
            <a:spAutoFit/>
          </a:bodyPr>
          <a:lstStyle/>
          <a:p>
            <a:pPr algn="r">
              <a:spcBef>
                <a:spcPct val="50000"/>
              </a:spcBef>
            </a:pPr>
            <a:r>
              <a:rPr lang="ar-OM" sz="1800" b="1" u="none">
                <a:solidFill>
                  <a:srgbClr val="69AE23"/>
                </a:solidFill>
                <a:latin typeface="Arial" charset="0"/>
              </a:rPr>
              <a:t>الملخص</a:t>
            </a:r>
          </a:p>
        </p:txBody>
      </p:sp>
      <p:sp>
        <p:nvSpPr>
          <p:cNvPr id="17" name="Rectangle 4"/>
          <p:cNvSpPr>
            <a:spLocks noChangeArrowheads="1"/>
          </p:cNvSpPr>
          <p:nvPr/>
        </p:nvSpPr>
        <p:spPr bwMode="auto">
          <a:xfrm>
            <a:off x="3328803" y="1943835"/>
            <a:ext cx="3872072" cy="900210"/>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ar-OM" sz="2200" b="1" u="none" dirty="0">
                <a:solidFill>
                  <a:schemeClr val="bg1"/>
                </a:solidFill>
                <a:latin typeface="Tahoma" pitchFamily="34" charset="0"/>
                <a:cs typeface="Tahoma" pitchFamily="34" charset="0"/>
              </a:rPr>
              <a:t>البرنامج التعليمي للاستخبارات الوبائية</a:t>
            </a:r>
          </a:p>
        </p:txBody>
      </p:sp>
      <p:sp>
        <p:nvSpPr>
          <p:cNvPr id="18" name="CasellaDiTesto 18"/>
          <p:cNvSpPr txBox="1">
            <a:spLocks noChangeArrowheads="1"/>
          </p:cNvSpPr>
          <p:nvPr/>
        </p:nvSpPr>
        <p:spPr bwMode="auto">
          <a:xfrm>
            <a:off x="1834962" y="3367734"/>
            <a:ext cx="242374" cy="375424"/>
          </a:xfrm>
          <a:prstGeom prst="rect">
            <a:avLst/>
          </a:prstGeom>
          <a:noFill/>
          <a:ln w="9525">
            <a:noFill/>
            <a:miter lim="800000"/>
            <a:headEnd/>
            <a:tailEnd/>
          </a:ln>
        </p:spPr>
        <p:txBody>
          <a:bodyPr wrap="none">
            <a:spAutoFit/>
          </a:bodyPr>
          <a:lstStyle/>
          <a:p>
            <a:r>
              <a:rPr lang="en-US" sz="2000" b="1" u="none" dirty="0">
                <a:solidFill>
                  <a:srgbClr val="69AE23"/>
                </a:solidFill>
                <a:latin typeface="MetaPro-Bold" pitchFamily="50" charset="0"/>
              </a:rPr>
              <a:t> </a:t>
            </a:r>
            <a:endParaRPr lang="ar-OM" sz="2000" b="1" u="none" dirty="0">
              <a:solidFill>
                <a:srgbClr val="69AE23"/>
              </a:solidFill>
              <a:latin typeface="MetaPro-Bold" pitchFamily="50" charset="0"/>
            </a:endParaRPr>
          </a:p>
        </p:txBody>
      </p:sp>
      <p:sp>
        <p:nvSpPr>
          <p:cNvPr id="19" name="CasellaDiTesto 18"/>
          <p:cNvSpPr txBox="1">
            <a:spLocks noChangeArrowheads="1"/>
          </p:cNvSpPr>
          <p:nvPr/>
        </p:nvSpPr>
        <p:spPr bwMode="auto">
          <a:xfrm>
            <a:off x="8100975" y="3367734"/>
            <a:ext cx="1629590" cy="369332"/>
          </a:xfrm>
          <a:prstGeom prst="rect">
            <a:avLst/>
          </a:prstGeom>
          <a:noFill/>
          <a:ln w="9525">
            <a:noFill/>
            <a:miter lim="800000"/>
            <a:headEnd/>
            <a:tailEnd/>
          </a:ln>
        </p:spPr>
        <p:txBody>
          <a:bodyPr wrap="square">
            <a:spAutoFit/>
          </a:bodyPr>
          <a:lstStyle/>
          <a:p>
            <a:pPr>
              <a:spcBef>
                <a:spcPct val="50000"/>
              </a:spcBef>
            </a:pPr>
            <a:r>
              <a:rPr lang="en-US" sz="2000" b="1" u="none" dirty="0">
                <a:solidFill>
                  <a:srgbClr val="69AE23"/>
                </a:solidFill>
                <a:latin typeface="Arial" charset="0"/>
              </a:rPr>
              <a:t> </a:t>
            </a:r>
            <a:endParaRPr lang="ar-OM" sz="2000" b="1" u="none" dirty="0">
              <a:solidFill>
                <a:srgbClr val="69AE23"/>
              </a:solidFill>
              <a:latin typeface="Arial" charset="0"/>
            </a:endParaRPr>
          </a:p>
        </p:txBody>
      </p:sp>
      <p:sp>
        <p:nvSpPr>
          <p:cNvPr id="20" name="Text Box 23"/>
          <p:cNvSpPr txBox="1">
            <a:spLocks noChangeArrowheads="1"/>
          </p:cNvSpPr>
          <p:nvPr/>
        </p:nvSpPr>
        <p:spPr bwMode="auto">
          <a:xfrm>
            <a:off x="6722766" y="3870465"/>
            <a:ext cx="2745305" cy="830997"/>
          </a:xfrm>
          <a:prstGeom prst="rect">
            <a:avLst/>
          </a:prstGeom>
          <a:noFill/>
          <a:ln w="9525">
            <a:noFill/>
            <a:miter lim="800000"/>
            <a:headEnd/>
            <a:tailEnd/>
          </a:ln>
        </p:spPr>
        <p:txBody>
          <a:bodyPr wrap="square">
            <a:spAutoFit/>
          </a:bodyPr>
          <a:lstStyle/>
          <a:p>
            <a:pPr algn="r">
              <a:lnSpc>
                <a:spcPct val="100000"/>
              </a:lnSpc>
              <a:spcBef>
                <a:spcPct val="0"/>
              </a:spcBef>
              <a:buFontTx/>
              <a:buChar char="•"/>
            </a:pPr>
            <a:r>
              <a:rPr lang="ar-OM" sz="1600" u="none" dirty="0">
                <a:latin typeface="Arial" charset="0"/>
                <a:cs typeface="Times New Roman" pitchFamily="18" charset="0"/>
              </a:rPr>
              <a:t> تعريف التحقق</a:t>
            </a:r>
          </a:p>
          <a:p>
            <a:pPr algn="r">
              <a:lnSpc>
                <a:spcPct val="100000"/>
              </a:lnSpc>
              <a:spcBef>
                <a:spcPct val="0"/>
              </a:spcBef>
              <a:buFontTx/>
              <a:buChar char="•"/>
            </a:pPr>
            <a:r>
              <a:rPr lang="ar-OM" sz="1600" u="none" dirty="0">
                <a:latin typeface="Arial" charset="0"/>
                <a:cs typeface="Times New Roman" pitchFamily="18" charset="0"/>
              </a:rPr>
              <a:t> عملية التحقق</a:t>
            </a:r>
          </a:p>
          <a:p>
            <a:pPr algn="r">
              <a:lnSpc>
                <a:spcPct val="100000"/>
              </a:lnSpc>
              <a:spcBef>
                <a:spcPct val="0"/>
              </a:spcBef>
              <a:buFontTx/>
              <a:buChar char="•"/>
            </a:pPr>
            <a:r>
              <a:rPr lang="ar-OM" sz="1600" u="none" dirty="0">
                <a:latin typeface="Arial" charset="0"/>
                <a:cs typeface="Times New Roman" pitchFamily="18" charset="0"/>
              </a:rPr>
              <a:t> وسائل التواصل الاجتماعي لإجراء التحقق</a:t>
            </a:r>
          </a:p>
        </p:txBody>
      </p:sp>
      <p:cxnSp>
        <p:nvCxnSpPr>
          <p:cNvPr id="23" name="Elbow Connector 66"/>
          <p:cNvCxnSpPr>
            <a:cxnSpLocks noChangeShapeType="1"/>
            <a:stCxn id="17" idx="2"/>
            <a:endCxn id="18" idx="0"/>
          </p:cNvCxnSpPr>
          <p:nvPr/>
        </p:nvCxnSpPr>
        <p:spPr bwMode="auto">
          <a:xfrm rot="5400000">
            <a:off x="3348650" y="1451544"/>
            <a:ext cx="523689" cy="3308690"/>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5" name="Elbow Connector 66"/>
          <p:cNvCxnSpPr>
            <a:cxnSpLocks noChangeShapeType="1"/>
            <a:stCxn id="17" idx="2"/>
            <a:endCxn id="19" idx="0"/>
          </p:cNvCxnSpPr>
          <p:nvPr/>
        </p:nvCxnSpPr>
        <p:spPr bwMode="auto">
          <a:xfrm rot="16200000" flipH="1">
            <a:off x="6828460" y="1280423"/>
            <a:ext cx="523689" cy="365093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6" name="Elbow Connector 66"/>
          <p:cNvCxnSpPr>
            <a:cxnSpLocks noChangeShapeType="1"/>
            <a:stCxn id="17" idx="2"/>
            <a:endCxn id="28" idx="0"/>
          </p:cNvCxnSpPr>
          <p:nvPr/>
        </p:nvCxnSpPr>
        <p:spPr bwMode="auto">
          <a:xfrm rot="16200000" flipH="1">
            <a:off x="5003477" y="3105406"/>
            <a:ext cx="523689" cy="965"/>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28" name="CasellaDiTesto 27"/>
          <p:cNvSpPr txBox="1">
            <a:spLocks noChangeArrowheads="1"/>
          </p:cNvSpPr>
          <p:nvPr/>
        </p:nvSpPr>
        <p:spPr bwMode="auto">
          <a:xfrm>
            <a:off x="4446673" y="3367734"/>
            <a:ext cx="1638261" cy="369332"/>
          </a:xfrm>
          <a:prstGeom prst="rect">
            <a:avLst/>
          </a:prstGeom>
          <a:noFill/>
          <a:ln w="9525">
            <a:noFill/>
            <a:miter lim="800000"/>
            <a:headEnd/>
            <a:tailEnd/>
          </a:ln>
        </p:spPr>
        <p:txBody>
          <a:bodyPr wrap="square">
            <a:spAutoFit/>
          </a:bodyPr>
          <a:lstStyle/>
          <a:p>
            <a:r>
              <a:rPr lang="ar-OM" sz="2000" b="1" u="none">
                <a:solidFill>
                  <a:srgbClr val="69AE23"/>
                </a:solidFill>
                <a:latin typeface="MetaPro-Bold" pitchFamily="50" charset="0"/>
              </a:rPr>
              <a:t>الشبكات</a:t>
            </a:r>
          </a:p>
        </p:txBody>
      </p:sp>
      <p:sp>
        <p:nvSpPr>
          <p:cNvPr id="29" name="Text Box 23"/>
          <p:cNvSpPr txBox="1">
            <a:spLocks noChangeArrowheads="1"/>
          </p:cNvSpPr>
          <p:nvPr/>
        </p:nvSpPr>
        <p:spPr bwMode="auto">
          <a:xfrm>
            <a:off x="3510465" y="3890953"/>
            <a:ext cx="3195355" cy="1077218"/>
          </a:xfrm>
          <a:prstGeom prst="rect">
            <a:avLst/>
          </a:prstGeom>
          <a:noFill/>
          <a:ln w="9525">
            <a:noFill/>
            <a:miter lim="800000"/>
            <a:headEnd/>
            <a:tailEnd/>
          </a:ln>
        </p:spPr>
        <p:txBody>
          <a:bodyPr wrap="square">
            <a:spAutoFit/>
          </a:bodyPr>
          <a:lstStyle/>
          <a:p>
            <a:pPr lvl="1" algn="r">
              <a:lnSpc>
                <a:spcPct val="100000"/>
              </a:lnSpc>
              <a:spcBef>
                <a:spcPct val="0"/>
              </a:spcBef>
              <a:buFontTx/>
              <a:buChar char="•"/>
            </a:pPr>
            <a:r>
              <a:rPr lang="ar-OM" sz="1600" u="none">
                <a:latin typeface="Arial" charset="0"/>
                <a:cs typeface="Times New Roman" pitchFamily="18" charset="0"/>
              </a:rPr>
              <a:t> المنظمات الشريكة المعنية بالصحة العامة</a:t>
            </a:r>
          </a:p>
          <a:p>
            <a:pPr lvl="1" algn="r">
              <a:lnSpc>
                <a:spcPct val="100000"/>
              </a:lnSpc>
              <a:spcBef>
                <a:spcPct val="0"/>
              </a:spcBef>
              <a:buFontTx/>
              <a:buChar char="•"/>
            </a:pPr>
            <a:r>
              <a:rPr lang="ar-OM" sz="1600" u="none">
                <a:latin typeface="Arial" charset="0"/>
                <a:cs typeface="Times New Roman" pitchFamily="18" charset="0"/>
              </a:rPr>
              <a:t> جهات التنسيق</a:t>
            </a:r>
          </a:p>
          <a:p>
            <a:pPr lvl="1" algn="r">
              <a:lnSpc>
                <a:spcPct val="100000"/>
              </a:lnSpc>
              <a:spcBef>
                <a:spcPct val="0"/>
              </a:spcBef>
              <a:buFontTx/>
              <a:buChar char="•"/>
            </a:pPr>
            <a:r>
              <a:rPr lang="ar-OM" sz="1600" u="none">
                <a:latin typeface="Arial" charset="0"/>
                <a:cs typeface="Times New Roman" pitchFamily="18" charset="0"/>
              </a:rPr>
              <a:t> الشركاء</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30" name="Text Box 23"/>
          <p:cNvSpPr txBox="1">
            <a:spLocks noChangeArrowheads="1"/>
          </p:cNvSpPr>
          <p:nvPr/>
        </p:nvSpPr>
        <p:spPr bwMode="auto">
          <a:xfrm>
            <a:off x="493486" y="3912453"/>
            <a:ext cx="2925325" cy="584775"/>
          </a:xfrm>
          <a:prstGeom prst="rect">
            <a:avLst/>
          </a:prstGeom>
          <a:noFill/>
          <a:ln w="9525">
            <a:noFill/>
            <a:miter lim="800000"/>
            <a:headEnd/>
            <a:tailEnd/>
          </a:ln>
        </p:spPr>
        <p:txBody>
          <a:bodyPr wrap="square">
            <a:spAutoFit/>
          </a:bodyPr>
          <a:lstStyle/>
          <a:p>
            <a:pPr lvl="1" algn="r">
              <a:lnSpc>
                <a:spcPct val="100000"/>
              </a:lnSpc>
              <a:spcBef>
                <a:spcPct val="0"/>
              </a:spcBef>
              <a:buFontTx/>
              <a:buChar char="•"/>
            </a:pPr>
            <a:r>
              <a:rPr lang="ar-OM" sz="1600" u="none" dirty="0">
                <a:latin typeface="Arial" charset="0"/>
                <a:cs typeface="Times New Roman" pitchFamily="18" charset="0"/>
              </a:rPr>
              <a:t> </a:t>
            </a:r>
            <a:r>
              <a:rPr lang="ar-OM" sz="1600" u="none" dirty="0" err="1">
                <a:latin typeface="Arial" charset="0"/>
                <a:cs typeface="Times New Roman" pitchFamily="18" charset="0"/>
              </a:rPr>
              <a:t>الإيبولا</a:t>
            </a:r>
            <a:r>
              <a:rPr lang="ar-OM" sz="1600" u="none" dirty="0">
                <a:latin typeface="Arial" charset="0"/>
                <a:cs typeface="Times New Roman" pitchFamily="18" charset="0"/>
              </a:rPr>
              <a:t> في </a:t>
            </a:r>
            <a:r>
              <a:rPr lang="ar-OM" sz="1600" u="none" dirty="0" err="1">
                <a:latin typeface="Arial" charset="0"/>
                <a:cs typeface="Times New Roman" pitchFamily="18" charset="0"/>
              </a:rPr>
              <a:t>موردور</a:t>
            </a:r>
            <a:r>
              <a:rPr lang="ar-OM" sz="1600" u="none" dirty="0">
                <a:latin typeface="Arial" charset="0"/>
                <a:cs typeface="Times New Roman" pitchFamily="18" charset="0"/>
              </a:rPr>
              <a:t> - -2019</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2" name="TextBox 1"/>
          <p:cNvSpPr txBox="1"/>
          <p:nvPr/>
        </p:nvSpPr>
        <p:spPr>
          <a:xfrm>
            <a:off x="3328802" y="5364215"/>
            <a:ext cx="5807288" cy="627864"/>
          </a:xfrm>
          <a:prstGeom prst="rect">
            <a:avLst/>
          </a:prstGeom>
          <a:noFill/>
        </p:spPr>
        <p:txBody>
          <a:bodyPr wrap="square" rtlCol="0">
            <a:spAutoFit/>
          </a:bodyPr>
          <a:lstStyle/>
          <a:p>
            <a:r>
              <a:rPr lang="ar-OM" u="none" dirty="0">
                <a:latin typeface="Arial" charset="0"/>
                <a:cs typeface="Times New Roman" pitchFamily="18" charset="0"/>
              </a:rPr>
              <a:t>هو عملية تأكيد </a:t>
            </a:r>
            <a:r>
              <a:rPr lang="ar-OM" b="1" u="none" dirty="0">
                <a:solidFill>
                  <a:srgbClr val="69AE23"/>
                </a:solidFill>
                <a:latin typeface="Arial" charset="0"/>
                <a:cs typeface="Times New Roman" pitchFamily="18" charset="0"/>
              </a:rPr>
              <a:t>دقة ومصداقية</a:t>
            </a:r>
            <a:r>
              <a:rPr lang="ar-OM" u="none" dirty="0">
                <a:latin typeface="Arial" charset="0"/>
                <a:cs typeface="Times New Roman" pitchFamily="18" charset="0"/>
              </a:rPr>
              <a:t> المعلومات الواردة من مصادر غير رسمية (معلومات غير مؤكدة).</a:t>
            </a:r>
          </a:p>
          <a:p>
            <a:endParaRPr lang="en-GB" dirty="0"/>
          </a:p>
        </p:txBody>
      </p:sp>
      <p:sp>
        <p:nvSpPr>
          <p:cNvPr id="21" name="CasellaDiTesto 18">
            <a:extLst>
              <a:ext uri="{FF2B5EF4-FFF2-40B4-BE49-F238E27FC236}">
                <a16:creationId xmlns:a16="http://schemas.microsoft.com/office/drawing/2014/main" id="{8966EC2E-EE37-4CA3-9904-4079E3F62407}"/>
              </a:ext>
            </a:extLst>
          </p:cNvPr>
          <p:cNvSpPr txBox="1">
            <a:spLocks noChangeArrowheads="1"/>
          </p:cNvSpPr>
          <p:nvPr/>
        </p:nvSpPr>
        <p:spPr bwMode="auto">
          <a:xfrm>
            <a:off x="8218174" y="3501133"/>
            <a:ext cx="1395190" cy="369332"/>
          </a:xfrm>
          <a:prstGeom prst="rect">
            <a:avLst/>
          </a:prstGeom>
          <a:noFill/>
          <a:ln w="9525">
            <a:noFill/>
            <a:miter lim="800000"/>
            <a:headEnd/>
            <a:tailEnd/>
          </a:ln>
        </p:spPr>
        <p:txBody>
          <a:bodyPr wrap="none">
            <a:spAutoFit/>
          </a:bodyPr>
          <a:lstStyle/>
          <a:p>
            <a:r>
              <a:rPr lang="ar-OM" sz="2000" b="1" u="none" dirty="0">
                <a:solidFill>
                  <a:srgbClr val="69AE23"/>
                </a:solidFill>
                <a:latin typeface="MetaPro-Bold" pitchFamily="50" charset="0"/>
              </a:rPr>
              <a:t>التحقق</a:t>
            </a:r>
          </a:p>
        </p:txBody>
      </p:sp>
      <p:sp>
        <p:nvSpPr>
          <p:cNvPr id="22" name="CasellaDiTesto 18">
            <a:extLst>
              <a:ext uri="{FF2B5EF4-FFF2-40B4-BE49-F238E27FC236}">
                <a16:creationId xmlns:a16="http://schemas.microsoft.com/office/drawing/2014/main" id="{354DDFCA-0370-4CB2-A8D0-9BA5B110DFE1}"/>
              </a:ext>
            </a:extLst>
          </p:cNvPr>
          <p:cNvSpPr txBox="1">
            <a:spLocks noChangeArrowheads="1"/>
          </p:cNvSpPr>
          <p:nvPr/>
        </p:nvSpPr>
        <p:spPr bwMode="auto">
          <a:xfrm>
            <a:off x="1141353" y="3501133"/>
            <a:ext cx="1629590" cy="369332"/>
          </a:xfrm>
          <a:prstGeom prst="rect">
            <a:avLst/>
          </a:prstGeom>
          <a:noFill/>
          <a:ln w="9525">
            <a:noFill/>
            <a:miter lim="800000"/>
            <a:headEnd/>
            <a:tailEnd/>
          </a:ln>
        </p:spPr>
        <p:txBody>
          <a:bodyPr wrap="square">
            <a:spAutoFit/>
          </a:bodyPr>
          <a:lstStyle/>
          <a:p>
            <a:pPr>
              <a:spcBef>
                <a:spcPct val="50000"/>
              </a:spcBef>
            </a:pPr>
            <a:r>
              <a:rPr lang="ar-OM" sz="2000" b="1" u="none" dirty="0">
                <a:solidFill>
                  <a:srgbClr val="69AE23"/>
                </a:solidFill>
                <a:latin typeface="Arial" charset="0"/>
              </a:rPr>
              <a:t>مثال</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3337658"/>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grpSp>
        <p:nvGrpSpPr>
          <p:cNvPr id="16388" name="Gruppo 7"/>
          <p:cNvGrpSpPr>
            <a:grpSpLocks/>
          </p:cNvGrpSpPr>
          <p:nvPr/>
        </p:nvGrpSpPr>
        <p:grpSpPr bwMode="auto">
          <a:xfrm>
            <a:off x="465138" y="2228849"/>
            <a:ext cx="4621212" cy="3337659"/>
            <a:chOff x="393700" y="1962150"/>
            <a:chExt cx="3911600" cy="315595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155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465138" y="2354210"/>
            <a:ext cx="4494213" cy="2062103"/>
          </a:xfrm>
          <a:prstGeom prst="rect">
            <a:avLst/>
          </a:prstGeom>
          <a:noFill/>
          <a:ln w="9525">
            <a:noFill/>
            <a:miter lim="800000"/>
            <a:headEnd/>
            <a:tailEnd/>
          </a:ln>
        </p:spPr>
        <p:txBody>
          <a:bodyPr>
            <a:spAutoFit/>
          </a:bodyPr>
          <a:lstStyle/>
          <a:p>
            <a:pPr marL="190500" indent="-187325" algn="r">
              <a:lnSpc>
                <a:spcPct val="100000"/>
              </a:lnSpc>
              <a:spcBef>
                <a:spcPct val="0"/>
              </a:spcBef>
            </a:pPr>
            <a:r>
              <a:rPr lang="ar-OM" sz="1600" b="1" u="none" noProof="1">
                <a:solidFill>
                  <a:schemeClr val="bg1"/>
                </a:solidFill>
                <a:latin typeface="Arial" charset="0"/>
              </a:rPr>
              <a:t>الهدف</a:t>
            </a:r>
          </a:p>
          <a:p>
            <a:pPr marL="190500" indent="-187325" algn="l">
              <a:lnSpc>
                <a:spcPct val="100000"/>
              </a:lnSpc>
              <a:spcBef>
                <a:spcPct val="0"/>
              </a:spcBef>
            </a:pPr>
            <a:endParaRPr lang="it-IT" sz="1600" b="1" u="none" noProof="1">
              <a:latin typeface="Arial" charset="0"/>
            </a:endParaRPr>
          </a:p>
          <a:p>
            <a:pPr marL="190500" indent="-187325" algn="r">
              <a:lnSpc>
                <a:spcPct val="100000"/>
              </a:lnSpc>
              <a:spcBef>
                <a:spcPct val="0"/>
              </a:spcBef>
            </a:pPr>
            <a:r>
              <a:rPr lang="ar-OM" sz="1600" u="none" noProof="1">
                <a:latin typeface="Arial" charset="0"/>
                <a:cs typeface="Times New Roman" pitchFamily="18" charset="0"/>
              </a:rPr>
              <a:t>عند الانتهاء من هذه الوحدة:</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r">
              <a:lnSpc>
                <a:spcPct val="100000"/>
              </a:lnSpc>
              <a:spcBef>
                <a:spcPct val="0"/>
              </a:spcBef>
              <a:buFont typeface="Arial" pitchFamily="34" charset="0"/>
              <a:buChar char="•"/>
            </a:pPr>
            <a:r>
              <a:rPr lang="ar-OM" sz="1600" u="none" noProof="1">
                <a:latin typeface="Arial" charset="0"/>
                <a:cs typeface="Times New Roman" pitchFamily="18" charset="0"/>
              </a:rPr>
              <a:t>ستكون قادرًا على تطبيق عملية التحقق</a:t>
            </a:r>
          </a:p>
          <a:p>
            <a:pPr marL="190500" indent="-187325" algn="l">
              <a:lnSpc>
                <a:spcPct val="100000"/>
              </a:lnSpc>
              <a:spcBef>
                <a:spcPct val="0"/>
              </a:spcBef>
              <a:buFont typeface="Arial" pitchFamily="34" charset="0"/>
              <a:buChar char="•"/>
            </a:pPr>
            <a:endParaRPr lang="it-IT" sz="1600" u="none" noProof="1">
              <a:latin typeface="Arial" charset="0"/>
              <a:cs typeface="Times New Roman" pitchFamily="18" charset="0"/>
            </a:endParaRPr>
          </a:p>
          <a:p>
            <a:pPr marL="190500" indent="-187325" algn="r">
              <a:lnSpc>
                <a:spcPct val="100000"/>
              </a:lnSpc>
              <a:spcBef>
                <a:spcPct val="0"/>
              </a:spcBef>
              <a:buFont typeface="Arial" pitchFamily="34" charset="0"/>
              <a:buChar char="•"/>
            </a:pPr>
            <a:r>
              <a:rPr lang="ar-OM" sz="1600" u="none" noProof="1">
                <a:latin typeface="Arial" charset="0"/>
              </a:rPr>
              <a:t>ستفهم استخدام الشبكات للتحقق</a:t>
            </a:r>
          </a:p>
          <a:p>
            <a:pPr marL="190500" indent="-187325" algn="l">
              <a:lnSpc>
                <a:spcPct val="100000"/>
              </a:lnSpc>
              <a:spcBef>
                <a:spcPct val="0"/>
              </a:spcBef>
            </a:pPr>
            <a:endParaRPr lang="en-US" sz="1600" u="none" noProof="1">
              <a:latin typeface="Arial" charset="0"/>
            </a:endParaRPr>
          </a:p>
        </p:txBody>
      </p:sp>
      <p:sp>
        <p:nvSpPr>
          <p:cNvPr id="16389" name="Text Box 4"/>
          <p:cNvSpPr txBox="1">
            <a:spLocks noChangeArrowheads="1"/>
          </p:cNvSpPr>
          <p:nvPr/>
        </p:nvSpPr>
        <p:spPr bwMode="auto">
          <a:xfrm>
            <a:off x="1252537" y="865188"/>
            <a:ext cx="8108577"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الفهرس والأهداف</a:t>
            </a:r>
          </a:p>
        </p:txBody>
      </p:sp>
      <p:sp>
        <p:nvSpPr>
          <p:cNvPr id="16390" name="Text Box 23"/>
          <p:cNvSpPr txBox="1">
            <a:spLocks noChangeArrowheads="1"/>
          </p:cNvSpPr>
          <p:nvPr/>
        </p:nvSpPr>
        <p:spPr bwMode="auto">
          <a:xfrm>
            <a:off x="5452426" y="2353363"/>
            <a:ext cx="4500563" cy="2431435"/>
          </a:xfrm>
          <a:prstGeom prst="rect">
            <a:avLst/>
          </a:prstGeom>
          <a:noFill/>
          <a:ln w="9525">
            <a:noFill/>
            <a:miter lim="800000"/>
            <a:headEnd/>
            <a:tailEnd/>
          </a:ln>
        </p:spPr>
        <p:txBody>
          <a:bodyPr>
            <a:spAutoFit/>
          </a:bodyPr>
          <a:lstStyle/>
          <a:p>
            <a:pPr algn="r">
              <a:lnSpc>
                <a:spcPct val="100000"/>
              </a:lnSpc>
              <a:spcBef>
                <a:spcPct val="0"/>
              </a:spcBef>
            </a:pPr>
            <a:r>
              <a:rPr lang="ar-OM" sz="1600" b="1" u="none" dirty="0">
                <a:solidFill>
                  <a:schemeClr val="bg1"/>
                </a:solidFill>
                <a:latin typeface="Arial" charset="0"/>
              </a:rPr>
              <a:t>الفهرس</a:t>
            </a:r>
          </a:p>
          <a:p>
            <a:pPr algn="l">
              <a:lnSpc>
                <a:spcPct val="100000"/>
              </a:lnSpc>
              <a:spcBef>
                <a:spcPct val="0"/>
              </a:spcBef>
            </a:pPr>
            <a:endParaRPr lang="it-IT" sz="1600" b="1" u="none" dirty="0">
              <a:latin typeface="Arial" charset="0"/>
            </a:endParaRPr>
          </a:p>
          <a:p>
            <a:pPr algn="r">
              <a:lnSpc>
                <a:spcPct val="100000"/>
              </a:lnSpc>
              <a:spcBef>
                <a:spcPct val="0"/>
              </a:spcBef>
            </a:pPr>
            <a:r>
              <a:rPr lang="ar-OM" sz="1600" u="none" dirty="0">
                <a:latin typeface="Arial" charset="0"/>
                <a:cs typeface="Times New Roman" pitchFamily="18" charset="0"/>
              </a:rPr>
              <a:t>في هذه الوحدة سنستكشف الموضوعات التالية:</a:t>
            </a:r>
          </a:p>
          <a:p>
            <a:pPr algn="l">
              <a:lnSpc>
                <a:spcPct val="100000"/>
              </a:lnSpc>
              <a:spcBef>
                <a:spcPct val="0"/>
              </a:spcBef>
            </a:pPr>
            <a:endParaRPr lang="it-IT" sz="800" u="none" dirty="0">
              <a:latin typeface="Arial" charset="0"/>
              <a:cs typeface="Times New Roman" pitchFamily="18" charset="0"/>
            </a:endParaRPr>
          </a:p>
          <a:p>
            <a:pPr algn="r">
              <a:lnSpc>
                <a:spcPct val="100000"/>
              </a:lnSpc>
              <a:spcBef>
                <a:spcPct val="0"/>
              </a:spcBef>
              <a:buFontTx/>
              <a:buChar char="•"/>
            </a:pPr>
            <a:r>
              <a:rPr lang="ar-OM" sz="1600" u="none" dirty="0">
                <a:latin typeface="Arial" charset="0"/>
                <a:cs typeface="Times New Roman" pitchFamily="18" charset="0"/>
              </a:rPr>
              <a:t> تعريف التحقق</a:t>
            </a:r>
          </a:p>
          <a:p>
            <a:pPr algn="r">
              <a:lnSpc>
                <a:spcPct val="100000"/>
              </a:lnSpc>
              <a:spcBef>
                <a:spcPct val="0"/>
              </a:spcBef>
              <a:buFontTx/>
              <a:buChar char="•"/>
            </a:pPr>
            <a:r>
              <a:rPr lang="ar-OM" sz="1600" u="none" dirty="0">
                <a:latin typeface="Arial" charset="0"/>
                <a:cs typeface="Times New Roman" pitchFamily="18" charset="0"/>
              </a:rPr>
              <a:t> مصادر التحقق</a:t>
            </a:r>
          </a:p>
          <a:p>
            <a:pPr algn="r">
              <a:lnSpc>
                <a:spcPct val="100000"/>
              </a:lnSpc>
              <a:spcBef>
                <a:spcPct val="0"/>
              </a:spcBef>
              <a:buFontTx/>
              <a:buChar char="•"/>
            </a:pPr>
            <a:r>
              <a:rPr lang="ar-OM" sz="1600" u="none" dirty="0">
                <a:latin typeface="Arial" charset="0"/>
                <a:cs typeface="Times New Roman" pitchFamily="18" charset="0"/>
              </a:rPr>
              <a:t>  عملية التحقق</a:t>
            </a:r>
          </a:p>
          <a:p>
            <a:pPr algn="r">
              <a:lnSpc>
                <a:spcPct val="100000"/>
              </a:lnSpc>
              <a:spcBef>
                <a:spcPct val="0"/>
              </a:spcBef>
              <a:buFontTx/>
              <a:buChar char="•"/>
            </a:pPr>
            <a:r>
              <a:rPr lang="ar-OM" sz="1600" u="none" dirty="0">
                <a:latin typeface="Arial" charset="0"/>
                <a:cs typeface="Times New Roman" pitchFamily="18" charset="0"/>
              </a:rPr>
              <a:t> الشبكات المستخدمة للتحقق</a:t>
            </a:r>
          </a:p>
          <a:p>
            <a:pPr algn="r">
              <a:lnSpc>
                <a:spcPct val="100000"/>
              </a:lnSpc>
              <a:spcBef>
                <a:spcPct val="0"/>
              </a:spcBef>
              <a:buFontTx/>
              <a:buChar char="•"/>
            </a:pPr>
            <a:r>
              <a:rPr lang="ar-OM" sz="1600" u="none" dirty="0">
                <a:latin typeface="Arial" charset="0"/>
                <a:cs typeface="Times New Roman" pitchFamily="18" charset="0"/>
              </a:rPr>
              <a:t> مثال</a:t>
            </a:r>
          </a:p>
          <a:p>
            <a:pPr algn="r">
              <a:lnSpc>
                <a:spcPct val="100000"/>
              </a:lnSpc>
              <a:spcBef>
                <a:spcPct val="0"/>
              </a:spcBef>
              <a:buFontTx/>
              <a:buChar char="•"/>
            </a:pPr>
            <a:r>
              <a:rPr lang="ar-OM" sz="1600" u="none" dirty="0">
                <a:latin typeface="Arial" charset="0"/>
                <a:cs typeface="Times New Roman" pitchFamily="18" charset="0"/>
              </a:rPr>
              <a:t> الملخص</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549318" y="3763898"/>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pic>
        <p:nvPicPr>
          <p:cNvPr id="2" name="Picture 8" descr="Afbeeldingsresultaat voor validation"/>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930785" y="1469163"/>
            <a:ext cx="3157353" cy="284161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10"/>
          <p:cNvSpPr txBox="1">
            <a:spLocks noChangeArrowheads="1"/>
          </p:cNvSpPr>
          <p:nvPr/>
        </p:nvSpPr>
        <p:spPr bwMode="auto">
          <a:xfrm>
            <a:off x="4214848" y="1576032"/>
            <a:ext cx="2312650" cy="480131"/>
          </a:xfrm>
          <a:prstGeom prst="rect">
            <a:avLst/>
          </a:prstGeom>
          <a:noFill/>
          <a:ln w="9525">
            <a:noFill/>
            <a:miter lim="800000"/>
            <a:headEnd/>
            <a:tailEnd/>
          </a:ln>
        </p:spPr>
        <p:txBody>
          <a:bodyPr wrap="square">
            <a:spAutoFit/>
          </a:bodyPr>
          <a:lstStyle/>
          <a:p>
            <a:pPr algn="r"/>
            <a:r>
              <a:rPr lang="ar-OM" sz="2800" b="1" u="none" dirty="0">
                <a:solidFill>
                  <a:srgbClr val="69AE23"/>
                </a:solidFill>
                <a:latin typeface="Arial" panose="020B0604020202020204" pitchFamily="34" charset="0"/>
                <a:cs typeface="Arial" panose="020B0604020202020204" pitchFamily="34" charset="0"/>
              </a:rPr>
              <a:t>التحقق</a:t>
            </a:r>
          </a:p>
        </p:txBody>
      </p:sp>
      <p:grpSp>
        <p:nvGrpSpPr>
          <p:cNvPr id="14" name="Group 13"/>
          <p:cNvGrpSpPr/>
          <p:nvPr/>
        </p:nvGrpSpPr>
        <p:grpSpPr>
          <a:xfrm>
            <a:off x="540135" y="2179009"/>
            <a:ext cx="5850649" cy="1875712"/>
            <a:chOff x="4455570" y="1879996"/>
            <a:chExt cx="5850649" cy="1875712"/>
          </a:xfrm>
        </p:grpSpPr>
        <p:sp>
          <p:nvSpPr>
            <p:cNvPr id="4" name="Rectangle 3"/>
            <p:cNvSpPr/>
            <p:nvPr/>
          </p:nvSpPr>
          <p:spPr bwMode="auto">
            <a:xfrm>
              <a:off x="4455570" y="2018921"/>
              <a:ext cx="5850649" cy="915024"/>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5" name="TextBox 4"/>
            <p:cNvSpPr txBox="1"/>
            <p:nvPr/>
          </p:nvSpPr>
          <p:spPr>
            <a:xfrm>
              <a:off x="4995630" y="2129720"/>
              <a:ext cx="4995556" cy="738664"/>
            </a:xfrm>
            <a:prstGeom prst="rect">
              <a:avLst/>
            </a:prstGeom>
            <a:noFill/>
          </p:spPr>
          <p:txBody>
            <a:bodyPr wrap="square" rtlCol="0">
              <a:spAutoFit/>
            </a:bodyPr>
            <a:lstStyle/>
            <a:p>
              <a:pPr marR="0" lvl="0" algn="r" defTabSz="820738" eaLnBrk="0" latinLnBrk="0" hangingPunct="0">
                <a:lnSpc>
                  <a:spcPct val="100000"/>
                </a:lnSpc>
                <a:spcBef>
                  <a:spcPct val="0"/>
                </a:spcBef>
                <a:buClr>
                  <a:srgbClr val="B22C1B"/>
                </a:buClr>
                <a:buSzPct val="80000"/>
                <a:tabLst>
                  <a:tab pos="341313" algn="l"/>
                  <a:tab pos="1150938" algn="l"/>
                </a:tabLst>
                <a:defRPr/>
              </a:pPr>
              <a:r>
                <a:rPr lang="ar-OM" sz="1400" u="none" dirty="0">
                  <a:latin typeface="Arial" charset="0"/>
                  <a:cs typeface="Times New Roman" pitchFamily="18" charset="0"/>
                </a:rPr>
                <a:t>هو عملية تأكيد </a:t>
              </a:r>
              <a:r>
                <a:rPr lang="ar-OM" sz="1400" b="1" u="none" dirty="0">
                  <a:solidFill>
                    <a:srgbClr val="69AE23"/>
                  </a:solidFill>
                  <a:latin typeface="Arial" charset="0"/>
                  <a:cs typeface="Times New Roman" pitchFamily="18" charset="0"/>
                </a:rPr>
                <a:t>دقة ومصداقية</a:t>
              </a:r>
              <a:r>
                <a:rPr lang="ar-OM" sz="1400" u="none" dirty="0">
                  <a:latin typeface="Arial" charset="0"/>
                  <a:cs typeface="Times New Roman" pitchFamily="18" charset="0"/>
                </a:rPr>
                <a:t> المعلومات الواردة من مصادر غير رسمية (معلومات غير مؤكدة).</a:t>
              </a:r>
            </a:p>
          </p:txBody>
        </p:sp>
        <p:sp>
          <p:nvSpPr>
            <p:cNvPr id="6" name="TextBox 5"/>
            <p:cNvSpPr txBox="1"/>
            <p:nvPr/>
          </p:nvSpPr>
          <p:spPr>
            <a:xfrm>
              <a:off x="4455570" y="1879996"/>
              <a:ext cx="540059" cy="1421928"/>
            </a:xfrm>
            <a:prstGeom prst="rect">
              <a:avLst/>
            </a:prstGeom>
            <a:noFill/>
          </p:spPr>
          <p:txBody>
            <a:bodyPr wrap="square" rtlCol="0">
              <a:spAutoFit/>
            </a:bodyPr>
            <a:lstStyle/>
            <a:p>
              <a:r>
                <a:rPr lang="en-GB" sz="9600" u="none">
                  <a:ln w="0"/>
                  <a:solidFill>
                    <a:srgbClr val="69AE23"/>
                  </a:solidFill>
                  <a:effectLst>
                    <a:outerShdw blurRad="38100" dist="25400" dir="5400000" algn="ctr" rotWithShape="0">
                      <a:srgbClr val="6E747A">
                        <a:alpha val="43000"/>
                      </a:srgbClr>
                    </a:outerShdw>
                  </a:effectLst>
                </a:rPr>
                <a:t>“</a:t>
              </a:r>
            </a:p>
          </p:txBody>
        </p:sp>
        <p:sp>
          <p:nvSpPr>
            <p:cNvPr id="7" name="TextBox 6"/>
            <p:cNvSpPr txBox="1"/>
            <p:nvPr/>
          </p:nvSpPr>
          <p:spPr>
            <a:xfrm>
              <a:off x="9762553" y="2333780"/>
              <a:ext cx="540059" cy="1421928"/>
            </a:xfrm>
            <a:prstGeom prst="rect">
              <a:avLst/>
            </a:prstGeom>
            <a:noFill/>
          </p:spPr>
          <p:txBody>
            <a:bodyPr wrap="square" rtlCol="0">
              <a:spAutoFit/>
            </a:bodyPr>
            <a:lstStyle/>
            <a:p>
              <a:r>
                <a:rPr lang="en-GB" sz="9600" u="none">
                  <a:ln w="0"/>
                  <a:solidFill>
                    <a:srgbClr val="69AE23"/>
                  </a:solidFill>
                  <a:effectLst>
                    <a:outerShdw blurRad="38100" dist="25400" dir="5400000" algn="ctr" rotWithShape="0">
                      <a:srgbClr val="6E747A">
                        <a:alpha val="43000"/>
                      </a:srgbClr>
                    </a:outerShdw>
                  </a:effectLst>
                </a:rPr>
                <a:t>”</a:t>
              </a:r>
            </a:p>
          </p:txBody>
        </p:sp>
      </p:grpSp>
      <p:sp>
        <p:nvSpPr>
          <p:cNvPr id="9" name="Rectangle 1"/>
          <p:cNvSpPr>
            <a:spLocks noChangeArrowheads="1"/>
          </p:cNvSpPr>
          <p:nvPr/>
        </p:nvSpPr>
        <p:spPr bwMode="auto">
          <a:xfrm>
            <a:off x="4739504" y="4777666"/>
            <a:ext cx="5348634" cy="1077218"/>
          </a:xfrm>
          <a:prstGeom prst="rect">
            <a:avLst/>
          </a:prstGeom>
          <a:noFill/>
          <a:ln w="9525">
            <a:noFill/>
            <a:miter lim="800000"/>
            <a:headEnd/>
            <a:tailEnd/>
          </a:ln>
        </p:spPr>
        <p:txBody>
          <a:bodyPr wrap="square" anchor="ctr">
            <a:spAutoFit/>
          </a:bodyPr>
          <a:lstStyle/>
          <a:p>
            <a:pPr algn="just" eaLnBrk="0" hangingPunct="0">
              <a:buClr>
                <a:srgbClr val="85CA3A"/>
              </a:buClr>
            </a:pPr>
            <a:r>
              <a:rPr lang="en-GB" sz="1600" b="1" u="none" dirty="0">
                <a:latin typeface="Arial" charset="0"/>
                <a:cs typeface="Times New Roman" pitchFamily="18" charset="0"/>
              </a:rPr>
              <a:t> </a:t>
            </a:r>
            <a:r>
              <a:rPr lang="ar-OM" sz="1600" b="1" u="none" dirty="0">
                <a:latin typeface="Arial" charset="0"/>
                <a:cs typeface="Times New Roman" pitchFamily="18" charset="0"/>
              </a:rPr>
              <a:t>التحقق هو المرحلة الثالثة لعملية الاستخبارات الوبائية     </a:t>
            </a:r>
          </a:p>
          <a:p>
            <a:pPr algn="just" eaLnBrk="0" hangingPunct="0">
              <a:buClr>
                <a:srgbClr val="85CA3A"/>
              </a:buClr>
            </a:pPr>
            <a:endParaRPr lang="en-GB" sz="1600" u="none" dirty="0">
              <a:latin typeface="Arial" charset="0"/>
              <a:cs typeface="Times New Roman" pitchFamily="18" charset="0"/>
            </a:endParaRPr>
          </a:p>
          <a:p>
            <a:pPr marL="285750" indent="-285750" algn="just" eaLnBrk="0" hangingPunct="0">
              <a:buClr>
                <a:srgbClr val="85CA3A"/>
              </a:buClr>
              <a:buFont typeface="Wingdings" panose="05000000000000000000" pitchFamily="2" charset="2"/>
              <a:buChar char=""/>
            </a:pPr>
            <a:r>
              <a:rPr lang="ar-OM" sz="1600" u="none" dirty="0">
                <a:latin typeface="Arial" charset="0"/>
                <a:cs typeface="Times New Roman" pitchFamily="18" charset="0"/>
              </a:rPr>
              <a:t>الهدف من عملية التحقق هو </a:t>
            </a:r>
            <a:r>
              <a:rPr lang="ar-OM" sz="1600" b="1" u="none" dirty="0">
                <a:solidFill>
                  <a:srgbClr val="69AE23"/>
                </a:solidFill>
                <a:latin typeface="Arial" charset="0"/>
                <a:cs typeface="Times New Roman" pitchFamily="18" charset="0"/>
              </a:rPr>
              <a:t>تأكيد حقيقة حدث تم الإبلاغ عنه من مصدر غير مؤكد</a:t>
            </a:r>
            <a:r>
              <a:rPr lang="ar-OM" sz="1600" u="none" dirty="0">
                <a:latin typeface="Arial" charset="0"/>
                <a:cs typeface="Times New Roman" pitchFamily="18" charset="0"/>
              </a:rPr>
              <a:t>، مثل تقارير وسائل الإعلام على الإنترنت</a:t>
            </a:r>
          </a:p>
        </p:txBody>
      </p:sp>
      <p:sp>
        <p:nvSpPr>
          <p:cNvPr id="32" name="Rectangle 31"/>
          <p:cNvSpPr/>
          <p:nvPr/>
        </p:nvSpPr>
        <p:spPr bwMode="auto">
          <a:xfrm>
            <a:off x="2366838" y="3836554"/>
            <a:ext cx="300752" cy="1410789"/>
          </a:xfrm>
          <a:prstGeom prst="rect">
            <a:avLst/>
          </a:prstGeom>
          <a:solidFill>
            <a:srgbClr val="69AE23">
              <a:alpha val="25000"/>
            </a:srgbClr>
          </a:solidFill>
          <a:ln w="28575" cap="flat" cmpd="sng" algn="ctr">
            <a:solidFill>
              <a:srgbClr val="69AE2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33" name="TextBox 32"/>
          <p:cNvSpPr txBox="1"/>
          <p:nvPr/>
        </p:nvSpPr>
        <p:spPr>
          <a:xfrm>
            <a:off x="1018753" y="865334"/>
            <a:ext cx="8238360" cy="369332"/>
          </a:xfrm>
          <a:prstGeom prst="rect">
            <a:avLst/>
          </a:prstGeom>
          <a:noFill/>
        </p:spPr>
        <p:txBody>
          <a:bodyPr wrap="square" rtlCol="0">
            <a:spAutoFit/>
          </a:bodyPr>
          <a:lstStyle/>
          <a:p>
            <a:pPr algn="r"/>
            <a:r>
              <a:rPr lang="ar-OM" sz="2000" b="1" u="none" dirty="0">
                <a:solidFill>
                  <a:srgbClr val="69AE23"/>
                </a:solidFill>
              </a:rPr>
              <a:t>التعريف</a:t>
            </a:r>
          </a:p>
        </p:txBody>
      </p:sp>
      <p:pic>
        <p:nvPicPr>
          <p:cNvPr id="8" name="Picture 7">
            <a:extLst>
              <a:ext uri="{FF2B5EF4-FFF2-40B4-BE49-F238E27FC236}">
                <a16:creationId xmlns:a16="http://schemas.microsoft.com/office/drawing/2014/main" id="{CCDFB7ED-174F-4D4E-A337-F3CCCAE3BA8C}"/>
              </a:ext>
            </a:extLst>
          </p:cNvPr>
          <p:cNvPicPr>
            <a:picLocks noChangeAspect="1"/>
          </p:cNvPicPr>
          <p:nvPr/>
        </p:nvPicPr>
        <p:blipFill>
          <a:blip r:embed="rId4"/>
          <a:stretch>
            <a:fillRect/>
          </a:stretch>
        </p:blipFill>
        <p:spPr>
          <a:xfrm>
            <a:off x="819580" y="3763898"/>
            <a:ext cx="3395268" cy="2298922"/>
          </a:xfrm>
          <a:prstGeom prst="rect">
            <a:avLst/>
          </a:prstGeom>
        </p:spPr>
      </p:pic>
    </p:spTree>
    <p:extLst>
      <p:ext uri="{BB962C8B-B14F-4D97-AF65-F5344CB8AC3E}">
        <p14:creationId xmlns:p14="http://schemas.microsoft.com/office/powerpoint/2010/main" val="76558945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2161318622"/>
              </p:ext>
            </p:extLst>
          </p:nvPr>
        </p:nvGraphicFramePr>
        <p:xfrm>
          <a:off x="1185622" y="917850"/>
          <a:ext cx="8415935"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8" name="Group 37"/>
          <p:cNvGrpSpPr/>
          <p:nvPr/>
        </p:nvGrpSpPr>
        <p:grpSpPr>
          <a:xfrm>
            <a:off x="6514471" y="5756107"/>
            <a:ext cx="1368917" cy="607106"/>
            <a:chOff x="856096" y="1822082"/>
            <a:chExt cx="1189957" cy="761066"/>
          </a:xfrm>
        </p:grpSpPr>
        <p:sp>
          <p:nvSpPr>
            <p:cNvPr id="39" name="Oval 38"/>
            <p:cNvSpPr/>
            <p:nvPr/>
          </p:nvSpPr>
          <p:spPr>
            <a:xfrm>
              <a:off x="856096" y="1822082"/>
              <a:ext cx="1189957" cy="76106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0" name="Oval 4"/>
            <p:cNvSpPr txBox="1"/>
            <p:nvPr/>
          </p:nvSpPr>
          <p:spPr>
            <a:xfrm>
              <a:off x="1030361" y="1933538"/>
              <a:ext cx="841427" cy="53815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sz="1100" dirty="0">
                  <a:solidFill>
                    <a:srgbClr val="BAC6AF"/>
                  </a:solidFill>
                  <a:latin typeface="Calibri" panose="020F0502020204030204" pitchFamily="34" charset="0"/>
                </a:rPr>
                <a:t>نظام معلومات الاستخبارات الوبائية (</a:t>
              </a:r>
              <a:r>
                <a:rPr lang="en-GB" sz="1100" dirty="0">
                  <a:solidFill>
                    <a:srgbClr val="BAC6AF"/>
                  </a:solidFill>
                  <a:latin typeface="Calibri" panose="020F0502020204030204" pitchFamily="34" charset="0"/>
                </a:rPr>
                <a:t>EPIS</a:t>
              </a:r>
              <a:r>
                <a:rPr lang="ar-OM" sz="1100" dirty="0">
                  <a:solidFill>
                    <a:srgbClr val="BAC6AF"/>
                  </a:solidFill>
                  <a:latin typeface="Calibri" panose="020F0502020204030204" pitchFamily="34" charset="0"/>
                </a:rPr>
                <a:t>)</a:t>
              </a:r>
            </a:p>
          </p:txBody>
        </p:sp>
      </p:grpSp>
      <p:grpSp>
        <p:nvGrpSpPr>
          <p:cNvPr id="53" name="Group 52"/>
          <p:cNvGrpSpPr/>
          <p:nvPr/>
        </p:nvGrpSpPr>
        <p:grpSpPr>
          <a:xfrm>
            <a:off x="3098514" y="4379866"/>
            <a:ext cx="1216736" cy="555922"/>
            <a:chOff x="470216" y="2053560"/>
            <a:chExt cx="1058226" cy="555922"/>
          </a:xfrm>
        </p:grpSpPr>
        <p:sp>
          <p:nvSpPr>
            <p:cNvPr id="54" name="Oval 53"/>
            <p:cNvSpPr/>
            <p:nvPr/>
          </p:nvSpPr>
          <p:spPr>
            <a:xfrm>
              <a:off x="470216" y="2053560"/>
              <a:ext cx="1058226" cy="555922"/>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5" name="Oval 4"/>
            <p:cNvSpPr txBox="1"/>
            <p:nvPr/>
          </p:nvSpPr>
          <p:spPr>
            <a:xfrm>
              <a:off x="625190" y="2123547"/>
              <a:ext cx="748278" cy="3930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sz="1100" dirty="0">
                  <a:solidFill>
                    <a:srgbClr val="BAC6AF"/>
                  </a:solidFill>
                  <a:latin typeface="Calibri" panose="020F0502020204030204" pitchFamily="34" charset="0"/>
                </a:rPr>
                <a:t>المدونات:</a:t>
              </a:r>
            </a:p>
            <a:p>
              <a:pPr lvl="0" algn="ctr" defTabSz="889000">
                <a:lnSpc>
                  <a:spcPct val="90000"/>
                </a:lnSpc>
                <a:spcBef>
                  <a:spcPct val="0"/>
                </a:spcBef>
                <a:spcAft>
                  <a:spcPct val="35000"/>
                </a:spcAft>
              </a:pPr>
              <a:r>
                <a:rPr lang="en-GB" sz="1100" dirty="0" err="1">
                  <a:solidFill>
                    <a:srgbClr val="BAC6AF"/>
                  </a:solidFill>
                  <a:latin typeface="Calibri" panose="020F0502020204030204" pitchFamily="34" charset="0"/>
                </a:rPr>
                <a:t>FluTrackers</a:t>
              </a:r>
              <a:endParaRPr lang="en-GB" sz="1100" dirty="0">
                <a:solidFill>
                  <a:srgbClr val="BAC6AF"/>
                </a:solidFill>
                <a:latin typeface="Calibri" panose="020F0502020204030204" pitchFamily="34" charset="0"/>
              </a:endParaRPr>
            </a:p>
          </p:txBody>
        </p:sp>
      </p:grpSp>
      <p:grpSp>
        <p:nvGrpSpPr>
          <p:cNvPr id="44" name="Group 43"/>
          <p:cNvGrpSpPr/>
          <p:nvPr/>
        </p:nvGrpSpPr>
        <p:grpSpPr>
          <a:xfrm>
            <a:off x="6396891" y="5172733"/>
            <a:ext cx="1376325" cy="610611"/>
            <a:chOff x="3519050" y="1450469"/>
            <a:chExt cx="1376325" cy="757309"/>
          </a:xfrm>
        </p:grpSpPr>
        <p:sp>
          <p:nvSpPr>
            <p:cNvPr id="45" name="Oval 44"/>
            <p:cNvSpPr/>
            <p:nvPr/>
          </p:nvSpPr>
          <p:spPr>
            <a:xfrm>
              <a:off x="3519050" y="1450469"/>
              <a:ext cx="1376325" cy="75730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6" name="Oval 4"/>
            <p:cNvSpPr txBox="1"/>
            <p:nvPr/>
          </p:nvSpPr>
          <p:spPr>
            <a:xfrm>
              <a:off x="3720608" y="1561374"/>
              <a:ext cx="973209" cy="53549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sz="1400" dirty="0">
                  <a:solidFill>
                    <a:srgbClr val="BAC6AF"/>
                  </a:solidFill>
                  <a:latin typeface="Calibri" panose="020F0502020204030204" pitchFamily="34" charset="0"/>
                </a:rPr>
                <a:t>اللوائح الصحية الدولية (</a:t>
              </a:r>
              <a:r>
                <a:rPr lang="en-GB" sz="1400" dirty="0">
                  <a:solidFill>
                    <a:srgbClr val="BAC6AF"/>
                  </a:solidFill>
                  <a:latin typeface="Calibri" panose="020F0502020204030204" pitchFamily="34" charset="0"/>
                </a:rPr>
                <a:t>IHR</a:t>
              </a:r>
              <a:r>
                <a:rPr lang="ar-OM" sz="1400" dirty="0">
                  <a:solidFill>
                    <a:srgbClr val="BAC6AF"/>
                  </a:solidFill>
                  <a:latin typeface="Calibri" panose="020F0502020204030204" pitchFamily="34" charset="0"/>
                </a:rPr>
                <a:t>)</a:t>
              </a:r>
            </a:p>
          </p:txBody>
        </p:sp>
      </p:grpSp>
      <p:grpSp>
        <p:nvGrpSpPr>
          <p:cNvPr id="50" name="Group 49"/>
          <p:cNvGrpSpPr/>
          <p:nvPr/>
        </p:nvGrpSpPr>
        <p:grpSpPr>
          <a:xfrm>
            <a:off x="6782959" y="4378609"/>
            <a:ext cx="2006336" cy="730794"/>
            <a:chOff x="1299170" y="3006084"/>
            <a:chExt cx="1376325" cy="743945"/>
          </a:xfrm>
        </p:grpSpPr>
        <p:sp>
          <p:nvSpPr>
            <p:cNvPr id="51" name="Oval 50"/>
            <p:cNvSpPr/>
            <p:nvPr/>
          </p:nvSpPr>
          <p:spPr>
            <a:xfrm>
              <a:off x="1299170" y="3006084"/>
              <a:ext cx="1376325" cy="743945"/>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2" name="Oval 4"/>
            <p:cNvSpPr txBox="1"/>
            <p:nvPr/>
          </p:nvSpPr>
          <p:spPr>
            <a:xfrm>
              <a:off x="1512422" y="3099167"/>
              <a:ext cx="973209" cy="5260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ar-OM" sz="1100" b="0" noProof="0" dirty="0">
                  <a:solidFill>
                    <a:srgbClr val="BAC6AF"/>
                  </a:solidFill>
                  <a:latin typeface="Calibri" panose="020F0502020204030204" pitchFamily="34" charset="0"/>
                </a:rPr>
                <a:t> نظام الإنذار السريع للأغذية والأعلاف (</a:t>
              </a:r>
              <a:r>
                <a:rPr lang="en-GB" sz="1100" b="0" noProof="0" dirty="0">
                  <a:solidFill>
                    <a:srgbClr val="BAC6AF"/>
                  </a:solidFill>
                  <a:latin typeface="Calibri" panose="020F0502020204030204" pitchFamily="34" charset="0"/>
                </a:rPr>
                <a:t>RASFF</a:t>
              </a:r>
              <a:r>
                <a:rPr lang="ar-OM" sz="1100" b="0" noProof="0" dirty="0">
                  <a:solidFill>
                    <a:srgbClr val="BAC6AF"/>
                  </a:solidFill>
                  <a:latin typeface="Calibri" panose="020F0502020204030204" pitchFamily="34" charset="0"/>
                </a:rPr>
                <a:t>)</a:t>
              </a:r>
            </a:p>
          </p:txBody>
        </p:sp>
      </p:grpSp>
      <p:grpSp>
        <p:nvGrpSpPr>
          <p:cNvPr id="87" name="Group 86"/>
          <p:cNvGrpSpPr/>
          <p:nvPr/>
        </p:nvGrpSpPr>
        <p:grpSpPr>
          <a:xfrm>
            <a:off x="8222631" y="2717238"/>
            <a:ext cx="1563779" cy="784069"/>
            <a:chOff x="7215523" y="5039678"/>
            <a:chExt cx="1314941" cy="588079"/>
          </a:xfrm>
        </p:grpSpPr>
        <p:sp>
          <p:nvSpPr>
            <p:cNvPr id="57" name="Oval 56"/>
            <p:cNvSpPr/>
            <p:nvPr/>
          </p:nvSpPr>
          <p:spPr>
            <a:xfrm>
              <a:off x="7215523" y="5039678"/>
              <a:ext cx="1314941" cy="58807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8" name="Oval 4"/>
            <p:cNvSpPr txBox="1"/>
            <p:nvPr/>
          </p:nvSpPr>
          <p:spPr>
            <a:xfrm>
              <a:off x="7408091" y="5127331"/>
              <a:ext cx="929804" cy="41583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00000"/>
                </a:lnSpc>
                <a:spcBef>
                  <a:spcPct val="0"/>
                </a:spcBef>
                <a:spcAft>
                  <a:spcPct val="35000"/>
                </a:spcAft>
              </a:pPr>
              <a:r>
                <a:rPr lang="ar-OM" b="0" noProof="0" dirty="0">
                  <a:solidFill>
                    <a:srgbClr val="BAC6AF"/>
                  </a:solidFill>
                  <a:latin typeface="Calibri" panose="020F0502020204030204" pitchFamily="34" charset="0"/>
                </a:rPr>
                <a:t>نظام الإبلاغ عن أمراض الحيوانات (</a:t>
              </a:r>
              <a:r>
                <a:rPr lang="en-GB" b="0" noProof="0" dirty="0">
                  <a:solidFill>
                    <a:srgbClr val="BAC6AF"/>
                  </a:solidFill>
                  <a:latin typeface="Calibri" panose="020F0502020204030204" pitchFamily="34" charset="0"/>
                </a:rPr>
                <a:t>ADNS</a:t>
              </a:r>
              <a:r>
                <a:rPr lang="ar-OM" b="0" noProof="0" dirty="0">
                  <a:solidFill>
                    <a:srgbClr val="BAC6AF"/>
                  </a:solidFill>
                  <a:latin typeface="Calibri" panose="020F0502020204030204" pitchFamily="34" charset="0"/>
                </a:rPr>
                <a:t>)</a:t>
              </a:r>
            </a:p>
          </p:txBody>
        </p:sp>
      </p:grpSp>
      <p:grpSp>
        <p:nvGrpSpPr>
          <p:cNvPr id="62" name="Group 61"/>
          <p:cNvGrpSpPr/>
          <p:nvPr/>
        </p:nvGrpSpPr>
        <p:grpSpPr>
          <a:xfrm>
            <a:off x="5805720" y="2717238"/>
            <a:ext cx="1737105" cy="919643"/>
            <a:chOff x="1770330" y="2377541"/>
            <a:chExt cx="1526357" cy="765083"/>
          </a:xfrm>
        </p:grpSpPr>
        <p:sp>
          <p:nvSpPr>
            <p:cNvPr id="63" name="Oval 62"/>
            <p:cNvSpPr/>
            <p:nvPr/>
          </p:nvSpPr>
          <p:spPr>
            <a:xfrm>
              <a:off x="1770330" y="2377541"/>
              <a:ext cx="1526357" cy="76508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4" name="Oval 4"/>
            <p:cNvSpPr txBox="1"/>
            <p:nvPr/>
          </p:nvSpPr>
          <p:spPr>
            <a:xfrm>
              <a:off x="1993860" y="2489585"/>
              <a:ext cx="1079297" cy="54099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dirty="0">
                  <a:solidFill>
                    <a:srgbClr val="BAC6AF"/>
                  </a:solidFill>
                  <a:latin typeface="Calibri" panose="020F0502020204030204" pitchFamily="34" charset="0"/>
                </a:rPr>
                <a:t>شبكة مختبرات خبراء الأمراض الفيروسية الناشئة (</a:t>
              </a:r>
              <a:r>
                <a:rPr lang="en-GB" dirty="0">
                  <a:solidFill>
                    <a:srgbClr val="BAC6AF"/>
                  </a:solidFill>
                  <a:latin typeface="Calibri" panose="020F0502020204030204" pitchFamily="34" charset="0"/>
                </a:rPr>
                <a:t>EVD </a:t>
              </a:r>
              <a:r>
                <a:rPr lang="en-GB" dirty="0" err="1">
                  <a:solidFill>
                    <a:srgbClr val="BAC6AF"/>
                  </a:solidFill>
                  <a:latin typeface="Calibri" panose="020F0502020204030204" pitchFamily="34" charset="0"/>
                </a:rPr>
                <a:t>LabNet</a:t>
              </a:r>
              <a:r>
                <a:rPr lang="en-GB" dirty="0">
                  <a:solidFill>
                    <a:srgbClr val="BAC6AF"/>
                  </a:solidFill>
                  <a:latin typeface="Calibri" panose="020F0502020204030204" pitchFamily="34" charset="0"/>
                </a:rPr>
                <a:t>)</a:t>
              </a:r>
              <a:r>
                <a:rPr lang="ar-OM" dirty="0">
                  <a:solidFill>
                    <a:srgbClr val="BAC6AF"/>
                  </a:solidFill>
                  <a:latin typeface="Calibri" panose="020F0502020204030204" pitchFamily="34" charset="0"/>
                </a:rPr>
                <a:t>؟</a:t>
              </a:r>
            </a:p>
          </p:txBody>
        </p:sp>
      </p:grpSp>
      <p:grpSp>
        <p:nvGrpSpPr>
          <p:cNvPr id="65" name="Group 64"/>
          <p:cNvGrpSpPr/>
          <p:nvPr/>
        </p:nvGrpSpPr>
        <p:grpSpPr>
          <a:xfrm>
            <a:off x="8577218" y="3753214"/>
            <a:ext cx="1283248" cy="695395"/>
            <a:chOff x="3583632" y="1626983"/>
            <a:chExt cx="1128305" cy="574946"/>
          </a:xfrm>
        </p:grpSpPr>
        <p:sp>
          <p:nvSpPr>
            <p:cNvPr id="66" name="Oval 65"/>
            <p:cNvSpPr/>
            <p:nvPr/>
          </p:nvSpPr>
          <p:spPr>
            <a:xfrm>
              <a:off x="3583632" y="1626983"/>
              <a:ext cx="1128305" cy="57494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7" name="Oval 4"/>
            <p:cNvSpPr txBox="1"/>
            <p:nvPr/>
          </p:nvSpPr>
          <p:spPr>
            <a:xfrm>
              <a:off x="3743178" y="1667800"/>
              <a:ext cx="860525" cy="50752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dirty="0">
                  <a:solidFill>
                    <a:srgbClr val="BAC6AF"/>
                  </a:solidFill>
                  <a:latin typeface="Calibri" panose="020F0502020204030204" pitchFamily="34" charset="0"/>
                </a:rPr>
                <a:t>نظام الإنذار المبكر العالمي (</a:t>
              </a:r>
              <a:r>
                <a:rPr lang="en-GB" dirty="0">
                  <a:solidFill>
                    <a:srgbClr val="BAC6AF"/>
                  </a:solidFill>
                  <a:latin typeface="Calibri" panose="020F0502020204030204" pitchFamily="34" charset="0"/>
                </a:rPr>
                <a:t>GLEWS</a:t>
              </a:r>
              <a:r>
                <a:rPr lang="ar-OM" dirty="0">
                  <a:solidFill>
                    <a:srgbClr val="BAC6AF"/>
                  </a:solidFill>
                  <a:latin typeface="Calibri" panose="020F0502020204030204" pitchFamily="34" charset="0"/>
                </a:rPr>
                <a:t>)</a:t>
              </a:r>
            </a:p>
          </p:txBody>
        </p:sp>
      </p:grpSp>
      <p:grpSp>
        <p:nvGrpSpPr>
          <p:cNvPr id="68" name="Group 67"/>
          <p:cNvGrpSpPr/>
          <p:nvPr/>
        </p:nvGrpSpPr>
        <p:grpSpPr>
          <a:xfrm>
            <a:off x="1373778" y="2893015"/>
            <a:ext cx="1262252" cy="608292"/>
            <a:chOff x="3128199" y="1798354"/>
            <a:chExt cx="1441958" cy="904530"/>
          </a:xfrm>
        </p:grpSpPr>
        <p:sp>
          <p:nvSpPr>
            <p:cNvPr id="69" name="Oval 68"/>
            <p:cNvSpPr/>
            <p:nvPr/>
          </p:nvSpPr>
          <p:spPr>
            <a:xfrm>
              <a:off x="3128199" y="1798354"/>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0" name="Oval 4"/>
            <p:cNvSpPr txBox="1"/>
            <p:nvPr/>
          </p:nvSpPr>
          <p:spPr>
            <a:xfrm>
              <a:off x="3339369" y="1930819"/>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ar-OM" sz="1600" dirty="0">
                  <a:solidFill>
                    <a:srgbClr val="BAC6AF"/>
                  </a:solidFill>
                  <a:latin typeface="Calibri" panose="020F0502020204030204" pitchFamily="34" charset="0"/>
                </a:rPr>
                <a:t>نطام </a:t>
              </a:r>
              <a:r>
                <a:rPr lang="en-GB" sz="1600" dirty="0" err="1">
                  <a:solidFill>
                    <a:srgbClr val="BAC6AF"/>
                  </a:solidFill>
                  <a:latin typeface="Calibri" panose="020F0502020204030204" pitchFamily="34" charset="0"/>
                </a:rPr>
                <a:t>ProMED</a:t>
              </a:r>
              <a:endParaRPr lang="en-GB" sz="1600" dirty="0">
                <a:solidFill>
                  <a:srgbClr val="BAC6AF"/>
                </a:solidFill>
                <a:latin typeface="Calibri" panose="020F0502020204030204" pitchFamily="34" charset="0"/>
              </a:endParaRPr>
            </a:p>
          </p:txBody>
        </p:sp>
      </p:grpSp>
      <p:grpSp>
        <p:nvGrpSpPr>
          <p:cNvPr id="59" name="Group 58"/>
          <p:cNvGrpSpPr/>
          <p:nvPr/>
        </p:nvGrpSpPr>
        <p:grpSpPr>
          <a:xfrm rot="14943593">
            <a:off x="3440094" y="1801961"/>
            <a:ext cx="844428" cy="1608484"/>
            <a:chOff x="2593395" y="151895"/>
            <a:chExt cx="844428" cy="1101989"/>
          </a:xfrm>
        </p:grpSpPr>
        <p:sp>
          <p:nvSpPr>
            <p:cNvPr id="60" name="Oval 59"/>
            <p:cNvSpPr/>
            <p:nvPr/>
          </p:nvSpPr>
          <p:spPr>
            <a:xfrm rot="4962821">
              <a:off x="2464614" y="280676"/>
              <a:ext cx="1101989" cy="844428"/>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1" name="Oval 4"/>
            <p:cNvSpPr txBox="1"/>
            <p:nvPr/>
          </p:nvSpPr>
          <p:spPr>
            <a:xfrm rot="4769076">
              <a:off x="2630395" y="436569"/>
              <a:ext cx="779223" cy="5971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OM" sz="1600" noProof="0" dirty="0">
                  <a:solidFill>
                    <a:srgbClr val="BAC6AF"/>
                  </a:solidFill>
                  <a:latin typeface="Calibri" panose="020F0502020204030204" pitchFamily="34" charset="0"/>
                </a:rPr>
                <a:t>وسائل التواصل الاجتماعي</a:t>
              </a:r>
            </a:p>
          </p:txBody>
        </p:sp>
      </p:grpSp>
      <p:grpSp>
        <p:nvGrpSpPr>
          <p:cNvPr id="71" name="Group 70"/>
          <p:cNvGrpSpPr/>
          <p:nvPr/>
        </p:nvGrpSpPr>
        <p:grpSpPr>
          <a:xfrm>
            <a:off x="5400674" y="810903"/>
            <a:ext cx="1676107" cy="771612"/>
            <a:chOff x="3510711" y="2444588"/>
            <a:chExt cx="1312213" cy="940753"/>
          </a:xfrm>
        </p:grpSpPr>
        <p:sp>
          <p:nvSpPr>
            <p:cNvPr id="72" name="Oval 71"/>
            <p:cNvSpPr/>
            <p:nvPr/>
          </p:nvSpPr>
          <p:spPr>
            <a:xfrm>
              <a:off x="3510711" y="2444588"/>
              <a:ext cx="1312213" cy="94075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3" name="Oval 4"/>
            <p:cNvSpPr txBox="1"/>
            <p:nvPr/>
          </p:nvSpPr>
          <p:spPr>
            <a:xfrm>
              <a:off x="3632472" y="2636625"/>
              <a:ext cx="1021718" cy="61094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ts val="1500"/>
                </a:lnSpc>
                <a:spcBef>
                  <a:spcPct val="0"/>
                </a:spcBef>
                <a:spcAft>
                  <a:spcPts val="0"/>
                </a:spcAft>
              </a:pPr>
              <a:r>
                <a:rPr lang="ar-OM" dirty="0">
                  <a:solidFill>
                    <a:srgbClr val="BAC6AF"/>
                  </a:solidFill>
                  <a:latin typeface="Calibri" panose="020F0502020204030204" pitchFamily="34" charset="0"/>
                </a:rPr>
                <a:t>المواقع الإلكترونية لمراكز مكافحة الأمراض والوقاية منها</a:t>
              </a:r>
            </a:p>
          </p:txBody>
        </p:sp>
      </p:grpSp>
      <p:grpSp>
        <p:nvGrpSpPr>
          <p:cNvPr id="74" name="Group 73"/>
          <p:cNvGrpSpPr/>
          <p:nvPr/>
        </p:nvGrpSpPr>
        <p:grpSpPr>
          <a:xfrm>
            <a:off x="5805706" y="1863560"/>
            <a:ext cx="1712579" cy="771612"/>
            <a:chOff x="3898278" y="1213339"/>
            <a:chExt cx="1263774" cy="896950"/>
          </a:xfrm>
        </p:grpSpPr>
        <p:sp>
          <p:nvSpPr>
            <p:cNvPr id="75" name="Oval 74"/>
            <p:cNvSpPr/>
            <p:nvPr/>
          </p:nvSpPr>
          <p:spPr>
            <a:xfrm>
              <a:off x="3898278" y="1213339"/>
              <a:ext cx="1263774" cy="89695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6" name="Oval 4"/>
            <p:cNvSpPr txBox="1"/>
            <p:nvPr/>
          </p:nvSpPr>
          <p:spPr>
            <a:xfrm>
              <a:off x="4084103" y="1300379"/>
              <a:ext cx="977238" cy="63424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ar-OM" dirty="0">
                  <a:solidFill>
                    <a:srgbClr val="BAC6AF"/>
                  </a:solidFill>
                  <a:latin typeface="Calibri" panose="020F0502020204030204" pitchFamily="34" charset="0"/>
                </a:rPr>
                <a:t>الموقع الإلكتروني لمنظمة الصحة العالمية</a:t>
              </a:r>
            </a:p>
          </p:txBody>
        </p:sp>
      </p:grpSp>
      <p:grpSp>
        <p:nvGrpSpPr>
          <p:cNvPr id="77" name="Group 76"/>
          <p:cNvGrpSpPr/>
          <p:nvPr/>
        </p:nvGrpSpPr>
        <p:grpSpPr>
          <a:xfrm>
            <a:off x="2826832" y="890212"/>
            <a:ext cx="1855157" cy="1097221"/>
            <a:chOff x="1830346" y="608773"/>
            <a:chExt cx="1855157" cy="1097221"/>
          </a:xfrm>
        </p:grpSpPr>
        <p:sp>
          <p:nvSpPr>
            <p:cNvPr id="78" name="Oval 77"/>
            <p:cNvSpPr/>
            <p:nvPr/>
          </p:nvSpPr>
          <p:spPr>
            <a:xfrm>
              <a:off x="1830346" y="608773"/>
              <a:ext cx="1855157" cy="1097221"/>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9" name="Oval 4"/>
            <p:cNvSpPr txBox="1"/>
            <p:nvPr/>
          </p:nvSpPr>
          <p:spPr>
            <a:xfrm>
              <a:off x="2102027" y="769457"/>
              <a:ext cx="1311795" cy="77585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100000"/>
                </a:lnSpc>
                <a:spcBef>
                  <a:spcPct val="0"/>
                </a:spcBef>
                <a:spcAft>
                  <a:spcPct val="35000"/>
                </a:spcAft>
              </a:pPr>
              <a:r>
                <a:rPr lang="ar-OM" noProof="0" dirty="0">
                  <a:solidFill>
                    <a:srgbClr val="BAC6AF"/>
                  </a:solidFill>
                  <a:latin typeface="Calibri" panose="020F0502020204030204" pitchFamily="34" charset="0"/>
                </a:rPr>
                <a:t>المواقع الإلكترونية لوكالات الصحة العامة الوطنية</a:t>
              </a:r>
            </a:p>
          </p:txBody>
        </p:sp>
      </p:grpSp>
      <p:sp>
        <p:nvSpPr>
          <p:cNvPr id="11" name="TextBox 10"/>
          <p:cNvSpPr txBox="1"/>
          <p:nvPr/>
        </p:nvSpPr>
        <p:spPr>
          <a:xfrm>
            <a:off x="6745102" y="845807"/>
            <a:ext cx="3044502" cy="341632"/>
          </a:xfrm>
          <a:prstGeom prst="rect">
            <a:avLst/>
          </a:prstGeom>
          <a:noFill/>
        </p:spPr>
        <p:txBody>
          <a:bodyPr wrap="square" rtlCol="0">
            <a:spAutoFit/>
          </a:bodyPr>
          <a:lstStyle/>
          <a:p>
            <a:r>
              <a:rPr lang="ar-OM" sz="1800" b="1" u="none" dirty="0">
                <a:solidFill>
                  <a:srgbClr val="69AE23"/>
                </a:solidFill>
              </a:rPr>
              <a:t>مصادر الاستخبارات الوبائية</a:t>
            </a:r>
          </a:p>
        </p:txBody>
      </p:sp>
      <p:grpSp>
        <p:nvGrpSpPr>
          <p:cNvPr id="84" name="Group 83"/>
          <p:cNvGrpSpPr/>
          <p:nvPr/>
        </p:nvGrpSpPr>
        <p:grpSpPr>
          <a:xfrm>
            <a:off x="2954012" y="5285734"/>
            <a:ext cx="2094587" cy="682054"/>
            <a:chOff x="2774872" y="6331080"/>
            <a:chExt cx="1172988" cy="512726"/>
          </a:xfrm>
        </p:grpSpPr>
        <p:sp>
          <p:nvSpPr>
            <p:cNvPr id="34" name="Oval 33"/>
            <p:cNvSpPr/>
            <p:nvPr/>
          </p:nvSpPr>
          <p:spPr>
            <a:xfrm>
              <a:off x="2774872" y="6331080"/>
              <a:ext cx="1172988" cy="51272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36" name="Oval 4"/>
            <p:cNvSpPr txBox="1"/>
            <p:nvPr/>
          </p:nvSpPr>
          <p:spPr>
            <a:xfrm>
              <a:off x="2912650" y="6427067"/>
              <a:ext cx="829428" cy="37438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sz="1400" dirty="0">
                  <a:solidFill>
                    <a:srgbClr val="BAC6AF"/>
                  </a:solidFill>
                  <a:latin typeface="Calibri" panose="020F0502020204030204" pitchFamily="34" charset="0"/>
                </a:rPr>
                <a:t>نظام الإنذار المبكر والاستجابة (</a:t>
              </a:r>
              <a:r>
                <a:rPr lang="en-GB" sz="1400" dirty="0">
                  <a:solidFill>
                    <a:srgbClr val="BAC6AF"/>
                  </a:solidFill>
                  <a:latin typeface="Calibri" panose="020F0502020204030204" pitchFamily="34" charset="0"/>
                </a:rPr>
                <a:t>EWRS</a:t>
              </a:r>
              <a:r>
                <a:rPr lang="ar-OM" sz="1400" dirty="0">
                  <a:solidFill>
                    <a:srgbClr val="BAC6AF"/>
                  </a:solidFill>
                  <a:latin typeface="Calibri" panose="020F0502020204030204" pitchFamily="34" charset="0"/>
                </a:rPr>
                <a:t>)</a:t>
              </a:r>
            </a:p>
          </p:txBody>
        </p:sp>
      </p:grpSp>
      <p:grpSp>
        <p:nvGrpSpPr>
          <p:cNvPr id="86" name="Group 85"/>
          <p:cNvGrpSpPr/>
          <p:nvPr/>
        </p:nvGrpSpPr>
        <p:grpSpPr>
          <a:xfrm>
            <a:off x="5188310" y="6356815"/>
            <a:ext cx="1150006" cy="573127"/>
            <a:chOff x="4547009" y="5739755"/>
            <a:chExt cx="1150006" cy="573127"/>
          </a:xfrm>
        </p:grpSpPr>
        <p:sp>
          <p:nvSpPr>
            <p:cNvPr id="48" name="Oval 47"/>
            <p:cNvSpPr/>
            <p:nvPr/>
          </p:nvSpPr>
          <p:spPr>
            <a:xfrm>
              <a:off x="4547009" y="5739755"/>
              <a:ext cx="1150006" cy="573127"/>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9" name="Oval 4"/>
            <p:cNvSpPr txBox="1"/>
            <p:nvPr/>
          </p:nvSpPr>
          <p:spPr>
            <a:xfrm>
              <a:off x="4715423" y="5823687"/>
              <a:ext cx="813178" cy="40526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OM" dirty="0">
                  <a:solidFill>
                    <a:srgbClr val="BAC6AF"/>
                  </a:solidFill>
                  <a:latin typeface="Calibri" panose="020F0502020204030204" pitchFamily="34" charset="0"/>
                </a:rPr>
                <a:t>نظام </a:t>
              </a:r>
              <a:r>
                <a:rPr lang="en-GB" dirty="0" err="1">
                  <a:solidFill>
                    <a:srgbClr val="BAC6AF"/>
                  </a:solidFill>
                  <a:latin typeface="Calibri" panose="020F0502020204030204" pitchFamily="34" charset="0"/>
                </a:rPr>
                <a:t>TESSy</a:t>
              </a:r>
              <a:endParaRPr lang="en-GB" dirty="0">
                <a:solidFill>
                  <a:srgbClr val="BAC6AF"/>
                </a:solidFill>
                <a:latin typeface="Calibri" panose="020F0502020204030204" pitchFamily="34" charset="0"/>
              </a:endParaRPr>
            </a:p>
          </p:txBody>
        </p:sp>
      </p:grpSp>
      <p:grpSp>
        <p:nvGrpSpPr>
          <p:cNvPr id="88" name="Group 87"/>
          <p:cNvGrpSpPr/>
          <p:nvPr/>
        </p:nvGrpSpPr>
        <p:grpSpPr>
          <a:xfrm>
            <a:off x="1145248" y="3826387"/>
            <a:ext cx="1262252" cy="608292"/>
            <a:chOff x="3247686" y="2011895"/>
            <a:chExt cx="1441958" cy="904530"/>
          </a:xfrm>
        </p:grpSpPr>
        <p:sp>
          <p:nvSpPr>
            <p:cNvPr id="89" name="Oval 88"/>
            <p:cNvSpPr/>
            <p:nvPr/>
          </p:nvSpPr>
          <p:spPr>
            <a:xfrm>
              <a:off x="3247686" y="2011895"/>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90" name="Oval 4"/>
            <p:cNvSpPr txBox="1"/>
            <p:nvPr/>
          </p:nvSpPr>
          <p:spPr>
            <a:xfrm>
              <a:off x="3432548" y="2118351"/>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ar-OM" sz="1600" dirty="0">
                  <a:solidFill>
                    <a:srgbClr val="BAC6AF"/>
                  </a:solidFill>
                  <a:latin typeface="Calibri" panose="020F0502020204030204" pitchFamily="34" charset="0"/>
                </a:rPr>
                <a:t>وسائل الإعلام</a:t>
              </a:r>
            </a:p>
          </p:txBody>
        </p:sp>
      </p:grpSp>
    </p:spTree>
    <p:extLst>
      <p:ext uri="{BB962C8B-B14F-4D97-AF65-F5344CB8AC3E}">
        <p14:creationId xmlns:p14="http://schemas.microsoft.com/office/powerpoint/2010/main" val="331106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84"/>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8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6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6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7"/>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50"/>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3"/>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77"/>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71"/>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74"/>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8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59"/>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6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8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22082" t="17960" r="3314" b="9348"/>
          <a:stretch/>
        </p:blipFill>
        <p:spPr>
          <a:xfrm rot="19952825">
            <a:off x="4104823" y="1516807"/>
            <a:ext cx="405045" cy="450050"/>
          </a:xfrm>
          <a:prstGeom prst="rect">
            <a:avLst/>
          </a:prstGeom>
        </p:spPr>
      </p:pic>
      <p:pic>
        <p:nvPicPr>
          <p:cNvPr id="11" name="Picture 10"/>
          <p:cNvPicPr>
            <a:picLocks noChangeAspect="1"/>
          </p:cNvPicPr>
          <p:nvPr/>
        </p:nvPicPr>
        <p:blipFill rotWithShape="1">
          <a:blip r:embed="rId4"/>
          <a:srcRect l="27934" t="2238" r="11449" b="60703"/>
          <a:stretch/>
        </p:blipFill>
        <p:spPr>
          <a:xfrm rot="6376317">
            <a:off x="6387156" y="1063588"/>
            <a:ext cx="502312" cy="275327"/>
          </a:xfrm>
          <a:prstGeom prst="rect">
            <a:avLst/>
          </a:prstGeom>
        </p:spPr>
      </p:pic>
      <p:pic>
        <p:nvPicPr>
          <p:cNvPr id="10" name="Picture 9"/>
          <p:cNvPicPr>
            <a:picLocks noChangeAspect="1"/>
          </p:cNvPicPr>
          <p:nvPr/>
        </p:nvPicPr>
        <p:blipFill rotWithShape="1">
          <a:blip r:embed="rId4"/>
          <a:srcRect l="48067" t="35616"/>
          <a:stretch/>
        </p:blipFill>
        <p:spPr>
          <a:xfrm rot="2587454">
            <a:off x="5804615" y="1576273"/>
            <a:ext cx="430360" cy="478338"/>
          </a:xfrm>
          <a:prstGeom prst="rect">
            <a:avLst/>
          </a:prstGeom>
        </p:spPr>
      </p:pic>
      <p:graphicFrame>
        <p:nvGraphicFramePr>
          <p:cNvPr id="3" name="Diagram 2"/>
          <p:cNvGraphicFramePr/>
          <p:nvPr>
            <p:extLst>
              <p:ext uri="{D42A27DB-BD31-4B8C-83A1-F6EECF244321}">
                <p14:modId xmlns:p14="http://schemas.microsoft.com/office/powerpoint/2010/main" val="4191379000"/>
              </p:ext>
            </p:extLst>
          </p:nvPr>
        </p:nvGraphicFramePr>
        <p:xfrm>
          <a:off x="-226425" y="1944604"/>
          <a:ext cx="5170562" cy="40302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32" name="Group 31">
            <a:extLst>
              <a:ext uri="{FF2B5EF4-FFF2-40B4-BE49-F238E27FC236}">
                <a16:creationId xmlns:a16="http://schemas.microsoft.com/office/drawing/2014/main" id="{99B70056-EB28-4EA4-A01E-9CA9F063C56B}"/>
              </a:ext>
            </a:extLst>
          </p:cNvPr>
          <p:cNvGrpSpPr/>
          <p:nvPr/>
        </p:nvGrpSpPr>
        <p:grpSpPr>
          <a:xfrm>
            <a:off x="4184940" y="2456748"/>
            <a:ext cx="5804100" cy="3630012"/>
            <a:chOff x="-224951" y="2227298"/>
            <a:chExt cx="5804100" cy="3630012"/>
          </a:xfrm>
        </p:grpSpPr>
        <p:sp>
          <p:nvSpPr>
            <p:cNvPr id="33" name="Shape 32">
              <a:extLst>
                <a:ext uri="{FF2B5EF4-FFF2-40B4-BE49-F238E27FC236}">
                  <a16:creationId xmlns:a16="http://schemas.microsoft.com/office/drawing/2014/main" id="{D9230958-348B-4AEC-B991-B1DCF3D1365A}"/>
                </a:ext>
              </a:extLst>
            </p:cNvPr>
            <p:cNvSpPr/>
            <p:nvPr/>
          </p:nvSpPr>
          <p:spPr>
            <a:xfrm rot="4396374">
              <a:off x="1379143" y="2758442"/>
              <a:ext cx="3276309" cy="2376551"/>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33">
              <a:extLst>
                <a:ext uri="{FF2B5EF4-FFF2-40B4-BE49-F238E27FC236}">
                  <a16:creationId xmlns:a16="http://schemas.microsoft.com/office/drawing/2014/main" id="{3EA9F923-F15C-44F9-8E09-185F1ECBDF94}"/>
                </a:ext>
              </a:extLst>
            </p:cNvPr>
            <p:cNvSpPr/>
            <p:nvPr/>
          </p:nvSpPr>
          <p:spPr>
            <a:xfrm>
              <a:off x="2835391" y="3472872"/>
              <a:ext cx="83334" cy="83334"/>
            </a:xfrm>
            <a:prstGeom prst="ellipse">
              <a:avLst/>
            </a:prstGeom>
            <a:noFill/>
            <a:ln>
              <a:noFill/>
            </a:ln>
          </p:spPr>
          <p:style>
            <a:lnRef idx="2">
              <a:scrgbClr r="0" g="0" b="0"/>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5" name="Freeform: Shape 34">
              <a:extLst>
                <a:ext uri="{FF2B5EF4-FFF2-40B4-BE49-F238E27FC236}">
                  <a16:creationId xmlns:a16="http://schemas.microsoft.com/office/drawing/2014/main" id="{F690B30E-D1E1-40B4-A473-E444056EEE35}"/>
                </a:ext>
              </a:extLst>
            </p:cNvPr>
            <p:cNvSpPr/>
            <p:nvPr/>
          </p:nvSpPr>
          <p:spPr>
            <a:xfrm>
              <a:off x="-224951" y="2227298"/>
              <a:ext cx="2977008" cy="542587"/>
            </a:xfrm>
            <a:custGeom>
              <a:avLst/>
              <a:gdLst>
                <a:gd name="connsiteX0" fmla="*/ 0 w 5141796"/>
                <a:gd name="connsiteY0" fmla="*/ 0 h 542587"/>
                <a:gd name="connsiteX1" fmla="*/ 5141796 w 5141796"/>
                <a:gd name="connsiteY1" fmla="*/ 0 h 542587"/>
                <a:gd name="connsiteX2" fmla="*/ 5141796 w 5141796"/>
                <a:gd name="connsiteY2" fmla="*/ 542587 h 542587"/>
                <a:gd name="connsiteX3" fmla="*/ 0 w 5141796"/>
                <a:gd name="connsiteY3" fmla="*/ 542587 h 542587"/>
                <a:gd name="connsiteX4" fmla="*/ 0 w 5141796"/>
                <a:gd name="connsiteY4" fmla="*/ 0 h 542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1796" h="542587">
                  <a:moveTo>
                    <a:pt x="0" y="0"/>
                  </a:moveTo>
                  <a:lnTo>
                    <a:pt x="5141796" y="0"/>
                  </a:lnTo>
                  <a:lnTo>
                    <a:pt x="5141796" y="542587"/>
                  </a:lnTo>
                  <a:lnTo>
                    <a:pt x="0" y="54258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b" anchorCtr="0">
              <a:noAutofit/>
            </a:bodyPr>
            <a:lstStyle/>
            <a:p>
              <a:pPr marL="0" lvl="0" indent="0" algn="r" defTabSz="889000">
                <a:lnSpc>
                  <a:spcPct val="90000"/>
                </a:lnSpc>
                <a:spcBef>
                  <a:spcPct val="0"/>
                </a:spcBef>
                <a:spcAft>
                  <a:spcPct val="35000"/>
                </a:spcAft>
                <a:buNone/>
              </a:pPr>
              <a:r>
                <a:rPr lang="ar-OM" sz="2000" b="1" u="sng" kern="1200" dirty="0"/>
                <a:t> المصادر الرسمية</a:t>
              </a:r>
            </a:p>
            <a:p>
              <a:pPr marL="0" lvl="0" indent="0" algn="r" defTabSz="889000">
                <a:lnSpc>
                  <a:spcPct val="90000"/>
                </a:lnSpc>
                <a:spcBef>
                  <a:spcPct val="0"/>
                </a:spcBef>
                <a:spcAft>
                  <a:spcPct val="35000"/>
                </a:spcAft>
                <a:buNone/>
              </a:pPr>
              <a:endParaRPr lang="en-US" sz="2000" b="1" u="sng" kern="1200" dirty="0"/>
            </a:p>
          </p:txBody>
        </p:sp>
        <p:sp>
          <p:nvSpPr>
            <p:cNvPr id="36" name="Freeform: Shape 35">
              <a:extLst>
                <a:ext uri="{FF2B5EF4-FFF2-40B4-BE49-F238E27FC236}">
                  <a16:creationId xmlns:a16="http://schemas.microsoft.com/office/drawing/2014/main" id="{80DED53E-9919-43FA-85F8-CA2E97E21585}"/>
                </a:ext>
              </a:extLst>
            </p:cNvPr>
            <p:cNvSpPr/>
            <p:nvPr/>
          </p:nvSpPr>
          <p:spPr>
            <a:xfrm>
              <a:off x="3428257" y="2811071"/>
              <a:ext cx="1850174" cy="611628"/>
            </a:xfrm>
            <a:custGeom>
              <a:avLst/>
              <a:gdLst>
                <a:gd name="connsiteX0" fmla="*/ 0 w 1850174"/>
                <a:gd name="connsiteY0" fmla="*/ 0 h 611628"/>
                <a:gd name="connsiteX1" fmla="*/ 1850174 w 1850174"/>
                <a:gd name="connsiteY1" fmla="*/ 0 h 611628"/>
                <a:gd name="connsiteX2" fmla="*/ 1850174 w 1850174"/>
                <a:gd name="connsiteY2" fmla="*/ 611628 h 611628"/>
                <a:gd name="connsiteX3" fmla="*/ 0 w 1850174"/>
                <a:gd name="connsiteY3" fmla="*/ 611628 h 611628"/>
                <a:gd name="connsiteX4" fmla="*/ 0 w 1850174"/>
                <a:gd name="connsiteY4" fmla="*/ 0 h 61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0174" h="611628">
                  <a:moveTo>
                    <a:pt x="0" y="0"/>
                  </a:moveTo>
                  <a:lnTo>
                    <a:pt x="1850174" y="0"/>
                  </a:lnTo>
                  <a:lnTo>
                    <a:pt x="1850174" y="611628"/>
                  </a:lnTo>
                  <a:lnTo>
                    <a:pt x="0" y="6116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ar-OM" sz="1500" kern="1200" dirty="0"/>
                <a:t> متحقق منها عند المصدر</a:t>
              </a:r>
            </a:p>
          </p:txBody>
        </p:sp>
        <p:sp>
          <p:nvSpPr>
            <p:cNvPr id="37" name="Freeform: Shape 36">
              <a:extLst>
                <a:ext uri="{FF2B5EF4-FFF2-40B4-BE49-F238E27FC236}">
                  <a16:creationId xmlns:a16="http://schemas.microsoft.com/office/drawing/2014/main" id="{909B84D4-5C0A-4ADD-A1A6-69EA39681A46}"/>
                </a:ext>
              </a:extLst>
            </p:cNvPr>
            <p:cNvSpPr/>
            <p:nvPr/>
          </p:nvSpPr>
          <p:spPr>
            <a:xfrm>
              <a:off x="3476678" y="5245682"/>
              <a:ext cx="2102471" cy="611628"/>
            </a:xfrm>
            <a:custGeom>
              <a:avLst/>
              <a:gdLst>
                <a:gd name="connsiteX0" fmla="*/ 0 w 2102471"/>
                <a:gd name="connsiteY0" fmla="*/ 0 h 611628"/>
                <a:gd name="connsiteX1" fmla="*/ 2102471 w 2102471"/>
                <a:gd name="connsiteY1" fmla="*/ 0 h 611628"/>
                <a:gd name="connsiteX2" fmla="*/ 2102471 w 2102471"/>
                <a:gd name="connsiteY2" fmla="*/ 611628 h 611628"/>
                <a:gd name="connsiteX3" fmla="*/ 0 w 2102471"/>
                <a:gd name="connsiteY3" fmla="*/ 611628 h 611628"/>
                <a:gd name="connsiteX4" fmla="*/ 0 w 2102471"/>
                <a:gd name="connsiteY4" fmla="*/ 0 h 61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471" h="611628">
                  <a:moveTo>
                    <a:pt x="0" y="0"/>
                  </a:moveTo>
                  <a:lnTo>
                    <a:pt x="2102471" y="0"/>
                  </a:lnTo>
                  <a:lnTo>
                    <a:pt x="2102471" y="611628"/>
                  </a:lnTo>
                  <a:lnTo>
                    <a:pt x="0" y="61162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6990" tIns="46990" rIns="46990" bIns="46990" numCol="1" spcCol="1270" anchor="t" anchorCtr="0">
              <a:noAutofit/>
            </a:bodyPr>
            <a:lstStyle/>
            <a:p>
              <a:pPr marL="0" lvl="0" indent="0" algn="ctr" defTabSz="1644650">
                <a:lnSpc>
                  <a:spcPct val="90000"/>
                </a:lnSpc>
                <a:spcBef>
                  <a:spcPct val="0"/>
                </a:spcBef>
                <a:spcAft>
                  <a:spcPct val="35000"/>
                </a:spcAft>
                <a:buNone/>
              </a:pPr>
              <a:endParaRPr sz="3700" kern="1200"/>
            </a:p>
          </p:txBody>
        </p:sp>
      </p:grpSp>
      <p:sp>
        <p:nvSpPr>
          <p:cNvPr id="6" name="TextBox 5"/>
          <p:cNvSpPr txBox="1"/>
          <p:nvPr/>
        </p:nvSpPr>
        <p:spPr>
          <a:xfrm>
            <a:off x="900175" y="5094185"/>
            <a:ext cx="9721080" cy="424732"/>
          </a:xfrm>
          <a:prstGeom prst="rect">
            <a:avLst/>
          </a:prstGeom>
          <a:noFill/>
        </p:spPr>
        <p:txBody>
          <a:bodyPr wrap="square" rtlCol="0">
            <a:spAutoFit/>
          </a:bodyPr>
          <a:lstStyle/>
          <a:p>
            <a:r>
              <a:rPr lang="ar-OM" sz="2400" b="1" u="none">
                <a:latin typeface="+mn-lt"/>
              </a:rPr>
              <a:t>عناصر المعلومات المتحقق منها</a:t>
            </a:r>
          </a:p>
        </p:txBody>
      </p:sp>
      <p:sp>
        <p:nvSpPr>
          <p:cNvPr id="7" name="Down Arrow 6"/>
          <p:cNvSpPr/>
          <p:nvPr/>
        </p:nvSpPr>
        <p:spPr bwMode="auto">
          <a:xfrm>
            <a:off x="5265660" y="5518917"/>
            <a:ext cx="450000" cy="520373"/>
          </a:xfrm>
          <a:prstGeom prst="downArrow">
            <a:avLst/>
          </a:prstGeom>
          <a:solidFill>
            <a:schemeClr val="accent1"/>
          </a:solidFill>
          <a:ln w="19050" cap="flat" cmpd="sng" algn="ctr">
            <a:solidFill>
              <a:schemeClr val="bg1">
                <a:lumMod val="9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i="0" u="sng" strike="noStrike" normalizeH="0" baseline="0">
              <a:ln w="0"/>
              <a:solidFill>
                <a:schemeClr val="accent1"/>
              </a:solidFill>
              <a:effectLst>
                <a:outerShdw blurRad="38100" dist="25400" dir="5400000" algn="ctr" rotWithShape="0">
                  <a:srgbClr val="6E747A">
                    <a:alpha val="43000"/>
                  </a:srgbClr>
                </a:outerShdw>
              </a:effectLst>
              <a:latin typeface="Microsoft Sans Serif" pitchFamily="34" charset="0"/>
            </a:endParaRPr>
          </a:p>
        </p:txBody>
      </p:sp>
      <p:pic>
        <p:nvPicPr>
          <p:cNvPr id="9" name="Picture 8"/>
          <p:cNvPicPr>
            <a:picLocks noChangeAspect="1"/>
          </p:cNvPicPr>
          <p:nvPr/>
        </p:nvPicPr>
        <p:blipFill>
          <a:blip r:embed="rId4"/>
          <a:stretch>
            <a:fillRect/>
          </a:stretch>
        </p:blipFill>
        <p:spPr>
          <a:xfrm>
            <a:off x="3735490" y="908720"/>
            <a:ext cx="828675" cy="685082"/>
          </a:xfrm>
          <a:prstGeom prst="rect">
            <a:avLst/>
          </a:prstGeom>
        </p:spPr>
      </p:pic>
      <p:sp>
        <p:nvSpPr>
          <p:cNvPr id="8" name="Rettangolo 9"/>
          <p:cNvSpPr/>
          <p:nvPr/>
        </p:nvSpPr>
        <p:spPr>
          <a:xfrm>
            <a:off x="1170205" y="6152412"/>
            <a:ext cx="8820980" cy="341632"/>
          </a:xfrm>
          <a:prstGeom prst="rect">
            <a:avLst/>
          </a:prstGeom>
          <a:solidFill>
            <a:schemeClr val="accent1">
              <a:lumMod val="20000"/>
              <a:lumOff val="80000"/>
            </a:schemeClr>
          </a:solidFill>
          <a:ln w="19050">
            <a:solidFill>
              <a:schemeClr val="accent1"/>
            </a:solidFill>
          </a:ln>
        </p:spPr>
        <p:txBody>
          <a:bodyPr wrap="square">
            <a:spAutoFit/>
          </a:bodyPr>
          <a:lstStyle/>
          <a:p>
            <a:r>
              <a:rPr lang="ar-OM" sz="1800" u="none">
                <a:solidFill>
                  <a:schemeClr val="accent4"/>
                </a:solidFill>
                <a:latin typeface="Arial" charset="0"/>
              </a:rPr>
              <a:t>طلب المزيد من التفاصيل و/أو إرساء التعاون</a:t>
            </a:r>
          </a:p>
        </p:txBody>
      </p:sp>
      <p:sp>
        <p:nvSpPr>
          <p:cNvPr id="2" name="Rettangolo 9"/>
          <p:cNvSpPr/>
          <p:nvPr/>
        </p:nvSpPr>
        <p:spPr>
          <a:xfrm>
            <a:off x="4130712" y="1174136"/>
            <a:ext cx="2403223" cy="341632"/>
          </a:xfrm>
          <a:prstGeom prst="rect">
            <a:avLst/>
          </a:prstGeom>
          <a:solidFill>
            <a:schemeClr val="accent1">
              <a:lumMod val="20000"/>
              <a:lumOff val="80000"/>
            </a:schemeClr>
          </a:solidFill>
          <a:ln w="38100">
            <a:solidFill>
              <a:srgbClr val="448EC2"/>
            </a:solidFill>
          </a:ln>
        </p:spPr>
        <p:txBody>
          <a:bodyPr wrap="none">
            <a:spAutoFit/>
          </a:bodyPr>
          <a:lstStyle/>
          <a:p>
            <a:r>
              <a:rPr lang="ar-OM" sz="1800" b="1" u="none">
                <a:solidFill>
                  <a:srgbClr val="02A098"/>
                </a:solidFill>
                <a:latin typeface="Arial" charset="0"/>
              </a:rPr>
              <a:t>عناصر المعلومات</a:t>
            </a:r>
          </a:p>
        </p:txBody>
      </p:sp>
      <p:sp>
        <p:nvSpPr>
          <p:cNvPr id="13" name="Rectangular Callout 12"/>
          <p:cNvSpPr/>
          <p:nvPr/>
        </p:nvSpPr>
        <p:spPr bwMode="auto">
          <a:xfrm>
            <a:off x="6929157" y="1174136"/>
            <a:ext cx="3241015" cy="649133"/>
          </a:xfrm>
          <a:prstGeom prst="wedgeRectCallout">
            <a:avLst>
              <a:gd name="adj1" fmla="val -49661"/>
              <a:gd name="adj2" fmla="val 82803"/>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ar-OM" u="none"/>
              <a:t>المعلومات من مصادر رسمية </a:t>
            </a:r>
            <a:r>
              <a:rPr lang="ar-OM" b="1" u="none"/>
              <a:t>لا</a:t>
            </a:r>
          </a:p>
          <a:p>
            <a:r>
              <a:rPr lang="ar-OM" u="none"/>
              <a:t> تحتاج إلى أن تخضع لعملية التحقق</a:t>
            </a:r>
          </a:p>
        </p:txBody>
      </p:sp>
      <p:sp>
        <p:nvSpPr>
          <p:cNvPr id="14" name="Rectangular Callout 13"/>
          <p:cNvSpPr/>
          <p:nvPr/>
        </p:nvSpPr>
        <p:spPr bwMode="auto">
          <a:xfrm>
            <a:off x="55326" y="1226847"/>
            <a:ext cx="3375375" cy="649133"/>
          </a:xfrm>
          <a:prstGeom prst="wedgeRectCallout">
            <a:avLst>
              <a:gd name="adj1" fmla="val 41018"/>
              <a:gd name="adj2" fmla="val 78762"/>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ar-OM" u="none"/>
              <a:t>المعلومات من مصادر غير رسمية تتطلب </a:t>
            </a:r>
            <a:r>
              <a:rPr lang="ar-OM" b="1" u="none"/>
              <a:t>دائمًا</a:t>
            </a:r>
          </a:p>
          <a:p>
            <a:r>
              <a:rPr lang="ar-OM" u="none"/>
              <a:t> إجراء عملية التحقق</a:t>
            </a:r>
          </a:p>
        </p:txBody>
      </p:sp>
      <p:sp>
        <p:nvSpPr>
          <p:cNvPr id="16" name="Curved Down Arrow 15"/>
          <p:cNvSpPr/>
          <p:nvPr/>
        </p:nvSpPr>
        <p:spPr bwMode="auto">
          <a:xfrm rot="19186269" flipH="1">
            <a:off x="2277013" y="2861647"/>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7" name="Curved Down Arrow 16"/>
          <p:cNvSpPr/>
          <p:nvPr/>
        </p:nvSpPr>
        <p:spPr bwMode="auto">
          <a:xfrm rot="19448704" flipH="1" flipV="1">
            <a:off x="2318326" y="3753342"/>
            <a:ext cx="624517" cy="339237"/>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8" name="Curved Down Arrow 17"/>
          <p:cNvSpPr/>
          <p:nvPr/>
        </p:nvSpPr>
        <p:spPr bwMode="auto">
          <a:xfrm rot="19186269" flipH="1">
            <a:off x="1409905" y="3518041"/>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9" name="Curved Down Arrow 18"/>
          <p:cNvSpPr/>
          <p:nvPr/>
        </p:nvSpPr>
        <p:spPr bwMode="auto">
          <a:xfrm rot="16933160" flipH="1" flipV="1">
            <a:off x="2032761" y="4578723"/>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0" name="TextBox 19"/>
          <p:cNvSpPr txBox="1"/>
          <p:nvPr/>
        </p:nvSpPr>
        <p:spPr>
          <a:xfrm>
            <a:off x="1018753" y="865334"/>
            <a:ext cx="1886368" cy="369332"/>
          </a:xfrm>
          <a:prstGeom prst="rect">
            <a:avLst/>
          </a:prstGeom>
          <a:noFill/>
        </p:spPr>
        <p:txBody>
          <a:bodyPr wrap="square" rtlCol="0">
            <a:spAutoFit/>
          </a:bodyPr>
          <a:lstStyle/>
          <a:p>
            <a:r>
              <a:rPr lang="ar-OM" sz="2000" b="1" u="none" dirty="0">
                <a:solidFill>
                  <a:srgbClr val="69AE23"/>
                </a:solidFill>
              </a:rPr>
              <a:t>العملية</a:t>
            </a:r>
          </a:p>
        </p:txBody>
      </p:sp>
      <p:pic>
        <p:nvPicPr>
          <p:cNvPr id="4" name="Picture 3">
            <a:extLst>
              <a:ext uri="{FF2B5EF4-FFF2-40B4-BE49-F238E27FC236}">
                <a16:creationId xmlns:a16="http://schemas.microsoft.com/office/drawing/2014/main" id="{34537A87-7928-4A9D-8700-DE6901AE2E5B}"/>
              </a:ext>
            </a:extLst>
          </p:cNvPr>
          <p:cNvPicPr>
            <a:picLocks noChangeAspect="1"/>
          </p:cNvPicPr>
          <p:nvPr/>
        </p:nvPicPr>
        <p:blipFill>
          <a:blip r:embed="rId10"/>
          <a:stretch>
            <a:fillRect/>
          </a:stretch>
        </p:blipFill>
        <p:spPr>
          <a:xfrm flipH="1">
            <a:off x="7664436" y="3157704"/>
            <a:ext cx="518205" cy="542591"/>
          </a:xfrm>
          <a:prstGeom prst="rect">
            <a:avLst/>
          </a:prstGeom>
        </p:spPr>
      </p:pic>
    </p:spTree>
    <p:extLst>
      <p:ext uri="{BB962C8B-B14F-4D97-AF65-F5344CB8AC3E}">
        <p14:creationId xmlns:p14="http://schemas.microsoft.com/office/powerpoint/2010/main" val="3524773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7" grpId="0" animBg="1"/>
      <p:bldP spid="8" grpId="0" animBg="1"/>
      <p:bldP spid="13" grpId="0" animBg="1"/>
      <p:bldP spid="14"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5967479-F4C4-4840-AD7A-0FBAE4417831}"/>
              </a:ext>
            </a:extLst>
          </p:cNvPr>
          <p:cNvGrpSpPr/>
          <p:nvPr/>
        </p:nvGrpSpPr>
        <p:grpSpPr>
          <a:xfrm>
            <a:off x="354185" y="4559994"/>
            <a:ext cx="4405060" cy="1704321"/>
            <a:chOff x="354185" y="4559994"/>
            <a:chExt cx="4405060" cy="1704321"/>
          </a:xfrm>
        </p:grpSpPr>
        <p:sp>
          <p:nvSpPr>
            <p:cNvPr id="6" name="TextBox 5"/>
            <p:cNvSpPr txBox="1"/>
            <p:nvPr/>
          </p:nvSpPr>
          <p:spPr>
            <a:xfrm>
              <a:off x="354185" y="4633099"/>
              <a:ext cx="4348312" cy="1631216"/>
            </a:xfrm>
            <a:prstGeom prst="rect">
              <a:avLst/>
            </a:prstGeom>
            <a:noFill/>
          </p:spPr>
          <p:txBody>
            <a:bodyPr wrap="square" rtlCol="0">
              <a:spAutoFit/>
            </a:bodyPr>
            <a:lstStyle/>
            <a:p>
              <a:pPr lvl="0" defTabSz="820738">
                <a:lnSpc>
                  <a:spcPct val="100000"/>
                </a:lnSpc>
                <a:spcBef>
                  <a:spcPts val="0"/>
                </a:spcBef>
                <a:buClr>
                  <a:srgbClr val="69AE23"/>
                </a:buClr>
                <a:buSzPct val="80000"/>
                <a:tabLst>
                  <a:tab pos="341313" algn="l"/>
                  <a:tab pos="1150938" algn="l"/>
                </a:tabLst>
                <a:defRPr/>
              </a:pPr>
              <a:endParaRPr lang="nl-NL" sz="800" b="1" u="none" kern="0" dirty="0">
                <a:solidFill>
                  <a:srgbClr val="69AE23"/>
                </a:solidFill>
              </a:endParaRPr>
            </a:p>
            <a:p>
              <a:pPr lvl="0" algn="r" defTabSz="820738">
                <a:lnSpc>
                  <a:spcPct val="100000"/>
                </a:lnSpc>
                <a:spcBef>
                  <a:spcPts val="0"/>
                </a:spcBef>
                <a:buClr>
                  <a:srgbClr val="69AE23"/>
                </a:buClr>
                <a:buSzPct val="80000"/>
                <a:tabLst>
                  <a:tab pos="341313" algn="l"/>
                  <a:tab pos="1150938" algn="l"/>
                </a:tabLst>
                <a:defRPr/>
              </a:pPr>
              <a:r>
                <a:rPr lang="ar-OM" sz="1600" b="1" u="none" dirty="0">
                  <a:solidFill>
                    <a:srgbClr val="69AE23"/>
                  </a:solidFill>
                </a:rPr>
                <a:t>في تنسيقات مختلفة:</a:t>
              </a:r>
            </a:p>
            <a:p>
              <a:pPr lvl="0" algn="l" defTabSz="820738">
                <a:lnSpc>
                  <a:spcPct val="100000"/>
                </a:lnSpc>
                <a:spcBef>
                  <a:spcPts val="0"/>
                </a:spcBef>
                <a:buClr>
                  <a:srgbClr val="69AE23"/>
                </a:buClr>
                <a:buSzPct val="80000"/>
                <a:tabLst>
                  <a:tab pos="341313" algn="l"/>
                  <a:tab pos="1150938" algn="l"/>
                </a:tabLst>
                <a:defRPr/>
              </a:pPr>
              <a:endParaRPr lang="nl-NL" sz="400" b="1" u="none" kern="0" dirty="0">
                <a:solidFill>
                  <a:srgbClr val="69AE23"/>
                </a:solidFill>
              </a:endParaRPr>
            </a:p>
            <a:p>
              <a:pPr lvl="0" algn="r" defTabSz="820738">
                <a:lnSpc>
                  <a:spcPct val="100000"/>
                </a:lnSpc>
                <a:spcBef>
                  <a:spcPts val="0"/>
                </a:spcBef>
                <a:buClr>
                  <a:srgbClr val="69AE23"/>
                </a:buClr>
                <a:buSzPct val="80000"/>
                <a:tabLst>
                  <a:tab pos="341313" algn="l"/>
                  <a:tab pos="1150938" algn="l"/>
                </a:tabLst>
                <a:defRPr/>
              </a:pPr>
              <a:r>
                <a:rPr lang="ar-OM" sz="1600" b="1" u="none" dirty="0"/>
                <a:t>النص: </a:t>
              </a:r>
              <a:r>
                <a:rPr lang="ar-OM" sz="1600" u="none" dirty="0"/>
                <a:t>الأخبار، البيانات الصحفية، المستجدات</a:t>
              </a:r>
            </a:p>
            <a:p>
              <a:pPr lvl="0" algn="r" defTabSz="820738">
                <a:lnSpc>
                  <a:spcPct val="100000"/>
                </a:lnSpc>
                <a:spcBef>
                  <a:spcPts val="0"/>
                </a:spcBef>
                <a:buClr>
                  <a:srgbClr val="69AE23"/>
                </a:buClr>
                <a:buSzPct val="80000"/>
                <a:tabLst>
                  <a:tab pos="341313" algn="l"/>
                  <a:tab pos="1150938" algn="l"/>
                </a:tabLst>
                <a:defRPr/>
              </a:pPr>
              <a:r>
                <a:rPr lang="ar-OM" sz="1600" b="1" u="none" dirty="0"/>
                <a:t>البيانات التوضيحية:</a:t>
              </a:r>
              <a:r>
                <a:rPr lang="ar-OM" sz="1600" u="none" dirty="0"/>
                <a:t> الخرائط، المخططات، الجداول</a:t>
              </a:r>
            </a:p>
            <a:p>
              <a:pPr lvl="0" algn="r" defTabSz="820738">
                <a:lnSpc>
                  <a:spcPct val="100000"/>
                </a:lnSpc>
                <a:spcBef>
                  <a:spcPts val="0"/>
                </a:spcBef>
                <a:buClr>
                  <a:srgbClr val="69AE23"/>
                </a:buClr>
                <a:buSzPct val="80000"/>
                <a:tabLst>
                  <a:tab pos="341313" algn="l"/>
                  <a:tab pos="1150938" algn="l"/>
                </a:tabLst>
                <a:defRPr/>
              </a:pPr>
              <a:r>
                <a:rPr lang="ar-OM" sz="1600" b="1" u="none" dirty="0"/>
                <a:t>الرسائل:</a:t>
              </a:r>
              <a:r>
                <a:rPr lang="en-US" sz="1600" b="1" u="none" dirty="0"/>
                <a:t> </a:t>
              </a:r>
              <a:r>
                <a:rPr lang="ar-OM" sz="1600" u="none" dirty="0"/>
                <a:t>التغريدات، رسائل البريد الإلكتروني، المكالمات الهاتفية</a:t>
              </a:r>
            </a:p>
            <a:p>
              <a:pPr lvl="1" defTabSz="820738">
                <a:lnSpc>
                  <a:spcPct val="100000"/>
                </a:lnSpc>
                <a:spcBef>
                  <a:spcPct val="50000"/>
                </a:spcBef>
                <a:buClr>
                  <a:srgbClr val="69AE23"/>
                </a:buClr>
                <a:buSzPct val="80000"/>
                <a:tabLst>
                  <a:tab pos="341313" algn="l"/>
                  <a:tab pos="1150938" algn="l"/>
                </a:tabLst>
                <a:defRPr/>
              </a:pPr>
              <a:endParaRPr lang="nl-NL" sz="1600" u="none" kern="0" dirty="0"/>
            </a:p>
          </p:txBody>
        </p:sp>
        <p:sp>
          <p:nvSpPr>
            <p:cNvPr id="7" name="Rectangle 6"/>
            <p:cNvSpPr/>
            <p:nvPr/>
          </p:nvSpPr>
          <p:spPr bwMode="auto">
            <a:xfrm>
              <a:off x="379980" y="4559994"/>
              <a:ext cx="4379265" cy="1627888"/>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grpSp>
      <p:sp>
        <p:nvSpPr>
          <p:cNvPr id="3" name="Rectangle 2"/>
          <p:cNvSpPr/>
          <p:nvPr/>
        </p:nvSpPr>
        <p:spPr bwMode="auto">
          <a:xfrm>
            <a:off x="1778905" y="1223295"/>
            <a:ext cx="8775976" cy="1746785"/>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4" name="Rectangle 3"/>
          <p:cNvSpPr txBox="1">
            <a:spLocks noChangeArrowheads="1"/>
          </p:cNvSpPr>
          <p:nvPr/>
        </p:nvSpPr>
        <p:spPr>
          <a:xfrm>
            <a:off x="2542857" y="977372"/>
            <a:ext cx="7875875" cy="2089057"/>
          </a:xfrm>
          <a:prstGeom prst="rect">
            <a:avLst/>
          </a:prstGeom>
          <a:noFill/>
        </p:spPr>
        <p:txBody>
          <a:bodyPr/>
          <a:lstStyle/>
          <a:p>
            <a:pPr algn="l">
              <a:lnSpc>
                <a:spcPct val="100000"/>
              </a:lnSpc>
              <a:spcBef>
                <a:spcPts val="0"/>
              </a:spcBef>
              <a:spcAft>
                <a:spcPts val="600"/>
              </a:spcAft>
            </a:pPr>
            <a:endParaRPr lang="nl-NL" sz="1600" b="1" u="none" dirty="0">
              <a:solidFill>
                <a:srgbClr val="69AE23"/>
              </a:solidFill>
            </a:endParaRPr>
          </a:p>
          <a:p>
            <a:pPr algn="r">
              <a:lnSpc>
                <a:spcPct val="100000"/>
              </a:lnSpc>
              <a:spcBef>
                <a:spcPts val="0"/>
              </a:spcBef>
              <a:spcAft>
                <a:spcPts val="0"/>
              </a:spcAft>
            </a:pPr>
            <a:r>
              <a:rPr lang="ar-OM" sz="1600" b="1" u="none" dirty="0">
                <a:solidFill>
                  <a:srgbClr val="69AE23"/>
                </a:solidFill>
              </a:rPr>
              <a:t>العثور على المصادر الرسمية:</a:t>
            </a:r>
          </a:p>
          <a:p>
            <a:pPr algn="l">
              <a:lnSpc>
                <a:spcPct val="100000"/>
              </a:lnSpc>
              <a:spcBef>
                <a:spcPts val="0"/>
              </a:spcBef>
              <a:spcAft>
                <a:spcPts val="0"/>
              </a:spcAft>
            </a:pPr>
            <a:endParaRPr lang="nl-NL" sz="400" b="1" u="none" dirty="0">
              <a:solidFill>
                <a:srgbClr val="69AE23"/>
              </a:solidFill>
            </a:endParaRPr>
          </a:p>
          <a:p>
            <a:pPr indent="-171450" algn="r">
              <a:lnSpc>
                <a:spcPct val="100000"/>
              </a:lnSpc>
              <a:spcBef>
                <a:spcPts val="0"/>
              </a:spcBef>
              <a:spcAft>
                <a:spcPts val="0"/>
              </a:spcAft>
              <a:buFontTx/>
              <a:buChar char="-"/>
            </a:pPr>
            <a:r>
              <a:rPr lang="ar-OM" sz="1600" u="none" dirty="0"/>
              <a:t>وكالات الصحة العامة على الصعيد القطري/ دون القطري</a:t>
            </a:r>
          </a:p>
          <a:p>
            <a:pPr indent="-171450" algn="r">
              <a:lnSpc>
                <a:spcPct val="100000"/>
              </a:lnSpc>
              <a:spcBef>
                <a:spcPts val="0"/>
              </a:spcBef>
              <a:spcAft>
                <a:spcPts val="0"/>
              </a:spcAft>
              <a:buFontTx/>
              <a:buChar char="-"/>
            </a:pPr>
            <a:r>
              <a:rPr lang="ar-OM" sz="1600" u="none" dirty="0">
                <a:cs typeface="Times New Roman" pitchFamily="18" charset="0"/>
              </a:rPr>
              <a:t>منظمة الصحّة العالمية ومركز مكافحة الأمراض والوقاية منها</a:t>
            </a:r>
          </a:p>
          <a:p>
            <a:pPr indent="-171450" algn="r">
              <a:lnSpc>
                <a:spcPct val="100000"/>
              </a:lnSpc>
              <a:spcBef>
                <a:spcPts val="0"/>
              </a:spcBef>
              <a:spcAft>
                <a:spcPts val="0"/>
              </a:spcAft>
              <a:buFontTx/>
              <a:buChar char="-"/>
            </a:pPr>
            <a:r>
              <a:rPr lang="ar-OM" sz="1600" u="none" dirty="0">
                <a:cs typeface="Times New Roman" pitchFamily="18" charset="0"/>
              </a:rPr>
              <a:t>الشبكات العالمية/الإقليمية</a:t>
            </a:r>
          </a:p>
          <a:p>
            <a:pPr indent="-171450" algn="r">
              <a:lnSpc>
                <a:spcPct val="100000"/>
              </a:lnSpc>
              <a:spcBef>
                <a:spcPts val="0"/>
              </a:spcBef>
              <a:spcAft>
                <a:spcPts val="0"/>
              </a:spcAft>
              <a:buFontTx/>
              <a:buChar char="-"/>
            </a:pPr>
            <a:r>
              <a:rPr lang="ar-OM" sz="1600" u="none" dirty="0">
                <a:cs typeface="Times New Roman" pitchFamily="18" charset="0"/>
              </a:rPr>
              <a:t>شبكات الخبراء</a:t>
            </a:r>
          </a:p>
          <a:p>
            <a:pPr indent="-171450" algn="r">
              <a:lnSpc>
                <a:spcPct val="100000"/>
              </a:lnSpc>
              <a:spcBef>
                <a:spcPts val="0"/>
              </a:spcBef>
              <a:spcAft>
                <a:spcPts val="0"/>
              </a:spcAft>
              <a:buFontTx/>
              <a:buChar char="-"/>
            </a:pPr>
            <a:r>
              <a:rPr lang="ar-OM" sz="1600" u="none" dirty="0">
                <a:cs typeface="Times New Roman" pitchFamily="18" charset="0"/>
              </a:rPr>
              <a:t>المنظمات غير الحكومية الموثوقة (أطباء بلا حدود)</a:t>
            </a:r>
          </a:p>
          <a:p>
            <a:pPr lvl="1" algn="l" defTabSz="820738">
              <a:lnSpc>
                <a:spcPct val="100000"/>
              </a:lnSpc>
              <a:spcBef>
                <a:spcPct val="50000"/>
              </a:spcBef>
              <a:buClr>
                <a:srgbClr val="69AE23"/>
              </a:buClr>
              <a:buSzPct val="80000"/>
              <a:tabLst>
                <a:tab pos="341313" algn="l"/>
                <a:tab pos="1150938" algn="l"/>
              </a:tabLst>
              <a:defRPr/>
            </a:pPr>
            <a:endParaRPr lang="nl-NL" sz="1600" kern="0" dirty="0">
              <a:latin typeface="+mn-lt"/>
            </a:endParaRPr>
          </a:p>
          <a:p>
            <a:pPr marL="287338" indent="-287338" algn="l" defTabSz="820738">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nl-NL" sz="1600" u="none" kern="0" dirty="0">
              <a:latin typeface="+mn-lt"/>
            </a:endParaRPr>
          </a:p>
        </p:txBody>
      </p:sp>
      <p:sp>
        <p:nvSpPr>
          <p:cNvPr id="5" name="TextBox 4"/>
          <p:cNvSpPr txBox="1"/>
          <p:nvPr/>
        </p:nvSpPr>
        <p:spPr>
          <a:xfrm flipH="1">
            <a:off x="8668507" y="3432968"/>
            <a:ext cx="920445" cy="517065"/>
          </a:xfrm>
          <a:prstGeom prst="rect">
            <a:avLst/>
          </a:prstGeom>
          <a:noFill/>
        </p:spPr>
        <p:txBody>
          <a:bodyPr wrap="none" rtlCol="0">
            <a:spAutoFit/>
          </a:bodyPr>
          <a:lstStyle/>
          <a:p>
            <a:r>
              <a:rPr lang="ar-OM" sz="1600" b="1" u="none" dirty="0">
                <a:solidFill>
                  <a:srgbClr val="69AE23"/>
                </a:solidFill>
                <a:sym typeface="Wingdings" panose="05000000000000000000" pitchFamily="2" charset="2"/>
              </a:rPr>
              <a:t></a:t>
            </a:r>
            <a:r>
              <a:rPr lang="ar-OM" sz="1600" b="1" u="none" dirty="0">
                <a:solidFill>
                  <a:srgbClr val="69AE23"/>
                </a:solidFill>
              </a:rPr>
              <a:t> البحث:</a:t>
            </a:r>
          </a:p>
          <a:p>
            <a:endParaRPr lang="en-GB" dirty="0"/>
          </a:p>
        </p:txBody>
      </p:sp>
      <p:pic>
        <p:nvPicPr>
          <p:cNvPr id="10" name="Picture 9"/>
          <p:cNvPicPr>
            <a:picLocks noChangeAspect="1"/>
          </p:cNvPicPr>
          <p:nvPr/>
        </p:nvPicPr>
        <p:blipFill rotWithShape="1">
          <a:blip r:embed="rId3"/>
          <a:srcRect l="-1" t="5470" r="30302"/>
          <a:stretch/>
        </p:blipFill>
        <p:spPr>
          <a:xfrm>
            <a:off x="5026117" y="4220164"/>
            <a:ext cx="1029988" cy="930846"/>
          </a:xfrm>
          <a:prstGeom prst="rect">
            <a:avLst/>
          </a:prstGeom>
        </p:spPr>
      </p:pic>
      <p:pic>
        <p:nvPicPr>
          <p:cNvPr id="11" name="Picture 10"/>
          <p:cNvPicPr>
            <a:picLocks noChangeAspect="1"/>
          </p:cNvPicPr>
          <p:nvPr/>
        </p:nvPicPr>
        <p:blipFill>
          <a:blip r:embed="rId4"/>
          <a:stretch>
            <a:fillRect/>
          </a:stretch>
        </p:blipFill>
        <p:spPr>
          <a:xfrm>
            <a:off x="8934329" y="4284095"/>
            <a:ext cx="993761" cy="957519"/>
          </a:xfrm>
          <a:prstGeom prst="rect">
            <a:avLst/>
          </a:prstGeom>
        </p:spPr>
      </p:pic>
      <p:pic>
        <p:nvPicPr>
          <p:cNvPr id="12" name="Picture 4" descr="Afbeeldingsresultaat voor phone logo"/>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12962" y="5243023"/>
            <a:ext cx="372840" cy="3728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Afbeeldingsresultaat voor email logo"/>
          <p:cNvPicPr>
            <a:picLocks noChangeAspect="1" noChangeArrowheads="1"/>
          </p:cNvPicPr>
          <p:nvPr/>
        </p:nvPicPr>
        <p:blipFill>
          <a:blip r:embed="rId6" cstate="print">
            <a:duotone>
              <a:schemeClr val="accent1">
                <a:shade val="45000"/>
                <a:satMod val="135000"/>
              </a:schemeClr>
              <a:prstClr val="white"/>
            </a:duoton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357160" y="5574759"/>
            <a:ext cx="451786" cy="4487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018752" y="865334"/>
            <a:ext cx="8387368" cy="369332"/>
          </a:xfrm>
          <a:prstGeom prst="rect">
            <a:avLst/>
          </a:prstGeom>
          <a:noFill/>
        </p:spPr>
        <p:txBody>
          <a:bodyPr wrap="square" rtlCol="0">
            <a:spAutoFit/>
          </a:bodyPr>
          <a:lstStyle/>
          <a:p>
            <a:pPr algn="r"/>
            <a:r>
              <a:rPr lang="ar-OM" sz="2000" b="1" u="none" dirty="0">
                <a:solidFill>
                  <a:srgbClr val="69AE23"/>
                </a:solidFill>
              </a:rPr>
              <a:t>العملية للمصادر غير الرسمية</a:t>
            </a:r>
          </a:p>
        </p:txBody>
      </p:sp>
      <p:sp>
        <p:nvSpPr>
          <p:cNvPr id="16" name="Rectangular Callout 15"/>
          <p:cNvSpPr/>
          <p:nvPr/>
        </p:nvSpPr>
        <p:spPr bwMode="auto">
          <a:xfrm>
            <a:off x="-691438" y="1089024"/>
            <a:ext cx="3420380" cy="675075"/>
          </a:xfrm>
          <a:prstGeom prst="wedgeRectCallout">
            <a:avLst>
              <a:gd name="adj1" fmla="val 154952"/>
              <a:gd name="adj2" fmla="val 5322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kumimoji="0" lang="ar-OM" sz="700" b="0" i="0" u="sng" strike="noStrike" cap="none" normalizeH="0" baseline="0">
                <a:ln>
                  <a:noFill/>
                </a:ln>
                <a:solidFill>
                  <a:schemeClr val="tx1"/>
                </a:solidFill>
                <a:latin typeface="Microsoft Sans Serif" pitchFamily="34" charset="0"/>
              </a:rPr>
              <a:t>نصيحة:</a:t>
            </a:r>
          </a:p>
          <a:p>
            <a:pPr marL="0" marR="0" indent="0" algn="ctr" defTabSz="914400" rtl="1" eaLnBrk="1" fontAlgn="base" latinLnBrk="0" hangingPunct="1">
              <a:lnSpc>
                <a:spcPct val="90000"/>
              </a:lnSpc>
              <a:spcBef>
                <a:spcPct val="20000"/>
              </a:spcBef>
              <a:spcAft>
                <a:spcPct val="0"/>
              </a:spcAft>
              <a:buClrTx/>
              <a:buSzTx/>
              <a:buFontTx/>
              <a:buNone/>
              <a:tabLst/>
            </a:pPr>
            <a:r>
              <a:rPr kumimoji="0" lang="ar-OM" sz="700" b="0" i="0" u="sng" strike="noStrike" cap="none" normalizeH="0">
                <a:ln>
                  <a:noFill/>
                </a:ln>
                <a:solidFill>
                  <a:schemeClr val="tx1"/>
                </a:solidFill>
                <a:latin typeface="Microsoft Sans Serif" pitchFamily="34" charset="0"/>
              </a:rPr>
              <a:t> استخدم اللغة الأصلية للمواقع الإلكترونية عند التحقق،</a:t>
            </a:r>
          </a:p>
          <a:p>
            <a:pPr marL="0" marR="0" indent="0" algn="ctr" defTabSz="914400" rtl="1" eaLnBrk="1" fontAlgn="base" latinLnBrk="0" hangingPunct="1">
              <a:lnSpc>
                <a:spcPct val="90000"/>
              </a:lnSpc>
              <a:spcBef>
                <a:spcPct val="20000"/>
              </a:spcBef>
              <a:spcAft>
                <a:spcPct val="0"/>
              </a:spcAft>
              <a:buClrTx/>
              <a:buSzTx/>
              <a:buFontTx/>
              <a:buNone/>
              <a:tabLst/>
            </a:pPr>
            <a:r>
              <a:rPr kumimoji="0" lang="ar-OM" sz="700" b="0" i="0" u="sng" strike="noStrike" cap="none" normalizeH="0">
                <a:ln>
                  <a:noFill/>
                </a:ln>
                <a:solidFill>
                  <a:schemeClr val="tx1"/>
                </a:solidFill>
                <a:latin typeface="Microsoft Sans Serif" pitchFamily="34" charset="0"/>
              </a:rPr>
              <a:t> فعادة ما يوجد بها مزيد من المعلومات. يمكنك استخدام أدوات الترجمة عبر الإنترنت</a:t>
            </a:r>
          </a:p>
        </p:txBody>
      </p:sp>
      <p:sp>
        <p:nvSpPr>
          <p:cNvPr id="17" name="TextBox 16"/>
          <p:cNvSpPr txBox="1"/>
          <p:nvPr/>
        </p:nvSpPr>
        <p:spPr>
          <a:xfrm>
            <a:off x="8776050" y="5424809"/>
            <a:ext cx="1310318" cy="923330"/>
          </a:xfrm>
          <a:prstGeom prst="rect">
            <a:avLst/>
          </a:prstGeom>
          <a:noFill/>
        </p:spPr>
        <p:txBody>
          <a:bodyPr wrap="square" rtlCol="0">
            <a:spAutoFit/>
          </a:bodyPr>
          <a:lstStyle/>
          <a:p>
            <a:r>
              <a:rPr lang="en-GB" dirty="0">
                <a:hlinkClick r:id="rId8"/>
              </a:rPr>
              <a:t>https://www.ecdc.europa.eu/en/surveillance-atlas-infectious-diseases</a:t>
            </a:r>
          </a:p>
        </p:txBody>
      </p:sp>
      <p:sp>
        <p:nvSpPr>
          <p:cNvPr id="25" name="Rectangle 24">
            <a:extLst>
              <a:ext uri="{FF2B5EF4-FFF2-40B4-BE49-F238E27FC236}">
                <a16:creationId xmlns:a16="http://schemas.microsoft.com/office/drawing/2014/main" id="{5917F61A-EABB-493E-99C6-6FEBDE8C554B}"/>
              </a:ext>
            </a:extLst>
          </p:cNvPr>
          <p:cNvSpPr/>
          <p:nvPr/>
        </p:nvSpPr>
        <p:spPr>
          <a:xfrm>
            <a:off x="9746456" y="3908870"/>
            <a:ext cx="1639716" cy="71287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36" name="Group 35">
            <a:extLst>
              <a:ext uri="{FF2B5EF4-FFF2-40B4-BE49-F238E27FC236}">
                <a16:creationId xmlns:a16="http://schemas.microsoft.com/office/drawing/2014/main" id="{2CAAFA37-2C9D-4D34-803D-B4C5A27AF09B}"/>
              </a:ext>
            </a:extLst>
          </p:cNvPr>
          <p:cNvGrpSpPr/>
          <p:nvPr/>
        </p:nvGrpSpPr>
        <p:grpSpPr>
          <a:xfrm>
            <a:off x="6408214" y="3502712"/>
            <a:ext cx="2393391" cy="3301663"/>
            <a:chOff x="7855337" y="3468785"/>
            <a:chExt cx="2292712" cy="3312255"/>
          </a:xfrm>
        </p:grpSpPr>
        <p:sp>
          <p:nvSpPr>
            <p:cNvPr id="18" name="Shape 17">
              <a:extLst>
                <a:ext uri="{FF2B5EF4-FFF2-40B4-BE49-F238E27FC236}">
                  <a16:creationId xmlns:a16="http://schemas.microsoft.com/office/drawing/2014/main" id="{6BC18795-3716-4C1D-985F-1092A6E6C443}"/>
                </a:ext>
              </a:extLst>
            </p:cNvPr>
            <p:cNvSpPr/>
            <p:nvPr/>
          </p:nvSpPr>
          <p:spPr>
            <a:xfrm rot="17203626" flipH="1">
              <a:off x="7345565" y="3978557"/>
              <a:ext cx="3312255" cy="2292712"/>
            </a:xfrm>
            <a:prstGeom prst="swooshArrow">
              <a:avLst>
                <a:gd name="adj1" fmla="val 16310"/>
                <a:gd name="adj2" fmla="val 313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 22">
              <a:extLst>
                <a:ext uri="{FF2B5EF4-FFF2-40B4-BE49-F238E27FC236}">
                  <a16:creationId xmlns:a16="http://schemas.microsoft.com/office/drawing/2014/main" id="{41943F8A-FEFC-44A6-8C85-AA6A27EAC2C1}"/>
                </a:ext>
              </a:extLst>
            </p:cNvPr>
            <p:cNvSpPr/>
            <p:nvPr/>
          </p:nvSpPr>
          <p:spPr>
            <a:xfrm>
              <a:off x="9542929" y="4120316"/>
              <a:ext cx="87858" cy="87858"/>
            </a:xfrm>
            <a:prstGeom prst="ellipse">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7" name="Oval 26">
              <a:extLst>
                <a:ext uri="{FF2B5EF4-FFF2-40B4-BE49-F238E27FC236}">
                  <a16:creationId xmlns:a16="http://schemas.microsoft.com/office/drawing/2014/main" id="{B634F1F2-C3BF-4BBA-9C7D-5E89106B1003}"/>
                </a:ext>
              </a:extLst>
            </p:cNvPr>
            <p:cNvSpPr/>
            <p:nvPr/>
          </p:nvSpPr>
          <p:spPr>
            <a:xfrm>
              <a:off x="9100199" y="4406087"/>
              <a:ext cx="87858" cy="87858"/>
            </a:xfrm>
            <a:prstGeom prst="ellipse">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8" name="Oval 27">
              <a:extLst>
                <a:ext uri="{FF2B5EF4-FFF2-40B4-BE49-F238E27FC236}">
                  <a16:creationId xmlns:a16="http://schemas.microsoft.com/office/drawing/2014/main" id="{099F1CB0-601A-47C6-8D3E-B09A08D3994D}"/>
                </a:ext>
              </a:extLst>
            </p:cNvPr>
            <p:cNvSpPr/>
            <p:nvPr/>
          </p:nvSpPr>
          <p:spPr>
            <a:xfrm>
              <a:off x="8780766" y="4653478"/>
              <a:ext cx="87858" cy="87858"/>
            </a:xfrm>
            <a:prstGeom prst="ellipse">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9" name="Oval 28">
              <a:extLst>
                <a:ext uri="{FF2B5EF4-FFF2-40B4-BE49-F238E27FC236}">
                  <a16:creationId xmlns:a16="http://schemas.microsoft.com/office/drawing/2014/main" id="{30B2F8BA-0FFF-4FA5-A0C9-A4033F952EAF}"/>
                </a:ext>
              </a:extLst>
            </p:cNvPr>
            <p:cNvSpPr/>
            <p:nvPr/>
          </p:nvSpPr>
          <p:spPr>
            <a:xfrm>
              <a:off x="8465731" y="5068658"/>
              <a:ext cx="87858" cy="87858"/>
            </a:xfrm>
            <a:prstGeom prst="ellipse">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Oval 29">
              <a:extLst>
                <a:ext uri="{FF2B5EF4-FFF2-40B4-BE49-F238E27FC236}">
                  <a16:creationId xmlns:a16="http://schemas.microsoft.com/office/drawing/2014/main" id="{FF544FC2-7213-4F2B-8387-9CC0FFCF3B25}"/>
                </a:ext>
              </a:extLst>
            </p:cNvPr>
            <p:cNvSpPr/>
            <p:nvPr/>
          </p:nvSpPr>
          <p:spPr>
            <a:xfrm>
              <a:off x="8181902" y="5475855"/>
              <a:ext cx="87858" cy="87858"/>
            </a:xfrm>
            <a:prstGeom prst="ellipse">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grpSp>
        <p:nvGrpSpPr>
          <p:cNvPr id="38" name="Group 37">
            <a:extLst>
              <a:ext uri="{FF2B5EF4-FFF2-40B4-BE49-F238E27FC236}">
                <a16:creationId xmlns:a16="http://schemas.microsoft.com/office/drawing/2014/main" id="{235FD9AA-94FB-4D02-848D-79465C9A3F24}"/>
              </a:ext>
            </a:extLst>
          </p:cNvPr>
          <p:cNvGrpSpPr/>
          <p:nvPr/>
        </p:nvGrpSpPr>
        <p:grpSpPr>
          <a:xfrm>
            <a:off x="6893933" y="3905933"/>
            <a:ext cx="1256657" cy="727166"/>
            <a:chOff x="2532003" y="777275"/>
            <a:chExt cx="2513314" cy="727166"/>
          </a:xfrm>
        </p:grpSpPr>
        <p:sp>
          <p:nvSpPr>
            <p:cNvPr id="39" name="Rectangle 38">
              <a:extLst>
                <a:ext uri="{FF2B5EF4-FFF2-40B4-BE49-F238E27FC236}">
                  <a16:creationId xmlns:a16="http://schemas.microsoft.com/office/drawing/2014/main" id="{F8EEE8BA-E2C9-4BEE-A7E7-5E82D840BE2D}"/>
                </a:ext>
              </a:extLst>
            </p:cNvPr>
            <p:cNvSpPr/>
            <p:nvPr/>
          </p:nvSpPr>
          <p:spPr>
            <a:xfrm>
              <a:off x="2532003" y="965676"/>
              <a:ext cx="2318186" cy="53876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0" name="TextBox 39">
              <a:extLst>
                <a:ext uri="{FF2B5EF4-FFF2-40B4-BE49-F238E27FC236}">
                  <a16:creationId xmlns:a16="http://schemas.microsoft.com/office/drawing/2014/main" id="{BDD9DB0B-0E93-47E7-8D00-06BC8A5AF81F}"/>
                </a:ext>
              </a:extLst>
            </p:cNvPr>
            <p:cNvSpPr txBox="1"/>
            <p:nvPr/>
          </p:nvSpPr>
          <p:spPr>
            <a:xfrm>
              <a:off x="2727131" y="777275"/>
              <a:ext cx="2318186" cy="53876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ar-OM" sz="1500" u="none" kern="1200" dirty="0"/>
                <a:t> صفحات الويب</a:t>
              </a:r>
            </a:p>
          </p:txBody>
        </p:sp>
      </p:grpSp>
      <p:sp>
        <p:nvSpPr>
          <p:cNvPr id="41" name="Rectangle 40">
            <a:extLst>
              <a:ext uri="{FF2B5EF4-FFF2-40B4-BE49-F238E27FC236}">
                <a16:creationId xmlns:a16="http://schemas.microsoft.com/office/drawing/2014/main" id="{5F1BDF47-F573-4E90-8F00-23BC3D270C4D}"/>
              </a:ext>
            </a:extLst>
          </p:cNvPr>
          <p:cNvSpPr/>
          <p:nvPr/>
        </p:nvSpPr>
        <p:spPr>
          <a:xfrm>
            <a:off x="7827477" y="4588265"/>
            <a:ext cx="1063377" cy="424732"/>
          </a:xfrm>
          <a:prstGeom prst="rect">
            <a:avLst/>
          </a:prstGeom>
        </p:spPr>
        <p:txBody>
          <a:bodyPr wrap="square">
            <a:spAutoFit/>
          </a:bodyPr>
          <a:lstStyle/>
          <a:p>
            <a:pPr lvl="0"/>
            <a:r>
              <a:rPr lang="ar-OM" u="none" dirty="0"/>
              <a:t>التقارير الدورية/ النشرات</a:t>
            </a:r>
          </a:p>
        </p:txBody>
      </p:sp>
      <p:sp>
        <p:nvSpPr>
          <p:cNvPr id="42" name="Rectangle 41">
            <a:extLst>
              <a:ext uri="{FF2B5EF4-FFF2-40B4-BE49-F238E27FC236}">
                <a16:creationId xmlns:a16="http://schemas.microsoft.com/office/drawing/2014/main" id="{12080ED7-A6C6-4842-A813-1D1A89B539AE}"/>
              </a:ext>
            </a:extLst>
          </p:cNvPr>
          <p:cNvSpPr/>
          <p:nvPr/>
        </p:nvSpPr>
        <p:spPr>
          <a:xfrm>
            <a:off x="6086078" y="4403549"/>
            <a:ext cx="1119662" cy="590931"/>
          </a:xfrm>
          <a:prstGeom prst="rect">
            <a:avLst/>
          </a:prstGeom>
        </p:spPr>
        <p:txBody>
          <a:bodyPr wrap="square">
            <a:spAutoFit/>
          </a:bodyPr>
          <a:lstStyle/>
          <a:p>
            <a:pPr lvl="0" algn="r"/>
            <a:r>
              <a:rPr lang="ar-OM" u="none" dirty="0"/>
              <a:t>صفحات وسائل التواصل الاجتماعي</a:t>
            </a:r>
          </a:p>
        </p:txBody>
      </p:sp>
      <p:sp>
        <p:nvSpPr>
          <p:cNvPr id="43" name="Rectangle 42">
            <a:extLst>
              <a:ext uri="{FF2B5EF4-FFF2-40B4-BE49-F238E27FC236}">
                <a16:creationId xmlns:a16="http://schemas.microsoft.com/office/drawing/2014/main" id="{2EB6967D-9E85-4BB5-BE8F-A51F3C981C15}"/>
              </a:ext>
            </a:extLst>
          </p:cNvPr>
          <p:cNvSpPr/>
          <p:nvPr/>
        </p:nvSpPr>
        <p:spPr>
          <a:xfrm>
            <a:off x="7344470" y="5263579"/>
            <a:ext cx="1417111" cy="424732"/>
          </a:xfrm>
          <a:prstGeom prst="rect">
            <a:avLst/>
          </a:prstGeom>
        </p:spPr>
        <p:txBody>
          <a:bodyPr wrap="square">
            <a:spAutoFit/>
          </a:bodyPr>
          <a:lstStyle/>
          <a:p>
            <a:pPr lvl="0" algn="r"/>
            <a:r>
              <a:rPr lang="ar-OM" u="none" dirty="0"/>
              <a:t>منصات/بيانات المراقبة بناءً على المؤشرات</a:t>
            </a:r>
          </a:p>
        </p:txBody>
      </p:sp>
      <p:sp>
        <p:nvSpPr>
          <p:cNvPr id="44" name="Rectangle 43">
            <a:extLst>
              <a:ext uri="{FF2B5EF4-FFF2-40B4-BE49-F238E27FC236}">
                <a16:creationId xmlns:a16="http://schemas.microsoft.com/office/drawing/2014/main" id="{EA1C4F12-7E21-4FF2-8F9A-193CE491138B}"/>
              </a:ext>
            </a:extLst>
          </p:cNvPr>
          <p:cNvSpPr/>
          <p:nvPr/>
        </p:nvSpPr>
        <p:spPr>
          <a:xfrm>
            <a:off x="5686330" y="5358656"/>
            <a:ext cx="861133" cy="258532"/>
          </a:xfrm>
          <a:prstGeom prst="rect">
            <a:avLst/>
          </a:prstGeom>
        </p:spPr>
        <p:txBody>
          <a:bodyPr wrap="square">
            <a:spAutoFit/>
          </a:bodyPr>
          <a:lstStyle/>
          <a:p>
            <a:pPr lvl="0"/>
            <a:r>
              <a:rPr lang="ar-OM" u="none" dirty="0"/>
              <a:t>جهات التنسيق</a:t>
            </a:r>
          </a:p>
        </p:txBody>
      </p:sp>
    </p:spTree>
    <p:extLst>
      <p:ext uri="{BB962C8B-B14F-4D97-AF65-F5344CB8AC3E}">
        <p14:creationId xmlns:p14="http://schemas.microsoft.com/office/powerpoint/2010/main" val="23510782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8188215" cy="1117229"/>
          </a:xfrm>
          <a:prstGeom prst="rect">
            <a:avLst/>
          </a:prstGeom>
          <a:noFill/>
          <a:ln w="9525" algn="ctr">
            <a:noFill/>
            <a:miter lim="800000"/>
            <a:headEnd/>
            <a:tailEnd/>
          </a:ln>
        </p:spPr>
        <p:txBody>
          <a:bodyPr wrap="square">
            <a:spAutoFit/>
          </a:bodyPr>
          <a:lstStyle/>
          <a:p>
            <a:pPr algn="r">
              <a:spcBef>
                <a:spcPct val="50000"/>
              </a:spcBef>
            </a:pPr>
            <a:r>
              <a:rPr lang="ar-OM" sz="1800" b="1" u="none" noProof="1">
                <a:solidFill>
                  <a:srgbClr val="69AE23"/>
                </a:solidFill>
                <a:latin typeface="Arial" charset="0"/>
              </a:rPr>
              <a:t>وسائل التواصل الاجتماعي لإجراء التحقق</a:t>
            </a:r>
          </a:p>
          <a:p>
            <a:pPr algn="r">
              <a:spcBef>
                <a:spcPct val="50000"/>
              </a:spcBef>
            </a:pPr>
            <a:r>
              <a:rPr lang="ar-OM" sz="1800" u="none" dirty="0"/>
              <a:t>يتم تأكيد بعض الأحداث فقط من خلال </a:t>
            </a:r>
            <a:r>
              <a:rPr lang="en-GB" sz="1800" u="none" dirty="0" err="1"/>
              <a:t>facebook</a:t>
            </a:r>
            <a:r>
              <a:rPr lang="ar-OM" sz="1800" u="none" dirty="0"/>
              <a:t> أو </a:t>
            </a:r>
            <a:r>
              <a:rPr lang="en-GB" sz="1800" u="none" dirty="0"/>
              <a:t>twitter</a:t>
            </a:r>
            <a:r>
              <a:rPr lang="ar-OM" sz="1800" u="none" dirty="0"/>
              <a:t>، حسب ممارسات السلطات المحلية</a:t>
            </a:r>
          </a:p>
          <a:p>
            <a:pPr algn="l">
              <a:spcBef>
                <a:spcPct val="50000"/>
              </a:spcBef>
            </a:pPr>
            <a:endParaRPr lang="it-IT" sz="1800" b="1" u="none" noProof="1">
              <a:solidFill>
                <a:srgbClr val="69AE23"/>
              </a:solidFill>
              <a:latin typeface="Arial" charset="0"/>
            </a:endParaRPr>
          </a:p>
        </p:txBody>
      </p:sp>
      <p:sp>
        <p:nvSpPr>
          <p:cNvPr id="3" name="Rectangle 2"/>
          <p:cNvSpPr/>
          <p:nvPr/>
        </p:nvSpPr>
        <p:spPr>
          <a:xfrm>
            <a:off x="765160" y="1883953"/>
            <a:ext cx="8675593" cy="2600712"/>
          </a:xfrm>
          <a:prstGeom prst="rect">
            <a:avLst/>
          </a:prstGeom>
        </p:spPr>
        <p:txBody>
          <a:bodyPr wrap="square">
            <a:spAutoFit/>
          </a:bodyPr>
          <a:lstStyle/>
          <a:p>
            <a:pPr algn="r">
              <a:lnSpc>
                <a:spcPct val="100000"/>
              </a:lnSpc>
              <a:spcBef>
                <a:spcPts val="0"/>
              </a:spcBef>
              <a:spcAft>
                <a:spcPts val="600"/>
              </a:spcAft>
            </a:pPr>
            <a:r>
              <a:rPr lang="en-GB" sz="1600" b="1" u="none" dirty="0"/>
              <a:t>Twitter/Facebook/Instagram/LinkedIn</a:t>
            </a:r>
            <a:r>
              <a:rPr lang="ar-OM" sz="1600" b="1" u="none" dirty="0"/>
              <a:t> إلخ.</a:t>
            </a:r>
          </a:p>
          <a:p>
            <a:pPr marL="285750" indent="-285750" algn="r">
              <a:lnSpc>
                <a:spcPct val="100000"/>
              </a:lnSpc>
              <a:spcBef>
                <a:spcPts val="0"/>
              </a:spcBef>
              <a:spcAft>
                <a:spcPts val="600"/>
              </a:spcAft>
              <a:buClr>
                <a:srgbClr val="69AE23"/>
              </a:buClr>
              <a:buFont typeface="Wingdings" panose="05000000000000000000" pitchFamily="2" charset="2"/>
              <a:buChar char=""/>
            </a:pPr>
            <a:r>
              <a:rPr lang="ar-OM" sz="1600" u="none" dirty="0">
                <a:latin typeface="Arial" charset="0"/>
                <a:cs typeface="Times New Roman" pitchFamily="18" charset="0"/>
              </a:rPr>
              <a:t>أسرع من المواقع الإلكترونية</a:t>
            </a:r>
          </a:p>
          <a:p>
            <a:pPr marL="285750" indent="-285750" algn="r">
              <a:lnSpc>
                <a:spcPct val="100000"/>
              </a:lnSpc>
              <a:spcBef>
                <a:spcPts val="0"/>
              </a:spcBef>
              <a:spcAft>
                <a:spcPts val="600"/>
              </a:spcAft>
              <a:buClr>
                <a:srgbClr val="69AE23"/>
              </a:buClr>
              <a:buFont typeface="Wingdings" panose="05000000000000000000" pitchFamily="2" charset="2"/>
              <a:buChar char=""/>
            </a:pPr>
            <a:r>
              <a:rPr lang="ar-OM" sz="1600" u="none" dirty="0">
                <a:latin typeface="Arial" charset="0"/>
                <a:cs typeface="Times New Roman" pitchFamily="18" charset="0"/>
              </a:rPr>
              <a:t>المنظمات/المؤسسات التي ليس لديها مواقع إلكترونية</a:t>
            </a:r>
          </a:p>
          <a:p>
            <a:pPr marL="285750" indent="-285750" algn="r">
              <a:lnSpc>
                <a:spcPct val="100000"/>
              </a:lnSpc>
              <a:spcBef>
                <a:spcPts val="0"/>
              </a:spcBef>
              <a:spcAft>
                <a:spcPts val="600"/>
              </a:spcAft>
              <a:buClr>
                <a:srgbClr val="69AE23"/>
              </a:buClr>
              <a:buFont typeface="Wingdings" panose="05000000000000000000" pitchFamily="2" charset="2"/>
              <a:buChar char=""/>
            </a:pPr>
            <a:r>
              <a:rPr lang="ar-OM" sz="1600" u="none" dirty="0">
                <a:latin typeface="Arial" charset="0"/>
                <a:cs typeface="Times New Roman" pitchFamily="18" charset="0"/>
              </a:rPr>
              <a:t>تعد المعلومات من وسائل التواصل الاجتماعي صحيحة إذا كانت من حساب رسمي (مثل وزارة الصحة)</a:t>
            </a:r>
          </a:p>
          <a:p>
            <a:pPr algn="r">
              <a:lnSpc>
                <a:spcPct val="100000"/>
              </a:lnSpc>
              <a:spcBef>
                <a:spcPts val="0"/>
              </a:spcBef>
              <a:spcAft>
                <a:spcPts val="600"/>
              </a:spcAft>
              <a:buClr>
                <a:srgbClr val="69AE23"/>
              </a:buClr>
            </a:pPr>
            <a:r>
              <a:rPr lang="ar-OM" sz="1600" b="1" u="none" dirty="0">
                <a:solidFill>
                  <a:srgbClr val="69AE23"/>
                </a:solidFill>
                <a:latin typeface="Arial" charset="0"/>
                <a:cs typeface="Times New Roman" pitchFamily="18" charset="0"/>
              </a:rPr>
              <a:t>أفضل الممارسات:</a:t>
            </a:r>
          </a:p>
          <a:p>
            <a:pPr algn="r">
              <a:lnSpc>
                <a:spcPct val="100000"/>
              </a:lnSpc>
              <a:spcBef>
                <a:spcPts val="0"/>
              </a:spcBef>
              <a:spcAft>
                <a:spcPts val="600"/>
              </a:spcAft>
              <a:buClr>
                <a:srgbClr val="69AE23"/>
              </a:buClr>
            </a:pPr>
            <a:r>
              <a:rPr lang="ar-OM" sz="1600" u="none" dirty="0">
                <a:latin typeface="Arial" charset="0"/>
                <a:cs typeface="Times New Roman" pitchFamily="18" charset="0"/>
              </a:rPr>
              <a:t>لإنشاء قائمة بصفحات وسائل التواصل الاجتماعي الرسمية وذات الصلة لمعاهد ووكالات الصحة العامة</a:t>
            </a:r>
          </a:p>
          <a:p>
            <a:pPr algn="r">
              <a:lnSpc>
                <a:spcPct val="100000"/>
              </a:lnSpc>
              <a:spcBef>
                <a:spcPts val="0"/>
              </a:spcBef>
              <a:spcAft>
                <a:spcPts val="600"/>
              </a:spcAft>
              <a:buClr>
                <a:srgbClr val="69AE23"/>
              </a:buClr>
            </a:pPr>
            <a:r>
              <a:rPr lang="ar-OM" sz="1600" u="none" dirty="0">
                <a:latin typeface="Arial" charset="0"/>
                <a:cs typeface="Times New Roman" pitchFamily="18" charset="0"/>
              </a:rPr>
              <a:t>والمسؤولين</a:t>
            </a:r>
          </a:p>
          <a:p>
            <a:pPr algn="l">
              <a:lnSpc>
                <a:spcPct val="100000"/>
              </a:lnSpc>
              <a:spcBef>
                <a:spcPts val="0"/>
              </a:spcBef>
              <a:spcAft>
                <a:spcPts val="600"/>
              </a:spcAft>
            </a:pPr>
            <a:endParaRPr lang="en-US" sz="1600" u="none" dirty="0"/>
          </a:p>
        </p:txBody>
      </p:sp>
      <p:pic>
        <p:nvPicPr>
          <p:cNvPr id="6" name="Picture 5"/>
          <p:cNvPicPr>
            <a:picLocks noChangeAspect="1"/>
          </p:cNvPicPr>
          <p:nvPr/>
        </p:nvPicPr>
        <p:blipFill rotWithShape="1">
          <a:blip r:embed="rId3"/>
          <a:srcRect l="-1" r="40288" b="259"/>
          <a:stretch/>
        </p:blipFill>
        <p:spPr>
          <a:xfrm>
            <a:off x="8261890" y="4149080"/>
            <a:ext cx="2136179" cy="2475274"/>
          </a:xfrm>
          <a:prstGeom prst="rect">
            <a:avLst/>
          </a:prstGeom>
          <a:ln>
            <a:solidFill>
              <a:schemeClr val="tx1">
                <a:lumMod val="65000"/>
                <a:lumOff val="35000"/>
              </a:schemeClr>
            </a:solidFill>
          </a:ln>
        </p:spPr>
      </p:pic>
      <p:pic>
        <p:nvPicPr>
          <p:cNvPr id="7" name="Picture 6"/>
          <p:cNvPicPr>
            <a:picLocks noChangeAspect="1"/>
          </p:cNvPicPr>
          <p:nvPr/>
        </p:nvPicPr>
        <p:blipFill rotWithShape="1">
          <a:blip r:embed="rId4"/>
          <a:srcRect l="6255" b="16898"/>
          <a:stretch/>
        </p:blipFill>
        <p:spPr>
          <a:xfrm>
            <a:off x="161456" y="4132648"/>
            <a:ext cx="3465520" cy="2329771"/>
          </a:xfrm>
          <a:prstGeom prst="rect">
            <a:avLst/>
          </a:prstGeom>
          <a:ln>
            <a:solidFill>
              <a:schemeClr val="tx1">
                <a:lumMod val="65000"/>
                <a:lumOff val="35000"/>
              </a:schemeClr>
            </a:solidFill>
          </a:ln>
        </p:spPr>
      </p:pic>
      <p:pic>
        <p:nvPicPr>
          <p:cNvPr id="8" name="Picture 7"/>
          <p:cNvPicPr>
            <a:picLocks noChangeAspect="1"/>
          </p:cNvPicPr>
          <p:nvPr/>
        </p:nvPicPr>
        <p:blipFill rotWithShape="1">
          <a:blip r:embed="rId5"/>
          <a:srcRect r="4535" b="23474"/>
          <a:stretch/>
        </p:blipFill>
        <p:spPr>
          <a:xfrm>
            <a:off x="3623790" y="4149080"/>
            <a:ext cx="3436309" cy="2329771"/>
          </a:xfrm>
          <a:prstGeom prst="rect">
            <a:avLst/>
          </a:prstGeom>
          <a:ln>
            <a:solidFill>
              <a:schemeClr val="tx1">
                <a:lumMod val="65000"/>
                <a:lumOff val="35000"/>
              </a:schemeClr>
            </a:solidFill>
          </a:ln>
        </p:spPr>
      </p:pic>
      <p:pic>
        <p:nvPicPr>
          <p:cNvPr id="5" name="Picture 4"/>
          <p:cNvPicPr>
            <a:picLocks noChangeAspect="1"/>
          </p:cNvPicPr>
          <p:nvPr/>
        </p:nvPicPr>
        <p:blipFill>
          <a:blip r:embed="rId6"/>
          <a:stretch>
            <a:fillRect/>
          </a:stretch>
        </p:blipFill>
        <p:spPr>
          <a:xfrm>
            <a:off x="517632" y="3158970"/>
            <a:ext cx="495055" cy="518629"/>
          </a:xfrm>
          <a:prstGeom prst="rect">
            <a:avLst/>
          </a:prstGeom>
        </p:spPr>
      </p:pic>
      <p:pic>
        <p:nvPicPr>
          <p:cNvPr id="9" name="Picture 8"/>
          <p:cNvPicPr>
            <a:picLocks noChangeAspect="1"/>
          </p:cNvPicPr>
          <p:nvPr/>
        </p:nvPicPr>
        <p:blipFill>
          <a:blip r:embed="rId7"/>
          <a:stretch>
            <a:fillRect/>
          </a:stretch>
        </p:blipFill>
        <p:spPr>
          <a:xfrm>
            <a:off x="1244489" y="3165097"/>
            <a:ext cx="528870" cy="506377"/>
          </a:xfrm>
          <a:prstGeom prst="rect">
            <a:avLst/>
          </a:prstGeom>
        </p:spPr>
      </p:pic>
    </p:spTree>
    <p:extLst>
      <p:ext uri="{BB962C8B-B14F-4D97-AF65-F5344CB8AC3E}">
        <p14:creationId xmlns:p14="http://schemas.microsoft.com/office/powerpoint/2010/main" val="69130485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relateerde afbeeldi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19188" y="2918360"/>
            <a:ext cx="4107610" cy="229525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1846243" y="1643574"/>
            <a:ext cx="8632825" cy="3570852"/>
          </a:xfrm>
          <a:prstGeom prst="rect">
            <a:avLst/>
          </a:prstGeom>
        </p:spPr>
        <p:txBody>
          <a:bodyPr/>
          <a:lstStyle/>
          <a:p>
            <a:pPr lvl="0" algn="r" defTabSz="820738" eaLnBrk="0" hangingPunct="0">
              <a:lnSpc>
                <a:spcPct val="100000"/>
              </a:lnSpc>
              <a:spcBef>
                <a:spcPct val="50000"/>
              </a:spcBef>
              <a:buClr>
                <a:srgbClr val="69AE23"/>
              </a:buClr>
              <a:buSzPct val="80000"/>
              <a:tabLst>
                <a:tab pos="341313" algn="l"/>
                <a:tab pos="1150938" algn="l"/>
              </a:tabLst>
              <a:defRPr/>
            </a:pPr>
            <a:r>
              <a:rPr lang="ar-OM" sz="1800" b="1" u="none" dirty="0">
                <a:solidFill>
                  <a:srgbClr val="69AE23"/>
                </a:solidFill>
                <a:cs typeface="Times New Roman" pitchFamily="18" charset="0"/>
              </a:rPr>
              <a:t>إذا</a:t>
            </a:r>
            <a:r>
              <a:rPr lang="ar-OM" sz="1800" b="1" u="none" dirty="0">
                <a:cs typeface="Times New Roman" pitchFamily="18" charset="0"/>
              </a:rPr>
              <a:t> تعذر العثور على المعلومات عبر الإنترنت </a:t>
            </a:r>
            <a:r>
              <a:rPr lang="ar-OM" sz="1800" b="1" u="none" dirty="0">
                <a:solidFill>
                  <a:srgbClr val="69AE23"/>
                </a:solidFill>
                <a:cs typeface="Times New Roman" pitchFamily="18" charset="0"/>
              </a:rPr>
              <a:t>اتصل</a:t>
            </a:r>
            <a:r>
              <a:rPr lang="ar-OM" sz="1800" b="1" u="none" dirty="0">
                <a:cs typeface="Times New Roman" pitchFamily="18" charset="0"/>
              </a:rPr>
              <a:t> بالجهات النظيرة ذات الصلة:</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b="1" u="none" dirty="0">
                <a:cs typeface="Times New Roman" pitchFamily="18" charset="0"/>
              </a:rPr>
              <a:t>إنشاء</a:t>
            </a:r>
            <a:r>
              <a:rPr lang="ar-OM" sz="1400" u="none" dirty="0">
                <a:cs typeface="Times New Roman" pitchFamily="18" charset="0"/>
              </a:rPr>
              <a:t> شبكة/قنوات:</a:t>
            </a:r>
          </a:p>
          <a:p>
            <a:pPr marL="742950" lvl="1"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cs typeface="Times New Roman" pitchFamily="18" charset="0"/>
              </a:rPr>
              <a:t>للاتصال السريع</a:t>
            </a:r>
          </a:p>
          <a:p>
            <a:pPr marL="742950" lvl="1"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cs typeface="Times New Roman" pitchFamily="18" charset="0"/>
              </a:rPr>
              <a:t>السماح </a:t>
            </a:r>
            <a:r>
              <a:rPr lang="ar-OM" sz="1400" b="1" u="none" dirty="0">
                <a:cs typeface="Times New Roman" pitchFamily="18" charset="0"/>
              </a:rPr>
              <a:t>بتبادل</a:t>
            </a:r>
            <a:r>
              <a:rPr lang="ar-OM" sz="1400" u="none" dirty="0">
                <a:cs typeface="Times New Roman" pitchFamily="18" charset="0"/>
              </a:rPr>
              <a:t> البيانات والخبرات</a:t>
            </a: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b="1" u="none" dirty="0">
                <a:cs typeface="Times New Roman" pitchFamily="18" charset="0"/>
              </a:rPr>
              <a:t>تتضمن:</a:t>
            </a:r>
          </a:p>
          <a:p>
            <a:pPr marL="742950" lvl="1"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cs typeface="Times New Roman" pitchFamily="18" charset="0"/>
              </a:rPr>
              <a:t>شركاء الصحة العامة</a:t>
            </a:r>
          </a:p>
          <a:p>
            <a:pPr marL="742950" lvl="1"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cs typeface="Times New Roman" pitchFamily="18" charset="0"/>
              </a:rPr>
              <a:t>(على الصعيد القطري) </a:t>
            </a:r>
            <a:r>
              <a:rPr lang="ar-OM" sz="1400" b="1" u="none" dirty="0">
                <a:solidFill>
                  <a:srgbClr val="69AE23"/>
                </a:solidFill>
                <a:cs typeface="Times New Roman" pitchFamily="18" charset="0"/>
              </a:rPr>
              <a:t>جهات التنسيق</a:t>
            </a:r>
          </a:p>
          <a:p>
            <a:pPr marL="742950" lvl="1"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ea typeface="Microsoft Sans Serif" panose="020B0604020202020204" pitchFamily="34" charset="0"/>
                <a:cs typeface="Microsoft Sans Serif" panose="020B0604020202020204" pitchFamily="34" charset="0"/>
              </a:rPr>
              <a:t>الشركاء في القطاعات الأخرى</a:t>
            </a:r>
          </a:p>
          <a:p>
            <a:pPr marL="287338" marR="0" indent="-287338" algn="l" defTabSz="820738" eaLnBrk="0" latinLnBrk="0" hangingPunct="0">
              <a:lnSpc>
                <a:spcPct val="80000"/>
              </a:lnSpc>
              <a:spcBef>
                <a:spcPct val="50000"/>
              </a:spcBef>
              <a:buClr>
                <a:srgbClr val="69AE23"/>
              </a:buClr>
              <a:buSzPct val="80000"/>
              <a:buFont typeface="Wingdings" panose="05000000000000000000" pitchFamily="2" charset="2"/>
              <a:buChar char="Ø"/>
              <a:tabLst>
                <a:tab pos="341313" algn="l"/>
                <a:tab pos="1150938" algn="l"/>
              </a:tabLst>
              <a:defRPr/>
            </a:pPr>
            <a:endParaRPr lang="en-GB" sz="1400" u="none" kern="0" dirty="0">
              <a:ea typeface="Microsoft Sans Serif" panose="020B0604020202020204" pitchFamily="34" charset="0"/>
              <a:cs typeface="Microsoft Sans Serif" panose="020B0604020202020204" pitchFamily="34" charset="0"/>
            </a:endParaRPr>
          </a:p>
        </p:txBody>
      </p:sp>
      <p:grpSp>
        <p:nvGrpSpPr>
          <p:cNvPr id="2" name="Group 1">
            <a:extLst>
              <a:ext uri="{FF2B5EF4-FFF2-40B4-BE49-F238E27FC236}">
                <a16:creationId xmlns:a16="http://schemas.microsoft.com/office/drawing/2014/main" id="{84598854-A12B-4ABC-A8C1-64429E6617C4}"/>
              </a:ext>
            </a:extLst>
          </p:cNvPr>
          <p:cNvGrpSpPr/>
          <p:nvPr/>
        </p:nvGrpSpPr>
        <p:grpSpPr>
          <a:xfrm>
            <a:off x="5757541" y="3979622"/>
            <a:ext cx="1496928" cy="1232041"/>
            <a:chOff x="5511607" y="3959926"/>
            <a:chExt cx="1496928" cy="1232041"/>
          </a:xfrm>
        </p:grpSpPr>
        <p:sp>
          <p:nvSpPr>
            <p:cNvPr id="5" name="Rectangular Callout 4"/>
            <p:cNvSpPr/>
            <p:nvPr/>
          </p:nvSpPr>
          <p:spPr bwMode="auto">
            <a:xfrm>
              <a:off x="5573748" y="3959926"/>
              <a:ext cx="1372645" cy="990110"/>
            </a:xfrm>
            <a:prstGeom prst="wedgeRectCallout">
              <a:avLst>
                <a:gd name="adj1" fmla="val 74071"/>
                <a:gd name="adj2" fmla="val -6606"/>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5511607" y="4065505"/>
              <a:ext cx="1496928" cy="1126462"/>
            </a:xfrm>
            <a:prstGeom prst="rect">
              <a:avLst/>
            </a:prstGeom>
            <a:noFill/>
          </p:spPr>
          <p:txBody>
            <a:bodyPr wrap="square" rtlCol="0">
              <a:spAutoFit/>
            </a:bodyPr>
            <a:lstStyle/>
            <a:p>
              <a:r>
                <a:rPr lang="ar-OM" dirty="0"/>
                <a:t>جهات الاتصال المحددة مسبقًا في وكالات الصحة العامة الرسمية (الوطنية)</a:t>
              </a:r>
            </a:p>
            <a:p>
              <a:endParaRPr lang="en-GB" dirty="0"/>
            </a:p>
          </p:txBody>
        </p:sp>
      </p:grpSp>
      <p:sp>
        <p:nvSpPr>
          <p:cNvPr id="7" name="TextBox 6"/>
          <p:cNvSpPr txBox="1"/>
          <p:nvPr/>
        </p:nvSpPr>
        <p:spPr>
          <a:xfrm>
            <a:off x="1018752" y="865334"/>
            <a:ext cx="8387367" cy="368577"/>
          </a:xfrm>
          <a:prstGeom prst="rect">
            <a:avLst/>
          </a:prstGeom>
          <a:noFill/>
        </p:spPr>
        <p:txBody>
          <a:bodyPr wrap="square" rtlCol="0">
            <a:spAutoFit/>
          </a:bodyPr>
          <a:lstStyle/>
          <a:p>
            <a:pPr algn="r"/>
            <a:r>
              <a:rPr lang="ar-OM" sz="2000" b="1" u="none" dirty="0">
                <a:solidFill>
                  <a:srgbClr val="69AE23"/>
                </a:solidFill>
              </a:rPr>
              <a:t>الشبكات المستخدمة للتحقق</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8047398"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مثال: </a:t>
            </a:r>
            <a:r>
              <a:rPr lang="ar-OM" sz="1800" b="1" u="none" dirty="0" err="1">
                <a:solidFill>
                  <a:srgbClr val="69AE23"/>
                </a:solidFill>
                <a:latin typeface="Arial" charset="0"/>
              </a:rPr>
              <a:t>الإيبولا</a:t>
            </a:r>
            <a:r>
              <a:rPr lang="ar-OM" sz="1800" b="1" u="none" dirty="0">
                <a:solidFill>
                  <a:srgbClr val="69AE23"/>
                </a:solidFill>
                <a:latin typeface="Arial" charset="0"/>
              </a:rPr>
              <a:t> في </a:t>
            </a:r>
            <a:r>
              <a:rPr lang="ar-OM" sz="1800" b="1" u="none" dirty="0" err="1">
                <a:solidFill>
                  <a:srgbClr val="69AE23"/>
                </a:solidFill>
                <a:latin typeface="Arial" charset="0"/>
              </a:rPr>
              <a:t>موردور</a:t>
            </a:r>
            <a:r>
              <a:rPr lang="ar-OM" sz="1800" b="1" u="none" dirty="0">
                <a:solidFill>
                  <a:srgbClr val="69AE23"/>
                </a:solidFill>
                <a:latin typeface="Arial" charset="0"/>
              </a:rPr>
              <a:t> - 2019</a:t>
            </a:r>
          </a:p>
        </p:txBody>
      </p:sp>
      <p:sp>
        <p:nvSpPr>
          <p:cNvPr id="5" name="TextBox 4"/>
          <p:cNvSpPr txBox="1"/>
          <p:nvPr/>
        </p:nvSpPr>
        <p:spPr>
          <a:xfrm>
            <a:off x="4215390" y="3383995"/>
            <a:ext cx="5360675" cy="664797"/>
          </a:xfrm>
          <a:prstGeom prst="rect">
            <a:avLst/>
          </a:prstGeom>
          <a:noFill/>
        </p:spPr>
        <p:txBody>
          <a:bodyPr wrap="square" rtlCol="0">
            <a:spAutoFit/>
          </a:bodyPr>
          <a:lstStyle/>
          <a:p>
            <a:pPr marL="228600" indent="-228600" algn="r">
              <a:buFont typeface="+mj-lt"/>
              <a:buAutoNum type="arabicPeriod"/>
            </a:pPr>
            <a:r>
              <a:rPr lang="ar-OM" b="1" u="none" dirty="0"/>
              <a:t>هل يجب التحقق من هذه المعلومة؟ </a:t>
            </a:r>
          </a:p>
          <a:p>
            <a:pPr marL="171450" indent="-171450" algn="r">
              <a:buFont typeface="Wingdings" panose="05000000000000000000" pitchFamily="2" charset="2"/>
              <a:buChar char="q"/>
            </a:pPr>
            <a:r>
              <a:rPr lang="ar-OM" u="none" dirty="0"/>
              <a:t>نعم</a:t>
            </a:r>
          </a:p>
          <a:p>
            <a:pPr marL="171450" indent="-171450" algn="r">
              <a:buFont typeface="Wingdings" panose="05000000000000000000" pitchFamily="2" charset="2"/>
              <a:buChar char="q"/>
            </a:pPr>
            <a:r>
              <a:rPr lang="ar-OM" u="none" dirty="0"/>
              <a:t>لا</a:t>
            </a:r>
          </a:p>
        </p:txBody>
      </p:sp>
      <p:sp>
        <p:nvSpPr>
          <p:cNvPr id="6" name="TextBox 5"/>
          <p:cNvSpPr txBox="1"/>
          <p:nvPr/>
        </p:nvSpPr>
        <p:spPr>
          <a:xfrm>
            <a:off x="9876862" y="1615934"/>
            <a:ext cx="2645858" cy="2492990"/>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a:pPr>
            <a:r>
              <a:rPr lang="ar-OM" b="1" u="none" dirty="0"/>
              <a:t>نافذتان منبثقتان حسب الإجابة:</a:t>
            </a:r>
          </a:p>
          <a:p>
            <a:r>
              <a:rPr lang="ar-OM" dirty="0"/>
              <a:t>الإجابة صحيحة</a:t>
            </a:r>
            <a:r>
              <a:rPr lang="ar-OM" u="none" dirty="0"/>
              <a:t>، نظرًا لأنه خبر من وسائل الإعلام، فإنه يعد مصدر غير </a:t>
            </a:r>
            <a:r>
              <a:rPr lang="ar-OM" u="none" dirty="0" err="1"/>
              <a:t>رسمي.ومن</a:t>
            </a:r>
            <a:r>
              <a:rPr lang="ar-OM" u="none" dirty="0"/>
              <a:t> ثم، يجب التحقق من العنصر. </a:t>
            </a:r>
          </a:p>
          <a:p>
            <a:r>
              <a:rPr lang="ar-OM" dirty="0"/>
              <a:t>الإجابة خاطئة.</a:t>
            </a:r>
            <a:r>
              <a:rPr lang="ar-OM" u="none" dirty="0"/>
              <a:t> فعلى الرغم من أنه قد ذُكِر أن الأطباء قد شاركوا في تأكيد المرض، إلا أن مصدر هذا الخبر هو وسائل الإعلام. فهي تعد مصدر غير رسمي. ومن ثم، يجب التحقق من المعلومات. </a:t>
            </a:r>
          </a:p>
        </p:txBody>
      </p:sp>
      <p:sp>
        <p:nvSpPr>
          <p:cNvPr id="27" name="TextBox 26"/>
          <p:cNvSpPr txBox="1"/>
          <p:nvPr/>
        </p:nvSpPr>
        <p:spPr>
          <a:xfrm>
            <a:off x="4186556" y="4150425"/>
            <a:ext cx="5360675" cy="1071062"/>
          </a:xfrm>
          <a:prstGeom prst="rect">
            <a:avLst/>
          </a:prstGeom>
          <a:noFill/>
        </p:spPr>
        <p:txBody>
          <a:bodyPr wrap="square" rtlCol="0">
            <a:spAutoFit/>
          </a:bodyPr>
          <a:lstStyle/>
          <a:p>
            <a:pPr marL="228600" indent="-228600" algn="r">
              <a:buFont typeface="+mj-lt"/>
              <a:buAutoNum type="arabicPeriod" startAt="2"/>
            </a:pPr>
            <a:r>
              <a:rPr lang="ar-OM" b="1" u="none" dirty="0"/>
              <a:t>حدد جميع المصادر التي يمكن استخدامها للتحقق من هذه المعلومات:</a:t>
            </a:r>
          </a:p>
          <a:p>
            <a:pPr marL="171450" indent="-171450" algn="r">
              <a:buFont typeface="Wingdings" panose="05000000000000000000" pitchFamily="2" charset="2"/>
              <a:buChar char="q"/>
            </a:pPr>
            <a:r>
              <a:rPr lang="ar-OM" u="none" dirty="0"/>
              <a:t>أخبار وزارة الصحة في </a:t>
            </a:r>
            <a:r>
              <a:rPr lang="ar-OM" u="none" dirty="0" err="1"/>
              <a:t>موردور</a:t>
            </a:r>
            <a:r>
              <a:rPr lang="ar-OM" u="none" dirty="0"/>
              <a:t> على صفحة الويب</a:t>
            </a:r>
          </a:p>
          <a:p>
            <a:pPr marL="171450" indent="-171450" algn="r">
              <a:buFont typeface="Wingdings" panose="05000000000000000000" pitchFamily="2" charset="2"/>
              <a:buChar char="q"/>
            </a:pPr>
            <a:r>
              <a:rPr lang="ar-OM" u="none" dirty="0"/>
              <a:t>تغريدة من شخص كان موجودًا في المستشفى</a:t>
            </a:r>
          </a:p>
          <a:p>
            <a:pPr marL="171450" indent="-171450" algn="r">
              <a:buFont typeface="Wingdings" panose="05000000000000000000" pitchFamily="2" charset="2"/>
              <a:buChar char="q"/>
            </a:pPr>
            <a:r>
              <a:rPr lang="ar-OM" u="none" dirty="0"/>
              <a:t>بيان صحفي صادر عن وزارة الصحة في </a:t>
            </a:r>
            <a:r>
              <a:rPr lang="ar-OM" u="none" dirty="0" err="1"/>
              <a:t>موردور</a:t>
            </a:r>
            <a:r>
              <a:rPr lang="ar-OM" u="none" dirty="0"/>
              <a:t> نُشر على صفحتهم على الفيسبوك</a:t>
            </a:r>
          </a:p>
          <a:p>
            <a:pPr algn="l"/>
            <a:endParaRPr lang="en-GB" u="none" dirty="0"/>
          </a:p>
        </p:txBody>
      </p:sp>
      <p:sp>
        <p:nvSpPr>
          <p:cNvPr id="28" name="TextBox 27"/>
          <p:cNvSpPr txBox="1"/>
          <p:nvPr/>
        </p:nvSpPr>
        <p:spPr>
          <a:xfrm>
            <a:off x="9856170" y="4184442"/>
            <a:ext cx="2645858" cy="2529923"/>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2"/>
            </a:pPr>
            <a:r>
              <a:rPr lang="ar-OM" b="1" u="none"/>
              <a:t>النوافذ المنبثقة لكل إجابة:</a:t>
            </a:r>
          </a:p>
          <a:p>
            <a:r>
              <a:rPr lang="ar-OM"/>
              <a:t>الإجابة صحيحة</a:t>
            </a:r>
            <a:r>
              <a:rPr lang="ar-OM" u="none"/>
              <a:t>، إذ تعد وزارة الصحة في موردور مصدرًا رسميًا لتأكيد المعلومات.</a:t>
            </a:r>
          </a:p>
          <a:p>
            <a:r>
              <a:rPr lang="ar-OM"/>
              <a:t> الإجابة خاطئة.</a:t>
            </a:r>
            <a:r>
              <a:rPr lang="ar-OM" u="none"/>
              <a:t>فعلى الرغم من أن هذا الشخص ربما كان في نفس مكان الحالة المشتبه بها، إلا أن هذا لا يعد مصدرًا رسميًا يمكن التحقق منه.  </a:t>
            </a:r>
          </a:p>
          <a:p>
            <a:r>
              <a:rPr lang="ar-OM"/>
              <a:t>الإجابة خاطئة.</a:t>
            </a:r>
            <a:r>
              <a:rPr lang="ar-OM" u="none"/>
              <a:t>نظرًا لنشر البيان الصحفي على صفحة </a:t>
            </a:r>
            <a:r>
              <a:rPr lang="en-GB" u="none"/>
              <a:t>Facebook</a:t>
            </a:r>
            <a:r>
              <a:rPr lang="ar-OM" u="none"/>
              <a:t> الرسمية لوزارة الصحة في موردور، يعد هذا مصدرًا مؤكدًا. </a:t>
            </a:r>
          </a:p>
        </p:txBody>
      </p:sp>
      <p:sp>
        <p:nvSpPr>
          <p:cNvPr id="29" name="TextBox 28"/>
          <p:cNvSpPr txBox="1"/>
          <p:nvPr/>
        </p:nvSpPr>
        <p:spPr>
          <a:xfrm>
            <a:off x="4192635" y="5252862"/>
            <a:ext cx="5360675" cy="1237262"/>
          </a:xfrm>
          <a:prstGeom prst="rect">
            <a:avLst/>
          </a:prstGeom>
          <a:noFill/>
        </p:spPr>
        <p:txBody>
          <a:bodyPr wrap="square" rtlCol="0">
            <a:spAutoFit/>
          </a:bodyPr>
          <a:lstStyle/>
          <a:p>
            <a:pPr marL="228600" indent="-228600" algn="r">
              <a:buFont typeface="+mj-lt"/>
              <a:buAutoNum type="arabicPeriod" startAt="3"/>
            </a:pPr>
            <a:r>
              <a:rPr lang="ar-OM" b="1" u="none" dirty="0"/>
              <a:t>ماذا ستفعل إذا لم تأكد أي من مصادر الويب هذه المعلومات؟</a:t>
            </a:r>
          </a:p>
          <a:p>
            <a:pPr marL="171450" indent="-171450" algn="r">
              <a:buFont typeface="Wingdings" panose="05000000000000000000" pitchFamily="2" charset="2"/>
              <a:buChar char="q"/>
            </a:pPr>
            <a:r>
              <a:rPr lang="ar-OM" u="none" dirty="0"/>
              <a:t>الاتصال بمنظمة أطباء بلا حدود في وزارة الصحة في </a:t>
            </a:r>
            <a:r>
              <a:rPr lang="ar-OM" u="none" dirty="0" err="1"/>
              <a:t>موردور</a:t>
            </a:r>
            <a:endParaRPr lang="ar-OM" u="none" dirty="0"/>
          </a:p>
          <a:p>
            <a:pPr marL="171450" indent="-171450" algn="r">
              <a:buFont typeface="Wingdings" panose="05000000000000000000" pitchFamily="2" charset="2"/>
              <a:buChar char="q"/>
            </a:pPr>
            <a:r>
              <a:rPr lang="ar-OM" u="none" dirty="0"/>
              <a:t>الاتصال بفرع منظمة الصحّة العالمية في الاتحاد الأوروبي</a:t>
            </a:r>
          </a:p>
          <a:p>
            <a:pPr marL="171450" indent="-171450" algn="r">
              <a:buFont typeface="Wingdings" panose="05000000000000000000" pitchFamily="2" charset="2"/>
              <a:buChar char="q"/>
            </a:pPr>
            <a:r>
              <a:rPr lang="ar-OM" u="none" dirty="0"/>
              <a:t>الاتصال بالمركز الأوروبي للوقاية من الأمراض ومكافحتها</a:t>
            </a:r>
          </a:p>
          <a:p>
            <a:pPr marL="171450" indent="-171450" algn="r">
              <a:buFont typeface="Wingdings" panose="05000000000000000000" pitchFamily="2" charset="2"/>
              <a:buChar char="q"/>
            </a:pPr>
            <a:r>
              <a:rPr lang="ar-OM" u="none" dirty="0"/>
              <a:t>تجاهل هذه المعلومة</a:t>
            </a:r>
          </a:p>
        </p:txBody>
      </p:sp>
      <p:sp>
        <p:nvSpPr>
          <p:cNvPr id="30" name="TextBox 29"/>
          <p:cNvSpPr txBox="1"/>
          <p:nvPr/>
        </p:nvSpPr>
        <p:spPr>
          <a:xfrm>
            <a:off x="3587209" y="5714292"/>
            <a:ext cx="2645858" cy="5466112"/>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3"/>
            </a:pPr>
            <a:r>
              <a:rPr lang="ar-OM" b="1" u="none"/>
              <a:t>النوافذ المنبثقة لكل إجابة:</a:t>
            </a:r>
          </a:p>
          <a:p>
            <a:pPr lvl="0" algn="r" eaLnBrk="0" hangingPunct="0">
              <a:lnSpc>
                <a:spcPct val="100000"/>
              </a:lnSpc>
              <a:spcBef>
                <a:spcPct val="30000"/>
              </a:spcBef>
              <a:defRPr/>
            </a:pPr>
            <a:r>
              <a:rPr lang="ar-OM"/>
              <a:t>يمكن للإجابة أن تكون صحيحة.</a:t>
            </a:r>
            <a:r>
              <a:rPr lang="ar-OM" u="none"/>
              <a:t>إذا كنت قد أنشأت جهة تنسيق وطنية في وزارة الصحة في موردور، فيمكنك الاتصال بها من خلال وسيلة الاتصال المعتمدة لديك.</a:t>
            </a:r>
          </a:p>
          <a:p>
            <a:pPr lvl="0" algn="r" eaLnBrk="0" hangingPunct="0">
              <a:lnSpc>
                <a:spcPct val="100000"/>
              </a:lnSpc>
              <a:spcBef>
                <a:spcPct val="30000"/>
              </a:spcBef>
              <a:defRPr/>
            </a:pPr>
            <a:r>
              <a:rPr lang="ar-OM"/>
              <a:t>يمكن للإجابة أن تكون صحيحة.</a:t>
            </a:r>
            <a:r>
              <a:rPr lang="ar-OM" u="none"/>
              <a:t>إذا لم تكن وزارة الصحة السويدية جزءًا من شبكتك، ولكن مكتب منظمة الصحة العالمية للمنطقة الأوروبية موجود في شبكتك، فيمكنك استخدام هذه الشراكة باعتبارها طريقة غير مباشرة لطلب التحقق من خلال الاتصال بهم بوسيلة الاتصال المعتمدة لديك.</a:t>
            </a:r>
          </a:p>
          <a:p>
            <a:pPr lvl="0" algn="r" eaLnBrk="0" hangingPunct="0">
              <a:lnSpc>
                <a:spcPct val="100000"/>
              </a:lnSpc>
              <a:spcBef>
                <a:spcPct val="30000"/>
              </a:spcBef>
              <a:defRPr/>
            </a:pPr>
            <a:r>
              <a:rPr lang="ar-OM">
                <a:latin typeface="Arial" charset="0"/>
                <a:cs typeface="Times New Roman" pitchFamily="18" charset="0"/>
              </a:rPr>
              <a:t>يمكن للإجابة أن تكون صحيحة.</a:t>
            </a:r>
            <a:r>
              <a:rPr lang="ar-OM" u="none"/>
              <a:t>ذا لم تكن وزارة الصحة في موردور جزءًا من شبكتك، يمكن استخدام المركز الأوروبي للوقاية من الأمراض ومكافحتها ليكون مصدرًا غير مباشر للتحقق.</a:t>
            </a:r>
          </a:p>
          <a:p>
            <a:pPr lvl="0" algn="r" eaLnBrk="0" hangingPunct="0">
              <a:lnSpc>
                <a:spcPct val="100000"/>
              </a:lnSpc>
              <a:spcBef>
                <a:spcPct val="30000"/>
              </a:spcBef>
              <a:defRPr/>
            </a:pPr>
            <a:r>
              <a:rPr lang="ar-OM">
                <a:latin typeface="Arial" charset="0"/>
                <a:cs typeface="Times New Roman" pitchFamily="18" charset="0"/>
              </a:rPr>
              <a:t>هذه الإجابة خاطئة.</a:t>
            </a:r>
            <a:r>
              <a:rPr lang="ar-OM" u="none">
                <a:latin typeface="Arial" charset="0"/>
                <a:cs typeface="Times New Roman" pitchFamily="18" charset="0"/>
              </a:rPr>
              <a:t> إذا لم تكن قادرًا على التحقق من المعلومات عبر الإنترنت، فيجب عليك الاتصال بمنظمة شريكة ذات صلة أو جهة اتصال قائمة.</a:t>
            </a:r>
          </a:p>
        </p:txBody>
      </p:sp>
      <p:sp>
        <p:nvSpPr>
          <p:cNvPr id="9" name="TextBox 8">
            <a:extLst>
              <a:ext uri="{FF2B5EF4-FFF2-40B4-BE49-F238E27FC236}">
                <a16:creationId xmlns:a16="http://schemas.microsoft.com/office/drawing/2014/main" id="{75860B0A-FFD3-4EDD-B54B-C291D1CD0A12}"/>
              </a:ext>
            </a:extLst>
          </p:cNvPr>
          <p:cNvSpPr txBox="1"/>
          <p:nvPr/>
        </p:nvSpPr>
        <p:spPr>
          <a:xfrm>
            <a:off x="549318" y="1460863"/>
            <a:ext cx="9145343" cy="1609671"/>
          </a:xfrm>
          <a:prstGeom prst="rect">
            <a:avLst/>
          </a:prstGeom>
          <a:solidFill>
            <a:schemeClr val="tx1"/>
          </a:solidFill>
        </p:spPr>
        <p:txBody>
          <a:bodyPr wrap="square" rtlCol="0">
            <a:spAutoFit/>
          </a:bodyPr>
          <a:lstStyle/>
          <a:p>
            <a:pPr algn="r">
              <a:lnSpc>
                <a:spcPct val="100000"/>
              </a:lnSpc>
              <a:spcAft>
                <a:spcPts val="600"/>
              </a:spcAft>
            </a:pPr>
            <a:r>
              <a:rPr lang="ar-OM" sz="2400" b="1" u="none" dirty="0" err="1">
                <a:solidFill>
                  <a:srgbClr val="448EC2"/>
                </a:solidFill>
                <a:latin typeface="+mn-lt"/>
              </a:rPr>
              <a:t>الإيبولا</a:t>
            </a:r>
            <a:r>
              <a:rPr lang="ar-OM" sz="2400" b="1" u="none" dirty="0">
                <a:solidFill>
                  <a:srgbClr val="448EC2"/>
                </a:solidFill>
                <a:latin typeface="+mn-lt"/>
              </a:rPr>
              <a:t> "تصيب أوروبا"</a:t>
            </a:r>
            <a:r>
              <a:rPr lang="ar-OM" sz="2400" b="1" u="none" dirty="0">
                <a:solidFill>
                  <a:schemeClr val="bg1"/>
                </a:solidFill>
                <a:latin typeface="+mn-lt"/>
              </a:rPr>
              <a:t> حالة اشتباه بالإصابة بداء الكلب في </a:t>
            </a:r>
            <a:r>
              <a:rPr lang="ar-OM" sz="2400" b="1" u="none" dirty="0" err="1">
                <a:solidFill>
                  <a:schemeClr val="bg1"/>
                </a:solidFill>
                <a:latin typeface="+mn-lt"/>
              </a:rPr>
              <a:t>موردور</a:t>
            </a:r>
            <a:r>
              <a:rPr lang="ar-OM" sz="2400" b="1" u="none" dirty="0">
                <a:solidFill>
                  <a:schemeClr val="bg1"/>
                </a:solidFill>
                <a:latin typeface="+mn-lt"/>
              </a:rPr>
              <a:t> وعزل المريض في الحجر الصحي بعد أن تقيأ الدم</a:t>
            </a:r>
          </a:p>
          <a:p>
            <a:pPr algn="r">
              <a:lnSpc>
                <a:spcPct val="100000"/>
              </a:lnSpc>
            </a:pPr>
            <a:r>
              <a:rPr lang="ar-OM" sz="1600" u="none" dirty="0">
                <a:solidFill>
                  <a:schemeClr val="bg1"/>
                </a:solidFill>
                <a:latin typeface="+mn-lt"/>
              </a:rPr>
              <a:t>تم عزل المريض بينما يجري الأطباء الاختبارات لتأكيد المرض</a:t>
            </a:r>
          </a:p>
          <a:p>
            <a:pPr algn="l"/>
            <a:endParaRPr lang="en-GB" u="none" dirty="0">
              <a:solidFill>
                <a:schemeClr val="bg1"/>
              </a:solidFill>
            </a:endParaRPr>
          </a:p>
          <a:p>
            <a:pPr algn="r"/>
            <a:r>
              <a:rPr lang="ar-OM" u="none" dirty="0">
                <a:solidFill>
                  <a:schemeClr val="bg1"/>
                </a:solidFill>
              </a:rPr>
              <a:t>4 فبراير 2018، 13:37</a:t>
            </a:r>
          </a:p>
        </p:txBody>
      </p:sp>
      <p:sp>
        <p:nvSpPr>
          <p:cNvPr id="51" name="Rectangle 50">
            <a:extLst>
              <a:ext uri="{FF2B5EF4-FFF2-40B4-BE49-F238E27FC236}">
                <a16:creationId xmlns:a16="http://schemas.microsoft.com/office/drawing/2014/main" id="{C20DA2F4-663E-47B6-9442-B1D13570E0BD}"/>
              </a:ext>
            </a:extLst>
          </p:cNvPr>
          <p:cNvSpPr/>
          <p:nvPr/>
        </p:nvSpPr>
        <p:spPr bwMode="auto">
          <a:xfrm>
            <a:off x="419091" y="3242952"/>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pic>
        <p:nvPicPr>
          <p:cNvPr id="52" name="Picture 51">
            <a:extLst>
              <a:ext uri="{FF2B5EF4-FFF2-40B4-BE49-F238E27FC236}">
                <a16:creationId xmlns:a16="http://schemas.microsoft.com/office/drawing/2014/main" id="{7D281C48-E58A-4C5D-A469-F714D770B0FD}"/>
              </a:ext>
            </a:extLst>
          </p:cNvPr>
          <p:cNvPicPr>
            <a:picLocks noChangeAspect="1"/>
          </p:cNvPicPr>
          <p:nvPr/>
        </p:nvPicPr>
        <p:blipFill>
          <a:blip r:embed="rId3"/>
          <a:stretch>
            <a:fillRect/>
          </a:stretch>
        </p:blipFill>
        <p:spPr>
          <a:xfrm>
            <a:off x="602150" y="3220829"/>
            <a:ext cx="3395268" cy="2298922"/>
          </a:xfrm>
          <a:prstGeom prst="rect">
            <a:avLst/>
          </a:prstGeom>
        </p:spPr>
      </p:pic>
    </p:spTree>
    <p:extLst>
      <p:ext uri="{BB962C8B-B14F-4D97-AF65-F5344CB8AC3E}">
        <p14:creationId xmlns:p14="http://schemas.microsoft.com/office/powerpoint/2010/main" val="1778957044"/>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5&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506&quot;&gt;&lt;property id=&quot;20148&quot; value=&quot;5&quot;/&gt;&lt;property id=&quot;20300&quot; value=&quot;Slide 3&quot;/&gt;&lt;property id=&quot;20307&quot; value=&quot;309&quot;/&gt;&lt;/object&gt;&lt;object type=&quot;3&quot; unique_id=&quot;10508&quot;&gt;&lt;property id=&quot;20148&quot; value=&quot;5&quot;/&gt;&lt;property id=&quot;20300&quot; value=&quot;Slide 6&quot;/&gt;&lt;property id=&quot;20307&quot; value=&quot;300&quot;/&gt;&lt;/object&gt;&lt;object type=&quot;3&quot; unique_id=&quot;10509&quot;&gt;&lt;property id=&quot;20148&quot; value=&quot;5&quot;/&gt;&lt;property id=&quot;20300&quot; value=&quot;Slide 7&quot;/&gt;&lt;property id=&quot;20307&quot; value=&quot;301&quot;/&gt;&lt;/object&gt;&lt;object type=&quot;3&quot; unique_id=&quot;10512&quot;&gt;&lt;property id=&quot;20148&quot; value=&quot;5&quot;/&gt;&lt;property id=&quot;20300&quot; value=&quot;Slide 8&quot;/&gt;&lt;property id=&quot;20307&quot; value=&quot;303&quot;/&gt;&lt;/object&gt;&lt;object type=&quot;3&quot; unique_id=&quot;10513&quot;&gt;&lt;property id=&quot;20148&quot; value=&quot;5&quot;/&gt;&lt;property id=&quot;20300&quot; value=&quot;Slide 9&quot;/&gt;&lt;property id=&quot;20307&quot; value=&quot;304&quot;/&gt;&lt;/object&gt;&lt;object type=&quot;3&quot; unique_id=&quot;10514&quot;&gt;&lt;property id=&quot;20148&quot; value=&quot;5&quot;/&gt;&lt;property id=&quot;20300&quot; value=&quot;Slide 10&quot;/&gt;&lt;property id=&quot;20307&quot; value=&quot;305&quot;/&gt;&lt;/object&gt;&lt;object type=&quot;3&quot; unique_id=&quot;10515&quot;&gt;&lt;property id=&quot;20148&quot; value=&quot;5&quot;/&gt;&lt;property id=&quot;20300&quot; value=&quot;Slide 11&quot;/&gt;&lt;property id=&quot;20307&quot; value=&quot;306&quot;/&gt;&lt;/object&gt;&lt;object type=&quot;3&quot; unique_id=&quot;10516&quot;&gt;&lt;property id=&quot;20148&quot; value=&quot;5&quot;/&gt;&lt;property id=&quot;20300&quot; value=&quot;Slide 12&quot;/&gt;&lt;property id=&quot;20307&quot; value=&quot;307&quot;/&gt;&lt;/object&gt;&lt;object type=&quot;3&quot; unique_id=&quot;10517&quot;&gt;&lt;property id=&quot;20148&quot; value=&quot;5&quot;/&gt;&lt;property id=&quot;20300&quot; value=&quot;Slide 13&quot;/&gt;&lt;property id=&quot;20307&quot; value=&quot;308&quot;/&gt;&lt;/object&gt;&lt;object type=&quot;3&quot; unique_id=&quot;10518&quot;&gt;&lt;property id=&quot;20148&quot; value=&quot;5&quot;/&gt;&lt;property id=&quot;20300&quot; value=&quot;Slide 14&quot;/&gt;&lt;property id=&quot;20307&quot; value=&quot;311&quot;/&gt;&lt;/object&gt;&lt;object type=&quot;3&quot; unique_id=&quot;10519&quot;&gt;&lt;property id=&quot;20148&quot; value=&quot;5&quot;/&gt;&lt;property id=&quot;20300&quot; value=&quot;Slide 15&quot;/&gt;&lt;property id=&quot;20307&quot; value=&quot;312&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B194CA3C-9EFF-4181-81E8-1BAE14820F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ABEBE7-96E8-4C6A-859F-4E8FCB001107}">
  <ds:schemaRefs>
    <ds:schemaRef ds:uri="http://schemas.microsoft.com/sharepoint/events"/>
  </ds:schemaRefs>
</ds:datastoreItem>
</file>

<file path=customXml/itemProps3.xml><?xml version="1.0" encoding="utf-8"?>
<ds:datastoreItem xmlns:ds="http://schemas.openxmlformats.org/officeDocument/2006/customXml" ds:itemID="{D90CA72A-F9B2-4DBD-862E-480CD4D639F7}">
  <ds:schemaRefs>
    <ds:schemaRef ds:uri="http://purl.org/dc/terms/"/>
    <ds:schemaRef ds:uri="376727eb-354b-45e4-998d-f84ea079474e"/>
    <ds:schemaRef ds:uri="http://schemas.microsoft.com/office/2006/metadata/properties"/>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23a570b-d7a9-49ca-a34c-8afb8206b4bf"/>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4905</ap:TotalTime>
  <ap:Words>3538</ap:Words>
  <ap:Application>Microsoft Office PowerPoint</ap:Application>
  <ap:PresentationFormat>Custom</ap:PresentationFormat>
  <ap:Paragraphs>273</ap:Paragraphs>
  <ap:Slides>11</ap:Slides>
  <ap:Notes>11</ap:Notes>
  <ap:HiddenSlides>0</ap:HiddenSlides>
  <ap:MMClips>0</ap:MMClips>
  <ap:ScaleCrop>false</ap:ScaleCrop>
  <ap:HeadingPairs>
    <vt:vector baseType="variant" size="6">
      <vt:variant>
        <vt:lpstr>Fonts Used</vt:lpstr>
      </vt:variant>
      <vt:variant>
        <vt:i4>9</vt:i4>
      </vt:variant>
      <vt:variant>
        <vt:lpstr>Theme</vt:lpstr>
      </vt:variant>
      <vt:variant>
        <vt:i4>1</vt:i4>
      </vt:variant>
      <vt:variant>
        <vt:lpstr>Slide Titles</vt:lpstr>
      </vt:variant>
      <vt:variant>
        <vt:i4>11</vt:i4>
      </vt:variant>
    </vt:vector>
  </ap:HeadingPairs>
  <ap:TitlesOfParts>
    <vt:vector baseType="lpstr" size="21">
      <vt:lpstr>AdobeCorpID MyriadRg</vt:lpstr>
      <vt:lpstr>Arial</vt:lpstr>
      <vt:lpstr>Calibri</vt:lpstr>
      <vt:lpstr>MetaPro-Black</vt:lpstr>
      <vt:lpstr>MetaPro-Bold</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UPDATE_unit_05_validation</dc:title>
  <dc:subject>Not specified</dc:subject>
  <dc:creator>CDT</dc:creator>
  <cp:keywords/>
  <cp:lastModifiedBy>CDT</cp:lastModifiedBy>
  <cp:revision>1068</cp:revision>
  <dcterms:created xsi:type="dcterms:W3CDTF">2006-11-17T14:43:15Z</dcterms:created>
  <dcterms:modified xsi:type="dcterms:W3CDTF">2021-03-23T14:01:10Z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DOI1007-2079432915-210</vt:lpwstr>
  </property>
  <property fmtid="{D5CDD505-2E9C-101B-9397-08002B2CF9AE}" pid="4" name="_dlc_DocIdUrl">
    <vt:lpwstr>http://dms.ecdcnet.europa.eu/sites/projects/prodmgmt/hsi/_layouts/15/DocIdRedir.aspx?ID=DOI1007-2079432915-210, DOI1007-2079432915-210</vt:lpwstr>
  </property>
  <property fmtid="{D5CDD505-2E9C-101B-9397-08002B2CF9AE}" pid="5" name="_dlc_DocIdItemGuid">
    <vt:lpwstr>9466d0e9-e81c-4471-8546-e101b0c33cde</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