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10"/>
  </p:notesMasterIdLst>
  <p:handoutMasterIdLst>
    <p:handoutMasterId r:id="rId11"/>
  </p:handoutMasterIdLst>
  <p:sldIdLst>
    <p:sldId id="409" r:id="rId3"/>
    <p:sldId id="256" r:id="rId4"/>
    <p:sldId id="415" r:id="rId5"/>
    <p:sldId id="410" r:id="rId6"/>
    <p:sldId id="411" r:id="rId7"/>
    <p:sldId id="412" r:id="rId8"/>
    <p:sldId id="416" r:id="rId9"/>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3931" autoAdjust="0"/>
  </p:normalViewPr>
  <p:slideViewPr>
    <p:cSldViewPr snapToGrid="0">
      <p:cViewPr varScale="1">
        <p:scale>
          <a:sx n="73" d="100"/>
          <a:sy n="73" d="100"/>
        </p:scale>
        <p:origin x="180"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749347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938945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80369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961484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475888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7</a:t>
            </a:fld>
            <a:endParaRPr lang="en-GB"/>
          </a:p>
        </p:txBody>
      </p:sp>
    </p:spTree>
    <p:extLst>
      <p:ext uri="{BB962C8B-B14F-4D97-AF65-F5344CB8AC3E}">
        <p14:creationId xmlns:p14="http://schemas.microsoft.com/office/powerpoint/2010/main" val="7696478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hu-HU"/>
              <a:t>Mintacím szerkesztése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hu-HU"/>
              <a:t>Alcím mintájának szerkesztése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hu-HU" dirty="0"/>
              <a:t>Mintaszöveg szerkesztése</a:t>
            </a:r>
          </a:p>
          <a:p>
            <a:pPr lvl="1"/>
            <a:r>
              <a:rPr lang="hu-HU" dirty="0"/>
              <a:t>Második szint</a:t>
            </a:r>
          </a:p>
          <a:p>
            <a:pPr lvl="2"/>
            <a:r>
              <a:rPr lang="hu-HU" dirty="0"/>
              <a:t>Harmadik szint</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270456"/>
            <a:ext cx="10318363" cy="80904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03960"/>
            <a:ext cx="11368617" cy="50380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p:nvPicPr>
        <p:blipFill>
          <a:blip r:embed="rId6"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Notes</a:t>
            </a:r>
            <a:r>
              <a:rPr lang="hu-HU" dirty="0"/>
              <a:t> </a:t>
            </a:r>
            <a:r>
              <a:rPr lang="hu-HU" dirty="0" err="1"/>
              <a:t>for</a:t>
            </a:r>
            <a:r>
              <a:rPr lang="hu-HU" dirty="0"/>
              <a:t> </a:t>
            </a:r>
            <a:r>
              <a:rPr lang="hu-HU" dirty="0" err="1"/>
              <a:t>facilitators</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Presentation  1.10</a:t>
            </a:r>
            <a:r>
              <a:rPr lang="hu-HU" altLang="en-US" b="1" dirty="0">
                <a:ea typeface="ＭＳ Ｐゴシック" panose="020B0600070205080204" pitchFamily="34" charset="-128"/>
              </a:rPr>
              <a:t> </a:t>
            </a:r>
            <a:r>
              <a:rPr lang="en-GB" altLang="en-US" b="1" dirty="0">
                <a:ea typeface="ＭＳ Ｐゴシック" panose="020B0600070205080204" pitchFamily="34" charset="-128"/>
              </a:rPr>
              <a:t>- Course Evaluation </a:t>
            </a:r>
          </a:p>
          <a:p>
            <a:endParaRPr lang="en-GB" altLang="en-US" b="1" dirty="0">
              <a:ea typeface="ＭＳ Ｐゴシック" panose="020B0600070205080204" pitchFamily="34" charset="-128"/>
            </a:endParaRPr>
          </a:p>
          <a:p>
            <a:r>
              <a:rPr lang="en-GB" altLang="en-US" dirty="0">
                <a:ea typeface="ＭＳ Ｐゴシック" panose="020B0600070205080204" pitchFamily="34" charset="-128"/>
              </a:rPr>
              <a:t>One</a:t>
            </a:r>
            <a:r>
              <a:rPr lang="hu-HU" altLang="en-US" dirty="0">
                <a:ea typeface="ＭＳ Ｐゴシック" panose="020B0600070205080204" pitchFamily="34" charset="-128"/>
              </a:rPr>
              <a:t>-</a:t>
            </a:r>
            <a:r>
              <a:rPr lang="en-GB" altLang="en-US" dirty="0">
                <a:ea typeface="ＭＳ Ｐゴシック" panose="020B0600070205080204" pitchFamily="34" charset="-128"/>
              </a:rPr>
              <a:t>day training course for data collectors</a:t>
            </a:r>
          </a:p>
          <a:p>
            <a:pPr lvl="1"/>
            <a:r>
              <a:rPr lang="en-GB" altLang="en-US" dirty="0">
                <a:ea typeface="ＭＳ Ｐゴシック" panose="020B0600070205080204" pitchFamily="34" charset="-128"/>
              </a:rPr>
              <a:t>Lecture 10</a:t>
            </a:r>
          </a:p>
          <a:p>
            <a:endParaRPr lang="hu-HU" altLang="en-US" dirty="0">
              <a:ea typeface="ＭＳ Ｐゴシック" panose="020B0600070205080204" pitchFamily="34" charset="-128"/>
            </a:endParaRPr>
          </a:p>
          <a:p>
            <a:r>
              <a:rPr lang="hu-HU" altLang="en-US" dirty="0">
                <a:ea typeface="ＭＳ Ｐゴシック" panose="020B0600070205080204" pitchFamily="34" charset="-128"/>
              </a:rPr>
              <a:t>15 </a:t>
            </a:r>
            <a:r>
              <a:rPr lang="hu-HU" altLang="en-US" dirty="0" err="1">
                <a:ea typeface="ＭＳ Ｐゴシック" panose="020B0600070205080204" pitchFamily="34" charset="-128"/>
              </a:rPr>
              <a:t>minutes</a:t>
            </a:r>
            <a:endParaRPr lang="hu-HU"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Suggested time of delivery</a:t>
            </a:r>
            <a:r>
              <a:rPr lang="hu-HU" altLang="en-US" dirty="0">
                <a:ea typeface="ＭＳ Ｐゴシック" panose="020B0600070205080204" pitchFamily="34" charset="-128"/>
              </a:rPr>
              <a:t> </a:t>
            </a:r>
            <a:r>
              <a:rPr lang="en-GB" altLang="en-US" dirty="0">
                <a:ea typeface="ＭＳ Ｐゴシック" panose="020B0600070205080204" pitchFamily="34" charset="-128"/>
              </a:rPr>
              <a:t>– </a:t>
            </a:r>
            <a:r>
              <a:rPr lang="hu-HU" altLang="en-US" dirty="0">
                <a:ea typeface="ＭＳ Ｐゴシック" panose="020B0600070205080204" pitchFamily="34" charset="-128"/>
              </a:rPr>
              <a:t>16:</a:t>
            </a:r>
            <a:r>
              <a:rPr lang="en-GB" altLang="en-US" dirty="0">
                <a:ea typeface="ＭＳ Ｐゴシック" panose="020B0600070205080204" pitchFamily="34" charset="-128"/>
              </a:rPr>
              <a:t>45</a:t>
            </a:r>
            <a:r>
              <a:rPr lang="hu-HU" altLang="en-US">
                <a:ea typeface="ＭＳ Ｐゴシック" panose="020B0600070205080204" pitchFamily="34" charset="-128"/>
              </a:rPr>
              <a:t> </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1</a:t>
            </a:fld>
            <a:endParaRPr lang="en-GB" dirty="0"/>
          </a:p>
        </p:txBody>
      </p:sp>
    </p:spTree>
    <p:extLst>
      <p:ext uri="{BB962C8B-B14F-4D97-AF65-F5344CB8AC3E}">
        <p14:creationId xmlns:p14="http://schemas.microsoft.com/office/powerpoint/2010/main" val="272233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85041"/>
            <a:ext cx="10869432" cy="1146523"/>
          </a:xfrm>
        </p:spPr>
        <p:txBody>
          <a:bodyPr/>
          <a:lstStyle/>
          <a:p>
            <a:r>
              <a:rPr lang="hu-HU" sz="4000" b="1" dirty="0" err="1"/>
              <a:t>Course</a:t>
            </a:r>
            <a:r>
              <a:rPr lang="hu-HU" sz="4000" b="1" dirty="0"/>
              <a:t> </a:t>
            </a:r>
            <a:r>
              <a:rPr lang="hu-HU" sz="4000" b="1" dirty="0" err="1"/>
              <a:t>evaluation</a:t>
            </a:r>
            <a:endParaRPr lang="en-GB" sz="4000" b="1" dirty="0"/>
          </a:p>
        </p:txBody>
      </p:sp>
      <p:sp>
        <p:nvSpPr>
          <p:cNvPr id="3" name="Subtitle 2"/>
          <p:cNvSpPr>
            <a:spLocks noGrp="1"/>
          </p:cNvSpPr>
          <p:nvPr>
            <p:ph type="subTitle" idx="1"/>
          </p:nvPr>
        </p:nvSpPr>
        <p:spPr>
          <a:xfrm>
            <a:off x="644057" y="3600010"/>
            <a:ext cx="10869432" cy="462721"/>
          </a:xfrm>
        </p:spPr>
        <p:txBody>
          <a:bodyPr/>
          <a:lstStyle/>
          <a:p>
            <a:r>
              <a:rPr lang="en-GB" sz="2800" b="0" dirty="0"/>
              <a:t>Epidemiological methods for point prevalence surveys of healthcare-associated infections and antimicrobial use in acute care hospitals</a:t>
            </a:r>
          </a:p>
          <a:p>
            <a:r>
              <a:rPr lang="en-US" sz="2800" b="0" dirty="0"/>
              <a:t> </a:t>
            </a:r>
            <a:endParaRPr lang="en-GB" sz="2800" b="0" dirty="0"/>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2017</a:t>
            </a:r>
          </a:p>
          <a:p>
            <a:pPr eaLnBrk="0" hangingPunct="0">
              <a:spcAft>
                <a:spcPct val="30000"/>
              </a:spcAft>
            </a:pPr>
            <a:r>
              <a:rPr lang="nl-NL" sz="2000" dirty="0">
                <a:solidFill>
                  <a:schemeClr val="bg1"/>
                </a:solidFill>
              </a:rPr>
              <a:t>R</a:t>
            </a:r>
            <a:r>
              <a:rPr lang="en-GB" sz="2000" dirty="0" err="1">
                <a:solidFill>
                  <a:schemeClr val="bg1"/>
                </a:solidFill>
              </a:rPr>
              <a:t>evision</a:t>
            </a:r>
            <a:r>
              <a:rPr lang="en-GB" sz="2000" dirty="0">
                <a:solidFill>
                  <a:schemeClr val="bg1"/>
                </a:solidFill>
              </a:rPr>
              <a:t>: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pPr marL="457200" indent="-457200">
              <a:buAutoNum type="arabicPeriod"/>
            </a:pPr>
            <a:r>
              <a:rPr lang="hu-HU" dirty="0" err="1"/>
              <a:t>Complete</a:t>
            </a:r>
            <a:r>
              <a:rPr lang="hu-HU" dirty="0"/>
              <a:t> </a:t>
            </a:r>
            <a:r>
              <a:rPr lang="hu-HU" dirty="0" err="1"/>
              <a:t>one</a:t>
            </a:r>
            <a:r>
              <a:rPr lang="hu-HU" dirty="0"/>
              <a:t> ECDC PPS </a:t>
            </a:r>
            <a:r>
              <a:rPr lang="hu-HU" dirty="0" err="1"/>
              <a:t>case</a:t>
            </a:r>
            <a:r>
              <a:rPr lang="hu-HU" dirty="0"/>
              <a:t> </a:t>
            </a:r>
            <a:r>
              <a:rPr lang="hu-HU" dirty="0" err="1"/>
              <a:t>study</a:t>
            </a:r>
            <a:endParaRPr lang="hu-HU" dirty="0"/>
          </a:p>
          <a:p>
            <a:pPr marL="457200" indent="-457200">
              <a:buAutoNum type="arabicPeriod"/>
            </a:pPr>
            <a:r>
              <a:rPr lang="hu-HU" dirty="0" err="1"/>
              <a:t>Evaluate</a:t>
            </a:r>
            <a:r>
              <a:rPr lang="hu-HU" dirty="0"/>
              <a:t> </a:t>
            </a:r>
            <a:r>
              <a:rPr lang="hu-HU" dirty="0" err="1"/>
              <a:t>course</a:t>
            </a:r>
            <a:r>
              <a:rPr lang="hu-HU" dirty="0"/>
              <a:t> </a:t>
            </a:r>
            <a:r>
              <a:rPr lang="hu-HU" dirty="0" err="1"/>
              <a:t>content</a:t>
            </a:r>
            <a:endParaRPr lang="hu-HU" dirty="0"/>
          </a:p>
          <a:p>
            <a:endParaRPr lang="en-GB" dirty="0"/>
          </a:p>
          <a:p>
            <a:r>
              <a:rPr lang="en-GB" dirty="0"/>
              <a:t>Related to the course objectives:</a:t>
            </a:r>
          </a:p>
          <a:p>
            <a:r>
              <a:rPr lang="en-GB" dirty="0"/>
              <a:t>A. Understand the concept of reliability in the context of the ECDC PPS </a:t>
            </a:r>
            <a:endParaRPr lang="hu-HU"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766108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Evaluation of knowledge</a:t>
            </a:r>
            <a:endParaRPr lang="en-GB" dirty="0"/>
          </a:p>
        </p:txBody>
      </p:sp>
      <p:sp>
        <p:nvSpPr>
          <p:cNvPr id="3" name="Content Placeholder 2"/>
          <p:cNvSpPr>
            <a:spLocks noGrp="1"/>
          </p:cNvSpPr>
          <p:nvPr>
            <p:ph idx="1"/>
          </p:nvPr>
        </p:nvSpPr>
        <p:spPr/>
        <p:txBody>
          <a:bodyPr/>
          <a:lstStyle/>
          <a:p>
            <a:r>
              <a:rPr lang="hu-HU" altLang="en-US" dirty="0">
                <a:ea typeface="ＭＳ Ｐゴシック" panose="020B0600070205080204" pitchFamily="34" charset="-128"/>
              </a:rPr>
              <a:t>P</a:t>
            </a:r>
            <a:r>
              <a:rPr lang="en-GB" altLang="en-US" dirty="0">
                <a:ea typeface="ＭＳ Ｐゴシック" panose="020B0600070205080204" pitchFamily="34" charset="-128"/>
              </a:rPr>
              <a:t>lease complete one attached case study and submit to facilitator for evaluation</a:t>
            </a:r>
            <a:r>
              <a:rPr lang="hu-HU" altLang="en-US" dirty="0">
                <a:ea typeface="ＭＳ Ｐゴシック" panose="020B0600070205080204" pitchFamily="34" charset="-128"/>
              </a:rPr>
              <a:t>.</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You will receive feedback on this.</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Spend 5 minutes completing this</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4</a:t>
            </a:fld>
            <a:endParaRPr lang="en-GB" dirty="0"/>
          </a:p>
        </p:txBody>
      </p:sp>
    </p:spTree>
    <p:extLst>
      <p:ext uri="{BB962C8B-B14F-4D97-AF65-F5344CB8AC3E}">
        <p14:creationId xmlns:p14="http://schemas.microsoft.com/office/powerpoint/2010/main" val="457643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ea typeface="ＭＳ Ｐゴシック" panose="020B0600070205080204" pitchFamily="34" charset="-128"/>
              </a:rPr>
              <a:t>Evaluation of course content, delivery and housekeeping</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What went well? (top 3 things)</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What did not go well? (top 3 things)</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Stick these in sections to your table and feed</a:t>
            </a:r>
            <a:r>
              <a:rPr lang="hu-HU" altLang="en-US" dirty="0">
                <a:ea typeface="ＭＳ Ｐゴシック" panose="020B0600070205080204" pitchFamily="34" charset="-128"/>
              </a:rPr>
              <a:t> </a:t>
            </a:r>
            <a:r>
              <a:rPr lang="en-GB" altLang="en-US" dirty="0">
                <a:ea typeface="ＭＳ Ｐゴシック" panose="020B0600070205080204" pitchFamily="34" charset="-128"/>
              </a:rPr>
              <a:t>back to centre at </a:t>
            </a:r>
            <a:r>
              <a:rPr lang="hu-HU" altLang="en-US" dirty="0" err="1">
                <a:ea typeface="ＭＳ Ｐゴシック" panose="020B0600070205080204" pitchFamily="34" charset="-128"/>
              </a:rPr>
              <a:t>the</a:t>
            </a:r>
            <a:r>
              <a:rPr lang="hu-HU" altLang="en-US" dirty="0">
                <a:ea typeface="ＭＳ Ｐゴシック" panose="020B0600070205080204" pitchFamily="34" charset="-128"/>
              </a:rPr>
              <a:t> </a:t>
            </a:r>
            <a:r>
              <a:rPr lang="en-GB" altLang="en-US" dirty="0">
                <a:ea typeface="ＭＳ Ｐゴシック" panose="020B0600070205080204" pitchFamily="34" charset="-128"/>
              </a:rPr>
              <a:t>end</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Facilitators will review all comments</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5</a:t>
            </a:fld>
            <a:endParaRPr lang="en-GB" dirty="0"/>
          </a:p>
        </p:txBody>
      </p:sp>
    </p:spTree>
    <p:extLst>
      <p:ext uri="{BB962C8B-B14F-4D97-AF65-F5344CB8AC3E}">
        <p14:creationId xmlns:p14="http://schemas.microsoft.com/office/powerpoint/2010/main" val="3247091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Finally</a:t>
            </a:r>
            <a:endParaRPr lang="en-GB" dirty="0"/>
          </a:p>
        </p:txBody>
      </p:sp>
      <p:sp>
        <p:nvSpPr>
          <p:cNvPr id="3" name="Content Placeholder 2"/>
          <p:cNvSpPr>
            <a:spLocks noGrp="1"/>
          </p:cNvSpPr>
          <p:nvPr>
            <p:ph idx="1"/>
          </p:nvPr>
        </p:nvSpPr>
        <p:spPr/>
        <p:txBody>
          <a:bodyPr/>
          <a:lstStyle/>
          <a:p>
            <a:r>
              <a:rPr lang="en-GB" altLang="en-US" dirty="0">
                <a:ea typeface="ＭＳ Ｐゴシック" panose="020B0600070205080204" pitchFamily="34" charset="-128"/>
              </a:rPr>
              <a:t>Look forward to PPS in action</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Look forward to report</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Thank you for participation</a:t>
            </a:r>
            <a:r>
              <a:rPr lang="hu-HU" altLang="en-US" dirty="0">
                <a:ea typeface="ＭＳ Ｐゴシック" panose="020B0600070205080204" pitchFamily="34" charset="-128"/>
              </a:rPr>
              <a:t>!</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6</a:t>
            </a:fld>
            <a:endParaRPr lang="en-GB" dirty="0"/>
          </a:p>
        </p:txBody>
      </p:sp>
    </p:spTree>
    <p:extLst>
      <p:ext uri="{BB962C8B-B14F-4D97-AF65-F5344CB8AC3E}">
        <p14:creationId xmlns:p14="http://schemas.microsoft.com/office/powerpoint/2010/main" val="2832841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Acknowledgements</a:t>
            </a:r>
            <a:br>
              <a:rPr lang="en-GB" dirty="0"/>
            </a:br>
            <a:r>
              <a:rPr lang="en-GB" sz="1100" dirty="0"/>
              <a:t>The creation of this training material was commissioned in 2010 by ECDC to  Health Protection Agency (UK) with the direct involvement of  Dr. S. Hopkins, Prof. J. Reilly, S. Cairns, Dr. E. Sheridan, Dr. G. Hughes, Prof. B. Cookson, Dr. A. </a:t>
            </a:r>
            <a:r>
              <a:rPr lang="en-GB" sz="1100" dirty="0" err="1"/>
              <a:t>Charlett</a:t>
            </a:r>
            <a:r>
              <a:rPr lang="en-GB" sz="1100" dirty="0"/>
              <a:t>, G. </a:t>
            </a:r>
            <a:r>
              <a:rPr lang="en-GB" sz="1100" dirty="0" err="1"/>
              <a:t>Kafatos</a:t>
            </a:r>
            <a:r>
              <a:rPr lang="en-GB" sz="1100" dirty="0"/>
              <a:t>, B. Muller </a:t>
            </a:r>
            <a:r>
              <a:rPr lang="en-GB" sz="1100" dirty="0" err="1"/>
              <a:t>Pebody</a:t>
            </a:r>
            <a:r>
              <a:rPr lang="en-GB" sz="1100" dirty="0"/>
              <a:t>, F. Cowan, and Y. </a:t>
            </a:r>
            <a:r>
              <a:rPr lang="en-GB" sz="1100" dirty="0" err="1"/>
              <a:t>Sueiro</a:t>
            </a:r>
            <a:r>
              <a:rPr lang="en-GB" sz="1100" dirty="0"/>
              <a:t>. </a:t>
            </a:r>
            <a:br>
              <a:rPr lang="en-GB" sz="1100" dirty="0"/>
            </a:br>
            <a:br>
              <a:rPr lang="en-GB" sz="1100" dirty="0"/>
            </a:br>
            <a:r>
              <a:rPr lang="en-GB" sz="1100" dirty="0"/>
              <a:t>The revision and update of this training material was commissioned in 2017 by ECDC to Transmissible (NL) with the direct involvement of </a:t>
            </a:r>
            <a:r>
              <a:rPr lang="hu-HU" sz="1100" dirty="0"/>
              <a:t>Dr. Arnold Bosman and Dr. Ágnes Hajdu </a:t>
            </a:r>
            <a:endParaRPr lang="en-GB" sz="1100" dirty="0"/>
          </a:p>
        </p:txBody>
      </p:sp>
      <p:sp>
        <p:nvSpPr>
          <p:cNvPr id="3" name="Slide Number Placeholder 2"/>
          <p:cNvSpPr>
            <a:spLocks noGrp="1"/>
          </p:cNvSpPr>
          <p:nvPr>
            <p:ph type="sldNum" sz="quarter" idx="10"/>
          </p:nvPr>
        </p:nvSpPr>
        <p:spPr/>
        <p:txBody>
          <a:bodyPr/>
          <a:lstStyle/>
          <a:p>
            <a:fld id="{0580567E-5E8F-47A5-90DF-8BFEB1A71525}" type="slidenum">
              <a:rPr lang="en-GB" smtClean="0"/>
              <a:pPr/>
              <a:t>7</a:t>
            </a:fld>
            <a:endParaRPr lang="en-GB" dirty="0"/>
          </a:p>
        </p:txBody>
      </p:sp>
    </p:spTree>
    <p:extLst>
      <p:ext uri="{BB962C8B-B14F-4D97-AF65-F5344CB8AC3E}">
        <p14:creationId xmlns:p14="http://schemas.microsoft.com/office/powerpoint/2010/main" val="3020357030"/>
      </p:ext>
    </p:extLst>
  </p:cSld>
  <p:clrMapOvr>
    <a:masterClrMapping/>
  </p:clrMapOvr>
</p:sld>
</file>

<file path=ppt/theme/theme1.xml><?xml version="1.0" encoding="utf-8"?>
<a:theme xmlns:a="http://schemas.openxmlformats.org/drawingml/2006/main" name="ECDC_PowerPoint_Template_2018-Training">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ECDC_PowerPoint_Template_2018-Training</Template>
  <TotalTime>15</TotalTime>
  <Words>215</Words>
  <Application>Microsoft Office PowerPoint</Application>
  <PresentationFormat>Breedbeeld</PresentationFormat>
  <Paragraphs>58</Paragraphs>
  <Slides>7</Slides>
  <Notes>7</Notes>
  <HiddenSlides>1</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7</vt:i4>
      </vt:variant>
    </vt:vector>
  </HeadingPairs>
  <TitlesOfParts>
    <vt:vector size="14" baseType="lpstr">
      <vt:lpstr>ＭＳ Ｐゴシック</vt:lpstr>
      <vt:lpstr>Arial</vt:lpstr>
      <vt:lpstr>Tahoma</vt:lpstr>
      <vt:lpstr>Times</vt:lpstr>
      <vt:lpstr>Wingdings</vt:lpstr>
      <vt:lpstr>ECDC_PowerPoint_Template_2018-Training</vt:lpstr>
      <vt:lpstr>ECDC_PowerPoint_Template_2017-2</vt:lpstr>
      <vt:lpstr>Notes for facilitators</vt:lpstr>
      <vt:lpstr>Course evaluation</vt:lpstr>
      <vt:lpstr>Objectives</vt:lpstr>
      <vt:lpstr>Evaluation of knowledge</vt:lpstr>
      <vt:lpstr>Evaluation of course content, delivery and housekeeping</vt:lpstr>
      <vt:lpstr>Finally</vt:lpstr>
      <vt:lpstr>Acknowledgements The creation of this training material was commissioned in 2010 by ECDC to  Health Protection Agency (UK) with the direct involvement of  Dr. S. Hopkins, Prof. J. Reilly, S. Cairns, Dr. E. Sheridan, Dr. G. Hughes, Prof. B. Cookson, Dr. A. Charlett, G. Kafatos, B. Muller Pebody, F. Cowan, and Y. Sueiro.   The revision and update of this training material was commissioned in 2017 by ECDC to Transmissible (NL) with the direct involvement of Dr. Arnold Bosman and Dr. Ágnes Hajdu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lecture/session</dc:title>
  <dc:creator>Kórházhigiénés osztály</dc:creator>
  <cp:keywords>Template, PowerPoint</cp:keywords>
  <cp:lastModifiedBy>arnold bosman</cp:lastModifiedBy>
  <cp:revision>12</cp:revision>
  <cp:lastPrinted>2018-01-12T14:15:37Z</cp:lastPrinted>
  <dcterms:created xsi:type="dcterms:W3CDTF">2018-04-13T13:45:20Z</dcterms:created>
  <dcterms:modified xsi:type="dcterms:W3CDTF">2018-05-03T10:07:53Z</dcterms:modified>
</cp:coreProperties>
</file>