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1" r:id="rId1"/>
    <p:sldMasterId id="2147483653" r:id="rId2"/>
  </p:sldMasterIdLst>
  <p:notesMasterIdLst>
    <p:notesMasterId r:id="rId22"/>
  </p:notesMasterIdLst>
  <p:handoutMasterIdLst>
    <p:handoutMasterId r:id="rId23"/>
  </p:handoutMasterIdLst>
  <p:sldIdLst>
    <p:sldId id="256" r:id="rId3"/>
    <p:sldId id="265" r:id="rId4"/>
    <p:sldId id="257" r:id="rId5"/>
    <p:sldId id="258" r:id="rId6"/>
    <p:sldId id="259" r:id="rId7"/>
    <p:sldId id="272" r:id="rId8"/>
    <p:sldId id="273" r:id="rId9"/>
    <p:sldId id="262" r:id="rId10"/>
    <p:sldId id="274" r:id="rId11"/>
    <p:sldId id="275" r:id="rId12"/>
    <p:sldId id="276" r:id="rId13"/>
    <p:sldId id="277" r:id="rId14"/>
    <p:sldId id="278" r:id="rId15"/>
    <p:sldId id="279" r:id="rId16"/>
    <p:sldId id="280" r:id="rId17"/>
    <p:sldId id="281" r:id="rId18"/>
    <p:sldId id="282" r:id="rId19"/>
    <p:sldId id="283" r:id="rId20"/>
    <p:sldId id="260" r:id="rId21"/>
  </p:sldIdLst>
  <p:sldSz cx="12192000" cy="6858000"/>
  <p:notesSz cx="7023100" cy="9309100"/>
  <p:defaultTextStyle>
    <a:defPPr>
      <a:defRPr lang="de-DE"/>
    </a:defPPr>
    <a:lvl1pPr algn="l" rtl="0" fontAlgn="base">
      <a:lnSpc>
        <a:spcPct val="90000"/>
      </a:lnSpc>
      <a:spcBef>
        <a:spcPct val="0"/>
      </a:spcBef>
      <a:spcAft>
        <a:spcPct val="0"/>
      </a:spcAft>
      <a:defRPr sz="3200" kern="1200">
        <a:solidFill>
          <a:schemeClr val="tx1"/>
        </a:solidFill>
        <a:latin typeface="Tahoma" pitchFamily="34" charset="0"/>
        <a:ea typeface="+mn-ea"/>
        <a:cs typeface="+mn-cs"/>
      </a:defRPr>
    </a:lvl1pPr>
    <a:lvl2pPr marL="457200" algn="l" rtl="0" fontAlgn="base">
      <a:lnSpc>
        <a:spcPct val="90000"/>
      </a:lnSpc>
      <a:spcBef>
        <a:spcPct val="0"/>
      </a:spcBef>
      <a:spcAft>
        <a:spcPct val="0"/>
      </a:spcAft>
      <a:defRPr sz="3200" kern="1200">
        <a:solidFill>
          <a:schemeClr val="tx1"/>
        </a:solidFill>
        <a:latin typeface="Tahoma" pitchFamily="34" charset="0"/>
        <a:ea typeface="+mn-ea"/>
        <a:cs typeface="+mn-cs"/>
      </a:defRPr>
    </a:lvl2pPr>
    <a:lvl3pPr marL="914400" algn="l" rtl="0" fontAlgn="base">
      <a:lnSpc>
        <a:spcPct val="90000"/>
      </a:lnSpc>
      <a:spcBef>
        <a:spcPct val="0"/>
      </a:spcBef>
      <a:spcAft>
        <a:spcPct val="0"/>
      </a:spcAft>
      <a:defRPr sz="3200" kern="1200">
        <a:solidFill>
          <a:schemeClr val="tx1"/>
        </a:solidFill>
        <a:latin typeface="Tahoma" pitchFamily="34" charset="0"/>
        <a:ea typeface="+mn-ea"/>
        <a:cs typeface="+mn-cs"/>
      </a:defRPr>
    </a:lvl3pPr>
    <a:lvl4pPr marL="1371600" algn="l" rtl="0" fontAlgn="base">
      <a:lnSpc>
        <a:spcPct val="90000"/>
      </a:lnSpc>
      <a:spcBef>
        <a:spcPct val="0"/>
      </a:spcBef>
      <a:spcAft>
        <a:spcPct val="0"/>
      </a:spcAft>
      <a:defRPr sz="3200" kern="1200">
        <a:solidFill>
          <a:schemeClr val="tx1"/>
        </a:solidFill>
        <a:latin typeface="Tahoma" pitchFamily="34" charset="0"/>
        <a:ea typeface="+mn-ea"/>
        <a:cs typeface="+mn-cs"/>
      </a:defRPr>
    </a:lvl4pPr>
    <a:lvl5pPr marL="1828800" algn="l" rtl="0" fontAlgn="base">
      <a:lnSpc>
        <a:spcPct val="90000"/>
      </a:lnSpc>
      <a:spcBef>
        <a:spcPct val="0"/>
      </a:spcBef>
      <a:spcAft>
        <a:spcPct val="0"/>
      </a:spcAft>
      <a:defRPr sz="3200" kern="1200">
        <a:solidFill>
          <a:schemeClr val="tx1"/>
        </a:solidFill>
        <a:latin typeface="Tahoma" pitchFamily="34" charset="0"/>
        <a:ea typeface="+mn-ea"/>
        <a:cs typeface="+mn-cs"/>
      </a:defRPr>
    </a:lvl5pPr>
    <a:lvl6pPr marL="2286000" algn="l" defTabSz="914400" rtl="0" eaLnBrk="1" latinLnBrk="0" hangingPunct="1">
      <a:defRPr sz="3200" kern="1200">
        <a:solidFill>
          <a:schemeClr val="tx1"/>
        </a:solidFill>
        <a:latin typeface="Tahoma" pitchFamily="34" charset="0"/>
        <a:ea typeface="+mn-ea"/>
        <a:cs typeface="+mn-cs"/>
      </a:defRPr>
    </a:lvl6pPr>
    <a:lvl7pPr marL="2743200" algn="l" defTabSz="914400" rtl="0" eaLnBrk="1" latinLnBrk="0" hangingPunct="1">
      <a:defRPr sz="3200" kern="1200">
        <a:solidFill>
          <a:schemeClr val="tx1"/>
        </a:solidFill>
        <a:latin typeface="Tahoma" pitchFamily="34" charset="0"/>
        <a:ea typeface="+mn-ea"/>
        <a:cs typeface="+mn-cs"/>
      </a:defRPr>
    </a:lvl7pPr>
    <a:lvl8pPr marL="3200400" algn="l" defTabSz="914400" rtl="0" eaLnBrk="1" latinLnBrk="0" hangingPunct="1">
      <a:defRPr sz="3200" kern="1200">
        <a:solidFill>
          <a:schemeClr val="tx1"/>
        </a:solidFill>
        <a:latin typeface="Tahoma" pitchFamily="34" charset="0"/>
        <a:ea typeface="+mn-ea"/>
        <a:cs typeface="+mn-cs"/>
      </a:defRPr>
    </a:lvl8pPr>
    <a:lvl9pPr marL="3657600" algn="l" defTabSz="914400" rtl="0" eaLnBrk="1" latinLnBrk="0" hangingPunct="1">
      <a:defRPr sz="32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n Duncan" initials="BD"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AE23"/>
    <a:srgbClr val="99CC00"/>
    <a:srgbClr val="FFDD00"/>
    <a:srgbClr val="996633"/>
    <a:srgbClr val="FF0000"/>
    <a:srgbClr val="336699"/>
    <a:srgbClr val="008000"/>
    <a:srgbClr val="333333"/>
    <a:srgbClr val="3366CC"/>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26" autoAdjust="0"/>
    <p:restoredTop sz="77448" autoAdjust="0"/>
  </p:normalViewPr>
  <p:slideViewPr>
    <p:cSldViewPr snapToGrid="0">
      <p:cViewPr varScale="1">
        <p:scale>
          <a:sx n="55" d="100"/>
          <a:sy n="55" d="100"/>
        </p:scale>
        <p:origin x="1002" y="7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604"/>
    </p:cViewPr>
  </p:sorterViewPr>
  <p:notesViewPr>
    <p:cSldViewPr snapToGrid="0">
      <p:cViewPr varScale="1">
        <p:scale>
          <a:sx n="79" d="100"/>
          <a:sy n="79" d="100"/>
        </p:scale>
        <p:origin x="3102" y="108"/>
      </p:cViewPr>
      <p:guideLst>
        <p:guide orient="horz" pos="2932"/>
        <p:guide pos="221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45458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4" name="Rectangle 4"/>
          <p:cNvSpPr>
            <a:spLocks noGrp="1" noRot="1" noChangeAspect="1" noChangeArrowheads="1" noTextEdit="1"/>
          </p:cNvSpPr>
          <p:nvPr>
            <p:ph type="sldImg" idx="2"/>
          </p:nvPr>
        </p:nvSpPr>
        <p:spPr bwMode="auto">
          <a:xfrm>
            <a:off x="330200" y="534988"/>
            <a:ext cx="4221163" cy="2374900"/>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759211" y="3235559"/>
            <a:ext cx="5618480" cy="5375359"/>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endParaRPr lang="en-GB" noProof="0" dirty="0"/>
          </a:p>
        </p:txBody>
      </p:sp>
      <p:sp>
        <p:nvSpPr>
          <p:cNvPr id="4" name="Slide Number Placeholder 3"/>
          <p:cNvSpPr>
            <a:spLocks noGrp="1"/>
          </p:cNvSpPr>
          <p:nvPr>
            <p:ph type="sldNum" sz="quarter" idx="5"/>
          </p:nvPr>
        </p:nvSpPr>
        <p:spPr>
          <a:xfrm>
            <a:off x="3977569" y="8841859"/>
            <a:ext cx="3043891" cy="465753"/>
          </a:xfrm>
          <a:prstGeom prst="rect">
            <a:avLst/>
          </a:prstGeom>
        </p:spPr>
        <p:txBody>
          <a:bodyPr vert="horz" lIns="91440" tIns="45720" rIns="91440" bIns="45720" rtlCol="0" anchor="b"/>
          <a:lstStyle>
            <a:lvl1pPr algn="r">
              <a:defRPr sz="1200"/>
            </a:lvl1pPr>
          </a:lstStyle>
          <a:p>
            <a:fld id="{D0D18800-03A3-4371-B392-80B672D011D5}" type="slidenum">
              <a:rPr lang="en-GB" smtClean="0"/>
              <a:t>‹nr.›</a:t>
            </a:fld>
            <a:endParaRPr lang="en-GB"/>
          </a:p>
        </p:txBody>
      </p:sp>
    </p:spTree>
    <p:extLst>
      <p:ext uri="{BB962C8B-B14F-4D97-AF65-F5344CB8AC3E}">
        <p14:creationId xmlns:p14="http://schemas.microsoft.com/office/powerpoint/2010/main" val="132633066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6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Times" pitchFamily="18" charset="0"/>
        <a:ea typeface="+mn-ea"/>
        <a:cs typeface="+mn-cs"/>
      </a:defRPr>
    </a:lvl2pPr>
    <a:lvl3pPr marL="914400" algn="l" rtl="0" fontAlgn="base">
      <a:spcBef>
        <a:spcPct val="30000"/>
      </a:spcBef>
      <a:spcAft>
        <a:spcPct val="0"/>
      </a:spcAft>
      <a:defRPr sz="1200" kern="1200">
        <a:solidFill>
          <a:schemeClr val="tx1"/>
        </a:solidFill>
        <a:latin typeface="Times" pitchFamily="18" charset="0"/>
        <a:ea typeface="+mn-ea"/>
        <a:cs typeface="+mn-cs"/>
      </a:defRPr>
    </a:lvl3pPr>
    <a:lvl4pPr marL="1371600" algn="l" rtl="0" fontAlgn="base">
      <a:spcBef>
        <a:spcPct val="30000"/>
      </a:spcBef>
      <a:spcAft>
        <a:spcPct val="0"/>
      </a:spcAft>
      <a:defRPr sz="1200" kern="1200">
        <a:solidFill>
          <a:schemeClr val="tx1"/>
        </a:solidFill>
        <a:latin typeface="Times" pitchFamily="18" charset="0"/>
        <a:ea typeface="+mn-ea"/>
        <a:cs typeface="+mn-cs"/>
      </a:defRPr>
    </a:lvl4pPr>
    <a:lvl5pPr marL="1828800" algn="l" rtl="0" fontAlgn="base">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sz="1400" dirty="0"/>
              <a:t>Facilitator notes:</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sz="1400" kern="1200" baseline="0" noProof="0" dirty="0">
              <a:solidFill>
                <a:schemeClr val="tx1"/>
              </a:solidFill>
              <a:latin typeface="Times" pitchFamily="18" charset="0"/>
              <a:ea typeface="+mn-ea"/>
              <a:cs typeface="+mn-cs"/>
            </a:endParaRPr>
          </a:p>
        </p:txBody>
      </p:sp>
    </p:spTree>
    <p:extLst>
      <p:ext uri="{BB962C8B-B14F-4D97-AF65-F5344CB8AC3E}">
        <p14:creationId xmlns:p14="http://schemas.microsoft.com/office/powerpoint/2010/main" val="38963553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Shape 175"/>
          <p:cNvSpPr>
            <a:spLocks noGrp="1" noRot="1" noChangeAspect="1"/>
          </p:cNvSpPr>
          <p:nvPr>
            <p:ph type="sldImg" idx="2"/>
          </p:nvPr>
        </p:nvSpPr>
        <p:spPr>
          <a:xfrm>
            <a:off x="66675" y="569913"/>
            <a:ext cx="4503738"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76" name="Shape 176"/>
          <p:cNvSpPr txBox="1">
            <a:spLocks noGrp="1"/>
          </p:cNvSpPr>
          <p:nvPr>
            <p:ph type="body" idx="1"/>
          </p:nvPr>
        </p:nvSpPr>
        <p:spPr>
          <a:xfrm>
            <a:off x="720941" y="3450749"/>
            <a:ext cx="5335270" cy="5732860"/>
          </a:xfrm>
          <a:prstGeom prst="rect">
            <a:avLst/>
          </a:prstGeom>
          <a:noFill/>
          <a:ln>
            <a:noFill/>
          </a:ln>
        </p:spPr>
        <p:txBody>
          <a:bodyPr spcFirstLastPara="1" wrap="square" lIns="0" tIns="0" rIns="0" bIns="0" anchor="t" anchorCtr="0">
            <a:noAutofit/>
          </a:bodyPr>
          <a:lstStyle/>
          <a:p>
            <a:pPr marL="457200" marR="0" lvl="1" indent="0" algn="l" rtl="0">
              <a:spcBef>
                <a:spcPts val="0"/>
              </a:spcBef>
              <a:spcAft>
                <a:spcPts val="0"/>
              </a:spcAft>
              <a:buClr>
                <a:schemeClr val="dk1"/>
              </a:buClr>
              <a:buSzPts val="1100"/>
              <a:buFont typeface="Noto Sans Symbols"/>
              <a:buNone/>
            </a:pPr>
            <a:r>
              <a:rPr lang="en-GB" sz="1100" b="1" i="0" u="sng" strike="noStrike" cap="none" dirty="0">
                <a:solidFill>
                  <a:schemeClr val="dk1"/>
                </a:solidFill>
                <a:latin typeface="Tahoma"/>
                <a:ea typeface="Tahoma"/>
                <a:cs typeface="Tahoma"/>
                <a:sym typeface="Tahoma"/>
              </a:rPr>
              <a:t>Note to the facilitators</a:t>
            </a:r>
            <a:r>
              <a:rPr lang="en-GB" sz="1100" b="1" i="0" u="none" strike="noStrike" cap="none" dirty="0">
                <a:solidFill>
                  <a:schemeClr val="dk1"/>
                </a:solidFill>
                <a:latin typeface="Tahoma"/>
                <a:ea typeface="Tahoma"/>
                <a:cs typeface="Tahoma"/>
                <a:sym typeface="Tahoma"/>
              </a:rPr>
              <a:t>:</a:t>
            </a:r>
            <a:endParaRPr dirty="0"/>
          </a:p>
          <a:p>
            <a:pPr marL="628650" marR="0" lvl="1"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Remember to refer back to the concept of exchange.</a:t>
            </a:r>
            <a:endParaRPr dirty="0"/>
          </a:p>
          <a:p>
            <a:pPr marL="628650" marR="0" lvl="1"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How much are you willing to pay for this product?</a:t>
            </a:r>
            <a:endParaRPr dirty="0"/>
          </a:p>
          <a:p>
            <a:pPr marL="457200" marR="0" lvl="1" indent="0" algn="l" rtl="0">
              <a:spcBef>
                <a:spcPts val="330"/>
              </a:spcBef>
              <a:spcAft>
                <a:spcPts val="0"/>
              </a:spcAft>
              <a:buClr>
                <a:schemeClr val="dk1"/>
              </a:buClr>
              <a:buSzPts val="1100"/>
              <a:buFont typeface="Noto Sans Symbols"/>
              <a:buNone/>
            </a:pPr>
            <a:endParaRPr sz="1100" b="0" i="0" u="none" strike="noStrike" cap="none" dirty="0">
              <a:solidFill>
                <a:schemeClr val="dk1"/>
              </a:solidFill>
              <a:latin typeface="Tahoma"/>
              <a:ea typeface="Tahoma"/>
              <a:cs typeface="Tahoma"/>
              <a:sym typeface="Tahoma"/>
            </a:endParaRPr>
          </a:p>
          <a:p>
            <a:pPr marL="457200" marR="0" lvl="1" indent="0" algn="l" rtl="0">
              <a:spcBef>
                <a:spcPts val="330"/>
              </a:spcBef>
              <a:spcAft>
                <a:spcPts val="0"/>
              </a:spcAft>
              <a:buClr>
                <a:schemeClr val="dk1"/>
              </a:buClr>
              <a:buSzPts val="1100"/>
              <a:buFont typeface="Noto Sans Symbols"/>
              <a:buNone/>
            </a:pPr>
            <a:r>
              <a:rPr lang="en-GB" sz="1100" b="0" i="0" u="none" strike="noStrike" cap="none" dirty="0">
                <a:solidFill>
                  <a:schemeClr val="dk1"/>
                </a:solidFill>
                <a:latin typeface="Tahoma"/>
                <a:ea typeface="Tahoma"/>
                <a:cs typeface="Tahoma"/>
                <a:sym typeface="Tahoma"/>
              </a:rPr>
              <a:t>The benefits are often intangible, and are developed and communicated by the promotional element of the marketing mix.</a:t>
            </a:r>
            <a:endParaRPr dirty="0"/>
          </a:p>
          <a:p>
            <a:pPr marL="457200" marR="0" lvl="1" indent="0" algn="l" rtl="0">
              <a:spcBef>
                <a:spcPts val="330"/>
              </a:spcBef>
              <a:spcAft>
                <a:spcPts val="0"/>
              </a:spcAft>
              <a:buClr>
                <a:schemeClr val="dk1"/>
              </a:buClr>
              <a:buSzPts val="1100"/>
              <a:buFont typeface="Noto Sans Symbols"/>
              <a:buNone/>
            </a:pPr>
            <a:endParaRPr sz="1100" b="0" i="0" u="none" strike="noStrike" cap="none" dirty="0">
              <a:solidFill>
                <a:schemeClr val="dk1"/>
              </a:solidFill>
              <a:latin typeface="Tahoma"/>
              <a:ea typeface="Tahoma"/>
              <a:cs typeface="Tahoma"/>
              <a:sym typeface="Tahoma"/>
            </a:endParaRPr>
          </a:p>
          <a:p>
            <a:pPr marL="457200" marR="0" lvl="1" indent="0" algn="l" rtl="0">
              <a:lnSpc>
                <a:spcPct val="100000"/>
              </a:lnSpc>
              <a:spcBef>
                <a:spcPts val="330"/>
              </a:spcBef>
              <a:spcAft>
                <a:spcPts val="0"/>
              </a:spcAft>
              <a:buClr>
                <a:schemeClr val="dk1"/>
              </a:buClr>
              <a:buSzPts val="1100"/>
              <a:buFont typeface="Noto Sans Symbols"/>
              <a:buNone/>
            </a:pPr>
            <a:r>
              <a:rPr lang="en-GB" sz="1100" b="1" i="0" u="none" strike="noStrike" cap="none" dirty="0">
                <a:solidFill>
                  <a:schemeClr val="dk1"/>
                </a:solidFill>
                <a:latin typeface="Tahoma"/>
                <a:ea typeface="Tahoma"/>
                <a:cs typeface="Tahoma"/>
                <a:sym typeface="Tahoma"/>
              </a:rPr>
              <a:t>Source: </a:t>
            </a:r>
            <a:r>
              <a:rPr lang="en-GB" sz="1100" b="0" i="0" u="none" strike="noStrike" cap="none" dirty="0">
                <a:solidFill>
                  <a:schemeClr val="dk1"/>
                </a:solidFill>
                <a:latin typeface="Tahoma"/>
                <a:ea typeface="Tahoma"/>
                <a:cs typeface="Tahoma"/>
                <a:sym typeface="Tahoma"/>
              </a:rPr>
              <a:t>Merritt R. Development. In: French J, Blair-Stevens C, McVey D, Merritt R, editors. Social marketing and public health: theory and practice. Oxford: Oxford University Press; 2010.</a:t>
            </a: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40649552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Shape 184"/>
          <p:cNvSpPr>
            <a:spLocks noGrp="1" noRot="1" noChangeAspect="1"/>
          </p:cNvSpPr>
          <p:nvPr>
            <p:ph type="sldImg" idx="2"/>
          </p:nvPr>
        </p:nvSpPr>
        <p:spPr>
          <a:xfrm>
            <a:off x="66675" y="569913"/>
            <a:ext cx="4503738"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85" name="Shape 185"/>
          <p:cNvSpPr txBox="1">
            <a:spLocks noGrp="1"/>
          </p:cNvSpPr>
          <p:nvPr>
            <p:ph type="body" idx="1"/>
          </p:nvPr>
        </p:nvSpPr>
        <p:spPr>
          <a:xfrm>
            <a:off x="720941" y="3450749"/>
            <a:ext cx="5335270" cy="5732860"/>
          </a:xfrm>
          <a:prstGeom prst="rect">
            <a:avLst/>
          </a:prstGeom>
          <a:noFill/>
          <a:ln>
            <a:noFill/>
          </a:ln>
        </p:spPr>
        <p:txBody>
          <a:bodyPr spcFirstLastPara="1" wrap="square" lIns="0" tIns="0" rIns="0" bIns="0" anchor="t" anchorCtr="0">
            <a:noAutofit/>
          </a:bodyPr>
          <a:lstStyle/>
          <a:p>
            <a:pPr marL="171450" marR="0" lvl="0" indent="-171450" algn="l" rtl="0">
              <a:lnSpc>
                <a:spcPct val="100000"/>
              </a:lnSpc>
              <a:spcBef>
                <a:spcPts val="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Place is where and when the target audience will perform the desired behaviour, acquire any tangible objects and receive any associated services.</a:t>
            </a:r>
            <a:endParaRPr dirty="0"/>
          </a:p>
          <a:p>
            <a:pPr marL="171450" marR="0" lvl="0" indent="-171450" algn="l" rtl="0">
              <a:lnSpc>
                <a:spcPct val="100000"/>
              </a:lnSpc>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Channels through which products are available: both communication channels and the necessary elements to achieve the behaviour change (e.g. the disinfectant dispenser, or in the case of HIV behaviour change communication, an anonymous location to take the test).</a:t>
            </a:r>
            <a:endParaRPr dirty="0"/>
          </a:p>
          <a:p>
            <a:pPr marL="171450" marR="0" lvl="0" indent="-101600" algn="l" rtl="0">
              <a:lnSpc>
                <a:spcPct val="100000"/>
              </a:lnSpc>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Tahoma"/>
              <a:buNone/>
            </a:pPr>
            <a:r>
              <a:rPr lang="en-GB" sz="1100" b="1" i="0" u="none" strike="noStrike" cap="none" dirty="0">
                <a:solidFill>
                  <a:schemeClr val="dk1"/>
                </a:solidFill>
                <a:latin typeface="Tahoma"/>
                <a:ea typeface="Tahoma"/>
                <a:cs typeface="Tahoma"/>
                <a:sym typeface="Tahoma"/>
              </a:rPr>
              <a:t>Source: </a:t>
            </a:r>
            <a:r>
              <a:rPr lang="en-GB" sz="1100" b="0" i="0" u="none" strike="noStrike" cap="none" dirty="0">
                <a:solidFill>
                  <a:schemeClr val="dk1"/>
                </a:solidFill>
                <a:latin typeface="Tahoma"/>
                <a:ea typeface="Tahoma"/>
                <a:cs typeface="Tahoma"/>
                <a:sym typeface="Tahoma"/>
              </a:rPr>
              <a:t>Grier S, Bryant CA. Social marketing in public health. Ann Rev Public Health. 2005;26:319-339.</a:t>
            </a:r>
            <a:endParaRPr sz="1100" b="1"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37638965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Shape 192"/>
          <p:cNvSpPr>
            <a:spLocks noGrp="1" noRot="1" noChangeAspect="1"/>
          </p:cNvSpPr>
          <p:nvPr>
            <p:ph type="sldImg" idx="2"/>
          </p:nvPr>
        </p:nvSpPr>
        <p:spPr>
          <a:xfrm>
            <a:off x="66675" y="569913"/>
            <a:ext cx="4503738"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93" name="Shape 193"/>
          <p:cNvSpPr txBox="1">
            <a:spLocks noGrp="1"/>
          </p:cNvSpPr>
          <p:nvPr>
            <p:ph type="body" idx="1"/>
          </p:nvPr>
        </p:nvSpPr>
        <p:spPr>
          <a:xfrm>
            <a:off x="720941" y="3450749"/>
            <a:ext cx="5335270" cy="5732860"/>
          </a:xfrm>
          <a:prstGeom prst="rect">
            <a:avLst/>
          </a:prstGeom>
          <a:noFill/>
          <a:ln>
            <a:noFill/>
          </a:ln>
        </p:spPr>
        <p:txBody>
          <a:bodyPr spcFirstLastPara="1" wrap="square" lIns="0" tIns="0" rIns="0" bIns="0" anchor="t" anchorCtr="0">
            <a:noAutofit/>
          </a:bodyPr>
          <a:lstStyle/>
          <a:p>
            <a:pPr marL="171450" marR="0" lvl="0" indent="-171450" algn="l" rtl="0">
              <a:spcBef>
                <a:spcPts val="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Home-testing kits:</a:t>
            </a:r>
            <a:r>
              <a:rPr lang="en-GB" sz="1100" b="0" i="0" u="none" strike="noStrike" cap="none" dirty="0">
                <a:solidFill>
                  <a:schemeClr val="dk1"/>
                </a:solidFill>
                <a:latin typeface="Tahoma"/>
                <a:ea typeface="Tahoma"/>
                <a:cs typeface="Tahoma"/>
                <a:sym typeface="Tahoma"/>
              </a:rPr>
              <a:t> urine samples could be sent to the laboratory free-of-charge.</a:t>
            </a:r>
            <a:endParaRPr sz="1100" b="1"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Websites: </a:t>
            </a:r>
            <a:r>
              <a:rPr lang="en-GB" sz="1100" b="0" i="0" u="none" strike="noStrike" cap="none" dirty="0">
                <a:solidFill>
                  <a:schemeClr val="dk1"/>
                </a:solidFill>
                <a:latin typeface="Tahoma"/>
                <a:ea typeface="Tahoma"/>
                <a:cs typeface="Tahoma"/>
                <a:sym typeface="Tahoma"/>
              </a:rPr>
              <a:t>providing information about the kits and Chlamydia.</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Results: </a:t>
            </a:r>
            <a:r>
              <a:rPr lang="en-GB" sz="1100" b="0" i="0" u="none" strike="noStrike" cap="none" dirty="0">
                <a:solidFill>
                  <a:schemeClr val="dk1"/>
                </a:solidFill>
                <a:latin typeface="Tahoma"/>
                <a:ea typeface="Tahoma"/>
                <a:cs typeface="Tahoma"/>
                <a:sym typeface="Tahoma"/>
              </a:rPr>
              <a:t>delivered using the customer’s preferred channel.</a:t>
            </a:r>
            <a:endParaRPr sz="1100" b="1"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Special events at universities and youth clubs: </a:t>
            </a:r>
            <a:r>
              <a:rPr lang="en-GB" sz="1100" b="0" i="0" u="none" strike="noStrike" cap="none" dirty="0">
                <a:solidFill>
                  <a:schemeClr val="dk1"/>
                </a:solidFill>
                <a:latin typeface="Tahoma"/>
                <a:ea typeface="Tahoma"/>
                <a:cs typeface="Tahoma"/>
                <a:sym typeface="Tahoma"/>
              </a:rPr>
              <a:t>where healthcare providers encourage young people to use the kit there and then.</a:t>
            </a: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None/>
            </a:pPr>
            <a:r>
              <a:rPr lang="en-GB" sz="1100" b="1" i="0" u="none" strike="noStrike" cap="none" dirty="0">
                <a:solidFill>
                  <a:schemeClr val="dk1"/>
                </a:solidFill>
                <a:latin typeface="Tahoma"/>
                <a:ea typeface="Tahoma"/>
                <a:cs typeface="Tahoma"/>
                <a:sym typeface="Tahoma"/>
              </a:rPr>
              <a:t>Source: </a:t>
            </a:r>
            <a:r>
              <a:rPr lang="en-GB" sz="1100" b="0" i="0" u="none" strike="noStrike" cap="none" dirty="0">
                <a:solidFill>
                  <a:schemeClr val="dk1"/>
                </a:solidFill>
                <a:latin typeface="Tahoma"/>
                <a:ea typeface="Tahoma"/>
                <a:cs typeface="Tahoma"/>
                <a:sym typeface="Tahoma"/>
              </a:rPr>
              <a:t>Merritt R. Development. In: French J, Blair-Stevens C, McVey D, Merritt R, editors. Social marketing and public health: theory and practice. Oxford: Oxford University Press; 2010.</a:t>
            </a: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42595594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a:spLocks noGrp="1" noRot="1" noChangeAspect="1"/>
          </p:cNvSpPr>
          <p:nvPr>
            <p:ph type="sldImg" idx="2"/>
          </p:nvPr>
        </p:nvSpPr>
        <p:spPr>
          <a:xfrm>
            <a:off x="66675" y="569913"/>
            <a:ext cx="4503738"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201" name="Shape 201"/>
          <p:cNvSpPr txBox="1">
            <a:spLocks noGrp="1"/>
          </p:cNvSpPr>
          <p:nvPr>
            <p:ph type="body" idx="1"/>
          </p:nvPr>
        </p:nvSpPr>
        <p:spPr>
          <a:xfrm>
            <a:off x="720941" y="3450749"/>
            <a:ext cx="5335270" cy="5732860"/>
          </a:xfrm>
          <a:prstGeom prst="rect">
            <a:avLst/>
          </a:prstGeom>
          <a:noFill/>
          <a:ln>
            <a:noFill/>
          </a:ln>
        </p:spPr>
        <p:txBody>
          <a:bodyPr spcFirstLastPara="1" wrap="square" lIns="0" tIns="0" rIns="0" bIns="0" anchor="t" anchorCtr="0">
            <a:noAutofit/>
          </a:bodyPr>
          <a:lstStyle/>
          <a:p>
            <a:pPr marL="171450" marR="0" lvl="0" indent="-171450" algn="l" rtl="0">
              <a:lnSpc>
                <a:spcPct val="100000"/>
              </a:lnSpc>
              <a:spcBef>
                <a:spcPts val="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The </a:t>
            </a:r>
            <a:r>
              <a:rPr lang="en-GB" sz="1100" b="1" i="0" u="none" strike="noStrike" cap="none" dirty="0">
                <a:solidFill>
                  <a:schemeClr val="dk1"/>
                </a:solidFill>
                <a:latin typeface="Tahoma"/>
                <a:ea typeface="Tahoma"/>
                <a:cs typeface="Tahoma"/>
                <a:sym typeface="Tahoma"/>
              </a:rPr>
              <a:t>benefits</a:t>
            </a:r>
            <a:r>
              <a:rPr lang="en-GB" sz="1100" b="0" i="0" u="none" strike="noStrike" cap="none" dirty="0">
                <a:solidFill>
                  <a:schemeClr val="dk1"/>
                </a:solidFill>
                <a:latin typeface="Tahoma"/>
                <a:ea typeface="Tahoma"/>
                <a:cs typeface="Tahoma"/>
                <a:sym typeface="Tahoma"/>
              </a:rPr>
              <a:t> are often intangible and are developed and communicated by the promotional element of the marketing mix.</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Promotion</a:t>
            </a:r>
            <a:r>
              <a:rPr lang="en-GB" sz="1100" b="0" i="0" u="none" strike="noStrike" cap="none" dirty="0">
                <a:solidFill>
                  <a:schemeClr val="dk1"/>
                </a:solidFill>
                <a:latin typeface="Tahoma"/>
                <a:ea typeface="Tahoma"/>
                <a:cs typeface="Tahoma"/>
                <a:sym typeface="Tahoma"/>
              </a:rPr>
              <a:t> includes the promotional strategy and activities.</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The </a:t>
            </a:r>
            <a:r>
              <a:rPr lang="en-GB" sz="1100" b="1" i="0" u="none" strike="noStrike" cap="none" dirty="0">
                <a:solidFill>
                  <a:schemeClr val="dk1"/>
                </a:solidFill>
                <a:latin typeface="Tahoma"/>
                <a:ea typeface="Tahoma"/>
                <a:cs typeface="Tahoma"/>
                <a:sym typeface="Tahoma"/>
              </a:rPr>
              <a:t>strategy</a:t>
            </a:r>
            <a:r>
              <a:rPr lang="en-GB" sz="1100" b="0" i="0" u="none" strike="noStrike" cap="none" dirty="0">
                <a:solidFill>
                  <a:schemeClr val="dk1"/>
                </a:solidFill>
                <a:latin typeface="Tahoma"/>
                <a:ea typeface="Tahoma"/>
                <a:cs typeface="Tahoma"/>
                <a:sym typeface="Tahoma"/>
              </a:rPr>
              <a:t> includes a carefully designed set of activities, and selection of effective messages and channels.</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Besides the activities mentioned in the slide: public relations, promotional items, special events and displays in face-to-face settings.</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Promotion should be attention-grabbing; it should be memorable.</a:t>
            </a:r>
            <a:endParaRPr dirty="0"/>
          </a:p>
          <a:p>
            <a:pPr marL="171450" marR="0" lvl="0" indent="-101600" algn="l" rtl="0">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Arial"/>
              <a:buNone/>
            </a:pPr>
            <a:r>
              <a:rPr lang="en-GB" sz="1100" b="1" i="0" u="none" strike="noStrike" cap="none" dirty="0">
                <a:solidFill>
                  <a:schemeClr val="dk1"/>
                </a:solidFill>
                <a:latin typeface="Tahoma"/>
                <a:ea typeface="Tahoma"/>
                <a:cs typeface="Tahoma"/>
                <a:sym typeface="Tahoma"/>
              </a:rPr>
              <a:t>Source: </a:t>
            </a:r>
            <a:r>
              <a:rPr lang="en-GB" sz="1100" b="0" i="0" u="none" strike="noStrike" cap="none" dirty="0">
                <a:solidFill>
                  <a:schemeClr val="dk1"/>
                </a:solidFill>
                <a:latin typeface="Tahoma"/>
                <a:ea typeface="Tahoma"/>
                <a:cs typeface="Tahoma"/>
                <a:sym typeface="Tahoma"/>
              </a:rPr>
              <a:t>Grier S, Bryant CA. Social marketing in public health. Ann Rev Public Health. 2005;26:319-339.</a:t>
            </a:r>
            <a:endParaRPr sz="1100" b="1"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5071067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Shape 223"/>
          <p:cNvSpPr>
            <a:spLocks noGrp="1" noRot="1" noChangeAspect="1"/>
          </p:cNvSpPr>
          <p:nvPr>
            <p:ph type="sldImg" idx="2"/>
          </p:nvPr>
        </p:nvSpPr>
        <p:spPr>
          <a:xfrm>
            <a:off x="65088" y="569913"/>
            <a:ext cx="4503737"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224" name="Shape 224"/>
          <p:cNvSpPr txBox="1">
            <a:spLocks noGrp="1"/>
          </p:cNvSpPr>
          <p:nvPr>
            <p:ph type="body" idx="1"/>
          </p:nvPr>
        </p:nvSpPr>
        <p:spPr>
          <a:xfrm>
            <a:off x="720941" y="3450749"/>
            <a:ext cx="533527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0" i="0" u="none" strike="noStrike" cap="none" dirty="0">
                <a:solidFill>
                  <a:schemeClr val="dk1"/>
                </a:solidFill>
                <a:latin typeface="Tahoma"/>
                <a:ea typeface="Tahoma"/>
                <a:cs typeface="Tahoma"/>
                <a:sym typeface="Tahoma"/>
              </a:rPr>
              <a:t>This slide summarises the main decisions to be made when developing the strategy.</a:t>
            </a:r>
            <a:endParaRPr dirty="0"/>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Tahoma"/>
              <a:buNone/>
            </a:pPr>
            <a:r>
              <a:rPr lang="en-GB" sz="1100" b="1" i="0" u="none" strike="noStrike" cap="none" dirty="0">
                <a:solidFill>
                  <a:schemeClr val="dk1"/>
                </a:solidFill>
                <a:latin typeface="Tahoma"/>
                <a:ea typeface="Tahoma"/>
                <a:cs typeface="Tahoma"/>
                <a:sym typeface="Tahoma"/>
              </a:rPr>
              <a:t>Source:</a:t>
            </a:r>
            <a:r>
              <a:rPr lang="en-GB" sz="1100" b="0" i="0" u="none" strike="noStrike" cap="none" dirty="0">
                <a:solidFill>
                  <a:schemeClr val="dk1"/>
                </a:solidFill>
                <a:latin typeface="Tahoma"/>
                <a:ea typeface="Tahoma"/>
                <a:cs typeface="Tahoma"/>
                <a:sym typeface="Tahoma"/>
              </a:rPr>
              <a:t> </a:t>
            </a:r>
            <a:r>
              <a:rPr lang="en-GB" sz="1100" b="0" i="0" u="none" strike="noStrike" cap="none" dirty="0" err="1">
                <a:solidFill>
                  <a:schemeClr val="dk1"/>
                </a:solidFill>
                <a:latin typeface="Tahoma"/>
                <a:ea typeface="Tahoma"/>
                <a:cs typeface="Tahoma"/>
                <a:sym typeface="Tahoma"/>
              </a:rPr>
              <a:t>Centers</a:t>
            </a:r>
            <a:r>
              <a:rPr lang="en-GB" sz="1100" b="0" i="0" u="none" strike="noStrike" cap="none" dirty="0">
                <a:solidFill>
                  <a:schemeClr val="dk1"/>
                </a:solidFill>
                <a:latin typeface="Tahoma"/>
                <a:ea typeface="Tahoma"/>
                <a:cs typeface="Tahoma"/>
                <a:sym typeface="Tahoma"/>
              </a:rPr>
              <a:t> for Disease Control and Prevention. Social marketing: nutrition and physical activity [Internet]. [cited 2013 Oct 2]. Available from: </a:t>
            </a:r>
            <a:r>
              <a:rPr lang="en-GB" sz="1100" b="0" i="0" u="sng" strike="noStrike" cap="none" dirty="0">
                <a:solidFill>
                  <a:schemeClr val="dk1"/>
                </a:solidFill>
                <a:latin typeface="Tahoma"/>
                <a:ea typeface="Tahoma"/>
                <a:cs typeface="Tahoma"/>
                <a:sym typeface="Tahoma"/>
              </a:rPr>
              <a:t>www.cdc.gov/nccdphp/dnpa/socialmarketing/training</a:t>
            </a:r>
          </a:p>
          <a:p>
            <a:pPr marL="0" marR="0" lvl="0" indent="0" algn="l" rtl="0">
              <a:lnSpc>
                <a:spcPct val="100000"/>
              </a:lnSpc>
              <a:spcBef>
                <a:spcPts val="330"/>
              </a:spcBef>
              <a:spcAft>
                <a:spcPts val="0"/>
              </a:spcAft>
              <a:buClr>
                <a:schemeClr val="dk1"/>
              </a:buClr>
              <a:buSzPts val="1100"/>
              <a:buFont typeface="Tahoma"/>
              <a:buNone/>
            </a:pP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30883251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Shape 231"/>
          <p:cNvSpPr>
            <a:spLocks noGrp="1" noRot="1" noChangeAspect="1"/>
          </p:cNvSpPr>
          <p:nvPr>
            <p:ph type="sldImg" idx="2"/>
          </p:nvPr>
        </p:nvSpPr>
        <p:spPr>
          <a:xfrm>
            <a:off x="6667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232" name="Shape 232"/>
          <p:cNvSpPr txBox="1">
            <a:spLocks noGrp="1"/>
          </p:cNvSpPr>
          <p:nvPr>
            <p:ph type="body" idx="1"/>
          </p:nvPr>
        </p:nvSpPr>
        <p:spPr>
          <a:xfrm>
            <a:off x="720941" y="3450749"/>
            <a:ext cx="5335270" cy="5732860"/>
          </a:xfrm>
          <a:prstGeom prst="rect">
            <a:avLst/>
          </a:prstGeom>
          <a:noFill/>
          <a:ln>
            <a:noFill/>
          </a:ln>
        </p:spPr>
        <p:txBody>
          <a:bodyPr spcFirstLastPara="1" wrap="square" lIns="0" tIns="0" rIns="0" bIns="0" anchor="t" anchorCtr="0">
            <a:noAutofit/>
          </a:bodyPr>
          <a:lstStyle/>
          <a:p>
            <a:pPr marL="171450" marR="0" lvl="0" indent="-171450" algn="l" rtl="0">
              <a:lnSpc>
                <a:spcPct val="100000"/>
              </a:lnSpc>
              <a:spcBef>
                <a:spcPts val="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Mention </a:t>
            </a:r>
            <a:r>
              <a:rPr lang="en-GB" sz="1100" b="0" i="0" u="none" strike="noStrike" cap="none" dirty="0">
                <a:solidFill>
                  <a:schemeClr val="dk1"/>
                </a:solidFill>
                <a:latin typeface="Tahoma"/>
                <a:ea typeface="Tahoma"/>
                <a:cs typeface="Tahoma"/>
                <a:sym typeface="Tahoma"/>
              </a:rPr>
              <a:t>that</a:t>
            </a:r>
            <a:r>
              <a:rPr lang="en-GB" sz="1100" b="1" i="0" u="none" strike="noStrike" cap="none" dirty="0">
                <a:solidFill>
                  <a:schemeClr val="dk1"/>
                </a:solidFill>
                <a:latin typeface="Tahoma"/>
                <a:ea typeface="Tahoma"/>
                <a:cs typeface="Tahoma"/>
                <a:sym typeface="Tahoma"/>
              </a:rPr>
              <a:t> </a:t>
            </a:r>
            <a:r>
              <a:rPr lang="en-GB" sz="1100" b="0" i="0" u="none" strike="noStrike" cap="none" dirty="0">
                <a:solidFill>
                  <a:schemeClr val="dk1"/>
                </a:solidFill>
                <a:latin typeface="Tahoma"/>
                <a:ea typeface="Tahoma"/>
                <a:cs typeface="Tahoma"/>
                <a:sym typeface="Tahoma"/>
              </a:rPr>
              <a:t>many marketers are very excited about the concept of gamification.</a:t>
            </a:r>
            <a:r>
              <a:rPr lang="en-GB" sz="1100" b="1" i="0" u="none" strike="noStrike" cap="none" dirty="0">
                <a:solidFill>
                  <a:schemeClr val="dk1"/>
                </a:solidFill>
                <a:latin typeface="Tahoma"/>
                <a:ea typeface="Tahoma"/>
                <a:cs typeface="Tahoma"/>
                <a:sym typeface="Tahoma"/>
              </a:rPr>
              <a:t> (Gamification</a:t>
            </a:r>
            <a:r>
              <a:rPr lang="en-GB" sz="1100" b="0" i="0" u="none" strike="noStrike" cap="none" dirty="0">
                <a:solidFill>
                  <a:schemeClr val="dk1"/>
                </a:solidFill>
                <a:latin typeface="Tahoma"/>
                <a:ea typeface="Tahoma"/>
                <a:cs typeface="Tahoma"/>
                <a:sym typeface="Tahoma"/>
              </a:rPr>
              <a:t> is the use of game-thinking and game mechanics in non-gaming contexts in order to engage users and solve problems).</a:t>
            </a:r>
            <a:endParaRPr dirty="0"/>
          </a:p>
          <a:p>
            <a:pPr marL="171450" marR="0" lvl="0" indent="-101600" algn="l" rtl="0">
              <a:lnSpc>
                <a:spcPct val="100000"/>
              </a:lnSpc>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171450" marR="0" lvl="0" indent="-171450" algn="l" rtl="0">
              <a:lnSpc>
                <a:spcPct val="100000"/>
              </a:lnSpc>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Example on using gamification to promote environmentally-friendly driving practices among Scania truck drivers: </a:t>
            </a:r>
            <a:r>
              <a:rPr lang="en-GB" sz="1100" b="0" i="0" u="sng" strike="noStrike" cap="none" dirty="0">
                <a:solidFill>
                  <a:srgbClr val="92D050"/>
                </a:solidFill>
                <a:latin typeface="Tahoma"/>
                <a:ea typeface="Tahoma"/>
                <a:cs typeface="Tahoma"/>
                <a:sym typeface="Tahoma"/>
              </a:rPr>
              <a:t>http://vimeo.com/40574320</a:t>
            </a:r>
            <a:r>
              <a:rPr lang="en-GB" sz="1100" b="0" i="0" u="none" strike="noStrike" cap="none" dirty="0">
                <a:solidFill>
                  <a:schemeClr val="dk1"/>
                </a:solidFill>
                <a:latin typeface="Tahoma"/>
                <a:ea typeface="Tahoma"/>
                <a:cs typeface="Tahoma"/>
                <a:sym typeface="Tahoma"/>
              </a:rPr>
              <a:t>.</a:t>
            </a:r>
            <a:endParaRPr sz="1100" b="0" i="0" u="none" strike="noStrike" cap="none" dirty="0">
              <a:solidFill>
                <a:schemeClr val="dk1"/>
              </a:solidFill>
              <a:latin typeface="Tahoma"/>
              <a:ea typeface="Tahoma"/>
              <a:cs typeface="Tahoma"/>
              <a:sym typeface="Tahoma"/>
            </a:endParaRPr>
          </a:p>
          <a:p>
            <a:pPr marL="171450" marR="0" lvl="0" indent="-101600" algn="l" rtl="0">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On antibiotic resistance:</a:t>
            </a:r>
            <a:endParaRPr dirty="0"/>
          </a:p>
          <a:p>
            <a:pPr marL="628650" marR="0" lvl="1" indent="-171450" algn="l" rtl="0">
              <a:spcBef>
                <a:spcPts val="330"/>
              </a:spcBef>
              <a:spcAft>
                <a:spcPts val="0"/>
              </a:spcAft>
              <a:buClr>
                <a:srgbClr val="92D050"/>
              </a:buClr>
              <a:buSzPts val="1100"/>
              <a:buFont typeface="Arial"/>
              <a:buChar char="•"/>
            </a:pPr>
            <a:r>
              <a:rPr lang="en-GB" sz="1100" b="0" i="0" u="sng" strike="noStrike" cap="none" dirty="0">
                <a:solidFill>
                  <a:srgbClr val="92D050"/>
                </a:solidFill>
                <a:latin typeface="Tahoma"/>
                <a:ea typeface="Tahoma"/>
                <a:cs typeface="Tahoma"/>
                <a:sym typeface="Tahoma"/>
              </a:rPr>
              <a:t>http://www.e-bug.eu</a:t>
            </a:r>
            <a:endParaRPr dirty="0"/>
          </a:p>
          <a:p>
            <a:pPr marL="628650" marR="0" lvl="1" indent="-171450" algn="l" rtl="0">
              <a:spcBef>
                <a:spcPts val="330"/>
              </a:spcBef>
              <a:spcAft>
                <a:spcPts val="0"/>
              </a:spcAft>
              <a:buClr>
                <a:srgbClr val="92D050"/>
              </a:buClr>
              <a:buSzPts val="1100"/>
              <a:buFont typeface="Arial"/>
              <a:buChar char="•"/>
            </a:pPr>
            <a:r>
              <a:rPr lang="en-GB" sz="1100" b="0" i="0" u="sng" strike="noStrike" cap="none" dirty="0">
                <a:solidFill>
                  <a:srgbClr val="92D050"/>
                </a:solidFill>
                <a:latin typeface="Tahoma"/>
                <a:ea typeface="Tahoma"/>
                <a:cs typeface="Tahoma"/>
                <a:sym typeface="Tahoma"/>
              </a:rPr>
              <a:t>http://www.e-bug.eu/senior_home.aspx?cc=eng&amp;t=The%20e-Bug%20Detective%20Game&amp;ss=1</a:t>
            </a:r>
            <a:endParaRPr dirty="0"/>
          </a:p>
          <a:p>
            <a:pPr marL="628650" marR="0" lvl="1" indent="-171450" algn="l" rtl="0">
              <a:spcBef>
                <a:spcPts val="330"/>
              </a:spcBef>
              <a:spcAft>
                <a:spcPts val="0"/>
              </a:spcAft>
              <a:buClr>
                <a:srgbClr val="92D050"/>
              </a:buClr>
              <a:buSzPts val="1100"/>
              <a:buFont typeface="Arial"/>
              <a:buChar char="•"/>
            </a:pPr>
            <a:r>
              <a:rPr lang="en-GB" sz="1100" b="0" i="0" u="sng" strike="noStrike" cap="none" dirty="0">
                <a:solidFill>
                  <a:srgbClr val="92D050"/>
                </a:solidFill>
                <a:latin typeface="Tahoma"/>
                <a:ea typeface="Tahoma"/>
                <a:cs typeface="Tahoma"/>
                <a:sym typeface="Tahoma"/>
              </a:rPr>
              <a:t>https://www.facebook.com/keepantibioticsworking</a:t>
            </a:r>
            <a:endParaRPr sz="1100" b="0" i="0" u="sng" strike="noStrike" cap="none" dirty="0">
              <a:solidFill>
                <a:srgbClr val="92D050"/>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Arial"/>
              <a:buNone/>
            </a:pPr>
            <a:r>
              <a:rPr lang="en-GB" sz="1100" b="1" i="0" u="none" strike="noStrike" cap="none" dirty="0">
                <a:solidFill>
                  <a:schemeClr val="dk1"/>
                </a:solidFill>
                <a:latin typeface="Tahoma"/>
                <a:ea typeface="Tahoma"/>
                <a:cs typeface="Tahoma"/>
                <a:sym typeface="Tahoma"/>
              </a:rPr>
              <a:t>Adapted from:</a:t>
            </a:r>
            <a:r>
              <a:rPr lang="en-GB" sz="1100" b="0" i="0" u="none" strike="noStrike" cap="none" dirty="0">
                <a:solidFill>
                  <a:schemeClr val="dk1"/>
                </a:solidFill>
                <a:latin typeface="Tahoma"/>
                <a:ea typeface="Tahoma"/>
                <a:cs typeface="Tahoma"/>
                <a:sym typeface="Tahoma"/>
              </a:rPr>
              <a:t> National Cancer Institute. Making health communications programs work: a planner’s guide. USA: U.S. Department of Health and Human Services, National Institutes of Health; 2008.</a:t>
            </a:r>
          </a:p>
          <a:p>
            <a:pPr marL="0" marR="0" lvl="0" indent="0" algn="l" rtl="0">
              <a:lnSpc>
                <a:spcPct val="100000"/>
              </a:lnSpc>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25713782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Shape 240"/>
          <p:cNvSpPr>
            <a:spLocks noGrp="1" noRot="1" noChangeAspect="1"/>
          </p:cNvSpPr>
          <p:nvPr>
            <p:ph type="sldImg" idx="2"/>
          </p:nvPr>
        </p:nvSpPr>
        <p:spPr>
          <a:xfrm>
            <a:off x="6667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241" name="Shape 241"/>
          <p:cNvSpPr txBox="1">
            <a:spLocks noGrp="1"/>
          </p:cNvSpPr>
          <p:nvPr>
            <p:ph type="body" idx="1"/>
          </p:nvPr>
        </p:nvSpPr>
        <p:spPr>
          <a:xfrm>
            <a:off x="720941" y="3450749"/>
            <a:ext cx="533527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0" i="0" u="none" strike="noStrike" cap="none" dirty="0">
                <a:solidFill>
                  <a:schemeClr val="dk1"/>
                </a:solidFill>
                <a:latin typeface="Tahoma"/>
                <a:ea typeface="Tahoma"/>
                <a:cs typeface="Tahoma"/>
                <a:sym typeface="Tahoma"/>
              </a:rPr>
              <a:t>ECDC has a guide available to help you prepare a social media strategy.</a:t>
            </a:r>
            <a:endParaRPr dirty="0"/>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Tahoma"/>
              <a:buNone/>
            </a:pPr>
            <a:r>
              <a:rPr lang="en-GB" sz="1100" b="1" i="0" u="none" strike="noStrike" cap="none" dirty="0">
                <a:solidFill>
                  <a:schemeClr val="dk1"/>
                </a:solidFill>
                <a:latin typeface="Tahoma"/>
                <a:ea typeface="Tahoma"/>
                <a:cs typeface="Tahoma"/>
                <a:sym typeface="Tahoma"/>
              </a:rPr>
              <a:t>Adapted from:</a:t>
            </a:r>
            <a:r>
              <a:rPr lang="en-GB" sz="1100" b="0" i="0" u="none" strike="noStrike" cap="none" dirty="0">
                <a:solidFill>
                  <a:schemeClr val="dk1"/>
                </a:solidFill>
                <a:latin typeface="Tahoma"/>
                <a:ea typeface="Tahoma"/>
                <a:cs typeface="Tahoma"/>
                <a:sym typeface="Tahoma"/>
              </a:rPr>
              <a:t> National Cancer Institute. Making health communications programs work: a planner’s guide. USA: U.S. Department of Health and Human Services, National Institutes of Health; 2008.</a:t>
            </a: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10791840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Shape 250"/>
          <p:cNvSpPr>
            <a:spLocks noGrp="1" noRot="1" noChangeAspect="1"/>
          </p:cNvSpPr>
          <p:nvPr>
            <p:ph type="sldImg" idx="2"/>
          </p:nvPr>
        </p:nvSpPr>
        <p:spPr>
          <a:xfrm>
            <a:off x="68263"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251" name="Shape 251"/>
          <p:cNvSpPr txBox="1">
            <a:spLocks noGrp="1"/>
          </p:cNvSpPr>
          <p:nvPr>
            <p:ph type="body" idx="1"/>
          </p:nvPr>
        </p:nvSpPr>
        <p:spPr>
          <a:xfrm>
            <a:off x="720941" y="3450749"/>
            <a:ext cx="533527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endParaRPr sz="1200" b="0" i="0" u="none" strike="noStrike" cap="none">
              <a:solidFill>
                <a:schemeClr val="dk1"/>
              </a:solidFill>
              <a:latin typeface="Times"/>
              <a:ea typeface="Times"/>
              <a:cs typeface="Times"/>
              <a:sym typeface="Times"/>
            </a:endParaRPr>
          </a:p>
        </p:txBody>
      </p:sp>
    </p:spTree>
    <p:extLst>
      <p:ext uri="{BB962C8B-B14F-4D97-AF65-F5344CB8AC3E}">
        <p14:creationId xmlns:p14="http://schemas.microsoft.com/office/powerpoint/2010/main" val="11823678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
        <p:nvSpPr>
          <p:cNvPr id="4" name="Slide Number Placeholder 3"/>
          <p:cNvSpPr>
            <a:spLocks noGrp="1"/>
          </p:cNvSpPr>
          <p:nvPr>
            <p:ph type="sldNum" sz="quarter" idx="10"/>
          </p:nvPr>
        </p:nvSpPr>
        <p:spPr/>
        <p:txBody>
          <a:bodyPr/>
          <a:lstStyle/>
          <a:p>
            <a:fld id="{D0D18800-03A3-4371-B392-80B672D011D5}" type="slidenum">
              <a:rPr lang="en-GB" smtClean="0"/>
              <a:t>19</a:t>
            </a:fld>
            <a:endParaRPr lang="en-GB"/>
          </a:p>
        </p:txBody>
      </p:sp>
    </p:spTree>
    <p:extLst>
      <p:ext uri="{BB962C8B-B14F-4D97-AF65-F5344CB8AC3E}">
        <p14:creationId xmlns:p14="http://schemas.microsoft.com/office/powerpoint/2010/main" val="4015654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352546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12394041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Shape 69"/>
          <p:cNvSpPr>
            <a:spLocks noGrp="1" noRot="1" noChangeAspect="1"/>
          </p:cNvSpPr>
          <p:nvPr>
            <p:ph type="sldImg" idx="2"/>
          </p:nvPr>
        </p:nvSpPr>
        <p:spPr>
          <a:xfrm>
            <a:off x="65088" y="569913"/>
            <a:ext cx="4503737"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70" name="Shape 70"/>
          <p:cNvSpPr txBox="1">
            <a:spLocks noGrp="1"/>
          </p:cNvSpPr>
          <p:nvPr>
            <p:ph type="body" idx="1"/>
          </p:nvPr>
        </p:nvSpPr>
        <p:spPr>
          <a:xfrm>
            <a:off x="720941" y="3450749"/>
            <a:ext cx="5335270" cy="5732860"/>
          </a:xfrm>
          <a:prstGeom prst="rect">
            <a:avLst/>
          </a:prstGeom>
          <a:noFill/>
          <a:ln>
            <a:noFill/>
          </a:ln>
        </p:spPr>
        <p:txBody>
          <a:bodyPr spcFirstLastPara="1" wrap="square" lIns="0" tIns="0" rIns="0" bIns="0" anchor="t" anchorCtr="0">
            <a:noAutofit/>
          </a:bodyPr>
          <a:lstStyle/>
          <a:p>
            <a:pPr marL="171450" marR="0" lvl="0" indent="-171450" algn="l" rtl="0">
              <a:spcBef>
                <a:spcPts val="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To develop the campaign strategy we need to get familiar with the components of the marketing mix and how to apply them.</a:t>
            </a:r>
            <a:endParaRPr dirty="0"/>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The terms marketing strategy, marketing plan or marketing mix can be used when referring to the campaign strategy, within the social marketing framework.</a:t>
            </a:r>
            <a:endParaRPr dirty="0"/>
          </a:p>
          <a:p>
            <a:pPr marL="0" marR="0" lvl="0" indent="0" algn="l" rtl="0">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Arial"/>
              <a:buNone/>
            </a:pPr>
            <a:r>
              <a:rPr lang="en-GB" sz="1100" b="1" i="0" u="none" strike="noStrike" cap="none" dirty="0">
                <a:solidFill>
                  <a:schemeClr val="dk1"/>
                </a:solidFill>
                <a:latin typeface="Tahoma"/>
                <a:ea typeface="Tahoma"/>
                <a:cs typeface="Tahoma"/>
                <a:sym typeface="Tahoma"/>
              </a:rPr>
              <a:t>Source: </a:t>
            </a:r>
            <a:r>
              <a:rPr lang="en-GB" sz="1100" b="0" i="0" u="none" strike="noStrike" cap="none" dirty="0" err="1">
                <a:solidFill>
                  <a:schemeClr val="dk1"/>
                </a:solidFill>
                <a:latin typeface="Tahoma"/>
                <a:ea typeface="Tahoma"/>
                <a:cs typeface="Tahoma"/>
                <a:sym typeface="Tahoma"/>
              </a:rPr>
              <a:t>Centers</a:t>
            </a:r>
            <a:r>
              <a:rPr lang="en-GB" sz="1100" b="0" i="0" u="none" strike="noStrike" cap="none" dirty="0">
                <a:solidFill>
                  <a:schemeClr val="dk1"/>
                </a:solidFill>
                <a:latin typeface="Tahoma"/>
                <a:ea typeface="Tahoma"/>
                <a:cs typeface="Tahoma"/>
                <a:sym typeface="Tahoma"/>
              </a:rPr>
              <a:t> for Disease Control and Prevention. Social marketing: nutrition and physical activity [Internet]. [cited 2013 Oct 2]. Available from: </a:t>
            </a:r>
            <a:r>
              <a:rPr lang="en-GB" sz="1100" b="0" i="0" u="sng" strike="noStrike" cap="none" dirty="0">
                <a:solidFill>
                  <a:schemeClr val="dk1"/>
                </a:solidFill>
                <a:latin typeface="Tahoma"/>
                <a:ea typeface="Tahoma"/>
                <a:cs typeface="Tahoma"/>
                <a:sym typeface="Tahoma"/>
              </a:rPr>
              <a:t>www.cdc.gov/nccdphp/dnpa/socialmarketing/training</a:t>
            </a: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19002159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Shape 78"/>
          <p:cNvSpPr>
            <a:spLocks noGrp="1" noRot="1" noChangeAspect="1"/>
          </p:cNvSpPr>
          <p:nvPr>
            <p:ph type="sldImg" idx="2"/>
          </p:nvPr>
        </p:nvSpPr>
        <p:spPr>
          <a:xfrm>
            <a:off x="66675" y="569913"/>
            <a:ext cx="4503738"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79" name="Shape 79"/>
          <p:cNvSpPr txBox="1">
            <a:spLocks noGrp="1"/>
          </p:cNvSpPr>
          <p:nvPr>
            <p:ph type="body" idx="1"/>
          </p:nvPr>
        </p:nvSpPr>
        <p:spPr>
          <a:xfrm>
            <a:off x="720941" y="3450749"/>
            <a:ext cx="5335270" cy="5732860"/>
          </a:xfrm>
          <a:prstGeom prst="rect">
            <a:avLst/>
          </a:prstGeom>
          <a:noFill/>
          <a:ln>
            <a:noFill/>
          </a:ln>
        </p:spPr>
        <p:txBody>
          <a:bodyPr spcFirstLastPara="1" wrap="square" lIns="0" tIns="0" rIns="0" bIns="0" anchor="t" anchorCtr="0">
            <a:noAutofit/>
          </a:bodyPr>
          <a:lstStyle/>
          <a:p>
            <a:pPr marL="171450" marR="0" lvl="0" indent="-171450" algn="l" rtl="0">
              <a:spcBef>
                <a:spcPts val="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The marketing mix, also known as the 4Ps, refers to the combination of these components.</a:t>
            </a:r>
            <a:endParaRPr dirty="0"/>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A marketing mix should be:</a:t>
            </a:r>
            <a:endParaRPr dirty="0"/>
          </a:p>
          <a:p>
            <a:pPr marL="800100" marR="0" lvl="1" indent="-342900" algn="l" rtl="0">
              <a:spcBef>
                <a:spcPts val="330"/>
              </a:spcBef>
              <a:spcAft>
                <a:spcPts val="0"/>
              </a:spcAft>
              <a:buClr>
                <a:srgbClr val="69AE23"/>
              </a:buClr>
              <a:buSzPts val="1210"/>
              <a:buFont typeface="Arial"/>
              <a:buChar char="•"/>
            </a:pPr>
            <a:r>
              <a:rPr lang="en-GB" sz="1100" b="0" i="0" u="none" strike="noStrike" cap="none" dirty="0">
                <a:solidFill>
                  <a:schemeClr val="dk1"/>
                </a:solidFill>
                <a:latin typeface="Tahoma"/>
                <a:ea typeface="Tahoma"/>
                <a:cs typeface="Tahoma"/>
                <a:sym typeface="Tahoma"/>
              </a:rPr>
              <a:t>Integrated</a:t>
            </a:r>
            <a:endParaRPr dirty="0"/>
          </a:p>
          <a:p>
            <a:pPr marL="800100" marR="0" lvl="1" indent="-342900" algn="l" rtl="0">
              <a:spcBef>
                <a:spcPts val="330"/>
              </a:spcBef>
              <a:spcAft>
                <a:spcPts val="0"/>
              </a:spcAft>
              <a:buClr>
                <a:srgbClr val="69AE23"/>
              </a:buClr>
              <a:buSzPts val="1210"/>
              <a:buFont typeface="Arial"/>
              <a:buChar char="•"/>
            </a:pPr>
            <a:r>
              <a:rPr lang="en-GB" sz="1100" b="0" i="0" u="none" strike="noStrike" cap="none" dirty="0">
                <a:solidFill>
                  <a:schemeClr val="dk1"/>
                </a:solidFill>
                <a:latin typeface="Tahoma"/>
                <a:ea typeface="Tahoma"/>
                <a:cs typeface="Tahoma"/>
                <a:sym typeface="Tahoma"/>
              </a:rPr>
              <a:t>Planned systematically</a:t>
            </a:r>
            <a:endParaRPr dirty="0"/>
          </a:p>
          <a:p>
            <a:pPr marL="800100" marR="0" lvl="1" indent="-342900" algn="l" rtl="0">
              <a:spcBef>
                <a:spcPts val="330"/>
              </a:spcBef>
              <a:spcAft>
                <a:spcPts val="0"/>
              </a:spcAft>
              <a:buClr>
                <a:srgbClr val="69AE23"/>
              </a:buClr>
              <a:buSzPts val="1210"/>
              <a:buFont typeface="Arial"/>
              <a:buChar char="•"/>
            </a:pPr>
            <a:r>
              <a:rPr lang="en-GB" sz="1100" b="0" i="0" u="none" strike="noStrike" cap="none" dirty="0">
                <a:solidFill>
                  <a:schemeClr val="dk1"/>
                </a:solidFill>
                <a:latin typeface="Tahoma"/>
                <a:ea typeface="Tahoma"/>
                <a:cs typeface="Tahoma"/>
                <a:sym typeface="Tahoma"/>
              </a:rPr>
              <a:t>Consistent</a:t>
            </a:r>
            <a:endParaRPr dirty="0"/>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none" strike="noStrike" cap="none" dirty="0">
                <a:solidFill>
                  <a:schemeClr val="dk1"/>
                </a:solidFill>
                <a:latin typeface="Tahoma"/>
                <a:ea typeface="Tahoma"/>
                <a:cs typeface="Tahoma"/>
                <a:sym typeface="Tahoma"/>
              </a:rPr>
              <a:t>NB. Refer to the pre-course reading material!</a:t>
            </a:r>
            <a:endParaRPr sz="1100" b="1" i="0" u="none" strike="noStrike" cap="none" dirty="0">
              <a:solidFill>
                <a:schemeClr val="dk1"/>
              </a:solidFill>
              <a:latin typeface="Tahoma"/>
              <a:ea typeface="Tahoma"/>
              <a:cs typeface="Tahoma"/>
              <a:sym typeface="Tahoma"/>
            </a:endParaRPr>
          </a:p>
        </p:txBody>
      </p:sp>
      <p:sp>
        <p:nvSpPr>
          <p:cNvPr id="80" name="Shape 80"/>
          <p:cNvSpPr txBox="1">
            <a:spLocks noGrp="1"/>
          </p:cNvSpPr>
          <p:nvPr>
            <p:ph type="sldNum" idx="12"/>
          </p:nvPr>
        </p:nvSpPr>
        <p:spPr>
          <a:xfrm>
            <a:off x="3776867" y="9430219"/>
            <a:ext cx="2890665" cy="496411"/>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None/>
            </a:pPr>
            <a:fld id="{00000000-1234-1234-1234-123412341234}" type="slidenum">
              <a:rPr lang="en-GB" sz="3200">
                <a:solidFill>
                  <a:schemeClr val="dk1"/>
                </a:solidFill>
                <a:latin typeface="Tahoma"/>
                <a:ea typeface="Tahoma"/>
                <a:cs typeface="Tahoma"/>
                <a:sym typeface="Tahoma"/>
              </a:rPr>
              <a:t>5</a:t>
            </a:fld>
            <a:endParaRPr sz="3200">
              <a:solidFill>
                <a:schemeClr val="dk1"/>
              </a:solidFill>
              <a:latin typeface="Tahoma"/>
              <a:ea typeface="Tahoma"/>
              <a:cs typeface="Tahoma"/>
              <a:sym typeface="Tahoma"/>
            </a:endParaRPr>
          </a:p>
        </p:txBody>
      </p:sp>
    </p:spTree>
    <p:extLst>
      <p:ext uri="{BB962C8B-B14F-4D97-AF65-F5344CB8AC3E}">
        <p14:creationId xmlns:p14="http://schemas.microsoft.com/office/powerpoint/2010/main" val="42921874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Shape 97"/>
          <p:cNvSpPr>
            <a:spLocks noGrp="1" noRot="1" noChangeAspect="1"/>
          </p:cNvSpPr>
          <p:nvPr>
            <p:ph type="sldImg" idx="2"/>
          </p:nvPr>
        </p:nvSpPr>
        <p:spPr>
          <a:xfrm>
            <a:off x="66675" y="569913"/>
            <a:ext cx="4503738"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98" name="Shape 98"/>
          <p:cNvSpPr txBox="1">
            <a:spLocks noGrp="1"/>
          </p:cNvSpPr>
          <p:nvPr>
            <p:ph type="body" idx="1"/>
          </p:nvPr>
        </p:nvSpPr>
        <p:spPr>
          <a:xfrm>
            <a:off x="720941" y="3450749"/>
            <a:ext cx="533527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Clr>
                <a:schemeClr val="dk1"/>
              </a:buClr>
              <a:buSzPts val="1100"/>
              <a:buFont typeface="Arial"/>
              <a:buNone/>
            </a:pPr>
            <a:r>
              <a:rPr lang="en-GB" sz="1100" b="1" i="0" u="none" strike="noStrike" cap="none" dirty="0">
                <a:solidFill>
                  <a:schemeClr val="dk1"/>
                </a:solidFill>
                <a:latin typeface="Tahoma"/>
                <a:ea typeface="Tahoma"/>
                <a:cs typeface="Tahoma"/>
                <a:sym typeface="Tahoma"/>
              </a:rPr>
              <a:t>Product is what you are selling:</a:t>
            </a:r>
            <a:r>
              <a:rPr lang="en-GB" sz="1100" b="0" i="0" u="none" strike="noStrike" cap="none" dirty="0">
                <a:solidFill>
                  <a:schemeClr val="dk1"/>
                </a:solidFill>
                <a:latin typeface="Tahoma"/>
                <a:ea typeface="Tahoma"/>
                <a:cs typeface="Tahoma"/>
                <a:sym typeface="Tahoma"/>
              </a:rPr>
              <a:t> the desired behaviour and its associated benefits.</a:t>
            </a:r>
            <a:endParaRPr dirty="0"/>
          </a:p>
          <a:p>
            <a:pPr marL="0" marR="0" lvl="0" indent="0" algn="l" rtl="0">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Arial"/>
              <a:buNone/>
            </a:pPr>
            <a:r>
              <a:rPr lang="en-GB" sz="1100" b="1" i="0" u="none" strike="noStrike" cap="none" dirty="0">
                <a:solidFill>
                  <a:schemeClr val="dk1"/>
                </a:solidFill>
                <a:latin typeface="Tahoma"/>
                <a:ea typeface="Tahoma"/>
                <a:cs typeface="Tahoma"/>
                <a:sym typeface="Tahoma"/>
              </a:rPr>
              <a:t>Source:</a:t>
            </a:r>
            <a:r>
              <a:rPr lang="en-GB" sz="1100" b="0" i="0" u="none" strike="noStrike" cap="none" dirty="0">
                <a:solidFill>
                  <a:schemeClr val="dk1"/>
                </a:solidFill>
                <a:latin typeface="Tahoma"/>
                <a:ea typeface="Tahoma"/>
                <a:cs typeface="Tahoma"/>
                <a:sym typeface="Tahoma"/>
              </a:rPr>
              <a:t> Grier S, Bryant CA. Social marketing in public health. Ann Rev Public Health. 2005;26:319-339.</a:t>
            </a: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30369246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Shape 107"/>
          <p:cNvSpPr>
            <a:spLocks noGrp="1" noRot="1" noChangeAspect="1"/>
          </p:cNvSpPr>
          <p:nvPr>
            <p:ph type="sldImg" idx="2"/>
          </p:nvPr>
        </p:nvSpPr>
        <p:spPr>
          <a:xfrm>
            <a:off x="66675" y="569913"/>
            <a:ext cx="4503738"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08" name="Shape 108"/>
          <p:cNvSpPr txBox="1">
            <a:spLocks noGrp="1"/>
          </p:cNvSpPr>
          <p:nvPr>
            <p:ph type="body" idx="1"/>
          </p:nvPr>
        </p:nvSpPr>
        <p:spPr>
          <a:xfrm>
            <a:off x="720941" y="3450749"/>
            <a:ext cx="533527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0" i="0" u="none" strike="noStrike" cap="none" dirty="0">
                <a:solidFill>
                  <a:schemeClr val="dk1"/>
                </a:solidFill>
                <a:latin typeface="Tahoma"/>
                <a:ea typeface="Tahoma"/>
                <a:cs typeface="Tahoma"/>
                <a:sym typeface="Tahoma"/>
              </a:rPr>
              <a:t>The concept of product comprises of:</a:t>
            </a:r>
            <a:endParaRPr dirty="0"/>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The core product: </a:t>
            </a:r>
            <a:r>
              <a:rPr lang="en-GB" sz="1100" b="0" i="0" u="none" strike="noStrike" cap="none" dirty="0">
                <a:solidFill>
                  <a:schemeClr val="dk1"/>
                </a:solidFill>
                <a:latin typeface="Tahoma"/>
                <a:ea typeface="Tahoma"/>
                <a:cs typeface="Tahoma"/>
                <a:sym typeface="Tahoma"/>
              </a:rPr>
              <a:t>the underlying benefits that the consumer obtains by “buying” the product, e.g. improved health.</a:t>
            </a:r>
            <a:endParaRPr sz="1100" b="1"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The actual product: </a:t>
            </a:r>
            <a:r>
              <a:rPr lang="en-GB" sz="1100" b="0" i="0" u="none" strike="noStrike" cap="none" dirty="0">
                <a:solidFill>
                  <a:schemeClr val="dk1"/>
                </a:solidFill>
                <a:latin typeface="Tahoma"/>
                <a:ea typeface="Tahoma"/>
                <a:cs typeface="Tahoma"/>
                <a:sym typeface="Tahoma"/>
              </a:rPr>
              <a:t>the product or service you develop to deliver the core product benefits. </a:t>
            </a:r>
            <a:endParaRPr sz="1100" b="1"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The augmented product: </a:t>
            </a:r>
            <a:r>
              <a:rPr lang="en-GB" sz="1100" b="0" i="0" u="none" strike="noStrike" cap="none" dirty="0">
                <a:solidFill>
                  <a:schemeClr val="dk1"/>
                </a:solidFill>
                <a:latin typeface="Tahoma"/>
                <a:ea typeface="Tahoma"/>
                <a:cs typeface="Tahoma"/>
                <a:sym typeface="Tahoma"/>
              </a:rPr>
              <a:t>includes features that encourage and support uptake of the actual product, e.g. accessible timeframe to return leftover antibiotics to a pharmacy.</a:t>
            </a:r>
            <a:endParaRPr sz="1100" b="1"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sng" strike="noStrike" cap="none" dirty="0">
                <a:solidFill>
                  <a:schemeClr val="dk1"/>
                </a:solidFill>
                <a:latin typeface="Tahoma"/>
                <a:ea typeface="Tahoma"/>
                <a:cs typeface="Tahoma"/>
                <a:sym typeface="Tahoma"/>
              </a:rPr>
              <a:t>Key words</a:t>
            </a:r>
            <a:r>
              <a:rPr lang="en-GB" sz="1100" b="1" i="0" u="none" strike="noStrike" cap="none" dirty="0">
                <a:solidFill>
                  <a:schemeClr val="dk1"/>
                </a:solidFill>
                <a:latin typeface="Tahoma"/>
                <a:ea typeface="Tahoma"/>
                <a:cs typeface="Tahoma"/>
                <a:sym typeface="Tahoma"/>
              </a:rPr>
              <a:t>:</a:t>
            </a:r>
            <a:endParaRPr dirty="0"/>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Core product </a:t>
            </a:r>
            <a:r>
              <a:rPr lang="en-GB" sz="1100" b="0" i="0" u="none" strike="noStrike" cap="none" dirty="0">
                <a:solidFill>
                  <a:schemeClr val="dk1"/>
                </a:solidFill>
                <a:latin typeface="Tahoma"/>
                <a:ea typeface="Tahoma"/>
                <a:cs typeface="Tahoma"/>
                <a:sym typeface="Tahoma"/>
              </a:rPr>
              <a:t>→ the benefits (e.g. improvement in health, good reputation as a doctor, financial saving)</a:t>
            </a:r>
            <a:endParaRPr dirty="0"/>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Actual product</a:t>
            </a:r>
            <a:r>
              <a:rPr lang="en-GB" sz="1100" b="0" i="0" u="none" strike="noStrike" cap="none" dirty="0">
                <a:solidFill>
                  <a:schemeClr val="dk1"/>
                </a:solidFill>
                <a:latin typeface="Tahoma"/>
                <a:ea typeface="Tahoma"/>
                <a:cs typeface="Tahoma"/>
                <a:sym typeface="Tahoma"/>
              </a:rPr>
              <a:t> → the desired behaviour through </a:t>
            </a:r>
            <a:r>
              <a:rPr lang="en-GB" sz="1100" b="0" i="0" u="sng" strike="noStrike" cap="none" dirty="0">
                <a:solidFill>
                  <a:schemeClr val="dk1"/>
                </a:solidFill>
                <a:latin typeface="Tahoma"/>
                <a:ea typeface="Tahoma"/>
                <a:cs typeface="Tahoma"/>
                <a:sym typeface="Tahoma"/>
              </a:rPr>
              <a:t>the service</a:t>
            </a:r>
            <a:r>
              <a:rPr lang="en-GB" sz="1100" b="0" i="0" u="none" strike="noStrike" cap="none" dirty="0">
                <a:solidFill>
                  <a:schemeClr val="dk1"/>
                </a:solidFill>
                <a:latin typeface="Tahoma"/>
                <a:ea typeface="Tahoma"/>
                <a:cs typeface="Tahoma"/>
                <a:sym typeface="Tahoma"/>
              </a:rPr>
              <a:t> you can offer (e.g. the prescription guidelines)</a:t>
            </a:r>
            <a:endParaRPr dirty="0"/>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Augmented product</a:t>
            </a:r>
            <a:r>
              <a:rPr lang="en-GB" sz="1100" b="0" i="0" u="none" strike="noStrike" cap="none" dirty="0">
                <a:solidFill>
                  <a:schemeClr val="dk1"/>
                </a:solidFill>
                <a:latin typeface="Tahoma"/>
                <a:ea typeface="Tahoma"/>
                <a:cs typeface="Tahoma"/>
                <a:sym typeface="Tahoma"/>
              </a:rPr>
              <a:t> → additional features to decrease </a:t>
            </a:r>
            <a:r>
              <a:rPr lang="en-GB" sz="1100" b="0" i="0" u="sng" strike="noStrike" cap="none" dirty="0">
                <a:solidFill>
                  <a:schemeClr val="dk1"/>
                </a:solidFill>
                <a:latin typeface="Tahoma"/>
                <a:ea typeface="Tahoma"/>
                <a:cs typeface="Tahoma"/>
                <a:sym typeface="Tahoma"/>
              </a:rPr>
              <a:t>the barriers</a:t>
            </a:r>
            <a:r>
              <a:rPr lang="en-GB" sz="1100" b="0" i="0" u="none" strike="noStrike" cap="none" dirty="0">
                <a:solidFill>
                  <a:schemeClr val="dk1"/>
                </a:solidFill>
                <a:latin typeface="Tahoma"/>
                <a:ea typeface="Tahoma"/>
                <a:cs typeface="Tahoma"/>
                <a:sym typeface="Tahoma"/>
              </a:rPr>
              <a:t> (e.g. easily accessible guidelines)</a:t>
            </a: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Times"/>
              <a:buNone/>
            </a:pPr>
            <a:endParaRPr sz="1100" b="1"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Tahoma"/>
              <a:buNone/>
            </a:pPr>
            <a:r>
              <a:rPr lang="en-GB" sz="1100" b="1" i="0" u="none" strike="noStrike" cap="none" dirty="0">
                <a:solidFill>
                  <a:schemeClr val="dk1"/>
                </a:solidFill>
                <a:latin typeface="Tahoma"/>
                <a:ea typeface="Tahoma"/>
                <a:cs typeface="Tahoma"/>
                <a:sym typeface="Tahoma"/>
              </a:rPr>
              <a:t>Adapted from:</a:t>
            </a:r>
            <a:r>
              <a:rPr lang="en-GB" sz="1100" b="0" i="0" u="none" strike="noStrike" cap="none" dirty="0">
                <a:solidFill>
                  <a:schemeClr val="dk1"/>
                </a:solidFill>
                <a:latin typeface="Tahoma"/>
                <a:ea typeface="Tahoma"/>
                <a:cs typeface="Tahoma"/>
                <a:sym typeface="Tahoma"/>
              </a:rPr>
              <a:t> Grier S, Bryant CA. Social marketing in public health. Ann Rev Public Health. 2005;26:319-339.</a:t>
            </a:r>
          </a:p>
          <a:p>
            <a:pPr marL="0" marR="0" lvl="0" indent="0" algn="l" rtl="0">
              <a:lnSpc>
                <a:spcPct val="100000"/>
              </a:lnSpc>
              <a:spcBef>
                <a:spcPts val="330"/>
              </a:spcBef>
              <a:spcAft>
                <a:spcPts val="0"/>
              </a:spcAft>
              <a:buClr>
                <a:schemeClr val="dk1"/>
              </a:buClr>
              <a:buSzPts val="1100"/>
              <a:buFont typeface="Tahoma"/>
              <a:buNone/>
            </a:pP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27934437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Shape 133"/>
          <p:cNvSpPr>
            <a:spLocks noGrp="1" noRot="1" noChangeAspect="1"/>
          </p:cNvSpPr>
          <p:nvPr>
            <p:ph type="sldImg" idx="2"/>
          </p:nvPr>
        </p:nvSpPr>
        <p:spPr>
          <a:xfrm>
            <a:off x="66675" y="569913"/>
            <a:ext cx="4503738"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34" name="Shape 134"/>
          <p:cNvSpPr txBox="1">
            <a:spLocks noGrp="1"/>
          </p:cNvSpPr>
          <p:nvPr>
            <p:ph type="body" idx="1"/>
          </p:nvPr>
        </p:nvSpPr>
        <p:spPr>
          <a:xfrm>
            <a:off x="720941" y="3450749"/>
            <a:ext cx="533527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0" i="0" u="none" strike="noStrike" cap="none" dirty="0">
                <a:solidFill>
                  <a:schemeClr val="dk1"/>
                </a:solidFill>
                <a:latin typeface="Tahoma"/>
                <a:ea typeface="Tahoma"/>
                <a:cs typeface="Tahoma"/>
                <a:sym typeface="Tahoma"/>
              </a:rPr>
              <a:t>In this example: </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The core product: </a:t>
            </a:r>
            <a:r>
              <a:rPr lang="en-GB" sz="1100" b="0" i="0" u="none" strike="noStrike" cap="none" dirty="0">
                <a:solidFill>
                  <a:schemeClr val="dk1"/>
                </a:solidFill>
                <a:latin typeface="Tahoma"/>
                <a:ea typeface="Tahoma"/>
                <a:cs typeface="Tahoma"/>
                <a:sym typeface="Tahoma"/>
              </a:rPr>
              <a:t>includes all the improvements in health outcomes (e.g. reduced risk of heart disease and lung cancer) as well as a sense of personal achievement, and financial saving.</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The actual product:</a:t>
            </a:r>
            <a:r>
              <a:rPr lang="en-GB" sz="1100" b="0" i="0" u="none" strike="noStrike" cap="none" dirty="0">
                <a:solidFill>
                  <a:schemeClr val="dk1"/>
                </a:solidFill>
                <a:latin typeface="Tahoma"/>
                <a:ea typeface="Tahoma"/>
                <a:cs typeface="Tahoma"/>
                <a:sym typeface="Tahoma"/>
              </a:rPr>
              <a:t> the stop smoking clinic and the services provided there.</a:t>
            </a: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dirty="0">
                <a:solidFill>
                  <a:schemeClr val="dk1"/>
                </a:solidFill>
                <a:latin typeface="Tahoma"/>
                <a:ea typeface="Tahoma"/>
                <a:cs typeface="Tahoma"/>
                <a:sym typeface="Tahoma"/>
              </a:rPr>
              <a:t>The augmented product:</a:t>
            </a:r>
            <a:r>
              <a:rPr lang="en-GB" sz="1100" b="0" i="0" u="none" strike="noStrike" cap="none" dirty="0">
                <a:solidFill>
                  <a:schemeClr val="dk1"/>
                </a:solidFill>
                <a:latin typeface="Tahoma"/>
                <a:ea typeface="Tahoma"/>
                <a:cs typeface="Tahoma"/>
                <a:sym typeface="Tahoma"/>
              </a:rPr>
              <a:t> comprises not only flexible opening hours and accessible locations but also features such as, free nicotine replacement therapy and counselling.</a:t>
            </a:r>
            <a:endParaRPr dirty="0"/>
          </a:p>
          <a:p>
            <a:pPr marL="0" marR="0" lvl="0" indent="0" algn="l" rtl="0">
              <a:spcBef>
                <a:spcPts val="330"/>
              </a:spcBef>
              <a:spcAft>
                <a:spcPts val="0"/>
              </a:spcAft>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Tahoma"/>
              <a:buNone/>
            </a:pPr>
            <a:r>
              <a:rPr lang="en-GB" sz="1100" b="1" i="0" u="none" strike="noStrike" cap="none" dirty="0">
                <a:solidFill>
                  <a:schemeClr val="dk1"/>
                </a:solidFill>
                <a:latin typeface="Tahoma"/>
                <a:ea typeface="Tahoma"/>
                <a:cs typeface="Tahoma"/>
                <a:sym typeface="Tahoma"/>
              </a:rPr>
              <a:t>Source: </a:t>
            </a:r>
            <a:r>
              <a:rPr lang="en-GB" sz="1100" b="0" i="0" u="none" strike="noStrike" cap="none" dirty="0">
                <a:solidFill>
                  <a:schemeClr val="dk1"/>
                </a:solidFill>
                <a:latin typeface="Tahoma"/>
                <a:ea typeface="Tahoma"/>
                <a:cs typeface="Tahoma"/>
                <a:sym typeface="Tahoma"/>
              </a:rPr>
              <a:t>Merritt R. Development. In: French J, Blair-Stevens C, McVey D, Merritt R, editors. Social marketing and public health: theory and practice. Oxford: Oxford University Press; 2010.</a:t>
            </a:r>
          </a:p>
          <a:p>
            <a:pPr marL="0" marR="0" lvl="0" indent="0" algn="l" rtl="0">
              <a:lnSpc>
                <a:spcPct val="100000"/>
              </a:lnSpc>
              <a:spcBef>
                <a:spcPts val="330"/>
              </a:spcBef>
              <a:spcAft>
                <a:spcPts val="0"/>
              </a:spcAft>
              <a:buClr>
                <a:schemeClr val="dk1"/>
              </a:buClr>
              <a:buSzPts val="1100"/>
              <a:buFont typeface="Tahoma"/>
              <a:buNone/>
            </a:pPr>
            <a:endParaRPr sz="1100" b="0"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30619197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Shape 159"/>
          <p:cNvSpPr>
            <a:spLocks noGrp="1" noRot="1" noChangeAspect="1"/>
          </p:cNvSpPr>
          <p:nvPr>
            <p:ph type="sldImg" idx="2"/>
          </p:nvPr>
        </p:nvSpPr>
        <p:spPr>
          <a:xfrm>
            <a:off x="66675" y="569913"/>
            <a:ext cx="4503738"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60" name="Shape 160"/>
          <p:cNvSpPr txBox="1">
            <a:spLocks noGrp="1"/>
          </p:cNvSpPr>
          <p:nvPr>
            <p:ph type="body" idx="1"/>
          </p:nvPr>
        </p:nvSpPr>
        <p:spPr>
          <a:xfrm>
            <a:off x="720941" y="3450749"/>
            <a:ext cx="5335270" cy="5732860"/>
          </a:xfrm>
          <a:prstGeom prst="rect">
            <a:avLst/>
          </a:prstGeom>
          <a:noFill/>
          <a:ln>
            <a:noFill/>
          </a:ln>
        </p:spPr>
        <p:txBody>
          <a:bodyPr spcFirstLastPara="1" wrap="square" lIns="0" tIns="0" rIns="0" bIns="0" anchor="t" anchorCtr="0">
            <a:noAutofit/>
          </a:bodyPr>
          <a:lstStyle/>
          <a:p>
            <a:pPr marL="171450" marR="0" lvl="0" indent="-171450" algn="l" rtl="0">
              <a:lnSpc>
                <a:spcPct val="100000"/>
              </a:lnSpc>
              <a:spcBef>
                <a:spcPts val="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The cost or sacrifice made to acquire the promised benefits; it is the downside of what we are asking the target audience to do.</a:t>
            </a:r>
            <a:endParaRPr dirty="0"/>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It should always be viewed from the consumer (i.e. target audience) standpoint; therefore it usually consists of intangible costs like time and discomfort, and the psychological hassle that often goes hand-in-hand with change, particularly when wishing to change deep-rooted habits.</a:t>
            </a:r>
            <a:endParaRPr dirty="0"/>
          </a:p>
          <a:p>
            <a:pPr marL="171450" marR="0" lvl="0" indent="-171450" algn="l" rtl="0">
              <a:lnSpc>
                <a:spcPct val="100000"/>
              </a:lnSpc>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When setting the most appropriate price, one should know whether the consumers (i.e. target audience) are willing to pay more to obtain “value added” benefits and whether they believe that free products or low-cost products are inferior to more expensive ones.</a:t>
            </a:r>
            <a:endParaRPr sz="1100" b="0" i="0" u="none" strike="noStrike" cap="none" dirty="0">
              <a:solidFill>
                <a:schemeClr val="dk1"/>
              </a:solidFill>
              <a:latin typeface="Tahoma"/>
              <a:ea typeface="Tahoma"/>
              <a:cs typeface="Tahoma"/>
              <a:sym typeface="Tahoma"/>
            </a:endParaRPr>
          </a:p>
          <a:p>
            <a:pPr marL="171450" marR="0" lvl="0" indent="-171450" algn="l" rtl="0">
              <a:lnSpc>
                <a:spcPct val="100000"/>
              </a:lnSpc>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The perceived costs have to be less than the perceived benefits for people to act. </a:t>
            </a:r>
            <a:endParaRPr dirty="0"/>
          </a:p>
          <a:p>
            <a:pPr marL="171450" marR="0" lvl="0" indent="-101600" algn="l" rtl="0">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Examples of price/costs:</a:t>
            </a:r>
            <a:endParaRPr dirty="0"/>
          </a:p>
          <a:p>
            <a:pPr marL="628650" marR="0" lvl="1"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Chafed hands from using hand disinfectant.</a:t>
            </a:r>
            <a:endParaRPr dirty="0"/>
          </a:p>
          <a:p>
            <a:pPr marL="628650" marR="0" lvl="1" indent="-171450" algn="l" rtl="0">
              <a:spcBef>
                <a:spcPts val="330"/>
              </a:spcBef>
              <a:spcAft>
                <a:spcPts val="0"/>
              </a:spcAft>
              <a:buClr>
                <a:schemeClr val="dk1"/>
              </a:buClr>
              <a:buSzPts val="1100"/>
              <a:buFont typeface="Arial"/>
              <a:buChar char="•"/>
            </a:pPr>
            <a:r>
              <a:rPr lang="en-GB" sz="1100" b="0" i="0" u="none" strike="noStrike" cap="none" dirty="0">
                <a:solidFill>
                  <a:schemeClr val="dk1"/>
                </a:solidFill>
                <a:latin typeface="Tahoma"/>
                <a:ea typeface="Tahoma"/>
                <a:cs typeface="Tahoma"/>
                <a:sym typeface="Tahoma"/>
              </a:rPr>
              <a:t>Not feeling like a good parent when not providing medicine for one’s child.</a:t>
            </a:r>
            <a:endParaRPr dirty="0"/>
          </a:p>
          <a:p>
            <a:pPr marL="0" marR="0" lvl="0" indent="0" algn="l" rtl="0">
              <a:spcBef>
                <a:spcPts val="330"/>
              </a:spcBef>
              <a:spcAft>
                <a:spcPts val="0"/>
              </a:spcAft>
              <a:buClr>
                <a:schemeClr val="dk1"/>
              </a:buClr>
              <a:buSzPts val="1100"/>
              <a:buFont typeface="Arial"/>
              <a:buNone/>
            </a:pPr>
            <a:endParaRPr sz="1100" b="0" i="0" u="none" strike="noStrike" cap="none" dirty="0">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Arial"/>
              <a:buNone/>
            </a:pPr>
            <a:r>
              <a:rPr lang="en-GB" sz="1100" b="1" i="0" u="none" strike="noStrike" cap="none" dirty="0">
                <a:solidFill>
                  <a:schemeClr val="dk1"/>
                </a:solidFill>
                <a:latin typeface="Tahoma"/>
                <a:ea typeface="Tahoma"/>
                <a:cs typeface="Tahoma"/>
                <a:sym typeface="Tahoma"/>
              </a:rPr>
              <a:t>Source: </a:t>
            </a:r>
            <a:r>
              <a:rPr lang="en-GB" sz="1100" b="0" i="0" u="none" strike="noStrike" cap="none" dirty="0">
                <a:solidFill>
                  <a:schemeClr val="dk1"/>
                </a:solidFill>
                <a:latin typeface="Tahoma"/>
                <a:ea typeface="Tahoma"/>
                <a:cs typeface="Tahoma"/>
                <a:sym typeface="Tahoma"/>
              </a:rPr>
              <a:t>Grier S, Bryant CA. Social marketing in public health. Ann Rev Public Health. 2005;26:319-339.</a:t>
            </a:r>
            <a:endParaRPr sz="1100" b="1" i="0" u="none" strike="noStrike" cap="none" dirty="0">
              <a:solidFill>
                <a:schemeClr val="dk1"/>
              </a:solidFill>
              <a:latin typeface="Tahoma"/>
              <a:ea typeface="Tahoma"/>
              <a:cs typeface="Tahoma"/>
              <a:sym typeface="Tahoma"/>
            </a:endParaRPr>
          </a:p>
        </p:txBody>
      </p:sp>
    </p:spTree>
    <p:extLst>
      <p:ext uri="{BB962C8B-B14F-4D97-AF65-F5344CB8AC3E}">
        <p14:creationId xmlns:p14="http://schemas.microsoft.com/office/powerpoint/2010/main" val="338575690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pic>
        <p:nvPicPr>
          <p:cNvPr id="6" name="Picture 11"/>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7145"/>
            <a:ext cx="12192000" cy="6857999"/>
          </a:xfrm>
          <a:prstGeom prst="rect">
            <a:avLst/>
          </a:prstGeom>
          <a:noFill/>
        </p:spPr>
      </p:pic>
      <p:sp>
        <p:nvSpPr>
          <p:cNvPr id="181250" name="Rectangle 2"/>
          <p:cNvSpPr>
            <a:spLocks noGrp="1" noChangeArrowheads="1"/>
          </p:cNvSpPr>
          <p:nvPr>
            <p:ph type="ctrTitle"/>
          </p:nvPr>
        </p:nvSpPr>
        <p:spPr>
          <a:xfrm>
            <a:off x="431803" y="3598863"/>
            <a:ext cx="11275484" cy="514350"/>
          </a:xfrm>
        </p:spPr>
        <p:txBody>
          <a:bodyPr/>
          <a:lstStyle>
            <a:lvl1pPr>
              <a:defRPr sz="3200" b="0">
                <a:solidFill>
                  <a:schemeClr val="bg1"/>
                </a:solidFill>
                <a:latin typeface="Tahoma" pitchFamily="34" charset="0"/>
                <a:cs typeface="Tahoma" pitchFamily="34" charset="0"/>
              </a:defRPr>
            </a:lvl1pPr>
          </a:lstStyle>
          <a:p>
            <a:r>
              <a:rPr lang="nl-NL"/>
              <a:t>Klik om de stijl te bewerken</a:t>
            </a:r>
            <a:endParaRPr lang="en-GB" dirty="0"/>
          </a:p>
        </p:txBody>
      </p:sp>
      <p:sp>
        <p:nvSpPr>
          <p:cNvPr id="181251" name="Rectangle 3"/>
          <p:cNvSpPr>
            <a:spLocks noGrp="1" noChangeArrowheads="1"/>
          </p:cNvSpPr>
          <p:nvPr>
            <p:ph type="subTitle" idx="1"/>
          </p:nvPr>
        </p:nvSpPr>
        <p:spPr>
          <a:xfrm>
            <a:off x="431803" y="4318000"/>
            <a:ext cx="11275484" cy="1421618"/>
          </a:xfrm>
        </p:spPr>
        <p:txBody>
          <a:bodyPr/>
          <a:lstStyle>
            <a:lvl1pPr marL="0" indent="0">
              <a:lnSpc>
                <a:spcPct val="90000"/>
              </a:lnSpc>
              <a:spcBef>
                <a:spcPts val="0"/>
              </a:spcBef>
              <a:spcAft>
                <a:spcPts val="0"/>
              </a:spcAft>
              <a:defRPr sz="4000" b="1">
                <a:solidFill>
                  <a:schemeClr val="bg1"/>
                </a:solidFill>
                <a:latin typeface="Tahoma" pitchFamily="34" charset="0"/>
                <a:cs typeface="Tahoma" pitchFamily="34" charset="0"/>
              </a:defRPr>
            </a:lvl1pPr>
          </a:lstStyle>
          <a:p>
            <a:r>
              <a:rPr lang="nl-NL"/>
              <a:t>Klik om de ondertitelstijl van het model te bewerken</a:t>
            </a:r>
            <a:endParaRPr lang="en-GB" dirty="0"/>
          </a:p>
        </p:txBody>
      </p:sp>
      <p:pic>
        <p:nvPicPr>
          <p:cNvPr id="8" name="Picture 12"/>
          <p:cNvPicPr>
            <a:picLocks noChangeArrowheads="1"/>
          </p:cNvPicPr>
          <p:nvPr userDrawn="1"/>
        </p:nvPicPr>
        <p:blipFill>
          <a:blip r:embed="rId3" cstate="print">
            <a:clrChange>
              <a:clrFrom>
                <a:srgbClr val="FFFFFF"/>
              </a:clrFrom>
              <a:clrTo>
                <a:srgbClr val="FFFFFF">
                  <a:alpha val="0"/>
                </a:srgbClr>
              </a:clrTo>
            </a:clrChange>
            <a:lum bright="-6000"/>
          </a:blip>
          <a:srcRect/>
          <a:stretch>
            <a:fillRect/>
          </a:stretch>
        </p:blipFill>
        <p:spPr bwMode="auto">
          <a:xfrm>
            <a:off x="10318749" y="504825"/>
            <a:ext cx="1263651" cy="1136650"/>
          </a:xfrm>
          <a:prstGeom prst="rect">
            <a:avLst/>
          </a:prstGeom>
          <a:noFill/>
        </p:spPr>
      </p:pic>
      <p:sp>
        <p:nvSpPr>
          <p:cNvPr id="2" name="Slide Number Placeholder 1"/>
          <p:cNvSpPr>
            <a:spLocks noGrp="1"/>
          </p:cNvSpPr>
          <p:nvPr>
            <p:ph type="sldNum" sz="quarter" idx="10"/>
          </p:nvPr>
        </p:nvSpPr>
        <p:spPr>
          <a:xfrm>
            <a:off x="9108000" y="6480000"/>
            <a:ext cx="2556000" cy="365125"/>
          </a:xfrm>
        </p:spPr>
        <p:txBody>
          <a:bodyPr/>
          <a:lstStyle>
            <a:lvl1pPr>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Content Placeholder 2"/>
          <p:cNvSpPr>
            <a:spLocks noGrp="1"/>
          </p:cNvSpPr>
          <p:nvPr>
            <p:ph idx="1"/>
          </p:nvPr>
        </p:nvSpPr>
        <p:spPr/>
        <p:txBody>
          <a:bodyPr/>
          <a:lstStyle>
            <a:lvl1pPr>
              <a:lnSpc>
                <a:spcPct val="90000"/>
              </a:lnSpc>
              <a:spcBef>
                <a:spcPts val="300"/>
              </a:spcBef>
              <a:spcAft>
                <a:spcPts val="600"/>
              </a:spcAft>
              <a:defRPr sz="2400"/>
            </a:lvl1pPr>
            <a:lvl2pPr marL="269861" indent="-269861">
              <a:lnSpc>
                <a:spcPct val="90000"/>
              </a:lnSpc>
              <a:spcBef>
                <a:spcPts val="300"/>
              </a:spcBef>
              <a:spcAft>
                <a:spcPts val="600"/>
              </a:spcAft>
              <a:buFont typeface="Arial" pitchFamily="34" charset="0"/>
              <a:buChar char="•"/>
              <a:tabLst>
                <a:tab pos="269861" algn="l"/>
              </a:tabLst>
              <a:defRPr sz="2400">
                <a:latin typeface="Tahoma" pitchFamily="34" charset="0"/>
                <a:cs typeface="Tahoma" pitchFamily="34" charset="0"/>
              </a:defRPr>
            </a:lvl2pPr>
            <a:lvl3pPr marL="541312" indent="-271449">
              <a:lnSpc>
                <a:spcPct val="90000"/>
              </a:lnSpc>
              <a:spcBef>
                <a:spcPts val="300"/>
              </a:spcBef>
              <a:spcAft>
                <a:spcPts val="600"/>
              </a:spcAft>
              <a:buFont typeface="Arial" panose="020B0604020202020204" pitchFamily="34" charset="0"/>
              <a:buChar char="•"/>
              <a:tabLst>
                <a:tab pos="541312" algn="l"/>
              </a:tabLst>
              <a:defRPr sz="2000">
                <a:latin typeface="Tahoma" pitchFamily="34" charset="0"/>
                <a:cs typeface="Tahoma" pitchFamily="34" charset="0"/>
              </a:defRPr>
            </a:lvl3pPr>
            <a:lvl5pPr>
              <a:buNone/>
              <a:defRPr/>
            </a:lvl5pPr>
          </a:lstStyle>
          <a:p>
            <a:pPr lvl="0"/>
            <a:r>
              <a:rPr lang="nl-NL" dirty="0"/>
              <a:t>Tekststijl van het model bewerken</a:t>
            </a:r>
          </a:p>
          <a:p>
            <a:pPr lvl="1"/>
            <a:r>
              <a:rPr lang="nl-NL" dirty="0"/>
              <a:t>Tweede niveau</a:t>
            </a:r>
          </a:p>
          <a:p>
            <a:pPr lvl="2"/>
            <a:r>
              <a:rPr lang="nl-NL" dirty="0"/>
              <a:t>Derde niveau</a:t>
            </a:r>
          </a:p>
        </p:txBody>
      </p:sp>
      <p:sp>
        <p:nvSpPr>
          <p:cNvPr id="5" name="Slide Number Placeholder 4"/>
          <p:cNvSpPr>
            <a:spLocks noGrp="1"/>
          </p:cNvSpPr>
          <p:nvPr>
            <p:ph type="sldNum" sz="quarter" idx="10"/>
          </p:nvPr>
        </p:nvSpPr>
        <p:spPr/>
        <p:txBody>
          <a:bodyPr/>
          <a:lstStyle>
            <a:lvl1pPr>
              <a:lnSpc>
                <a:spcPct val="100000"/>
              </a:lnSpc>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ectiekop">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1828073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431800" y="142876"/>
            <a:ext cx="10972800" cy="822325"/>
          </a:xfrm>
          <a:prstGeom prst="rect">
            <a:avLst/>
          </a:prstGeom>
          <a:noFill/>
          <a:ln>
            <a:noFill/>
          </a:ln>
        </p:spPr>
        <p:txBody>
          <a:bodyPr spcFirstLastPara="1" wrap="square" lIns="91425" tIns="91425" rIns="91425" bIns="91425" anchor="t" anchorCtr="0"/>
          <a:lstStyle>
            <a:lvl1pPr marR="0" lvl="0"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1pPr>
            <a:lvl2pPr marR="0" lvl="1"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2pPr>
            <a:lvl3pPr marR="0" lvl="2"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3pPr>
            <a:lvl4pPr marR="0" lvl="3"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4pPr>
            <a:lvl5pPr marR="0" lvl="4"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5pPr>
            <a:lvl6pPr marR="0" lvl="5"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6pPr>
            <a:lvl7pPr marR="0" lvl="6"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7pPr>
            <a:lvl8pPr marR="0" lvl="7"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8pPr>
            <a:lvl9pPr marR="0" lvl="8"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9pPr>
          </a:lstStyle>
          <a:p>
            <a:endParaRPr/>
          </a:p>
        </p:txBody>
      </p:sp>
      <p:sp>
        <p:nvSpPr>
          <p:cNvPr id="22" name="Shape 22"/>
          <p:cNvSpPr txBox="1">
            <a:spLocks noGrp="1"/>
          </p:cNvSpPr>
          <p:nvPr>
            <p:ph type="body" idx="1"/>
          </p:nvPr>
        </p:nvSpPr>
        <p:spPr>
          <a:xfrm>
            <a:off x="812800" y="1589567"/>
            <a:ext cx="5181600" cy="4572000"/>
          </a:xfrm>
          <a:prstGeom prst="rect">
            <a:avLst/>
          </a:prstGeom>
          <a:noFill/>
          <a:ln>
            <a:noFill/>
          </a:ln>
        </p:spPr>
        <p:txBody>
          <a:bodyPr spcFirstLastPara="1" wrap="square" lIns="91425" tIns="91425" rIns="91425" bIns="91425" anchor="t" anchorCtr="0"/>
          <a:lstStyle>
            <a:lvl1pPr marL="457200" marR="0" lvl="0" indent="-228600" algn="l" rtl="0">
              <a:lnSpc>
                <a:spcPct val="108333"/>
              </a:lnSpc>
              <a:spcBef>
                <a:spcPts val="300"/>
              </a:spcBef>
              <a:spcAft>
                <a:spcPts val="0"/>
              </a:spcAft>
              <a:buSzPts val="1400"/>
              <a:buNone/>
              <a:defRPr sz="2400" b="0" i="0" u="none" strike="noStrike" cap="none">
                <a:solidFill>
                  <a:schemeClr val="dk1"/>
                </a:solidFill>
                <a:latin typeface="Tahoma"/>
                <a:ea typeface="Tahoma"/>
                <a:cs typeface="Tahoma"/>
                <a:sym typeface="Tahoma"/>
              </a:defRPr>
            </a:lvl1pPr>
            <a:lvl2pPr marL="914400" marR="0" lvl="1" indent="-381000" algn="l" rtl="0">
              <a:lnSpc>
                <a:spcPct val="90000"/>
              </a:lnSpc>
              <a:spcBef>
                <a:spcPts val="600"/>
              </a:spcBef>
              <a:spcAft>
                <a:spcPts val="0"/>
              </a:spcAft>
              <a:buClr>
                <a:schemeClr val="dk1"/>
              </a:buClr>
              <a:buSzPts val="2400"/>
              <a:buFont typeface="Tahoma"/>
              <a:buChar char="–"/>
              <a:defRPr sz="2400" b="0" i="0" u="none" strike="noStrike" cap="none">
                <a:solidFill>
                  <a:schemeClr val="dk1"/>
                </a:solidFill>
                <a:latin typeface="Tahoma"/>
                <a:ea typeface="Tahoma"/>
                <a:cs typeface="Tahoma"/>
                <a:sym typeface="Tahoma"/>
              </a:defRPr>
            </a:lvl2pPr>
            <a:lvl3pPr marL="1371600" marR="0" lvl="2" indent="-228600" algn="l" rtl="0">
              <a:spcBef>
                <a:spcPts val="600"/>
              </a:spcBef>
              <a:spcAft>
                <a:spcPts val="0"/>
              </a:spcAft>
              <a:buSzPts val="1400"/>
              <a:buNone/>
              <a:defRPr sz="1800" b="0" i="0" u="none" strike="noStrike" cap="none">
                <a:solidFill>
                  <a:schemeClr val="dk1"/>
                </a:solidFill>
                <a:latin typeface="Tahoma"/>
                <a:ea typeface="Tahoma"/>
                <a:cs typeface="Tahoma"/>
                <a:sym typeface="Tahoma"/>
              </a:defRPr>
            </a:lvl3pPr>
            <a:lvl4pPr marL="1828800" marR="0" lvl="3" indent="-228600" algn="l" rtl="0">
              <a:spcBef>
                <a:spcPts val="320"/>
              </a:spcBef>
              <a:spcAft>
                <a:spcPts val="0"/>
              </a:spcAft>
              <a:buSzPts val="1400"/>
              <a:buNone/>
              <a:defRPr sz="1600" b="0" i="0" u="none" strike="noStrike" cap="none">
                <a:solidFill>
                  <a:schemeClr val="dk1"/>
                </a:solidFill>
                <a:latin typeface="Tahoma"/>
                <a:ea typeface="Tahoma"/>
                <a:cs typeface="Tahoma"/>
                <a:sym typeface="Tahoma"/>
              </a:defRPr>
            </a:lvl4pPr>
            <a:lvl5pPr marL="2286000" marR="0" lvl="4"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5pPr>
            <a:lvl6pPr marL="2743200" marR="0" lvl="5"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6pPr>
            <a:lvl7pPr marL="3200400" marR="0" lvl="6"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7pPr>
            <a:lvl8pPr marL="3657600" marR="0" lvl="7"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8pPr>
            <a:lvl9pPr marL="4114800" marR="0" lvl="8"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9pPr>
          </a:lstStyle>
          <a:p>
            <a:endParaRPr/>
          </a:p>
        </p:txBody>
      </p:sp>
      <p:sp>
        <p:nvSpPr>
          <p:cNvPr id="23" name="Shape 23"/>
          <p:cNvSpPr txBox="1">
            <a:spLocks noGrp="1"/>
          </p:cNvSpPr>
          <p:nvPr>
            <p:ph type="body" idx="2"/>
          </p:nvPr>
        </p:nvSpPr>
        <p:spPr>
          <a:xfrm>
            <a:off x="6459868" y="1589567"/>
            <a:ext cx="5181600" cy="4572000"/>
          </a:xfrm>
          <a:prstGeom prst="rect">
            <a:avLst/>
          </a:prstGeom>
          <a:noFill/>
          <a:ln>
            <a:noFill/>
          </a:ln>
        </p:spPr>
        <p:txBody>
          <a:bodyPr spcFirstLastPara="1" wrap="square" lIns="91425" tIns="91425" rIns="91425" bIns="91425" anchor="t" anchorCtr="0"/>
          <a:lstStyle>
            <a:lvl1pPr marL="457200" marR="0" lvl="0" indent="-228600" algn="l" rtl="0">
              <a:lnSpc>
                <a:spcPct val="108333"/>
              </a:lnSpc>
              <a:spcBef>
                <a:spcPts val="300"/>
              </a:spcBef>
              <a:spcAft>
                <a:spcPts val="0"/>
              </a:spcAft>
              <a:buSzPts val="1400"/>
              <a:buNone/>
              <a:defRPr sz="2400" b="0" i="0" u="none" strike="noStrike" cap="none">
                <a:solidFill>
                  <a:schemeClr val="dk1"/>
                </a:solidFill>
                <a:latin typeface="Tahoma"/>
                <a:ea typeface="Tahoma"/>
                <a:cs typeface="Tahoma"/>
                <a:sym typeface="Tahoma"/>
              </a:defRPr>
            </a:lvl1pPr>
            <a:lvl2pPr marL="914400" marR="0" lvl="1" indent="-381000" algn="l" rtl="0">
              <a:lnSpc>
                <a:spcPct val="90000"/>
              </a:lnSpc>
              <a:spcBef>
                <a:spcPts val="600"/>
              </a:spcBef>
              <a:spcAft>
                <a:spcPts val="0"/>
              </a:spcAft>
              <a:buClr>
                <a:schemeClr val="dk1"/>
              </a:buClr>
              <a:buSzPts val="2400"/>
              <a:buFont typeface="Tahoma"/>
              <a:buChar char="–"/>
              <a:defRPr sz="2400" b="0" i="0" u="none" strike="noStrike" cap="none">
                <a:solidFill>
                  <a:schemeClr val="dk1"/>
                </a:solidFill>
                <a:latin typeface="Tahoma"/>
                <a:ea typeface="Tahoma"/>
                <a:cs typeface="Tahoma"/>
                <a:sym typeface="Tahoma"/>
              </a:defRPr>
            </a:lvl2pPr>
            <a:lvl3pPr marL="1371600" marR="0" lvl="2" indent="-228600" algn="l" rtl="0">
              <a:spcBef>
                <a:spcPts val="600"/>
              </a:spcBef>
              <a:spcAft>
                <a:spcPts val="0"/>
              </a:spcAft>
              <a:buSzPts val="1400"/>
              <a:buNone/>
              <a:defRPr sz="1800" b="0" i="0" u="none" strike="noStrike" cap="none">
                <a:solidFill>
                  <a:schemeClr val="dk1"/>
                </a:solidFill>
                <a:latin typeface="Tahoma"/>
                <a:ea typeface="Tahoma"/>
                <a:cs typeface="Tahoma"/>
                <a:sym typeface="Tahoma"/>
              </a:defRPr>
            </a:lvl3pPr>
            <a:lvl4pPr marL="1828800" marR="0" lvl="3" indent="-228600" algn="l" rtl="0">
              <a:spcBef>
                <a:spcPts val="320"/>
              </a:spcBef>
              <a:spcAft>
                <a:spcPts val="0"/>
              </a:spcAft>
              <a:buSzPts val="1400"/>
              <a:buNone/>
              <a:defRPr sz="1600" b="0" i="0" u="none" strike="noStrike" cap="none">
                <a:solidFill>
                  <a:schemeClr val="dk1"/>
                </a:solidFill>
                <a:latin typeface="Tahoma"/>
                <a:ea typeface="Tahoma"/>
                <a:cs typeface="Tahoma"/>
                <a:sym typeface="Tahoma"/>
              </a:defRPr>
            </a:lvl4pPr>
            <a:lvl5pPr marL="2286000" marR="0" lvl="4"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5pPr>
            <a:lvl6pPr marL="2743200" marR="0" lvl="5"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6pPr>
            <a:lvl7pPr marL="3200400" marR="0" lvl="6"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7pPr>
            <a:lvl8pPr marL="3657600" marR="0" lvl="7"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8pPr>
            <a:lvl9pPr marL="4114800" marR="0" lvl="8"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9pPr>
          </a:lstStyle>
          <a:p>
            <a:endParaRPr/>
          </a:p>
        </p:txBody>
      </p:sp>
      <p:sp>
        <p:nvSpPr>
          <p:cNvPr id="24" name="Shape 24"/>
          <p:cNvSpPr txBox="1">
            <a:spLocks noGrp="1"/>
          </p:cNvSpPr>
          <p:nvPr>
            <p:ph type="dt" idx="10"/>
          </p:nvPr>
        </p:nvSpPr>
        <p:spPr>
          <a:xfrm>
            <a:off x="8128000" y="6248401"/>
            <a:ext cx="3556000" cy="365125"/>
          </a:xfrm>
          <a:prstGeom prst="rect">
            <a:avLst/>
          </a:prstGeom>
          <a:noFill/>
          <a:ln>
            <a:noFill/>
          </a:ln>
        </p:spPr>
        <p:txBody>
          <a:bodyPr spcFirstLastPara="1" wrap="square" lIns="91425" tIns="91425" rIns="91425" bIns="91425" anchor="t" anchorCtr="0"/>
          <a:lstStyle>
            <a:lvl1pPr marR="0" lvl="0" algn="l" rtl="0">
              <a:lnSpc>
                <a:spcPct val="90000"/>
              </a:lnSpc>
              <a:spcBef>
                <a:spcPts val="0"/>
              </a:spcBef>
              <a:spcAft>
                <a:spcPts val="0"/>
              </a:spcAft>
              <a:buSzPts val="1400"/>
              <a:buNone/>
              <a:defRPr sz="3200">
                <a:solidFill>
                  <a:schemeClr val="dk1"/>
                </a:solidFill>
                <a:latin typeface="Tahoma"/>
                <a:ea typeface="Tahoma"/>
                <a:cs typeface="Tahoma"/>
                <a:sym typeface="Tahoma"/>
              </a:defRPr>
            </a:lvl1pPr>
            <a:lvl2pPr marR="0" lvl="1"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2pPr>
            <a:lvl3pPr marR="0" lvl="2"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3pPr>
            <a:lvl4pPr marR="0" lvl="3"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4pPr>
            <a:lvl5pPr marR="0" lvl="4"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5pPr>
            <a:lvl6pPr marR="0" lvl="5" algn="l" rtl="0">
              <a:spcBef>
                <a:spcPts val="0"/>
              </a:spcBef>
              <a:spcAft>
                <a:spcPts val="0"/>
              </a:spcAft>
              <a:buSzPts val="1400"/>
              <a:buNone/>
              <a:defRPr sz="3200" b="0" i="0" u="none" strike="noStrike" cap="none">
                <a:solidFill>
                  <a:schemeClr val="dk1"/>
                </a:solidFill>
                <a:latin typeface="Tahoma"/>
                <a:ea typeface="Tahoma"/>
                <a:cs typeface="Tahoma"/>
                <a:sym typeface="Tahoma"/>
              </a:defRPr>
            </a:lvl6pPr>
            <a:lvl7pPr marR="0" lvl="6" algn="l" rtl="0">
              <a:spcBef>
                <a:spcPts val="0"/>
              </a:spcBef>
              <a:spcAft>
                <a:spcPts val="0"/>
              </a:spcAft>
              <a:buSzPts val="1400"/>
              <a:buNone/>
              <a:defRPr sz="3200" b="0" i="0" u="none" strike="noStrike" cap="none">
                <a:solidFill>
                  <a:schemeClr val="dk1"/>
                </a:solidFill>
                <a:latin typeface="Tahoma"/>
                <a:ea typeface="Tahoma"/>
                <a:cs typeface="Tahoma"/>
                <a:sym typeface="Tahoma"/>
              </a:defRPr>
            </a:lvl7pPr>
            <a:lvl8pPr marR="0" lvl="7" algn="l" rtl="0">
              <a:spcBef>
                <a:spcPts val="0"/>
              </a:spcBef>
              <a:spcAft>
                <a:spcPts val="0"/>
              </a:spcAft>
              <a:buSzPts val="1400"/>
              <a:buNone/>
              <a:defRPr sz="3200" b="0" i="0" u="none" strike="noStrike" cap="none">
                <a:solidFill>
                  <a:schemeClr val="dk1"/>
                </a:solidFill>
                <a:latin typeface="Tahoma"/>
                <a:ea typeface="Tahoma"/>
                <a:cs typeface="Tahoma"/>
                <a:sym typeface="Tahoma"/>
              </a:defRPr>
            </a:lvl8pPr>
            <a:lvl9pPr marR="0" lvl="8" algn="l" rtl="0">
              <a:spcBef>
                <a:spcPts val="0"/>
              </a:spcBef>
              <a:spcAft>
                <a:spcPts val="0"/>
              </a:spcAft>
              <a:buSzPts val="1400"/>
              <a:buNone/>
              <a:defRPr sz="3200" b="0" i="0" u="none" strike="noStrike" cap="none">
                <a:solidFill>
                  <a:schemeClr val="dk1"/>
                </a:solidFill>
                <a:latin typeface="Tahoma"/>
                <a:ea typeface="Tahoma"/>
                <a:cs typeface="Tahoma"/>
                <a:sym typeface="Tahoma"/>
              </a:defRPr>
            </a:lvl9pPr>
          </a:lstStyle>
          <a:p>
            <a:endParaRPr/>
          </a:p>
        </p:txBody>
      </p:sp>
      <p:sp>
        <p:nvSpPr>
          <p:cNvPr id="25" name="Shape 25"/>
          <p:cNvSpPr txBox="1">
            <a:spLocks noGrp="1"/>
          </p:cNvSpPr>
          <p:nvPr>
            <p:ph type="sldNum" idx="12"/>
          </p:nvPr>
        </p:nvSpPr>
        <p:spPr>
          <a:xfrm>
            <a:off x="11442701" y="6564313"/>
            <a:ext cx="615951" cy="284162"/>
          </a:xfrm>
          <a:prstGeom prst="rect">
            <a:avLst/>
          </a:prstGeom>
          <a:noFill/>
          <a:ln>
            <a:noFill/>
          </a:ln>
        </p:spPr>
        <p:txBody>
          <a:bodyPr spcFirstLastPara="1" wrap="square" lIns="0" tIns="0" rIns="0" bIns="0" anchor="t" anchorCtr="0">
            <a:noAutofit/>
          </a:bodyPr>
          <a:lstStyle>
            <a:lvl1pPr marL="0" marR="0" lvl="0" indent="0" algn="r" rtl="0">
              <a:lnSpc>
                <a:spcPct val="100000"/>
              </a:lnSpc>
              <a:spcBef>
                <a:spcPts val="0"/>
              </a:spcBef>
              <a:spcAft>
                <a:spcPts val="0"/>
              </a:spcAft>
              <a:buNone/>
              <a:defRPr sz="1200">
                <a:solidFill>
                  <a:schemeClr val="lt1"/>
                </a:solidFill>
                <a:latin typeface="Tahoma"/>
                <a:ea typeface="Tahoma"/>
                <a:cs typeface="Tahoma"/>
                <a:sym typeface="Tahoma"/>
              </a:defRPr>
            </a:lvl1pPr>
            <a:lvl2pPr marL="0" marR="0" lvl="1" indent="0" algn="r" rtl="0">
              <a:lnSpc>
                <a:spcPct val="100000"/>
              </a:lnSpc>
              <a:spcBef>
                <a:spcPts val="0"/>
              </a:spcBef>
              <a:spcAft>
                <a:spcPts val="0"/>
              </a:spcAft>
              <a:buNone/>
              <a:defRPr sz="1200">
                <a:solidFill>
                  <a:schemeClr val="lt1"/>
                </a:solidFill>
                <a:latin typeface="Tahoma"/>
                <a:ea typeface="Tahoma"/>
                <a:cs typeface="Tahoma"/>
                <a:sym typeface="Tahoma"/>
              </a:defRPr>
            </a:lvl2pPr>
            <a:lvl3pPr marL="0" marR="0" lvl="2" indent="0" algn="r" rtl="0">
              <a:lnSpc>
                <a:spcPct val="100000"/>
              </a:lnSpc>
              <a:spcBef>
                <a:spcPts val="0"/>
              </a:spcBef>
              <a:spcAft>
                <a:spcPts val="0"/>
              </a:spcAft>
              <a:buNone/>
              <a:defRPr sz="1200">
                <a:solidFill>
                  <a:schemeClr val="lt1"/>
                </a:solidFill>
                <a:latin typeface="Tahoma"/>
                <a:ea typeface="Tahoma"/>
                <a:cs typeface="Tahoma"/>
                <a:sym typeface="Tahoma"/>
              </a:defRPr>
            </a:lvl3pPr>
            <a:lvl4pPr marL="0" marR="0" lvl="3" indent="0" algn="r" rtl="0">
              <a:lnSpc>
                <a:spcPct val="100000"/>
              </a:lnSpc>
              <a:spcBef>
                <a:spcPts val="0"/>
              </a:spcBef>
              <a:spcAft>
                <a:spcPts val="0"/>
              </a:spcAft>
              <a:buNone/>
              <a:defRPr sz="1200">
                <a:solidFill>
                  <a:schemeClr val="lt1"/>
                </a:solidFill>
                <a:latin typeface="Tahoma"/>
                <a:ea typeface="Tahoma"/>
                <a:cs typeface="Tahoma"/>
                <a:sym typeface="Tahoma"/>
              </a:defRPr>
            </a:lvl4pPr>
            <a:lvl5pPr marL="0" marR="0" lvl="4" indent="0" algn="r" rtl="0">
              <a:lnSpc>
                <a:spcPct val="100000"/>
              </a:lnSpc>
              <a:spcBef>
                <a:spcPts val="0"/>
              </a:spcBef>
              <a:spcAft>
                <a:spcPts val="0"/>
              </a:spcAft>
              <a:buNone/>
              <a:defRPr sz="1200">
                <a:solidFill>
                  <a:schemeClr val="lt1"/>
                </a:solidFill>
                <a:latin typeface="Tahoma"/>
                <a:ea typeface="Tahoma"/>
                <a:cs typeface="Tahoma"/>
                <a:sym typeface="Tahoma"/>
              </a:defRPr>
            </a:lvl5pPr>
            <a:lvl6pPr marL="0" marR="0" lvl="5" indent="0" algn="r" rtl="0">
              <a:lnSpc>
                <a:spcPct val="100000"/>
              </a:lnSpc>
              <a:spcBef>
                <a:spcPts val="0"/>
              </a:spcBef>
              <a:spcAft>
                <a:spcPts val="0"/>
              </a:spcAft>
              <a:buNone/>
              <a:defRPr sz="1200">
                <a:solidFill>
                  <a:schemeClr val="lt1"/>
                </a:solidFill>
                <a:latin typeface="Tahoma"/>
                <a:ea typeface="Tahoma"/>
                <a:cs typeface="Tahoma"/>
                <a:sym typeface="Tahoma"/>
              </a:defRPr>
            </a:lvl6pPr>
            <a:lvl7pPr marL="0" marR="0" lvl="6" indent="0" algn="r" rtl="0">
              <a:lnSpc>
                <a:spcPct val="100000"/>
              </a:lnSpc>
              <a:spcBef>
                <a:spcPts val="0"/>
              </a:spcBef>
              <a:spcAft>
                <a:spcPts val="0"/>
              </a:spcAft>
              <a:buNone/>
              <a:defRPr sz="1200">
                <a:solidFill>
                  <a:schemeClr val="lt1"/>
                </a:solidFill>
                <a:latin typeface="Tahoma"/>
                <a:ea typeface="Tahoma"/>
                <a:cs typeface="Tahoma"/>
                <a:sym typeface="Tahoma"/>
              </a:defRPr>
            </a:lvl7pPr>
            <a:lvl8pPr marL="0" marR="0" lvl="7" indent="0" algn="r" rtl="0">
              <a:lnSpc>
                <a:spcPct val="100000"/>
              </a:lnSpc>
              <a:spcBef>
                <a:spcPts val="0"/>
              </a:spcBef>
              <a:spcAft>
                <a:spcPts val="0"/>
              </a:spcAft>
              <a:buNone/>
              <a:defRPr sz="1200">
                <a:solidFill>
                  <a:schemeClr val="lt1"/>
                </a:solidFill>
                <a:latin typeface="Tahoma"/>
                <a:ea typeface="Tahoma"/>
                <a:cs typeface="Tahoma"/>
                <a:sym typeface="Tahoma"/>
              </a:defRPr>
            </a:lvl8pPr>
            <a:lvl9pPr marL="0" marR="0" lvl="8" indent="0" algn="r" rtl="0">
              <a:lnSpc>
                <a:spcPct val="100000"/>
              </a:lnSpc>
              <a:spcBef>
                <a:spcPts val="0"/>
              </a:spcBef>
              <a:spcAft>
                <a:spcPts val="0"/>
              </a:spcAft>
              <a:buNone/>
              <a:defRPr sz="1200">
                <a:solidFill>
                  <a:schemeClr val="lt1"/>
                </a:solidFill>
                <a:latin typeface="Tahoma"/>
                <a:ea typeface="Tahoma"/>
                <a:cs typeface="Tahoma"/>
                <a:sym typeface="Tahoma"/>
              </a:defRPr>
            </a:lvl9pPr>
          </a:lstStyle>
          <a:p>
            <a:fld id="{00000000-1234-1234-1234-123412341234}" type="slidenum">
              <a:rPr lang="en-GB" smtClean="0"/>
              <a:pPr/>
              <a:t>‹nr.›</a:t>
            </a:fld>
            <a:endParaRPr lang="en-GB"/>
          </a:p>
        </p:txBody>
      </p:sp>
      <p:sp>
        <p:nvSpPr>
          <p:cNvPr id="26" name="Shape 26"/>
          <p:cNvSpPr txBox="1">
            <a:spLocks noGrp="1"/>
          </p:cNvSpPr>
          <p:nvPr>
            <p:ph type="ftr" idx="11"/>
          </p:nvPr>
        </p:nvSpPr>
        <p:spPr>
          <a:xfrm>
            <a:off x="812801" y="6248207"/>
            <a:ext cx="7228111" cy="365125"/>
          </a:xfrm>
          <a:prstGeom prst="rect">
            <a:avLst/>
          </a:prstGeom>
          <a:noFill/>
          <a:ln>
            <a:noFill/>
          </a:ln>
        </p:spPr>
        <p:txBody>
          <a:bodyPr spcFirstLastPara="1" wrap="square" lIns="91425" tIns="91425" rIns="91425" bIns="91425" anchor="t" anchorCtr="0"/>
          <a:lstStyle>
            <a:lvl1pPr marR="0" lvl="0" algn="l" rtl="0">
              <a:lnSpc>
                <a:spcPct val="90000"/>
              </a:lnSpc>
              <a:spcBef>
                <a:spcPts val="0"/>
              </a:spcBef>
              <a:spcAft>
                <a:spcPts val="0"/>
              </a:spcAft>
              <a:buSzPts val="1400"/>
              <a:buNone/>
              <a:defRPr sz="3200">
                <a:solidFill>
                  <a:schemeClr val="dk1"/>
                </a:solidFill>
                <a:latin typeface="Tahoma"/>
                <a:ea typeface="Tahoma"/>
                <a:cs typeface="Tahoma"/>
                <a:sym typeface="Tahoma"/>
              </a:defRPr>
            </a:lvl1pPr>
            <a:lvl2pPr marR="0" lvl="1"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2pPr>
            <a:lvl3pPr marR="0" lvl="2"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3pPr>
            <a:lvl4pPr marR="0" lvl="3"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4pPr>
            <a:lvl5pPr marR="0" lvl="4"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5pPr>
            <a:lvl6pPr marR="0" lvl="5" algn="l" rtl="0">
              <a:spcBef>
                <a:spcPts val="0"/>
              </a:spcBef>
              <a:spcAft>
                <a:spcPts val="0"/>
              </a:spcAft>
              <a:buSzPts val="1400"/>
              <a:buNone/>
              <a:defRPr sz="3200" b="0" i="0" u="none" strike="noStrike" cap="none">
                <a:solidFill>
                  <a:schemeClr val="dk1"/>
                </a:solidFill>
                <a:latin typeface="Tahoma"/>
                <a:ea typeface="Tahoma"/>
                <a:cs typeface="Tahoma"/>
                <a:sym typeface="Tahoma"/>
              </a:defRPr>
            </a:lvl6pPr>
            <a:lvl7pPr marR="0" lvl="6" algn="l" rtl="0">
              <a:spcBef>
                <a:spcPts val="0"/>
              </a:spcBef>
              <a:spcAft>
                <a:spcPts val="0"/>
              </a:spcAft>
              <a:buSzPts val="1400"/>
              <a:buNone/>
              <a:defRPr sz="3200" b="0" i="0" u="none" strike="noStrike" cap="none">
                <a:solidFill>
                  <a:schemeClr val="dk1"/>
                </a:solidFill>
                <a:latin typeface="Tahoma"/>
                <a:ea typeface="Tahoma"/>
                <a:cs typeface="Tahoma"/>
                <a:sym typeface="Tahoma"/>
              </a:defRPr>
            </a:lvl7pPr>
            <a:lvl8pPr marR="0" lvl="7" algn="l" rtl="0">
              <a:spcBef>
                <a:spcPts val="0"/>
              </a:spcBef>
              <a:spcAft>
                <a:spcPts val="0"/>
              </a:spcAft>
              <a:buSzPts val="1400"/>
              <a:buNone/>
              <a:defRPr sz="3200" b="0" i="0" u="none" strike="noStrike" cap="none">
                <a:solidFill>
                  <a:schemeClr val="dk1"/>
                </a:solidFill>
                <a:latin typeface="Tahoma"/>
                <a:ea typeface="Tahoma"/>
                <a:cs typeface="Tahoma"/>
                <a:sym typeface="Tahoma"/>
              </a:defRPr>
            </a:lvl8pPr>
            <a:lvl9pPr marR="0" lvl="8" algn="l" rtl="0">
              <a:spcBef>
                <a:spcPts val="0"/>
              </a:spcBef>
              <a:spcAft>
                <a:spcPts val="0"/>
              </a:spcAft>
              <a:buSzPts val="1400"/>
              <a:buNone/>
              <a:defRPr sz="3200" b="0" i="0" u="none" strike="noStrike" cap="none">
                <a:solidFill>
                  <a:schemeClr val="dk1"/>
                </a:solidFill>
                <a:latin typeface="Tahoma"/>
                <a:ea typeface="Tahoma"/>
                <a:cs typeface="Tahoma"/>
                <a:sym typeface="Tahoma"/>
              </a:defRPr>
            </a:lvl9pPr>
          </a:lstStyle>
          <a:p>
            <a:endParaRPr/>
          </a:p>
        </p:txBody>
      </p:sp>
    </p:spTree>
    <p:extLst>
      <p:ext uri="{BB962C8B-B14F-4D97-AF65-F5344CB8AC3E}">
        <p14:creationId xmlns:p14="http://schemas.microsoft.com/office/powerpoint/2010/main" val="2242517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261214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310273218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image" Target="../media/image2.jpeg"/><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80226" name="Rectangle 2"/>
          <p:cNvSpPr>
            <a:spLocks noGrp="1" noChangeArrowheads="1"/>
          </p:cNvSpPr>
          <p:nvPr>
            <p:ph type="title"/>
          </p:nvPr>
        </p:nvSpPr>
        <p:spPr bwMode="auto">
          <a:xfrm>
            <a:off x="431801" y="337624"/>
            <a:ext cx="10318363" cy="7418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nl-NL" dirty="0"/>
              <a:t>Klik om stijl te bewerken</a:t>
            </a:r>
            <a:endParaRPr lang="en-GB" dirty="0"/>
          </a:p>
        </p:txBody>
      </p:sp>
      <p:sp>
        <p:nvSpPr>
          <p:cNvPr id="180227" name="Rectangle 3"/>
          <p:cNvSpPr>
            <a:spLocks noGrp="1" noChangeArrowheads="1"/>
          </p:cNvSpPr>
          <p:nvPr>
            <p:ph type="body" idx="1"/>
          </p:nvPr>
        </p:nvSpPr>
        <p:spPr bwMode="auto">
          <a:xfrm>
            <a:off x="431807" y="1271128"/>
            <a:ext cx="11368617" cy="497092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dirty="0"/>
              <a:t>Click to edit Master text styles</a:t>
            </a:r>
          </a:p>
          <a:p>
            <a:pPr lvl="1"/>
            <a:r>
              <a:rPr lang="en-US" dirty="0"/>
              <a:t>Second level</a:t>
            </a:r>
          </a:p>
          <a:p>
            <a:pPr lvl="2"/>
            <a:r>
              <a:rPr lang="en-US" dirty="0"/>
              <a:t>Third level</a:t>
            </a:r>
          </a:p>
          <a:p>
            <a:pPr lvl="0"/>
            <a:endParaRPr lang="en-GB" dirty="0"/>
          </a:p>
        </p:txBody>
      </p:sp>
      <p:sp>
        <p:nvSpPr>
          <p:cNvPr id="10" name="Slide Number Placeholder 9"/>
          <p:cNvSpPr>
            <a:spLocks noGrp="1"/>
          </p:cNvSpPr>
          <p:nvPr>
            <p:ph type="sldNum" sz="quarter" idx="4"/>
          </p:nvPr>
        </p:nvSpPr>
        <p:spPr>
          <a:xfrm>
            <a:off x="9108000" y="6480015"/>
            <a:ext cx="2556000" cy="365125"/>
          </a:xfrm>
          <a:prstGeom prst="rect">
            <a:avLst/>
          </a:prstGeom>
        </p:spPr>
        <p:txBody>
          <a:bodyPr vert="horz" lIns="91440" tIns="36000" rIns="91440" bIns="36000" rtlCol="0" anchor="ctr" anchorCtr="0"/>
          <a:lstStyle>
            <a:lvl1pPr algn="r">
              <a:lnSpc>
                <a:spcPct val="100000"/>
              </a:lnSpc>
              <a:defRPr sz="1200" b="0">
                <a:solidFill>
                  <a:schemeClr val="bg1"/>
                </a:solidFill>
              </a:defRPr>
            </a:lvl1pPr>
          </a:lstStyle>
          <a:p>
            <a:fld id="{0580567E-5E8F-47A5-90DF-8BFEB1A71525}" type="slidenum">
              <a:rPr lang="en-GB" smtClean="0"/>
              <a:pPr/>
              <a:t>‹nr.›</a:t>
            </a:fld>
            <a:endParaRPr lang="en-GB" dirty="0"/>
          </a:p>
        </p:txBody>
      </p:sp>
      <p:pic>
        <p:nvPicPr>
          <p:cNvPr id="7" name="Picture 8"/>
          <p:cNvPicPr>
            <a:picLocks noChangeArrowheads="1"/>
          </p:cNvPicPr>
          <p:nvPr userDrawn="1"/>
        </p:nvPicPr>
        <p:blipFill>
          <a:blip r:embed="rId7"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Tree>
  </p:cSld>
  <p:clrMap bg1="lt1" tx1="dk1" bg2="lt2" tx2="dk2" accent1="accent1" accent2="accent2" accent3="accent3" accent4="accent4" accent5="accent5" accent6="accent6" hlink="hlink" folHlink="folHlink"/>
  <p:sldLayoutIdLst>
    <p:sldLayoutId id="2147483652" r:id="rId1"/>
    <p:sldLayoutId id="2147483656" r:id="rId2"/>
    <p:sldLayoutId id="2147483671" r:id="rId3"/>
    <p:sldLayoutId id="2147483672" r:id="rId4"/>
  </p:sldLayoutIdLst>
  <p:hf hdr="0" ftr="0" dt="0"/>
  <p:txStyles>
    <p:titleStyle>
      <a:lvl1pPr algn="l" rtl="0" eaLnBrk="1" fontAlgn="base" hangingPunct="1">
        <a:lnSpc>
          <a:spcPct val="90000"/>
        </a:lnSpc>
        <a:spcBef>
          <a:spcPct val="0"/>
        </a:spcBef>
        <a:spcAft>
          <a:spcPct val="0"/>
        </a:spcAft>
        <a:defRPr sz="28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800" b="1">
          <a:solidFill>
            <a:srgbClr val="333333"/>
          </a:solidFill>
          <a:latin typeface="Tahoma" pitchFamily="34" charset="0"/>
        </a:defRPr>
      </a:lvl2pPr>
      <a:lvl3pPr algn="l" rtl="0" eaLnBrk="1" fontAlgn="base" hangingPunct="1">
        <a:lnSpc>
          <a:spcPct val="90000"/>
        </a:lnSpc>
        <a:spcBef>
          <a:spcPct val="0"/>
        </a:spcBef>
        <a:spcAft>
          <a:spcPct val="0"/>
        </a:spcAft>
        <a:defRPr sz="2800" b="1">
          <a:solidFill>
            <a:srgbClr val="333333"/>
          </a:solidFill>
          <a:latin typeface="Tahoma" pitchFamily="34" charset="0"/>
        </a:defRPr>
      </a:lvl3pPr>
      <a:lvl4pPr algn="l" rtl="0" eaLnBrk="1" fontAlgn="base" hangingPunct="1">
        <a:lnSpc>
          <a:spcPct val="90000"/>
        </a:lnSpc>
        <a:spcBef>
          <a:spcPct val="0"/>
        </a:spcBef>
        <a:spcAft>
          <a:spcPct val="0"/>
        </a:spcAft>
        <a:defRPr sz="2800" b="1">
          <a:solidFill>
            <a:srgbClr val="333333"/>
          </a:solidFill>
          <a:latin typeface="Tahoma" pitchFamily="34" charset="0"/>
        </a:defRPr>
      </a:lvl4pPr>
      <a:lvl5pPr algn="l" rtl="0" eaLnBrk="1" fontAlgn="base" hangingPunct="1">
        <a:lnSpc>
          <a:spcPct val="90000"/>
        </a:lnSpc>
        <a:spcBef>
          <a:spcPct val="0"/>
        </a:spcBef>
        <a:spcAft>
          <a:spcPct val="0"/>
        </a:spcAft>
        <a:defRPr sz="2800" b="1">
          <a:solidFill>
            <a:srgbClr val="333333"/>
          </a:solidFill>
          <a:latin typeface="Tahoma" pitchFamily="34" charset="0"/>
        </a:defRPr>
      </a:lvl5pPr>
      <a:lvl6pPr marL="457178" algn="l" rtl="0" eaLnBrk="1" fontAlgn="base" hangingPunct="1">
        <a:lnSpc>
          <a:spcPct val="90000"/>
        </a:lnSpc>
        <a:spcBef>
          <a:spcPct val="0"/>
        </a:spcBef>
        <a:spcAft>
          <a:spcPct val="0"/>
        </a:spcAft>
        <a:defRPr sz="2800" b="1">
          <a:solidFill>
            <a:srgbClr val="333333"/>
          </a:solidFill>
          <a:latin typeface="Tahoma" pitchFamily="34" charset="0"/>
        </a:defRPr>
      </a:lvl6pPr>
      <a:lvl7pPr marL="914354" algn="l" rtl="0" eaLnBrk="1" fontAlgn="base" hangingPunct="1">
        <a:lnSpc>
          <a:spcPct val="90000"/>
        </a:lnSpc>
        <a:spcBef>
          <a:spcPct val="0"/>
        </a:spcBef>
        <a:spcAft>
          <a:spcPct val="0"/>
        </a:spcAft>
        <a:defRPr sz="2800" b="1">
          <a:solidFill>
            <a:srgbClr val="333333"/>
          </a:solidFill>
          <a:latin typeface="Tahoma" pitchFamily="34" charset="0"/>
        </a:defRPr>
      </a:lvl7pPr>
      <a:lvl8pPr marL="1371532" algn="l" rtl="0" eaLnBrk="1" fontAlgn="base" hangingPunct="1">
        <a:lnSpc>
          <a:spcPct val="90000"/>
        </a:lnSpc>
        <a:spcBef>
          <a:spcPct val="0"/>
        </a:spcBef>
        <a:spcAft>
          <a:spcPct val="0"/>
        </a:spcAft>
        <a:defRPr sz="2800" b="1">
          <a:solidFill>
            <a:srgbClr val="333333"/>
          </a:solidFill>
          <a:latin typeface="Tahoma" pitchFamily="34" charset="0"/>
        </a:defRPr>
      </a:lvl8pPr>
      <a:lvl9pPr marL="1828709" algn="l" rtl="0" eaLnBrk="1" fontAlgn="base" hangingPunct="1">
        <a:lnSpc>
          <a:spcPct val="90000"/>
        </a:lnSpc>
        <a:spcBef>
          <a:spcPct val="0"/>
        </a:spcBef>
        <a:spcAft>
          <a:spcPct val="0"/>
        </a:spcAft>
        <a:defRPr sz="2800" b="1">
          <a:solidFill>
            <a:srgbClr val="333333"/>
          </a:solidFill>
          <a:latin typeface="Tahoma" pitchFamily="34" charset="0"/>
        </a:defRPr>
      </a:lvl9pPr>
    </p:titleStyle>
    <p:bodyStyle>
      <a:lvl1pPr marL="0" indent="0" algn="l" rtl="0" eaLnBrk="1" fontAlgn="base" hangingPunct="1">
        <a:lnSpc>
          <a:spcPct val="90000"/>
        </a:lnSpc>
        <a:spcBef>
          <a:spcPts val="300"/>
        </a:spcBef>
        <a:spcAft>
          <a:spcPts val="600"/>
        </a:spcAft>
        <a:buFont typeface="Wingdings" pitchFamily="2" charset="2"/>
        <a:tabLst/>
        <a:defRPr sz="2400">
          <a:solidFill>
            <a:schemeClr val="tx1"/>
          </a:solidFill>
          <a:latin typeface="Tahoma" pitchFamily="34" charset="0"/>
          <a:ea typeface="+mn-ea"/>
          <a:cs typeface="Tahoma" pitchFamily="34" charset="0"/>
        </a:defRPr>
      </a:lvl1pPr>
      <a:lvl2pPr marL="269861" indent="-269861" algn="l" rtl="0" eaLnBrk="1" fontAlgn="base" hangingPunct="1">
        <a:lnSpc>
          <a:spcPct val="90000"/>
        </a:lnSpc>
        <a:spcBef>
          <a:spcPct val="0"/>
        </a:spcBef>
        <a:spcAft>
          <a:spcPts val="300"/>
        </a:spcAft>
        <a:buFont typeface="Arial" pitchFamily="34" charset="0"/>
        <a:buChar char="•"/>
        <a:defRPr sz="2400">
          <a:solidFill>
            <a:schemeClr val="tx1"/>
          </a:solidFill>
          <a:latin typeface="+mn-lt"/>
        </a:defRPr>
      </a:lvl2pPr>
      <a:lvl3pPr marL="541312" indent="-271449" algn="l" rtl="0" eaLnBrk="1" fontAlgn="base" hangingPunct="1">
        <a:lnSpc>
          <a:spcPct val="90000"/>
        </a:lnSpc>
        <a:spcBef>
          <a:spcPct val="20000"/>
        </a:spcBef>
        <a:spcAft>
          <a:spcPts val="300"/>
        </a:spcAft>
        <a:buFont typeface="Arial" panose="020B0604020202020204" pitchFamily="34" charset="0"/>
        <a:buChar char="•"/>
        <a:defRPr sz="2000">
          <a:solidFill>
            <a:schemeClr val="tx1"/>
          </a:solidFill>
          <a:latin typeface="+mn-lt"/>
        </a:defRPr>
      </a:lvl3pPr>
      <a:lvl4pPr marL="1600120" indent="-228589" algn="l" rtl="0" eaLnBrk="1" fontAlgn="base" hangingPunct="1">
        <a:spcBef>
          <a:spcPct val="20000"/>
        </a:spcBef>
        <a:spcAft>
          <a:spcPct val="0"/>
        </a:spcAft>
        <a:defRPr sz="1600">
          <a:solidFill>
            <a:schemeClr val="tx1"/>
          </a:solidFill>
          <a:latin typeface="+mn-lt"/>
        </a:defRPr>
      </a:lvl4pPr>
      <a:lvl5pPr marL="2057298" indent="-228589" algn="l" rtl="0" eaLnBrk="1" fontAlgn="base" hangingPunct="1">
        <a:spcBef>
          <a:spcPct val="20000"/>
        </a:spcBef>
        <a:spcAft>
          <a:spcPct val="0"/>
        </a:spcAft>
        <a:buChar char="»"/>
        <a:defRPr sz="1600">
          <a:solidFill>
            <a:schemeClr val="tx1"/>
          </a:solidFill>
          <a:latin typeface="+mn-lt"/>
        </a:defRPr>
      </a:lvl5pPr>
      <a:lvl6pPr marL="2514474" indent="-228589" algn="l" rtl="0" eaLnBrk="1" fontAlgn="base" hangingPunct="1">
        <a:spcBef>
          <a:spcPct val="20000"/>
        </a:spcBef>
        <a:spcAft>
          <a:spcPct val="0"/>
        </a:spcAft>
        <a:buChar char="»"/>
        <a:defRPr sz="1600">
          <a:solidFill>
            <a:schemeClr val="tx1"/>
          </a:solidFill>
          <a:latin typeface="+mn-lt"/>
        </a:defRPr>
      </a:lvl6pPr>
      <a:lvl7pPr marL="2971652" indent="-228589" algn="l" rtl="0" eaLnBrk="1" fontAlgn="base" hangingPunct="1">
        <a:spcBef>
          <a:spcPct val="20000"/>
        </a:spcBef>
        <a:spcAft>
          <a:spcPct val="0"/>
        </a:spcAft>
        <a:buChar char="»"/>
        <a:defRPr sz="1600">
          <a:solidFill>
            <a:schemeClr val="tx1"/>
          </a:solidFill>
          <a:latin typeface="+mn-lt"/>
        </a:defRPr>
      </a:lvl7pPr>
      <a:lvl8pPr marL="3428829" indent="-228589" algn="l" rtl="0" eaLnBrk="1" fontAlgn="base" hangingPunct="1">
        <a:spcBef>
          <a:spcPct val="20000"/>
        </a:spcBef>
        <a:spcAft>
          <a:spcPct val="0"/>
        </a:spcAft>
        <a:buChar char="»"/>
        <a:defRPr sz="1600">
          <a:solidFill>
            <a:schemeClr val="tx1"/>
          </a:solidFill>
          <a:latin typeface="+mn-lt"/>
        </a:defRPr>
      </a:lvl8pPr>
      <a:lvl9pPr marL="3886006" indent="-228589"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8" name="Title Placeholder 7"/>
          <p:cNvSpPr>
            <a:spLocks noGrp="1"/>
          </p:cNvSpPr>
          <p:nvPr>
            <p:ph type="title"/>
          </p:nvPr>
        </p:nvSpPr>
        <p:spPr>
          <a:xfrm>
            <a:off x="432000" y="4320014"/>
            <a:ext cx="10972800" cy="1941811"/>
          </a:xfrm>
          <a:prstGeom prst="rect">
            <a:avLst/>
          </a:prstGeom>
        </p:spPr>
        <p:txBody>
          <a:bodyPr vert="horz" lIns="0" tIns="0" rIns="0" bIns="0" rtlCol="0" anchor="t" anchorCtr="0">
            <a:normAutofit/>
          </a:bodyPr>
          <a:lstStyle/>
          <a:p>
            <a:r>
              <a:rPr lang="en-US" dirty="0"/>
              <a:t>Click to edit Master title style</a:t>
            </a:r>
            <a:endParaRPr lang="en-GB" dirty="0"/>
          </a:p>
        </p:txBody>
      </p:sp>
      <p:pic>
        <p:nvPicPr>
          <p:cNvPr id="7" name="Picture 8"/>
          <p:cNvPicPr>
            <a:picLocks noChangeArrowheads="1"/>
          </p:cNvPicPr>
          <p:nvPr userDrawn="1"/>
        </p:nvPicPr>
        <p:blipFill>
          <a:blip r:embed="rId5"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
        <p:nvSpPr>
          <p:cNvPr id="6" name="Slide Number Placeholder 4"/>
          <p:cNvSpPr>
            <a:spLocks noGrp="1"/>
          </p:cNvSpPr>
          <p:nvPr>
            <p:ph type="sldNum" sz="quarter" idx="4"/>
          </p:nvPr>
        </p:nvSpPr>
        <p:spPr>
          <a:xfrm>
            <a:off x="9108000" y="6480015"/>
            <a:ext cx="2556000" cy="365125"/>
          </a:xfrm>
          <a:prstGeom prst="rect">
            <a:avLst/>
          </a:prstGeom>
        </p:spPr>
        <p:txBody>
          <a:bodyPr tIns="36000" bIns="36000" anchor="ctr" anchorCtr="0"/>
          <a:lstStyle>
            <a:lvl1pPr algn="r">
              <a:lnSpc>
                <a:spcPct val="100000"/>
              </a:lnSpc>
              <a:defRPr sz="1200">
                <a:solidFill>
                  <a:schemeClr val="bg1"/>
                </a:solidFill>
              </a:defRPr>
            </a:lvl1pPr>
          </a:lstStyle>
          <a:p>
            <a:fld id="{0580567E-5E8F-47A5-90DF-8BFEB1A71525}" type="slidenum">
              <a:rPr lang="en-GB" smtClean="0"/>
              <a:pPr/>
              <a:t>‹nr.›</a:t>
            </a:fld>
            <a:endParaRPr lang="en-GB" dirty="0"/>
          </a:p>
        </p:txBody>
      </p:sp>
    </p:spTree>
  </p:cSld>
  <p:clrMap bg1="lt1" tx1="dk1" bg2="lt2" tx2="dk2" accent1="accent1" accent2="accent2" accent3="accent3" accent4="accent4" accent5="accent5" accent6="accent6" hlink="hlink" folHlink="folHlink"/>
  <p:sldLayoutIdLst>
    <p:sldLayoutId id="2147483668" r:id="rId1"/>
    <p:sldLayoutId id="2147483670" r:id="rId2"/>
  </p:sldLayoutIdLst>
  <p:hf hdr="0" dt="0"/>
  <p:txStyles>
    <p:titleStyle>
      <a:lvl1pPr algn="l" rtl="0" fontAlgn="base">
        <a:lnSpc>
          <a:spcPct val="90000"/>
        </a:lnSpc>
        <a:spcBef>
          <a:spcPct val="0"/>
        </a:spcBef>
        <a:spcAft>
          <a:spcPct val="0"/>
        </a:spcAft>
        <a:defRPr sz="4000" b="1">
          <a:solidFill>
            <a:schemeClr val="bg1"/>
          </a:solidFill>
          <a:latin typeface="Tahoma" pitchFamily="34" charset="0"/>
          <a:ea typeface="+mj-ea"/>
          <a:cs typeface="Tahoma" pitchFamily="34" charset="0"/>
        </a:defRPr>
      </a:lvl1pPr>
      <a:lvl2pPr algn="l" rtl="0" fontAlgn="base">
        <a:lnSpc>
          <a:spcPct val="90000"/>
        </a:lnSpc>
        <a:spcBef>
          <a:spcPct val="0"/>
        </a:spcBef>
        <a:spcAft>
          <a:spcPct val="0"/>
        </a:spcAft>
        <a:defRPr sz="3200">
          <a:solidFill>
            <a:schemeClr val="bg1"/>
          </a:solidFill>
          <a:latin typeface="Tahoma" pitchFamily="34" charset="0"/>
        </a:defRPr>
      </a:lvl2pPr>
      <a:lvl3pPr algn="l" rtl="0" fontAlgn="base">
        <a:lnSpc>
          <a:spcPct val="90000"/>
        </a:lnSpc>
        <a:spcBef>
          <a:spcPct val="0"/>
        </a:spcBef>
        <a:spcAft>
          <a:spcPct val="0"/>
        </a:spcAft>
        <a:defRPr sz="3200">
          <a:solidFill>
            <a:schemeClr val="bg1"/>
          </a:solidFill>
          <a:latin typeface="Tahoma" pitchFamily="34" charset="0"/>
        </a:defRPr>
      </a:lvl3pPr>
      <a:lvl4pPr algn="l" rtl="0" fontAlgn="base">
        <a:lnSpc>
          <a:spcPct val="90000"/>
        </a:lnSpc>
        <a:spcBef>
          <a:spcPct val="0"/>
        </a:spcBef>
        <a:spcAft>
          <a:spcPct val="0"/>
        </a:spcAft>
        <a:defRPr sz="3200">
          <a:solidFill>
            <a:schemeClr val="bg1"/>
          </a:solidFill>
          <a:latin typeface="Tahoma" pitchFamily="34" charset="0"/>
        </a:defRPr>
      </a:lvl4pPr>
      <a:lvl5pPr algn="l" rtl="0" fontAlgn="base">
        <a:lnSpc>
          <a:spcPct val="90000"/>
        </a:lnSpc>
        <a:spcBef>
          <a:spcPct val="0"/>
        </a:spcBef>
        <a:spcAft>
          <a:spcPct val="0"/>
        </a:spcAft>
        <a:defRPr sz="3200">
          <a:solidFill>
            <a:schemeClr val="bg1"/>
          </a:solidFill>
          <a:latin typeface="Tahoma" pitchFamily="34" charset="0"/>
        </a:defRPr>
      </a:lvl5pPr>
      <a:lvl6pPr marL="457178" algn="l" rtl="0" fontAlgn="base">
        <a:lnSpc>
          <a:spcPct val="90000"/>
        </a:lnSpc>
        <a:spcBef>
          <a:spcPct val="0"/>
        </a:spcBef>
        <a:spcAft>
          <a:spcPct val="0"/>
        </a:spcAft>
        <a:defRPr sz="3200">
          <a:solidFill>
            <a:schemeClr val="bg1"/>
          </a:solidFill>
          <a:latin typeface="Tahoma" pitchFamily="34" charset="0"/>
        </a:defRPr>
      </a:lvl6pPr>
      <a:lvl7pPr marL="914354" algn="l" rtl="0" fontAlgn="base">
        <a:lnSpc>
          <a:spcPct val="90000"/>
        </a:lnSpc>
        <a:spcBef>
          <a:spcPct val="0"/>
        </a:spcBef>
        <a:spcAft>
          <a:spcPct val="0"/>
        </a:spcAft>
        <a:defRPr sz="3200">
          <a:solidFill>
            <a:schemeClr val="bg1"/>
          </a:solidFill>
          <a:latin typeface="Tahoma" pitchFamily="34" charset="0"/>
        </a:defRPr>
      </a:lvl7pPr>
      <a:lvl8pPr marL="1371532" algn="l" rtl="0" fontAlgn="base">
        <a:lnSpc>
          <a:spcPct val="90000"/>
        </a:lnSpc>
        <a:spcBef>
          <a:spcPct val="0"/>
        </a:spcBef>
        <a:spcAft>
          <a:spcPct val="0"/>
        </a:spcAft>
        <a:defRPr sz="3200">
          <a:solidFill>
            <a:schemeClr val="bg1"/>
          </a:solidFill>
          <a:latin typeface="Tahoma" pitchFamily="34" charset="0"/>
        </a:defRPr>
      </a:lvl8pPr>
      <a:lvl9pPr marL="1828709" algn="l" rtl="0" fontAlgn="base">
        <a:lnSpc>
          <a:spcPct val="90000"/>
        </a:lnSpc>
        <a:spcBef>
          <a:spcPct val="0"/>
        </a:spcBef>
        <a:spcAft>
          <a:spcPct val="0"/>
        </a:spcAft>
        <a:defRPr sz="3200">
          <a:solidFill>
            <a:schemeClr val="bg1"/>
          </a:solidFill>
          <a:latin typeface="Tahoma" pitchFamily="34" charset="0"/>
        </a:defRPr>
      </a:lvl9pPr>
    </p:titleStyle>
    <p:bodyStyle>
      <a:lvl1pPr algn="l" rtl="0" fontAlgn="base">
        <a:lnSpc>
          <a:spcPct val="90000"/>
        </a:lnSpc>
        <a:spcBef>
          <a:spcPct val="0"/>
        </a:spcBef>
        <a:spcAft>
          <a:spcPct val="0"/>
        </a:spcAft>
        <a:defRPr sz="4000" b="1">
          <a:solidFill>
            <a:schemeClr val="bg1"/>
          </a:solidFill>
          <a:latin typeface="+mn-lt"/>
          <a:ea typeface="+mn-ea"/>
          <a:cs typeface="+mn-cs"/>
        </a:defRPr>
      </a:lvl1pPr>
      <a:lvl2pPr marL="822285" indent="-285737" algn="l" rtl="0" fontAlgn="base">
        <a:spcBef>
          <a:spcPct val="20000"/>
        </a:spcBef>
        <a:spcAft>
          <a:spcPct val="0"/>
        </a:spcAft>
        <a:buChar char="–"/>
        <a:defRPr sz="2800">
          <a:solidFill>
            <a:schemeClr val="tx1"/>
          </a:solidFill>
          <a:latin typeface="Arial" charset="0"/>
        </a:defRPr>
      </a:lvl2pPr>
      <a:lvl3pPr marL="1230252" indent="-228589" algn="l" rtl="0" fontAlgn="base">
        <a:spcBef>
          <a:spcPct val="20000"/>
        </a:spcBef>
        <a:spcAft>
          <a:spcPct val="0"/>
        </a:spcAft>
        <a:buChar char="•"/>
        <a:defRPr sz="2400">
          <a:solidFill>
            <a:schemeClr val="tx1"/>
          </a:solidFill>
          <a:latin typeface="Arial" charset="0"/>
        </a:defRPr>
      </a:lvl3pPr>
      <a:lvl4pPr marL="1638218" indent="-228589" algn="l" rtl="0" fontAlgn="base">
        <a:spcBef>
          <a:spcPct val="20000"/>
        </a:spcBef>
        <a:spcAft>
          <a:spcPct val="0"/>
        </a:spcAft>
        <a:buChar char="–"/>
        <a:defRPr sz="2000">
          <a:solidFill>
            <a:schemeClr val="tx1"/>
          </a:solidFill>
          <a:latin typeface="Arial" charset="0"/>
        </a:defRPr>
      </a:lvl4pPr>
      <a:lvl5pPr marL="2057298" indent="-228589" algn="l" rtl="0" fontAlgn="base">
        <a:spcBef>
          <a:spcPct val="20000"/>
        </a:spcBef>
        <a:spcAft>
          <a:spcPct val="0"/>
        </a:spcAft>
        <a:buChar char="»"/>
        <a:defRPr sz="2000">
          <a:solidFill>
            <a:schemeClr val="tx1"/>
          </a:solidFill>
          <a:latin typeface="Arial" charset="0"/>
        </a:defRPr>
      </a:lvl5pPr>
      <a:lvl6pPr marL="2514474" indent="-228589" algn="l" rtl="0" fontAlgn="base">
        <a:spcBef>
          <a:spcPct val="20000"/>
        </a:spcBef>
        <a:spcAft>
          <a:spcPct val="0"/>
        </a:spcAft>
        <a:buChar char="»"/>
        <a:defRPr sz="2000">
          <a:solidFill>
            <a:schemeClr val="tx1"/>
          </a:solidFill>
          <a:latin typeface="Arial" charset="0"/>
        </a:defRPr>
      </a:lvl6pPr>
      <a:lvl7pPr marL="2971652" indent="-228589" algn="l" rtl="0" fontAlgn="base">
        <a:spcBef>
          <a:spcPct val="20000"/>
        </a:spcBef>
        <a:spcAft>
          <a:spcPct val="0"/>
        </a:spcAft>
        <a:buChar char="»"/>
        <a:defRPr sz="2000">
          <a:solidFill>
            <a:schemeClr val="tx1"/>
          </a:solidFill>
          <a:latin typeface="Arial" charset="0"/>
        </a:defRPr>
      </a:lvl7pPr>
      <a:lvl8pPr marL="3428829" indent="-228589" algn="l" rtl="0" fontAlgn="base">
        <a:spcBef>
          <a:spcPct val="20000"/>
        </a:spcBef>
        <a:spcAft>
          <a:spcPct val="0"/>
        </a:spcAft>
        <a:buChar char="»"/>
        <a:defRPr sz="2000">
          <a:solidFill>
            <a:schemeClr val="tx1"/>
          </a:solidFill>
          <a:latin typeface="Arial" charset="0"/>
        </a:defRPr>
      </a:lvl8pPr>
      <a:lvl9pPr marL="3886006" indent="-228589"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4057" y="4672012"/>
            <a:ext cx="10869432" cy="1328737"/>
          </a:xfrm>
        </p:spPr>
        <p:txBody>
          <a:bodyPr/>
          <a:lstStyle/>
          <a:p>
            <a:pPr lvl="0">
              <a:spcBef>
                <a:spcPts val="0"/>
              </a:spcBef>
              <a:spcAft>
                <a:spcPts val="0"/>
              </a:spcAft>
            </a:pPr>
            <a:r>
              <a:rPr lang="en-GB" sz="2400" b="1" kern="1200" dirty="0">
                <a:solidFill>
                  <a:prstClr val="white"/>
                </a:solidFill>
                <a:latin typeface="Tahoma"/>
                <a:ea typeface="Tahoma"/>
                <a:cs typeface="Tahoma"/>
                <a:sym typeface="Tahoma"/>
              </a:rPr>
              <a:t>Module 1: </a:t>
            </a:r>
            <a:r>
              <a:rPr lang="en-GB" sz="2400" kern="1200" dirty="0">
                <a:solidFill>
                  <a:prstClr val="white"/>
                </a:solidFill>
                <a:latin typeface="Tahoma"/>
                <a:ea typeface="Tahoma"/>
                <a:cs typeface="Tahoma"/>
                <a:sym typeface="Tahoma"/>
              </a:rPr>
              <a:t>Introduction to the development of prudent antibiotic use campaigns</a:t>
            </a:r>
            <a:br>
              <a:rPr lang="en-GB" kern="1200" dirty="0">
                <a:solidFill>
                  <a:prstClr val="black"/>
                </a:solidFill>
                <a:ea typeface="+mn-ea"/>
                <a:cs typeface="+mn-cs"/>
              </a:rPr>
            </a:br>
            <a:r>
              <a:rPr lang="en-GB" sz="4000" b="1" dirty="0">
                <a:sym typeface="Tahoma"/>
              </a:rPr>
              <a:t>Session 4: </a:t>
            </a:r>
            <a:r>
              <a:rPr lang="en-GB" sz="4000" b="1" dirty="0"/>
              <a:t>Strategy development</a:t>
            </a:r>
          </a:p>
        </p:txBody>
      </p:sp>
      <p:sp>
        <p:nvSpPr>
          <p:cNvPr id="3" name="Subtitle 2"/>
          <p:cNvSpPr>
            <a:spLocks noGrp="1"/>
          </p:cNvSpPr>
          <p:nvPr>
            <p:ph type="subTitle" idx="1"/>
          </p:nvPr>
        </p:nvSpPr>
        <p:spPr>
          <a:xfrm>
            <a:off x="644057" y="3600010"/>
            <a:ext cx="10869432" cy="462721"/>
          </a:xfrm>
        </p:spPr>
        <p:txBody>
          <a:bodyPr/>
          <a:lstStyle/>
          <a:p>
            <a:r>
              <a:rPr lang="en-US" sz="2800" b="0" dirty="0"/>
              <a:t>Course on the development, implementation and evaluation of prudent antibiotic use campaigns</a:t>
            </a:r>
          </a:p>
        </p:txBody>
      </p:sp>
      <p:sp>
        <p:nvSpPr>
          <p:cNvPr id="4" name="Text Box 4"/>
          <p:cNvSpPr txBox="1">
            <a:spLocks noChangeArrowheads="1"/>
          </p:cNvSpPr>
          <p:nvPr/>
        </p:nvSpPr>
        <p:spPr bwMode="auto">
          <a:xfrm>
            <a:off x="644057" y="5652001"/>
            <a:ext cx="10869432" cy="998539"/>
          </a:xfrm>
          <a:prstGeom prst="rect">
            <a:avLst/>
          </a:prstGeom>
          <a:noFill/>
          <a:ln w="38100">
            <a:noFill/>
            <a:miter lim="800000"/>
            <a:headEnd/>
            <a:tailEnd/>
          </a:ln>
          <a:effectLst/>
        </p:spPr>
        <p:txBody>
          <a:bodyPr lIns="0" tIns="0" rIns="0" bIns="0"/>
          <a:lstStyle/>
          <a:p>
            <a:pPr eaLnBrk="0" hangingPunct="0">
              <a:spcAft>
                <a:spcPct val="30000"/>
              </a:spcAft>
            </a:pPr>
            <a:endParaRPr lang="en-GB" sz="2000" dirty="0">
              <a:solidFill>
                <a:schemeClr val="bg1"/>
              </a:solidFill>
            </a:endParaRPr>
          </a:p>
          <a:p>
            <a:pPr eaLnBrk="0" hangingPunct="0">
              <a:spcAft>
                <a:spcPct val="30000"/>
              </a:spcAft>
            </a:pPr>
            <a:r>
              <a:rPr lang="en-GB" sz="2000">
                <a:solidFill>
                  <a:schemeClr val="bg1"/>
                </a:solidFill>
              </a:rPr>
              <a:t>Version: </a:t>
            </a:r>
            <a:r>
              <a:rPr lang="en-GB" sz="2000" dirty="0">
                <a:solidFill>
                  <a:schemeClr val="bg1"/>
                </a:solidFill>
              </a:rPr>
              <a:t>2013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9" name="Shape 179"/>
          <p:cNvSpPr txBox="1">
            <a:spLocks noGrp="1"/>
          </p:cNvSpPr>
          <p:nvPr>
            <p:ph type="body" idx="1"/>
          </p:nvPr>
        </p:nvSpPr>
        <p:spPr>
          <a:xfrm>
            <a:off x="1847851" y="1079500"/>
            <a:ext cx="8526463" cy="905164"/>
          </a:xfrm>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8333"/>
              </a:lnSpc>
              <a:spcBef>
                <a:spcPts val="0"/>
              </a:spcBef>
              <a:spcAft>
                <a:spcPts val="0"/>
              </a:spcAft>
            </a:pPr>
            <a:r>
              <a:rPr lang="en-GB" b="1">
                <a:solidFill>
                  <a:srgbClr val="212167"/>
                </a:solidFill>
                <a:latin typeface="Tahoma"/>
                <a:ea typeface="Tahoma"/>
                <a:cs typeface="Tahoma"/>
                <a:sym typeface="Tahoma"/>
              </a:rPr>
              <a:t>Stop Smoking Services (SSS), UK</a:t>
            </a:r>
            <a:endParaRPr>
              <a:solidFill>
                <a:srgbClr val="212167"/>
              </a:solidFill>
              <a:latin typeface="Tahoma"/>
              <a:ea typeface="Tahoma"/>
              <a:cs typeface="Tahoma"/>
              <a:sym typeface="Tahoma"/>
            </a:endParaRPr>
          </a:p>
        </p:txBody>
      </p:sp>
      <p:sp>
        <p:nvSpPr>
          <p:cNvPr id="180" name="Shape 180"/>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10</a:t>
            </a:fld>
            <a:endParaRPr sz="1200">
              <a:solidFill>
                <a:schemeClr val="lt1"/>
              </a:solidFill>
              <a:latin typeface="Tahoma"/>
              <a:ea typeface="Tahoma"/>
              <a:cs typeface="Tahoma"/>
              <a:sym typeface="Tahoma"/>
            </a:endParaRPr>
          </a:p>
        </p:txBody>
      </p:sp>
      <p:graphicFrame>
        <p:nvGraphicFramePr>
          <p:cNvPr id="181" name="Shape 181"/>
          <p:cNvGraphicFramePr/>
          <p:nvPr/>
        </p:nvGraphicFramePr>
        <p:xfrm>
          <a:off x="1803400" y="1617716"/>
          <a:ext cx="8597900" cy="4390650"/>
        </p:xfrm>
        <a:graphic>
          <a:graphicData uri="http://schemas.openxmlformats.org/drawingml/2006/table">
            <a:tbl>
              <a:tblPr firstRow="1" bandRow="1">
                <a:noFill/>
              </a:tblPr>
              <a:tblGrid>
                <a:gridCol w="2974700">
                  <a:extLst>
                    <a:ext uri="{9D8B030D-6E8A-4147-A177-3AD203B41FA5}">
                      <a16:colId xmlns:a16="http://schemas.microsoft.com/office/drawing/2014/main" val="20000"/>
                    </a:ext>
                  </a:extLst>
                </a:gridCol>
                <a:gridCol w="5623200">
                  <a:extLst>
                    <a:ext uri="{9D8B030D-6E8A-4147-A177-3AD203B41FA5}">
                      <a16:colId xmlns:a16="http://schemas.microsoft.com/office/drawing/2014/main" val="20001"/>
                    </a:ext>
                  </a:extLst>
                </a:gridCol>
              </a:tblGrid>
              <a:tr h="431800">
                <a:tc>
                  <a:txBody>
                    <a:bodyPr/>
                    <a:lstStyle/>
                    <a:p>
                      <a:pPr marL="0" marR="0" lvl="0" indent="0" algn="l" rtl="0">
                        <a:spcBef>
                          <a:spcPts val="0"/>
                        </a:spcBef>
                        <a:spcAft>
                          <a:spcPts val="0"/>
                        </a:spcAft>
                        <a:buNone/>
                      </a:pPr>
                      <a:r>
                        <a:rPr lang="en-GB" sz="2000" u="none" strike="noStrike" cap="none"/>
                        <a:t>Fear of failing</a:t>
                      </a:r>
                      <a:endParaRPr sz="2000"/>
                    </a:p>
                  </a:txBody>
                  <a:tcPr marL="91450" marR="91450" marT="45725" marB="45725"/>
                </a:tc>
                <a:tc>
                  <a:txBody>
                    <a:bodyPr/>
                    <a:lstStyle/>
                    <a:p>
                      <a:pPr marL="0" marR="0" lvl="0" indent="0" algn="l" rtl="0">
                        <a:spcBef>
                          <a:spcPts val="0"/>
                        </a:spcBef>
                        <a:spcAft>
                          <a:spcPts val="0"/>
                        </a:spcAft>
                        <a:buNone/>
                      </a:pPr>
                      <a:r>
                        <a:rPr lang="en-GB" sz="2000" b="0"/>
                        <a:t>Attending an SSS is an obvious quit attempt. The more people are aware that you are trying to quit, the worse it feels when you fail.</a:t>
                      </a:r>
                      <a:endParaRPr sz="2000" b="0"/>
                    </a:p>
                  </a:txBody>
                  <a:tcPr marL="91450" marR="91450" marT="45725" marB="45725"/>
                </a:tc>
                <a:extLst>
                  <a:ext uri="{0D108BD9-81ED-4DB2-BD59-A6C34878D82A}">
                    <a16:rowId xmlns:a16="http://schemas.microsoft.com/office/drawing/2014/main" val="10000"/>
                  </a:ext>
                </a:extLst>
              </a:tr>
              <a:tr h="1042050">
                <a:tc>
                  <a:txBody>
                    <a:bodyPr/>
                    <a:lstStyle/>
                    <a:p>
                      <a:pPr marL="0" marR="0" lvl="0" indent="0" algn="l" rtl="0">
                        <a:spcBef>
                          <a:spcPts val="0"/>
                        </a:spcBef>
                        <a:spcAft>
                          <a:spcPts val="0"/>
                        </a:spcAft>
                        <a:buNone/>
                      </a:pPr>
                      <a:r>
                        <a:rPr lang="en-GB" sz="2000" b="1"/>
                        <a:t>Fear of not knowing what to expect at the clinics </a:t>
                      </a:r>
                      <a:endParaRPr sz="2000" b="1"/>
                    </a:p>
                  </a:txBody>
                  <a:tcPr marL="91450" marR="91450" marT="45725" marB="45725"/>
                </a:tc>
                <a:tc>
                  <a:txBody>
                    <a:bodyPr/>
                    <a:lstStyle/>
                    <a:p>
                      <a:pPr marL="0" marR="0" lvl="0" indent="0" algn="l" rtl="0">
                        <a:spcBef>
                          <a:spcPts val="0"/>
                        </a:spcBef>
                        <a:spcAft>
                          <a:spcPts val="0"/>
                        </a:spcAft>
                        <a:buNone/>
                      </a:pPr>
                      <a:r>
                        <a:rPr lang="en-GB" sz="2000"/>
                        <a:t>Some smokers thought that the clinics are not for “people like them”</a:t>
                      </a:r>
                      <a:endParaRPr sz="2000"/>
                    </a:p>
                  </a:txBody>
                  <a:tcPr marL="91450" marR="91450" marT="45725" marB="45725"/>
                </a:tc>
                <a:extLst>
                  <a:ext uri="{0D108BD9-81ED-4DB2-BD59-A6C34878D82A}">
                    <a16:rowId xmlns:a16="http://schemas.microsoft.com/office/drawing/2014/main" val="10001"/>
                  </a:ext>
                </a:extLst>
              </a:tr>
              <a:tr h="1042050">
                <a:tc>
                  <a:txBody>
                    <a:bodyPr/>
                    <a:lstStyle/>
                    <a:p>
                      <a:pPr marL="0" marR="0" lvl="0" indent="0" algn="l" rtl="0">
                        <a:spcBef>
                          <a:spcPts val="0"/>
                        </a:spcBef>
                        <a:spcAft>
                          <a:spcPts val="0"/>
                        </a:spcAft>
                        <a:buNone/>
                      </a:pPr>
                      <a:r>
                        <a:rPr lang="en-GB" sz="2000" b="1"/>
                        <a:t>Fear of what life would be like without smoking</a:t>
                      </a:r>
                      <a:endParaRPr sz="2000" b="1"/>
                    </a:p>
                  </a:txBody>
                  <a:tcPr marL="91450" marR="91450" marT="45725" marB="45725"/>
                </a:tc>
                <a:tc>
                  <a:txBody>
                    <a:bodyPr/>
                    <a:lstStyle/>
                    <a:p>
                      <a:pPr marL="0" marR="0" lvl="0" indent="0" algn="l" rtl="0">
                        <a:spcBef>
                          <a:spcPts val="0"/>
                        </a:spcBef>
                        <a:spcAft>
                          <a:spcPts val="0"/>
                        </a:spcAft>
                        <a:buNone/>
                      </a:pPr>
                      <a:r>
                        <a:rPr lang="en-GB" sz="2000"/>
                        <a:t>Some smokers feared that their life would be worse if they gave up smoking</a:t>
                      </a:r>
                      <a:endParaRPr sz="2000"/>
                    </a:p>
                  </a:txBody>
                  <a:tcPr marL="91450" marR="91450" marT="45725" marB="45725"/>
                </a:tc>
                <a:extLst>
                  <a:ext uri="{0D108BD9-81ED-4DB2-BD59-A6C34878D82A}">
                    <a16:rowId xmlns:a16="http://schemas.microsoft.com/office/drawing/2014/main" val="10002"/>
                  </a:ext>
                </a:extLst>
              </a:tr>
              <a:tr h="1300700">
                <a:tc>
                  <a:txBody>
                    <a:bodyPr/>
                    <a:lstStyle/>
                    <a:p>
                      <a:pPr marL="0" marR="0" lvl="0" indent="0" algn="l" rtl="0">
                        <a:spcBef>
                          <a:spcPts val="0"/>
                        </a:spcBef>
                        <a:spcAft>
                          <a:spcPts val="0"/>
                        </a:spcAft>
                        <a:buNone/>
                      </a:pPr>
                      <a:r>
                        <a:rPr lang="en-GB" sz="2000" b="1"/>
                        <a:t>Time/effort</a:t>
                      </a:r>
                      <a:endParaRPr sz="2000" b="1"/>
                    </a:p>
                  </a:txBody>
                  <a:tcPr marL="91450" marR="91450" marT="45725" marB="45725"/>
                </a:tc>
                <a:tc>
                  <a:txBody>
                    <a:bodyPr/>
                    <a:lstStyle/>
                    <a:p>
                      <a:pPr marL="0" marR="0" lvl="0" indent="0" algn="l" rtl="0">
                        <a:spcBef>
                          <a:spcPts val="0"/>
                        </a:spcBef>
                        <a:spcAft>
                          <a:spcPts val="0"/>
                        </a:spcAft>
                        <a:buNone/>
                      </a:pPr>
                      <a:r>
                        <a:rPr lang="en-GB" sz="2000"/>
                        <a:t>Some smokers could not attend clinics because they ran during working hours or in locations with poor public transport access</a:t>
                      </a:r>
                      <a:endParaRPr sz="2000"/>
                    </a:p>
                  </a:txBody>
                  <a:tcPr marL="91450" marR="91450" marT="45725" marB="45725"/>
                </a:tc>
                <a:extLst>
                  <a:ext uri="{0D108BD9-81ED-4DB2-BD59-A6C34878D82A}">
                    <a16:rowId xmlns:a16="http://schemas.microsoft.com/office/drawing/2014/main" val="10003"/>
                  </a:ext>
                </a:extLst>
              </a:tr>
            </a:tbl>
          </a:graphicData>
        </a:graphic>
      </p:graphicFrame>
      <p:sp>
        <p:nvSpPr>
          <p:cNvPr id="182" name="Shape 182"/>
          <p:cNvSpPr txBox="1"/>
          <p:nvPr/>
        </p:nvSpPr>
        <p:spPr>
          <a:xfrm>
            <a:off x="1524001" y="6425235"/>
            <a:ext cx="9073095" cy="430887"/>
          </a:xfrm>
          <a:prstGeom prst="rect">
            <a:avLst/>
          </a:prstGeom>
          <a:noFill/>
          <a:ln>
            <a:noFill/>
          </a:ln>
        </p:spPr>
        <p:txBody>
          <a:bodyPr spcFirstLastPara="1" wrap="square" lIns="91425" tIns="45700" rIns="91425" bIns="45700" anchor="t" anchorCtr="0">
            <a:noAutofit/>
          </a:bodyPr>
          <a:lstStyle/>
          <a:p>
            <a:pPr>
              <a:lnSpc>
                <a:spcPct val="100000"/>
              </a:lnSpc>
              <a:spcBef>
                <a:spcPts val="0"/>
              </a:spcBef>
              <a:spcAft>
                <a:spcPts val="0"/>
              </a:spcAft>
            </a:pPr>
            <a:r>
              <a:rPr lang="en-GB" sz="1100" b="1">
                <a:solidFill>
                  <a:schemeClr val="lt1"/>
                </a:solidFill>
                <a:latin typeface="Tahoma"/>
                <a:ea typeface="Tahoma"/>
                <a:cs typeface="Tahoma"/>
                <a:sym typeface="Tahoma"/>
              </a:rPr>
              <a:t>Source: </a:t>
            </a:r>
            <a:r>
              <a:rPr lang="en-GB" sz="1100">
                <a:solidFill>
                  <a:schemeClr val="lt1"/>
                </a:solidFill>
                <a:latin typeface="Tahoma"/>
                <a:ea typeface="Tahoma"/>
                <a:cs typeface="Tahoma"/>
                <a:sym typeface="Tahoma"/>
              </a:rPr>
              <a:t>Merritt R. Development. In: French J, Blair-Stevens C, McVey D, Merritt R, editors. Social marketing and public health: theory and practice. Oxford: Oxford University Press; 2010.</a:t>
            </a:r>
            <a:endParaRPr sz="1100">
              <a:solidFill>
                <a:schemeClr val="lt1"/>
              </a:solidFill>
              <a:latin typeface="Tahoma"/>
              <a:ea typeface="Tahoma"/>
              <a:cs typeface="Tahoma"/>
              <a:sym typeface="Tahoma"/>
            </a:endParaRPr>
          </a:p>
        </p:txBody>
      </p:sp>
      <p:sp>
        <p:nvSpPr>
          <p:cNvPr id="3" name="Titel 2">
            <a:extLst>
              <a:ext uri="{FF2B5EF4-FFF2-40B4-BE49-F238E27FC236}">
                <a16:creationId xmlns:a16="http://schemas.microsoft.com/office/drawing/2014/main" id="{9B73EB1F-073C-E94A-AE24-9D7CF254063A}"/>
              </a:ext>
            </a:extLst>
          </p:cNvPr>
          <p:cNvSpPr>
            <a:spLocks noGrp="1"/>
          </p:cNvSpPr>
          <p:nvPr>
            <p:ph type="title"/>
          </p:nvPr>
        </p:nvSpPr>
        <p:spPr/>
        <p:txBody>
          <a:bodyPr/>
          <a:lstStyle/>
          <a:p>
            <a:r>
              <a:rPr lang="nl-NL" dirty="0"/>
              <a:t>Price of…</a:t>
            </a:r>
          </a:p>
        </p:txBody>
      </p:sp>
    </p:spTree>
    <p:extLst>
      <p:ext uri="{BB962C8B-B14F-4D97-AF65-F5344CB8AC3E}">
        <p14:creationId xmlns:p14="http://schemas.microsoft.com/office/powerpoint/2010/main" val="845804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3" name="Titel 2">
            <a:extLst>
              <a:ext uri="{FF2B5EF4-FFF2-40B4-BE49-F238E27FC236}">
                <a16:creationId xmlns:a16="http://schemas.microsoft.com/office/drawing/2014/main" id="{E1311F07-E7DA-B440-8206-DBA3C6B48236}"/>
              </a:ext>
            </a:extLst>
          </p:cNvPr>
          <p:cNvSpPr>
            <a:spLocks noGrp="1"/>
          </p:cNvSpPr>
          <p:nvPr>
            <p:ph type="title"/>
          </p:nvPr>
        </p:nvSpPr>
        <p:spPr/>
        <p:txBody>
          <a:bodyPr/>
          <a:lstStyle/>
          <a:p>
            <a:r>
              <a:rPr lang="nl-NL" dirty="0" err="1"/>
              <a:t>Place</a:t>
            </a:r>
            <a:endParaRPr lang="nl-NL" dirty="0"/>
          </a:p>
        </p:txBody>
      </p:sp>
      <p:sp>
        <p:nvSpPr>
          <p:cNvPr id="188" name="Shape 188"/>
          <p:cNvSpPr txBox="1">
            <a:spLocks noGrp="1"/>
          </p:cNvSpPr>
          <p:nvPr>
            <p:ph idx="1"/>
          </p:nvPr>
        </p:nvSpPr>
        <p:spPr>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8333"/>
              </a:lnSpc>
              <a:spcBef>
                <a:spcPts val="0"/>
              </a:spcBef>
              <a:spcAft>
                <a:spcPts val="0"/>
              </a:spcAft>
            </a:pPr>
            <a:r>
              <a:rPr lang="en-GB">
                <a:solidFill>
                  <a:schemeClr val="dk1"/>
                </a:solidFill>
                <a:latin typeface="Tahoma"/>
                <a:ea typeface="Tahoma"/>
                <a:cs typeface="Tahoma"/>
                <a:sym typeface="Tahoma"/>
              </a:rPr>
              <a:t>Distribution of goods, and the location of sales and service encounters</a:t>
            </a:r>
            <a:endParaRPr/>
          </a:p>
          <a:p>
            <a:pPr>
              <a:lnSpc>
                <a:spcPct val="108333"/>
              </a:lnSpc>
              <a:spcBef>
                <a:spcPts val="900"/>
              </a:spcBef>
              <a:spcAft>
                <a:spcPts val="0"/>
              </a:spcAft>
            </a:pPr>
            <a:endParaRPr>
              <a:solidFill>
                <a:schemeClr val="dk1"/>
              </a:solidFill>
              <a:latin typeface="Tahoma"/>
              <a:ea typeface="Tahoma"/>
              <a:cs typeface="Tahoma"/>
              <a:sym typeface="Tahoma"/>
            </a:endParaRPr>
          </a:p>
          <a:p>
            <a:pPr>
              <a:lnSpc>
                <a:spcPct val="108333"/>
              </a:lnSpc>
              <a:spcBef>
                <a:spcPts val="900"/>
              </a:spcBef>
              <a:spcAft>
                <a:spcPts val="0"/>
              </a:spcAft>
            </a:pPr>
            <a:r>
              <a:rPr lang="en-GB">
                <a:solidFill>
                  <a:schemeClr val="dk1"/>
                </a:solidFill>
                <a:latin typeface="Tahoma"/>
                <a:ea typeface="Tahoma"/>
                <a:cs typeface="Tahoma"/>
                <a:sym typeface="Tahoma"/>
              </a:rPr>
              <a:t>Includes:</a:t>
            </a:r>
            <a:endParaRPr/>
          </a:p>
          <a:p>
            <a:pPr marL="342900" indent="-342900">
              <a:lnSpc>
                <a:spcPct val="108333"/>
              </a:lnSpc>
              <a:spcBef>
                <a:spcPts val="900"/>
              </a:spcBef>
              <a:spcAft>
                <a:spcPts val="0"/>
              </a:spcAft>
              <a:buClr>
                <a:srgbClr val="69AE23"/>
              </a:buClr>
              <a:buSzPts val="2640"/>
              <a:buFont typeface="Arial"/>
              <a:buChar char="•"/>
            </a:pPr>
            <a:r>
              <a:rPr lang="en-GB">
                <a:solidFill>
                  <a:schemeClr val="dk1"/>
                </a:solidFill>
                <a:latin typeface="Tahoma"/>
                <a:ea typeface="Tahoma"/>
                <a:cs typeface="Tahoma"/>
                <a:sym typeface="Tahoma"/>
              </a:rPr>
              <a:t>Actual physical location</a:t>
            </a:r>
            <a:endParaRPr/>
          </a:p>
          <a:p>
            <a:pPr marL="342900" indent="-342900">
              <a:lnSpc>
                <a:spcPct val="108333"/>
              </a:lnSpc>
              <a:spcBef>
                <a:spcPts val="900"/>
              </a:spcBef>
              <a:spcAft>
                <a:spcPts val="0"/>
              </a:spcAft>
              <a:buClr>
                <a:srgbClr val="69AE23"/>
              </a:buClr>
              <a:buSzPts val="2640"/>
              <a:buFont typeface="Arial"/>
              <a:buChar char="•"/>
            </a:pPr>
            <a:r>
              <a:rPr lang="en-GB">
                <a:solidFill>
                  <a:schemeClr val="dk1"/>
                </a:solidFill>
                <a:latin typeface="Tahoma"/>
                <a:ea typeface="Tahoma"/>
                <a:cs typeface="Tahoma"/>
                <a:sym typeface="Tahoma"/>
              </a:rPr>
              <a:t>Attractiveness and comfort</a:t>
            </a:r>
            <a:endParaRPr/>
          </a:p>
          <a:p>
            <a:pPr marL="342900" indent="-342900">
              <a:lnSpc>
                <a:spcPct val="108333"/>
              </a:lnSpc>
              <a:spcBef>
                <a:spcPts val="900"/>
              </a:spcBef>
              <a:spcAft>
                <a:spcPts val="0"/>
              </a:spcAft>
              <a:buClr>
                <a:srgbClr val="69AE23"/>
              </a:buClr>
              <a:buSzPts val="2640"/>
              <a:buFont typeface="Arial"/>
              <a:buChar char="•"/>
            </a:pPr>
            <a:r>
              <a:rPr lang="en-GB">
                <a:solidFill>
                  <a:schemeClr val="dk1"/>
                </a:solidFill>
                <a:latin typeface="Tahoma"/>
                <a:ea typeface="Tahoma"/>
                <a:cs typeface="Tahoma"/>
                <a:sym typeface="Tahoma"/>
              </a:rPr>
              <a:t>Accessibility</a:t>
            </a:r>
            <a:endParaRPr/>
          </a:p>
          <a:p>
            <a:pPr marL="342900" indent="-342900">
              <a:lnSpc>
                <a:spcPct val="108333"/>
              </a:lnSpc>
              <a:spcBef>
                <a:spcPts val="900"/>
              </a:spcBef>
              <a:spcAft>
                <a:spcPts val="0"/>
              </a:spcAft>
              <a:buClr>
                <a:srgbClr val="69AE23"/>
              </a:buClr>
              <a:buSzPts val="2640"/>
              <a:buFont typeface="Arial"/>
              <a:buChar char="•"/>
            </a:pPr>
            <a:r>
              <a:rPr lang="en-GB">
                <a:solidFill>
                  <a:schemeClr val="dk1"/>
                </a:solidFill>
                <a:latin typeface="Tahoma"/>
                <a:ea typeface="Tahoma"/>
                <a:cs typeface="Tahoma"/>
                <a:sym typeface="Tahoma"/>
              </a:rPr>
              <a:t>Intermediaries</a:t>
            </a:r>
            <a:endParaRPr>
              <a:solidFill>
                <a:schemeClr val="dk1"/>
              </a:solidFill>
              <a:latin typeface="Tahoma"/>
              <a:ea typeface="Tahoma"/>
              <a:cs typeface="Tahoma"/>
              <a:sym typeface="Tahoma"/>
            </a:endParaRPr>
          </a:p>
        </p:txBody>
      </p:sp>
      <p:sp>
        <p:nvSpPr>
          <p:cNvPr id="189" name="Shape 189"/>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11</a:t>
            </a:fld>
            <a:endParaRPr sz="1200">
              <a:solidFill>
                <a:schemeClr val="lt1"/>
              </a:solidFill>
              <a:latin typeface="Tahoma"/>
              <a:ea typeface="Tahoma"/>
              <a:cs typeface="Tahoma"/>
              <a:sym typeface="Tahoma"/>
            </a:endParaRPr>
          </a:p>
        </p:txBody>
      </p:sp>
      <p:sp>
        <p:nvSpPr>
          <p:cNvPr id="190" name="Shape 190"/>
          <p:cNvSpPr txBox="1"/>
          <p:nvPr/>
        </p:nvSpPr>
        <p:spPr>
          <a:xfrm>
            <a:off x="1524000" y="6441210"/>
            <a:ext cx="8905010" cy="24468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 </a:t>
            </a:r>
            <a:r>
              <a:rPr lang="en-GB" sz="1100">
                <a:solidFill>
                  <a:schemeClr val="lt1"/>
                </a:solidFill>
                <a:latin typeface="Tahoma"/>
                <a:ea typeface="Tahoma"/>
                <a:cs typeface="Tahoma"/>
                <a:sym typeface="Tahoma"/>
              </a:rPr>
              <a:t>Grier S, Bryant CA. Social marketing in public health. Ann Rev Public Health. 2005;26:319-339.</a:t>
            </a:r>
            <a:endParaRPr sz="1100" b="1">
              <a:solidFill>
                <a:schemeClr val="lt1"/>
              </a:solidFill>
              <a:latin typeface="Tahoma"/>
              <a:ea typeface="Tahoma"/>
              <a:cs typeface="Tahoma"/>
              <a:sym typeface="Tahoma"/>
            </a:endParaRPr>
          </a:p>
        </p:txBody>
      </p:sp>
    </p:spTree>
    <p:extLst>
      <p:ext uri="{BB962C8B-B14F-4D97-AF65-F5344CB8AC3E}">
        <p14:creationId xmlns:p14="http://schemas.microsoft.com/office/powerpoint/2010/main" val="32383927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3" name="Titel 2">
            <a:extLst>
              <a:ext uri="{FF2B5EF4-FFF2-40B4-BE49-F238E27FC236}">
                <a16:creationId xmlns:a16="http://schemas.microsoft.com/office/drawing/2014/main" id="{3CF724DA-703C-584C-A888-E064FE7F96DC}"/>
              </a:ext>
            </a:extLst>
          </p:cNvPr>
          <p:cNvSpPr>
            <a:spLocks noGrp="1"/>
          </p:cNvSpPr>
          <p:nvPr>
            <p:ph type="title"/>
          </p:nvPr>
        </p:nvSpPr>
        <p:spPr/>
        <p:txBody>
          <a:bodyPr/>
          <a:lstStyle/>
          <a:p>
            <a:r>
              <a:rPr lang="nl-NL" dirty="0" err="1"/>
              <a:t>Place</a:t>
            </a:r>
            <a:r>
              <a:rPr lang="nl-NL" dirty="0"/>
              <a:t> </a:t>
            </a:r>
            <a:r>
              <a:rPr lang="nl-NL" dirty="0" err="1"/>
              <a:t>for</a:t>
            </a:r>
            <a:r>
              <a:rPr lang="nl-NL" dirty="0"/>
              <a:t>…</a:t>
            </a:r>
          </a:p>
        </p:txBody>
      </p:sp>
      <p:sp>
        <p:nvSpPr>
          <p:cNvPr id="196" name="Shape 196"/>
          <p:cNvSpPr txBox="1">
            <a:spLocks noGrp="1"/>
          </p:cNvSpPr>
          <p:nvPr>
            <p:ph idx="1"/>
          </p:nvPr>
        </p:nvSpPr>
        <p:spPr>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8333"/>
              </a:lnSpc>
              <a:spcBef>
                <a:spcPts val="0"/>
              </a:spcBef>
              <a:spcAft>
                <a:spcPts val="0"/>
              </a:spcAft>
            </a:pPr>
            <a:r>
              <a:rPr lang="en-GB" b="1">
                <a:solidFill>
                  <a:srgbClr val="212167"/>
                </a:solidFill>
                <a:latin typeface="Tahoma"/>
                <a:ea typeface="Tahoma"/>
                <a:cs typeface="Tahoma"/>
                <a:sym typeface="Tahoma"/>
              </a:rPr>
              <a:t>Chlamydia screening</a:t>
            </a:r>
            <a:endParaRPr/>
          </a:p>
          <a:p>
            <a:pPr>
              <a:lnSpc>
                <a:spcPct val="108333"/>
              </a:lnSpc>
              <a:spcBef>
                <a:spcPts val="900"/>
              </a:spcBef>
              <a:spcAft>
                <a:spcPts val="0"/>
              </a:spcAft>
            </a:pPr>
            <a:endParaRPr>
              <a:solidFill>
                <a:schemeClr val="dk1"/>
              </a:solidFill>
              <a:latin typeface="Tahoma"/>
              <a:ea typeface="Tahoma"/>
              <a:cs typeface="Tahoma"/>
              <a:sym typeface="Tahoma"/>
            </a:endParaRPr>
          </a:p>
          <a:p>
            <a:pPr marL="342900" indent="-342900">
              <a:lnSpc>
                <a:spcPct val="108333"/>
              </a:lnSpc>
              <a:spcBef>
                <a:spcPts val="900"/>
              </a:spcBef>
              <a:spcAft>
                <a:spcPts val="0"/>
              </a:spcAft>
              <a:buClr>
                <a:srgbClr val="69AE23"/>
              </a:buClr>
              <a:buSzPts val="2640"/>
              <a:buFont typeface="Arial"/>
              <a:buChar char="•"/>
            </a:pPr>
            <a:r>
              <a:rPr lang="en-GB" b="1">
                <a:solidFill>
                  <a:schemeClr val="dk1"/>
                </a:solidFill>
                <a:latin typeface="Tahoma"/>
                <a:ea typeface="Tahoma"/>
                <a:cs typeface="Tahoma"/>
                <a:sym typeface="Tahoma"/>
              </a:rPr>
              <a:t>Target audience: </a:t>
            </a:r>
            <a:r>
              <a:rPr lang="en-GB">
                <a:solidFill>
                  <a:schemeClr val="dk1"/>
                </a:solidFill>
                <a:latin typeface="Tahoma"/>
                <a:ea typeface="Tahoma"/>
                <a:cs typeface="Tahoma"/>
                <a:sym typeface="Tahoma"/>
              </a:rPr>
              <a:t>young people (16-25 years)</a:t>
            </a:r>
            <a:endParaRPr/>
          </a:p>
          <a:p>
            <a:pPr marL="342900" indent="-342900">
              <a:lnSpc>
                <a:spcPct val="108333"/>
              </a:lnSpc>
              <a:spcBef>
                <a:spcPts val="900"/>
              </a:spcBef>
              <a:spcAft>
                <a:spcPts val="0"/>
              </a:spcAft>
              <a:buClr>
                <a:srgbClr val="69AE23"/>
              </a:buClr>
              <a:buSzPts val="2640"/>
              <a:buFont typeface="Arial"/>
              <a:buChar char="•"/>
            </a:pPr>
            <a:r>
              <a:rPr lang="en-GB" b="1">
                <a:solidFill>
                  <a:schemeClr val="dk1"/>
                </a:solidFill>
                <a:latin typeface="Tahoma"/>
                <a:ea typeface="Tahoma"/>
                <a:cs typeface="Tahoma"/>
                <a:sym typeface="Tahoma"/>
              </a:rPr>
              <a:t>Desired behaviour: </a:t>
            </a:r>
            <a:r>
              <a:rPr lang="en-GB">
                <a:solidFill>
                  <a:schemeClr val="dk1"/>
                </a:solidFill>
                <a:latin typeface="Tahoma"/>
                <a:ea typeface="Tahoma"/>
                <a:cs typeface="Tahoma"/>
                <a:sym typeface="Tahoma"/>
              </a:rPr>
              <a:t>Chlamydia testing</a:t>
            </a:r>
            <a:endParaRPr/>
          </a:p>
          <a:p>
            <a:pPr marL="342900" indent="-342900">
              <a:lnSpc>
                <a:spcPct val="108333"/>
              </a:lnSpc>
              <a:spcBef>
                <a:spcPts val="900"/>
              </a:spcBef>
              <a:spcAft>
                <a:spcPts val="0"/>
              </a:spcAft>
              <a:buClr>
                <a:srgbClr val="69AE23"/>
              </a:buClr>
              <a:buSzPts val="2640"/>
              <a:buFont typeface="Arial"/>
              <a:buChar char="•"/>
            </a:pPr>
            <a:r>
              <a:rPr lang="en-GB" b="1">
                <a:solidFill>
                  <a:schemeClr val="dk1"/>
                </a:solidFill>
                <a:latin typeface="Tahoma"/>
                <a:ea typeface="Tahoma"/>
                <a:cs typeface="Tahoma"/>
                <a:sym typeface="Tahoma"/>
              </a:rPr>
              <a:t>Place: </a:t>
            </a:r>
            <a:r>
              <a:rPr lang="en-GB">
                <a:solidFill>
                  <a:schemeClr val="dk1"/>
                </a:solidFill>
                <a:latin typeface="Tahoma"/>
                <a:ea typeface="Tahoma"/>
                <a:cs typeface="Tahoma"/>
                <a:sym typeface="Tahoma"/>
              </a:rPr>
              <a:t>Instead of going to the clinics:</a:t>
            </a:r>
            <a:endParaRPr/>
          </a:p>
          <a:p>
            <a:pPr marL="698500" lvl="2" indent="-342900">
              <a:lnSpc>
                <a:spcPct val="130000"/>
              </a:lnSpc>
              <a:spcBef>
                <a:spcPts val="900"/>
              </a:spcBef>
              <a:spcAft>
                <a:spcPts val="0"/>
              </a:spcAft>
              <a:buClr>
                <a:srgbClr val="69AE23"/>
              </a:buClr>
              <a:buSzPts val="2200"/>
              <a:buFont typeface="Arial"/>
              <a:buChar char="•"/>
            </a:pPr>
            <a:r>
              <a:rPr lang="en-GB" sz="2000">
                <a:solidFill>
                  <a:schemeClr val="dk1"/>
                </a:solidFill>
                <a:latin typeface="Tahoma"/>
                <a:ea typeface="Tahoma"/>
                <a:cs typeface="Tahoma"/>
                <a:sym typeface="Tahoma"/>
              </a:rPr>
              <a:t>Home-testing kits</a:t>
            </a:r>
            <a:endParaRPr/>
          </a:p>
          <a:p>
            <a:pPr marL="698500" lvl="2" indent="-342900">
              <a:lnSpc>
                <a:spcPct val="130000"/>
              </a:lnSpc>
              <a:spcBef>
                <a:spcPts val="900"/>
              </a:spcBef>
              <a:spcAft>
                <a:spcPts val="0"/>
              </a:spcAft>
              <a:buClr>
                <a:srgbClr val="69AE23"/>
              </a:buClr>
              <a:buSzPts val="2200"/>
              <a:buFont typeface="Arial"/>
              <a:buChar char="•"/>
            </a:pPr>
            <a:r>
              <a:rPr lang="en-GB" sz="2000">
                <a:solidFill>
                  <a:schemeClr val="dk1"/>
                </a:solidFill>
                <a:latin typeface="Tahoma"/>
                <a:ea typeface="Tahoma"/>
                <a:cs typeface="Tahoma"/>
                <a:sym typeface="Tahoma"/>
              </a:rPr>
              <a:t>Websites </a:t>
            </a:r>
            <a:endParaRPr/>
          </a:p>
          <a:p>
            <a:pPr marL="698500" lvl="2" indent="-342900">
              <a:lnSpc>
                <a:spcPct val="130000"/>
              </a:lnSpc>
              <a:spcBef>
                <a:spcPts val="900"/>
              </a:spcBef>
              <a:spcAft>
                <a:spcPts val="0"/>
              </a:spcAft>
              <a:buClr>
                <a:srgbClr val="69AE23"/>
              </a:buClr>
              <a:buSzPts val="2200"/>
              <a:buFont typeface="Arial"/>
              <a:buChar char="•"/>
            </a:pPr>
            <a:r>
              <a:rPr lang="en-GB" sz="2000">
                <a:solidFill>
                  <a:schemeClr val="dk1"/>
                </a:solidFill>
                <a:latin typeface="Tahoma"/>
                <a:ea typeface="Tahoma"/>
                <a:cs typeface="Tahoma"/>
                <a:sym typeface="Tahoma"/>
              </a:rPr>
              <a:t>Results available by phone, text or post</a:t>
            </a:r>
            <a:endParaRPr/>
          </a:p>
          <a:p>
            <a:pPr marL="698500" lvl="2" indent="-342900">
              <a:lnSpc>
                <a:spcPct val="130000"/>
              </a:lnSpc>
              <a:spcBef>
                <a:spcPts val="900"/>
              </a:spcBef>
              <a:spcAft>
                <a:spcPts val="0"/>
              </a:spcAft>
              <a:buClr>
                <a:srgbClr val="69AE23"/>
              </a:buClr>
              <a:buSzPts val="2200"/>
              <a:buFont typeface="Arial"/>
              <a:buChar char="•"/>
            </a:pPr>
            <a:r>
              <a:rPr lang="en-GB" sz="2000">
                <a:solidFill>
                  <a:schemeClr val="dk1"/>
                </a:solidFill>
                <a:latin typeface="Tahoma"/>
                <a:ea typeface="Tahoma"/>
                <a:cs typeface="Tahoma"/>
                <a:sym typeface="Tahoma"/>
              </a:rPr>
              <a:t>Special events at universities and youth clubs</a:t>
            </a:r>
            <a:endParaRPr/>
          </a:p>
        </p:txBody>
      </p:sp>
      <p:sp>
        <p:nvSpPr>
          <p:cNvPr id="197" name="Shape 197"/>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12</a:t>
            </a:fld>
            <a:endParaRPr sz="1200">
              <a:solidFill>
                <a:schemeClr val="lt1"/>
              </a:solidFill>
              <a:latin typeface="Tahoma"/>
              <a:ea typeface="Tahoma"/>
              <a:cs typeface="Tahoma"/>
              <a:sym typeface="Tahoma"/>
            </a:endParaRPr>
          </a:p>
        </p:txBody>
      </p:sp>
      <p:sp>
        <p:nvSpPr>
          <p:cNvPr id="198" name="Shape 198"/>
          <p:cNvSpPr txBox="1"/>
          <p:nvPr/>
        </p:nvSpPr>
        <p:spPr>
          <a:xfrm>
            <a:off x="1524001" y="6425235"/>
            <a:ext cx="9073095" cy="430887"/>
          </a:xfrm>
          <a:prstGeom prst="rect">
            <a:avLst/>
          </a:prstGeom>
          <a:noFill/>
          <a:ln>
            <a:noFill/>
          </a:ln>
        </p:spPr>
        <p:txBody>
          <a:bodyPr spcFirstLastPara="1" wrap="square" lIns="91425" tIns="45700" rIns="91425" bIns="45700" anchor="t" anchorCtr="0">
            <a:noAutofit/>
          </a:bodyPr>
          <a:lstStyle/>
          <a:p>
            <a:pPr>
              <a:lnSpc>
                <a:spcPct val="100000"/>
              </a:lnSpc>
              <a:spcBef>
                <a:spcPts val="0"/>
              </a:spcBef>
              <a:spcAft>
                <a:spcPts val="0"/>
              </a:spcAft>
            </a:pPr>
            <a:r>
              <a:rPr lang="en-GB" sz="1100" b="1">
                <a:solidFill>
                  <a:schemeClr val="lt1"/>
                </a:solidFill>
                <a:latin typeface="Tahoma"/>
                <a:ea typeface="Tahoma"/>
                <a:cs typeface="Tahoma"/>
                <a:sym typeface="Tahoma"/>
              </a:rPr>
              <a:t>Source: </a:t>
            </a:r>
            <a:r>
              <a:rPr lang="en-GB" sz="1100">
                <a:solidFill>
                  <a:schemeClr val="lt1"/>
                </a:solidFill>
                <a:latin typeface="Tahoma"/>
                <a:ea typeface="Tahoma"/>
                <a:cs typeface="Tahoma"/>
                <a:sym typeface="Tahoma"/>
              </a:rPr>
              <a:t>Merritt R. Development. In: French J, Blair-Stevens C, McVey D, Merritt R, editors. Social marketing and public health: theory and practice. Oxford: Oxford University Press; 2010.</a:t>
            </a:r>
            <a:endParaRPr sz="1100">
              <a:solidFill>
                <a:schemeClr val="lt1"/>
              </a:solidFill>
              <a:latin typeface="Tahoma"/>
              <a:ea typeface="Tahoma"/>
              <a:cs typeface="Tahoma"/>
              <a:sym typeface="Tahoma"/>
            </a:endParaRPr>
          </a:p>
        </p:txBody>
      </p:sp>
    </p:spTree>
    <p:extLst>
      <p:ext uri="{BB962C8B-B14F-4D97-AF65-F5344CB8AC3E}">
        <p14:creationId xmlns:p14="http://schemas.microsoft.com/office/powerpoint/2010/main" val="34368696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4" name="Shape 204"/>
          <p:cNvSpPr txBox="1">
            <a:spLocks noGrp="1"/>
          </p:cNvSpPr>
          <p:nvPr>
            <p:ph type="body" idx="1"/>
          </p:nvPr>
        </p:nvSpPr>
        <p:spPr>
          <a:xfrm>
            <a:off x="1847851" y="1079501"/>
            <a:ext cx="8526463" cy="1154545"/>
          </a:xfrm>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8333"/>
              </a:lnSpc>
              <a:spcBef>
                <a:spcPts val="0"/>
              </a:spcBef>
              <a:spcAft>
                <a:spcPts val="0"/>
              </a:spcAft>
            </a:pPr>
            <a:r>
              <a:rPr lang="en-GB">
                <a:solidFill>
                  <a:schemeClr val="dk1"/>
                </a:solidFill>
                <a:latin typeface="Tahoma"/>
                <a:ea typeface="Tahoma"/>
                <a:cs typeface="Tahoma"/>
                <a:sym typeface="Tahoma"/>
              </a:rPr>
              <a:t>Communicating to the audience about the product, price, place</a:t>
            </a:r>
            <a:endParaRPr>
              <a:solidFill>
                <a:schemeClr val="dk1"/>
              </a:solidFill>
              <a:latin typeface="Tahoma"/>
              <a:ea typeface="Tahoma"/>
              <a:cs typeface="Tahoma"/>
              <a:sym typeface="Tahoma"/>
            </a:endParaRPr>
          </a:p>
        </p:txBody>
      </p:sp>
      <p:sp>
        <p:nvSpPr>
          <p:cNvPr id="205" name="Shape 205"/>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13</a:t>
            </a:fld>
            <a:endParaRPr sz="1200">
              <a:solidFill>
                <a:schemeClr val="lt1"/>
              </a:solidFill>
              <a:latin typeface="Tahoma"/>
              <a:ea typeface="Tahoma"/>
              <a:cs typeface="Tahoma"/>
              <a:sym typeface="Tahoma"/>
            </a:endParaRPr>
          </a:p>
        </p:txBody>
      </p:sp>
      <p:grpSp>
        <p:nvGrpSpPr>
          <p:cNvPr id="206" name="Shape 206"/>
          <p:cNvGrpSpPr/>
          <p:nvPr/>
        </p:nvGrpSpPr>
        <p:grpSpPr>
          <a:xfrm>
            <a:off x="2393373" y="1906155"/>
            <a:ext cx="7501941" cy="3767282"/>
            <a:chOff x="0" y="0"/>
            <a:chExt cx="7501941" cy="3767282"/>
          </a:xfrm>
        </p:grpSpPr>
        <p:sp>
          <p:nvSpPr>
            <p:cNvPr id="207" name="Shape 207"/>
            <p:cNvSpPr/>
            <p:nvPr/>
          </p:nvSpPr>
          <p:spPr>
            <a:xfrm>
              <a:off x="0" y="0"/>
              <a:ext cx="3613583" cy="3767282"/>
            </a:xfrm>
            <a:prstGeom prst="roundRect">
              <a:avLst>
                <a:gd name="adj" fmla="val 10000"/>
              </a:avLst>
            </a:prstGeom>
            <a:solidFill>
              <a:srgbClr val="CCCCDD"/>
            </a:solidFill>
            <a:ln>
              <a:noFill/>
            </a:ln>
          </p:spPr>
          <p:txBody>
            <a:bodyPr spcFirstLastPara="1" wrap="square" lIns="91425" tIns="91425" rIns="91425" bIns="91425" anchor="ctr" anchorCtr="0">
              <a:noAutofit/>
            </a:bodyPr>
            <a:lstStyle/>
            <a:p>
              <a:pPr>
                <a:spcBef>
                  <a:spcPts val="0"/>
                </a:spcBef>
                <a:spcAft>
                  <a:spcPts val="0"/>
                </a:spcAft>
              </a:pPr>
              <a:endParaRPr/>
            </a:p>
          </p:txBody>
        </p:sp>
        <p:sp>
          <p:nvSpPr>
            <p:cNvPr id="208" name="Shape 208"/>
            <p:cNvSpPr txBox="1"/>
            <p:nvPr/>
          </p:nvSpPr>
          <p:spPr>
            <a:xfrm>
              <a:off x="0" y="0"/>
              <a:ext cx="3613583" cy="1130184"/>
            </a:xfrm>
            <a:prstGeom prst="rect">
              <a:avLst/>
            </a:prstGeom>
            <a:noFill/>
            <a:ln>
              <a:noFill/>
            </a:ln>
          </p:spPr>
          <p:txBody>
            <a:bodyPr spcFirstLastPara="1" wrap="square" lIns="106675" tIns="106675" rIns="106675" bIns="106675" anchor="ctr" anchorCtr="0">
              <a:noAutofit/>
            </a:bodyPr>
            <a:lstStyle/>
            <a:p>
              <a:pPr algn="ctr">
                <a:spcBef>
                  <a:spcPts val="0"/>
                </a:spcBef>
                <a:spcAft>
                  <a:spcPts val="0"/>
                </a:spcAft>
              </a:pPr>
              <a:r>
                <a:rPr lang="en-GB" sz="2800" b="1">
                  <a:solidFill>
                    <a:schemeClr val="dk1"/>
                  </a:solidFill>
                  <a:latin typeface="Tahoma"/>
                  <a:ea typeface="Tahoma"/>
                  <a:cs typeface="Tahoma"/>
                  <a:sym typeface="Tahoma"/>
                </a:rPr>
                <a:t>Strategy</a:t>
              </a:r>
              <a:endParaRPr sz="2800" b="1">
                <a:solidFill>
                  <a:schemeClr val="dk1"/>
                </a:solidFill>
                <a:latin typeface="Tahoma"/>
                <a:ea typeface="Tahoma"/>
                <a:cs typeface="Tahoma"/>
                <a:sym typeface="Tahoma"/>
              </a:endParaRPr>
            </a:p>
          </p:txBody>
        </p:sp>
        <p:sp>
          <p:nvSpPr>
            <p:cNvPr id="209" name="Shape 209"/>
            <p:cNvSpPr/>
            <p:nvPr/>
          </p:nvSpPr>
          <p:spPr>
            <a:xfrm>
              <a:off x="365114" y="1131288"/>
              <a:ext cx="2890866" cy="1135887"/>
            </a:xfrm>
            <a:prstGeom prst="roundRect">
              <a:avLst>
                <a:gd name="adj" fmla="val 10000"/>
              </a:avLst>
            </a:prstGeom>
            <a:solidFill>
              <a:srgbClr val="303099"/>
            </a:solidFill>
            <a:ln w="25400" cap="flat" cmpd="sng">
              <a:solidFill>
                <a:schemeClr val="lt1"/>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10" name="Shape 210"/>
            <p:cNvSpPr txBox="1"/>
            <p:nvPr/>
          </p:nvSpPr>
          <p:spPr>
            <a:xfrm>
              <a:off x="398383" y="1164557"/>
              <a:ext cx="2824328" cy="1069349"/>
            </a:xfrm>
            <a:prstGeom prst="rect">
              <a:avLst/>
            </a:prstGeom>
            <a:noFill/>
            <a:ln>
              <a:noFill/>
            </a:ln>
          </p:spPr>
          <p:txBody>
            <a:bodyPr spcFirstLastPara="1" wrap="square" lIns="60950" tIns="45700" rIns="60950" bIns="45700" anchor="ctr" anchorCtr="0">
              <a:noAutofit/>
            </a:bodyPr>
            <a:lstStyle/>
            <a:p>
              <a:pPr algn="ctr">
                <a:spcBef>
                  <a:spcPts val="0"/>
                </a:spcBef>
                <a:spcAft>
                  <a:spcPts val="0"/>
                </a:spcAft>
              </a:pPr>
              <a:r>
                <a:rPr lang="en-GB" sz="2400">
                  <a:solidFill>
                    <a:schemeClr val="lt1"/>
                  </a:solidFill>
                  <a:latin typeface="Tahoma"/>
                  <a:ea typeface="Tahoma"/>
                  <a:cs typeface="Tahoma"/>
                  <a:sym typeface="Tahoma"/>
                </a:rPr>
                <a:t>Specific for each target audience</a:t>
              </a:r>
              <a:endParaRPr sz="2400">
                <a:solidFill>
                  <a:schemeClr val="lt1"/>
                </a:solidFill>
                <a:latin typeface="Tahoma"/>
                <a:ea typeface="Tahoma"/>
                <a:cs typeface="Tahoma"/>
                <a:sym typeface="Tahoma"/>
              </a:endParaRPr>
            </a:p>
          </p:txBody>
        </p:sp>
        <p:sp>
          <p:nvSpPr>
            <p:cNvPr id="211" name="Shape 211"/>
            <p:cNvSpPr/>
            <p:nvPr/>
          </p:nvSpPr>
          <p:spPr>
            <a:xfrm>
              <a:off x="365114" y="2441927"/>
              <a:ext cx="2890866" cy="1135887"/>
            </a:xfrm>
            <a:prstGeom prst="roundRect">
              <a:avLst>
                <a:gd name="adj" fmla="val 10000"/>
              </a:avLst>
            </a:prstGeom>
            <a:solidFill>
              <a:srgbClr val="303099"/>
            </a:solidFill>
            <a:ln w="25400" cap="flat" cmpd="sng">
              <a:solidFill>
                <a:schemeClr val="lt1"/>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12" name="Shape 212"/>
            <p:cNvSpPr txBox="1"/>
            <p:nvPr/>
          </p:nvSpPr>
          <p:spPr>
            <a:xfrm>
              <a:off x="398383" y="2475196"/>
              <a:ext cx="2824328" cy="1069349"/>
            </a:xfrm>
            <a:prstGeom prst="rect">
              <a:avLst/>
            </a:prstGeom>
            <a:noFill/>
            <a:ln>
              <a:noFill/>
            </a:ln>
          </p:spPr>
          <p:txBody>
            <a:bodyPr spcFirstLastPara="1" wrap="square" lIns="60950" tIns="45700" rIns="60950" bIns="45700" anchor="ctr" anchorCtr="0">
              <a:noAutofit/>
            </a:bodyPr>
            <a:lstStyle/>
            <a:p>
              <a:pPr algn="ctr">
                <a:spcBef>
                  <a:spcPts val="0"/>
                </a:spcBef>
                <a:spcAft>
                  <a:spcPts val="0"/>
                </a:spcAft>
              </a:pPr>
              <a:r>
                <a:rPr lang="en-GB" sz="2400">
                  <a:solidFill>
                    <a:schemeClr val="lt1"/>
                  </a:solidFill>
                  <a:latin typeface="Tahoma"/>
                  <a:ea typeface="Tahoma"/>
                  <a:cs typeface="Tahoma"/>
                  <a:sym typeface="Tahoma"/>
                </a:rPr>
                <a:t>Appropriate communication channels</a:t>
              </a:r>
              <a:endParaRPr sz="2400">
                <a:solidFill>
                  <a:schemeClr val="lt1"/>
                </a:solidFill>
                <a:latin typeface="Tahoma"/>
                <a:ea typeface="Tahoma"/>
                <a:cs typeface="Tahoma"/>
                <a:sym typeface="Tahoma"/>
              </a:endParaRPr>
            </a:p>
          </p:txBody>
        </p:sp>
        <p:sp>
          <p:nvSpPr>
            <p:cNvPr id="213" name="Shape 213"/>
            <p:cNvSpPr/>
            <p:nvPr/>
          </p:nvSpPr>
          <p:spPr>
            <a:xfrm>
              <a:off x="3888358" y="0"/>
              <a:ext cx="3613583" cy="3767282"/>
            </a:xfrm>
            <a:prstGeom prst="roundRect">
              <a:avLst>
                <a:gd name="adj" fmla="val 10000"/>
              </a:avLst>
            </a:prstGeom>
            <a:solidFill>
              <a:srgbClr val="CCCCDD"/>
            </a:solidFill>
            <a:ln>
              <a:noFill/>
            </a:ln>
          </p:spPr>
          <p:txBody>
            <a:bodyPr spcFirstLastPara="1" wrap="square" lIns="91425" tIns="91425" rIns="91425" bIns="91425" anchor="ctr" anchorCtr="0">
              <a:noAutofit/>
            </a:bodyPr>
            <a:lstStyle/>
            <a:p>
              <a:pPr>
                <a:spcBef>
                  <a:spcPts val="0"/>
                </a:spcBef>
                <a:spcAft>
                  <a:spcPts val="0"/>
                </a:spcAft>
              </a:pPr>
              <a:endParaRPr/>
            </a:p>
          </p:txBody>
        </p:sp>
        <p:sp>
          <p:nvSpPr>
            <p:cNvPr id="214" name="Shape 214"/>
            <p:cNvSpPr txBox="1"/>
            <p:nvPr/>
          </p:nvSpPr>
          <p:spPr>
            <a:xfrm>
              <a:off x="3888358" y="0"/>
              <a:ext cx="3613583" cy="1130184"/>
            </a:xfrm>
            <a:prstGeom prst="rect">
              <a:avLst/>
            </a:prstGeom>
            <a:noFill/>
            <a:ln>
              <a:noFill/>
            </a:ln>
          </p:spPr>
          <p:txBody>
            <a:bodyPr spcFirstLastPara="1" wrap="square" lIns="106675" tIns="106675" rIns="106675" bIns="106675" anchor="ctr" anchorCtr="0">
              <a:noAutofit/>
            </a:bodyPr>
            <a:lstStyle/>
            <a:p>
              <a:pPr algn="ctr">
                <a:spcBef>
                  <a:spcPts val="0"/>
                </a:spcBef>
                <a:spcAft>
                  <a:spcPts val="0"/>
                </a:spcAft>
              </a:pPr>
              <a:r>
                <a:rPr lang="en-GB" sz="2800" b="1">
                  <a:solidFill>
                    <a:schemeClr val="dk1"/>
                  </a:solidFill>
                  <a:latin typeface="Tahoma"/>
                  <a:ea typeface="Tahoma"/>
                  <a:cs typeface="Tahoma"/>
                  <a:sym typeface="Tahoma"/>
                </a:rPr>
                <a:t>Activities</a:t>
              </a:r>
              <a:endParaRPr sz="2800" b="1">
                <a:solidFill>
                  <a:schemeClr val="dk1"/>
                </a:solidFill>
                <a:latin typeface="Tahoma"/>
                <a:ea typeface="Tahoma"/>
                <a:cs typeface="Tahoma"/>
                <a:sym typeface="Tahoma"/>
              </a:endParaRPr>
            </a:p>
          </p:txBody>
        </p:sp>
        <p:sp>
          <p:nvSpPr>
            <p:cNvPr id="215" name="Shape 215"/>
            <p:cNvSpPr/>
            <p:nvPr/>
          </p:nvSpPr>
          <p:spPr>
            <a:xfrm>
              <a:off x="4249717" y="1130506"/>
              <a:ext cx="2890866" cy="740120"/>
            </a:xfrm>
            <a:prstGeom prst="roundRect">
              <a:avLst>
                <a:gd name="adj" fmla="val 10000"/>
              </a:avLst>
            </a:prstGeom>
            <a:solidFill>
              <a:srgbClr val="303099"/>
            </a:solidFill>
            <a:ln w="25400" cap="flat" cmpd="sng">
              <a:solidFill>
                <a:schemeClr val="lt1"/>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16" name="Shape 216"/>
            <p:cNvSpPr txBox="1"/>
            <p:nvPr/>
          </p:nvSpPr>
          <p:spPr>
            <a:xfrm>
              <a:off x="4271394" y="1152183"/>
              <a:ext cx="2847512" cy="696766"/>
            </a:xfrm>
            <a:prstGeom prst="rect">
              <a:avLst/>
            </a:prstGeom>
            <a:noFill/>
            <a:ln>
              <a:noFill/>
            </a:ln>
          </p:spPr>
          <p:txBody>
            <a:bodyPr spcFirstLastPara="1" wrap="square" lIns="60950" tIns="45700" rIns="60950" bIns="45700" anchor="ctr" anchorCtr="0">
              <a:noAutofit/>
            </a:bodyPr>
            <a:lstStyle/>
            <a:p>
              <a:pPr algn="ctr">
                <a:spcBef>
                  <a:spcPts val="0"/>
                </a:spcBef>
                <a:spcAft>
                  <a:spcPts val="0"/>
                </a:spcAft>
              </a:pPr>
              <a:r>
                <a:rPr lang="en-GB" sz="2400">
                  <a:solidFill>
                    <a:schemeClr val="lt1"/>
                  </a:solidFill>
                  <a:latin typeface="Tahoma"/>
                  <a:ea typeface="Tahoma"/>
                  <a:cs typeface="Tahoma"/>
                  <a:sym typeface="Tahoma"/>
                </a:rPr>
                <a:t>Advertising </a:t>
              </a:r>
              <a:endParaRPr sz="2400">
                <a:solidFill>
                  <a:schemeClr val="lt1"/>
                </a:solidFill>
                <a:latin typeface="Tahoma"/>
                <a:ea typeface="Tahoma"/>
                <a:cs typeface="Tahoma"/>
                <a:sym typeface="Tahoma"/>
              </a:endParaRPr>
            </a:p>
          </p:txBody>
        </p:sp>
        <p:sp>
          <p:nvSpPr>
            <p:cNvPr id="217" name="Shape 217"/>
            <p:cNvSpPr/>
            <p:nvPr/>
          </p:nvSpPr>
          <p:spPr>
            <a:xfrm>
              <a:off x="4249717" y="1984491"/>
              <a:ext cx="2890866" cy="740120"/>
            </a:xfrm>
            <a:prstGeom prst="roundRect">
              <a:avLst>
                <a:gd name="adj" fmla="val 10000"/>
              </a:avLst>
            </a:prstGeom>
            <a:solidFill>
              <a:srgbClr val="303099"/>
            </a:solidFill>
            <a:ln w="25400" cap="flat" cmpd="sng">
              <a:solidFill>
                <a:schemeClr val="lt1"/>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18" name="Shape 218"/>
            <p:cNvSpPr txBox="1"/>
            <p:nvPr/>
          </p:nvSpPr>
          <p:spPr>
            <a:xfrm>
              <a:off x="4271394" y="2006168"/>
              <a:ext cx="2847512" cy="696766"/>
            </a:xfrm>
            <a:prstGeom prst="rect">
              <a:avLst/>
            </a:prstGeom>
            <a:noFill/>
            <a:ln>
              <a:noFill/>
            </a:ln>
          </p:spPr>
          <p:txBody>
            <a:bodyPr spcFirstLastPara="1" wrap="square" lIns="60950" tIns="45700" rIns="60950" bIns="45700" anchor="ctr" anchorCtr="0">
              <a:noAutofit/>
            </a:bodyPr>
            <a:lstStyle/>
            <a:p>
              <a:pPr algn="ctr">
                <a:spcBef>
                  <a:spcPts val="0"/>
                </a:spcBef>
                <a:spcAft>
                  <a:spcPts val="0"/>
                </a:spcAft>
              </a:pPr>
              <a:r>
                <a:rPr lang="en-GB" sz="2400">
                  <a:solidFill>
                    <a:schemeClr val="lt1"/>
                  </a:solidFill>
                  <a:latin typeface="Tahoma"/>
                  <a:ea typeface="Tahoma"/>
                  <a:cs typeface="Tahoma"/>
                  <a:sym typeface="Tahoma"/>
                </a:rPr>
                <a:t>Printed materials</a:t>
              </a:r>
              <a:endParaRPr sz="2400">
                <a:solidFill>
                  <a:schemeClr val="lt1"/>
                </a:solidFill>
                <a:latin typeface="Tahoma"/>
                <a:ea typeface="Tahoma"/>
                <a:cs typeface="Tahoma"/>
                <a:sym typeface="Tahoma"/>
              </a:endParaRPr>
            </a:p>
          </p:txBody>
        </p:sp>
        <p:sp>
          <p:nvSpPr>
            <p:cNvPr id="219" name="Shape 219"/>
            <p:cNvSpPr/>
            <p:nvPr/>
          </p:nvSpPr>
          <p:spPr>
            <a:xfrm>
              <a:off x="4249717" y="2838475"/>
              <a:ext cx="2890866" cy="740120"/>
            </a:xfrm>
            <a:prstGeom prst="roundRect">
              <a:avLst>
                <a:gd name="adj" fmla="val 10000"/>
              </a:avLst>
            </a:prstGeom>
            <a:solidFill>
              <a:srgbClr val="303099"/>
            </a:solidFill>
            <a:ln w="25400" cap="flat" cmpd="sng">
              <a:solidFill>
                <a:schemeClr val="lt1"/>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20" name="Shape 220"/>
            <p:cNvSpPr txBox="1"/>
            <p:nvPr/>
          </p:nvSpPr>
          <p:spPr>
            <a:xfrm>
              <a:off x="4271394" y="2860152"/>
              <a:ext cx="2847512" cy="696766"/>
            </a:xfrm>
            <a:prstGeom prst="rect">
              <a:avLst/>
            </a:prstGeom>
            <a:noFill/>
            <a:ln>
              <a:noFill/>
            </a:ln>
          </p:spPr>
          <p:txBody>
            <a:bodyPr spcFirstLastPara="1" wrap="square" lIns="60950" tIns="45700" rIns="60950" bIns="45700" anchor="ctr" anchorCtr="0">
              <a:noAutofit/>
            </a:bodyPr>
            <a:lstStyle/>
            <a:p>
              <a:pPr algn="ctr">
                <a:spcBef>
                  <a:spcPts val="0"/>
                </a:spcBef>
                <a:spcAft>
                  <a:spcPts val="0"/>
                </a:spcAft>
              </a:pPr>
              <a:r>
                <a:rPr lang="en-GB" sz="2400">
                  <a:solidFill>
                    <a:schemeClr val="lt1"/>
                  </a:solidFill>
                  <a:latin typeface="Tahoma"/>
                  <a:ea typeface="Tahoma"/>
                  <a:cs typeface="Tahoma"/>
                  <a:sym typeface="Tahoma"/>
                </a:rPr>
                <a:t>Events</a:t>
              </a:r>
              <a:endParaRPr sz="2400">
                <a:solidFill>
                  <a:schemeClr val="lt1"/>
                </a:solidFill>
                <a:latin typeface="Tahoma"/>
                <a:ea typeface="Tahoma"/>
                <a:cs typeface="Tahoma"/>
                <a:sym typeface="Tahoma"/>
              </a:endParaRPr>
            </a:p>
          </p:txBody>
        </p:sp>
      </p:grpSp>
      <p:sp>
        <p:nvSpPr>
          <p:cNvPr id="221" name="Shape 221"/>
          <p:cNvSpPr txBox="1"/>
          <p:nvPr/>
        </p:nvSpPr>
        <p:spPr>
          <a:xfrm>
            <a:off x="1524000" y="6441210"/>
            <a:ext cx="8905010" cy="24468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 </a:t>
            </a:r>
            <a:r>
              <a:rPr lang="en-GB" sz="1100">
                <a:solidFill>
                  <a:schemeClr val="lt1"/>
                </a:solidFill>
                <a:latin typeface="Tahoma"/>
                <a:ea typeface="Tahoma"/>
                <a:cs typeface="Tahoma"/>
                <a:sym typeface="Tahoma"/>
              </a:rPr>
              <a:t>Grier S, Bryant CA. Social marketing in public health. Ann Rev Public Health. 2005;26:319-339.</a:t>
            </a:r>
            <a:endParaRPr sz="1100" b="1">
              <a:solidFill>
                <a:schemeClr val="lt1"/>
              </a:solidFill>
              <a:latin typeface="Tahoma"/>
              <a:ea typeface="Tahoma"/>
              <a:cs typeface="Tahoma"/>
              <a:sym typeface="Tahoma"/>
            </a:endParaRPr>
          </a:p>
        </p:txBody>
      </p:sp>
      <p:sp>
        <p:nvSpPr>
          <p:cNvPr id="3" name="Titel 2">
            <a:extLst>
              <a:ext uri="{FF2B5EF4-FFF2-40B4-BE49-F238E27FC236}">
                <a16:creationId xmlns:a16="http://schemas.microsoft.com/office/drawing/2014/main" id="{A36DB8B8-A110-1C44-8AC3-677EA559554E}"/>
              </a:ext>
            </a:extLst>
          </p:cNvPr>
          <p:cNvSpPr>
            <a:spLocks noGrp="1"/>
          </p:cNvSpPr>
          <p:nvPr>
            <p:ph type="title"/>
          </p:nvPr>
        </p:nvSpPr>
        <p:spPr/>
        <p:txBody>
          <a:bodyPr/>
          <a:lstStyle/>
          <a:p>
            <a:r>
              <a:rPr lang="nl-NL" dirty="0"/>
              <a:t>Promotion</a:t>
            </a:r>
          </a:p>
        </p:txBody>
      </p:sp>
    </p:spTree>
    <p:extLst>
      <p:ext uri="{BB962C8B-B14F-4D97-AF65-F5344CB8AC3E}">
        <p14:creationId xmlns:p14="http://schemas.microsoft.com/office/powerpoint/2010/main" val="38624848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graphicFrame>
        <p:nvGraphicFramePr>
          <p:cNvPr id="227" name="Shape 227"/>
          <p:cNvGraphicFramePr/>
          <p:nvPr/>
        </p:nvGraphicFramePr>
        <p:xfrm>
          <a:off x="1847850" y="1079500"/>
          <a:ext cx="8526475" cy="5151190"/>
        </p:xfrm>
        <a:graphic>
          <a:graphicData uri="http://schemas.openxmlformats.org/drawingml/2006/table">
            <a:tbl>
              <a:tblPr firstRow="1" bandRow="1">
                <a:noFill/>
              </a:tblPr>
              <a:tblGrid>
                <a:gridCol w="2279650">
                  <a:extLst>
                    <a:ext uri="{9D8B030D-6E8A-4147-A177-3AD203B41FA5}">
                      <a16:colId xmlns:a16="http://schemas.microsoft.com/office/drawing/2014/main" val="20000"/>
                    </a:ext>
                  </a:extLst>
                </a:gridCol>
                <a:gridCol w="6246825">
                  <a:extLst>
                    <a:ext uri="{9D8B030D-6E8A-4147-A177-3AD203B41FA5}">
                      <a16:colId xmlns:a16="http://schemas.microsoft.com/office/drawing/2014/main" val="20001"/>
                    </a:ext>
                  </a:extLst>
                </a:gridCol>
              </a:tblGrid>
              <a:tr h="370850">
                <a:tc>
                  <a:txBody>
                    <a:bodyPr/>
                    <a:lstStyle/>
                    <a:p>
                      <a:pPr marL="0" marR="0" lvl="0" indent="0" algn="ctr" rtl="0">
                        <a:spcBef>
                          <a:spcPts val="0"/>
                        </a:spcBef>
                        <a:spcAft>
                          <a:spcPts val="0"/>
                        </a:spcAft>
                        <a:buNone/>
                      </a:pPr>
                      <a:r>
                        <a:rPr lang="en-GB" sz="2400">
                          <a:solidFill>
                            <a:schemeClr val="accent2"/>
                          </a:solidFill>
                        </a:rPr>
                        <a:t>Component</a:t>
                      </a:r>
                      <a:endParaRPr sz="2400">
                        <a:solidFill>
                          <a:schemeClr val="accent2"/>
                        </a:solidFill>
                      </a:endParaRPr>
                    </a:p>
                  </a:txBody>
                  <a:tcPr marL="91450" marR="91450" marT="45725" marB="45725"/>
                </a:tc>
                <a:tc>
                  <a:txBody>
                    <a:bodyPr/>
                    <a:lstStyle/>
                    <a:p>
                      <a:pPr marL="0" marR="0" lvl="0" indent="0" algn="ctr" rtl="0">
                        <a:spcBef>
                          <a:spcPts val="0"/>
                        </a:spcBef>
                        <a:spcAft>
                          <a:spcPts val="0"/>
                        </a:spcAft>
                        <a:buNone/>
                      </a:pPr>
                      <a:r>
                        <a:rPr lang="en-GB" sz="2400">
                          <a:solidFill>
                            <a:schemeClr val="accent2"/>
                          </a:solidFill>
                        </a:rPr>
                        <a:t>Decision</a:t>
                      </a:r>
                      <a:endParaRPr sz="2400">
                        <a:solidFill>
                          <a:schemeClr val="accent2"/>
                        </a:solidFill>
                      </a:endParaRPr>
                    </a:p>
                  </a:txBody>
                  <a:tcPr marL="91450" marR="91450" marT="45725" marB="45725"/>
                </a:tc>
                <a:extLst>
                  <a:ext uri="{0D108BD9-81ED-4DB2-BD59-A6C34878D82A}">
                    <a16:rowId xmlns:a16="http://schemas.microsoft.com/office/drawing/2014/main" val="10000"/>
                  </a:ext>
                </a:extLst>
              </a:tr>
              <a:tr h="370850">
                <a:tc>
                  <a:txBody>
                    <a:bodyPr/>
                    <a:lstStyle/>
                    <a:p>
                      <a:pPr marL="0" marR="0" lvl="0" indent="0" algn="l" rtl="0">
                        <a:spcBef>
                          <a:spcPts val="0"/>
                        </a:spcBef>
                        <a:spcAft>
                          <a:spcPts val="0"/>
                        </a:spcAft>
                        <a:buNone/>
                      </a:pPr>
                      <a:r>
                        <a:rPr lang="en-GB" sz="2000" b="1"/>
                        <a:t>Target audience</a:t>
                      </a:r>
                      <a:endParaRPr sz="2000" b="1"/>
                    </a:p>
                  </a:txBody>
                  <a:tcPr marL="91450" marR="91450" marT="45725" marB="45725"/>
                </a:tc>
                <a:tc>
                  <a:txBody>
                    <a:bodyPr/>
                    <a:lstStyle/>
                    <a:p>
                      <a:pPr marL="177800" marR="0" lvl="0" indent="-177800" algn="l" rtl="0">
                        <a:spcBef>
                          <a:spcPts val="0"/>
                        </a:spcBef>
                        <a:spcAft>
                          <a:spcPts val="0"/>
                        </a:spcAft>
                        <a:buClr>
                          <a:schemeClr val="dk1"/>
                        </a:buClr>
                        <a:buSzPts val="1800"/>
                        <a:buFont typeface="Arial"/>
                        <a:buChar char="•"/>
                      </a:pPr>
                      <a:r>
                        <a:rPr lang="en-GB" sz="1800"/>
                        <a:t>Specific target audience segment</a:t>
                      </a:r>
                      <a:endParaRPr/>
                    </a:p>
                    <a:p>
                      <a:pPr marL="177800" marR="0" lvl="0" indent="-177800" algn="l" rtl="0">
                        <a:spcBef>
                          <a:spcPts val="0"/>
                        </a:spcBef>
                        <a:spcAft>
                          <a:spcPts val="0"/>
                        </a:spcAft>
                        <a:buClr>
                          <a:schemeClr val="dk1"/>
                        </a:buClr>
                        <a:buSzPts val="1800"/>
                        <a:buFont typeface="Arial"/>
                        <a:buChar char="•"/>
                      </a:pPr>
                      <a:r>
                        <a:rPr lang="en-GB" sz="1800"/>
                        <a:t>Secondary audience</a:t>
                      </a:r>
                      <a:endParaRPr sz="1800"/>
                    </a:p>
                  </a:txBody>
                  <a:tcPr marL="91450" marR="91450" marT="45725" marB="45725"/>
                </a:tc>
                <a:extLst>
                  <a:ext uri="{0D108BD9-81ED-4DB2-BD59-A6C34878D82A}">
                    <a16:rowId xmlns:a16="http://schemas.microsoft.com/office/drawing/2014/main" val="10001"/>
                  </a:ext>
                </a:extLst>
              </a:tr>
              <a:tr h="370850">
                <a:tc>
                  <a:txBody>
                    <a:bodyPr/>
                    <a:lstStyle/>
                    <a:p>
                      <a:pPr marL="0" marR="0" lvl="0" indent="0" algn="l" rtl="0">
                        <a:spcBef>
                          <a:spcPts val="0"/>
                        </a:spcBef>
                        <a:spcAft>
                          <a:spcPts val="0"/>
                        </a:spcAft>
                        <a:buNone/>
                      </a:pPr>
                      <a:r>
                        <a:rPr lang="en-GB" sz="2000" b="1"/>
                        <a:t>Behaviour</a:t>
                      </a:r>
                      <a:endParaRPr sz="2000" b="1"/>
                    </a:p>
                  </a:txBody>
                  <a:tcPr marL="91450" marR="91450" marT="45725" marB="45725"/>
                </a:tc>
                <a:tc>
                  <a:txBody>
                    <a:bodyPr/>
                    <a:lstStyle/>
                    <a:p>
                      <a:pPr marL="177800" marR="0" lvl="0" indent="-177800" algn="l" rtl="0">
                        <a:spcBef>
                          <a:spcPts val="0"/>
                        </a:spcBef>
                        <a:spcAft>
                          <a:spcPts val="0"/>
                        </a:spcAft>
                        <a:buClr>
                          <a:schemeClr val="dk1"/>
                        </a:buClr>
                        <a:buSzPts val="1800"/>
                        <a:buFont typeface="Arial"/>
                        <a:buChar char="•"/>
                      </a:pPr>
                      <a:r>
                        <a:rPr lang="en-GB" sz="1800">
                          <a:solidFill>
                            <a:schemeClr val="dk1"/>
                          </a:solidFill>
                          <a:latin typeface="Tahoma"/>
                          <a:ea typeface="Tahoma"/>
                          <a:cs typeface="Tahoma"/>
                          <a:sym typeface="Tahoma"/>
                        </a:rPr>
                        <a:t>Define the specific recommended behaviour</a:t>
                      </a:r>
                      <a:endParaRPr/>
                    </a:p>
                    <a:p>
                      <a:pPr marL="177800" marR="0" lvl="0" indent="-177800" algn="l" rtl="0">
                        <a:spcBef>
                          <a:spcPts val="0"/>
                        </a:spcBef>
                        <a:spcAft>
                          <a:spcPts val="0"/>
                        </a:spcAft>
                        <a:buClr>
                          <a:schemeClr val="dk1"/>
                        </a:buClr>
                        <a:buSzPts val="1800"/>
                        <a:buFont typeface="Arial"/>
                        <a:buChar char="•"/>
                      </a:pPr>
                      <a:r>
                        <a:rPr lang="en-GB" sz="1800">
                          <a:solidFill>
                            <a:schemeClr val="dk1"/>
                          </a:solidFill>
                          <a:latin typeface="Tahoma"/>
                          <a:ea typeface="Tahoma"/>
                          <a:cs typeface="Tahoma"/>
                          <a:sym typeface="Tahoma"/>
                        </a:rPr>
                        <a:t>Outline SMART objectives</a:t>
                      </a:r>
                      <a:endParaRPr sz="1800">
                        <a:solidFill>
                          <a:schemeClr val="dk1"/>
                        </a:solidFill>
                        <a:latin typeface="Tahoma"/>
                        <a:ea typeface="Tahoma"/>
                        <a:cs typeface="Tahoma"/>
                        <a:sym typeface="Tahoma"/>
                      </a:endParaRPr>
                    </a:p>
                  </a:txBody>
                  <a:tcPr marL="91450" marR="91450" marT="45725" marB="45725"/>
                </a:tc>
                <a:extLst>
                  <a:ext uri="{0D108BD9-81ED-4DB2-BD59-A6C34878D82A}">
                    <a16:rowId xmlns:a16="http://schemas.microsoft.com/office/drawing/2014/main" val="10002"/>
                  </a:ext>
                </a:extLst>
              </a:tr>
              <a:tr h="370850">
                <a:tc>
                  <a:txBody>
                    <a:bodyPr/>
                    <a:lstStyle/>
                    <a:p>
                      <a:pPr marL="0" marR="0" lvl="0" indent="0" algn="l" rtl="0">
                        <a:spcBef>
                          <a:spcPts val="0"/>
                        </a:spcBef>
                        <a:spcAft>
                          <a:spcPts val="0"/>
                        </a:spcAft>
                        <a:buNone/>
                      </a:pPr>
                      <a:r>
                        <a:rPr lang="en-GB" sz="2000" b="1"/>
                        <a:t>Product</a:t>
                      </a:r>
                      <a:endParaRPr sz="2000" b="1"/>
                    </a:p>
                  </a:txBody>
                  <a:tcPr marL="91450" marR="91450" marT="45725" marB="45725"/>
                </a:tc>
                <a:tc>
                  <a:txBody>
                    <a:bodyPr/>
                    <a:lstStyle/>
                    <a:p>
                      <a:pPr marL="177800" marR="0" lvl="0" indent="-177800" algn="l" rtl="0">
                        <a:spcBef>
                          <a:spcPts val="0"/>
                        </a:spcBef>
                        <a:spcAft>
                          <a:spcPts val="0"/>
                        </a:spcAft>
                        <a:buClr>
                          <a:schemeClr val="dk1"/>
                        </a:buClr>
                        <a:buSzPts val="1800"/>
                        <a:buFont typeface="Arial"/>
                        <a:buChar char="•"/>
                      </a:pPr>
                      <a:r>
                        <a:rPr lang="en-GB" sz="1800"/>
                        <a:t>Create or modify tangible products</a:t>
                      </a:r>
                      <a:endParaRPr sz="1800"/>
                    </a:p>
                  </a:txBody>
                  <a:tcPr marL="91450" marR="91450" marT="45725" marB="45725"/>
                </a:tc>
                <a:extLst>
                  <a:ext uri="{0D108BD9-81ED-4DB2-BD59-A6C34878D82A}">
                    <a16:rowId xmlns:a16="http://schemas.microsoft.com/office/drawing/2014/main" val="10003"/>
                  </a:ext>
                </a:extLst>
              </a:tr>
              <a:tr h="370850">
                <a:tc>
                  <a:txBody>
                    <a:bodyPr/>
                    <a:lstStyle/>
                    <a:p>
                      <a:pPr marL="0" marR="0" lvl="0" indent="0" algn="l" rtl="0">
                        <a:spcBef>
                          <a:spcPts val="0"/>
                        </a:spcBef>
                        <a:spcAft>
                          <a:spcPts val="0"/>
                        </a:spcAft>
                        <a:buNone/>
                      </a:pPr>
                      <a:r>
                        <a:rPr lang="en-GB" sz="2000" b="1"/>
                        <a:t>Price</a:t>
                      </a:r>
                      <a:endParaRPr sz="2000" b="1"/>
                    </a:p>
                  </a:txBody>
                  <a:tcPr marL="91450" marR="91450" marT="45725" marB="45725"/>
                </a:tc>
                <a:tc>
                  <a:txBody>
                    <a:bodyPr/>
                    <a:lstStyle/>
                    <a:p>
                      <a:pPr marL="177800" marR="0" lvl="0" indent="-177800" algn="l" rtl="0">
                        <a:spcBef>
                          <a:spcPts val="0"/>
                        </a:spcBef>
                        <a:spcAft>
                          <a:spcPts val="0"/>
                        </a:spcAft>
                        <a:buClr>
                          <a:schemeClr val="dk1"/>
                        </a:buClr>
                        <a:buSzPts val="1800"/>
                        <a:buFont typeface="Arial"/>
                        <a:buChar char="•"/>
                      </a:pPr>
                      <a:r>
                        <a:rPr lang="en-GB" sz="1800">
                          <a:solidFill>
                            <a:schemeClr val="dk1"/>
                          </a:solidFill>
                          <a:latin typeface="Tahoma"/>
                          <a:ea typeface="Tahoma"/>
                          <a:cs typeface="Tahoma"/>
                          <a:sym typeface="Tahoma"/>
                        </a:rPr>
                        <a:t>Minimise barriers for the desired behaviour</a:t>
                      </a:r>
                      <a:endParaRPr/>
                    </a:p>
                    <a:p>
                      <a:pPr marL="177800" marR="0" lvl="0" indent="-177800" algn="l" rtl="0">
                        <a:spcBef>
                          <a:spcPts val="0"/>
                        </a:spcBef>
                        <a:spcAft>
                          <a:spcPts val="0"/>
                        </a:spcAft>
                        <a:buClr>
                          <a:schemeClr val="dk1"/>
                        </a:buClr>
                        <a:buSzPts val="1800"/>
                        <a:buFont typeface="Arial"/>
                        <a:buChar char="•"/>
                      </a:pPr>
                      <a:r>
                        <a:rPr lang="en-GB" sz="1800">
                          <a:solidFill>
                            <a:schemeClr val="dk1"/>
                          </a:solidFill>
                          <a:latin typeface="Tahoma"/>
                          <a:ea typeface="Tahoma"/>
                          <a:cs typeface="Tahoma"/>
                          <a:sym typeface="Tahoma"/>
                        </a:rPr>
                        <a:t>Consider the competition</a:t>
                      </a:r>
                      <a:endParaRPr/>
                    </a:p>
                    <a:p>
                      <a:pPr marL="177800" marR="0" lvl="0" indent="-177800" algn="l" rtl="0">
                        <a:spcBef>
                          <a:spcPts val="0"/>
                        </a:spcBef>
                        <a:spcAft>
                          <a:spcPts val="0"/>
                        </a:spcAft>
                        <a:buClr>
                          <a:schemeClr val="dk1"/>
                        </a:buClr>
                        <a:buSzPts val="1800"/>
                        <a:buFont typeface="Arial"/>
                        <a:buChar char="•"/>
                      </a:pPr>
                      <a:r>
                        <a:rPr lang="en-GB" sz="1800">
                          <a:solidFill>
                            <a:schemeClr val="dk1"/>
                          </a:solidFill>
                          <a:latin typeface="Tahoma"/>
                          <a:ea typeface="Tahoma"/>
                          <a:cs typeface="Tahoma"/>
                          <a:sym typeface="Tahoma"/>
                        </a:rPr>
                        <a:t>Identify the exchange</a:t>
                      </a:r>
                      <a:endParaRPr sz="1800">
                        <a:solidFill>
                          <a:schemeClr val="dk1"/>
                        </a:solidFill>
                        <a:latin typeface="Tahoma"/>
                        <a:ea typeface="Tahoma"/>
                        <a:cs typeface="Tahoma"/>
                        <a:sym typeface="Tahoma"/>
                      </a:endParaRPr>
                    </a:p>
                  </a:txBody>
                  <a:tcPr marL="91450" marR="91450" marT="45725" marB="45725"/>
                </a:tc>
                <a:extLst>
                  <a:ext uri="{0D108BD9-81ED-4DB2-BD59-A6C34878D82A}">
                    <a16:rowId xmlns:a16="http://schemas.microsoft.com/office/drawing/2014/main" val="10004"/>
                  </a:ext>
                </a:extLst>
              </a:tr>
              <a:tr h="370850">
                <a:tc>
                  <a:txBody>
                    <a:bodyPr/>
                    <a:lstStyle/>
                    <a:p>
                      <a:pPr marL="0" marR="0" lvl="0" indent="0" algn="l" rtl="0">
                        <a:spcBef>
                          <a:spcPts val="0"/>
                        </a:spcBef>
                        <a:spcAft>
                          <a:spcPts val="0"/>
                        </a:spcAft>
                        <a:buNone/>
                      </a:pPr>
                      <a:r>
                        <a:rPr lang="en-GB" sz="2000" b="1"/>
                        <a:t>Place</a:t>
                      </a:r>
                      <a:endParaRPr sz="2000" b="1"/>
                    </a:p>
                  </a:txBody>
                  <a:tcPr marL="91450" marR="91450" marT="45725" marB="45725"/>
                </a:tc>
                <a:tc>
                  <a:txBody>
                    <a:bodyPr/>
                    <a:lstStyle/>
                    <a:p>
                      <a:pPr marL="177800" marR="0" lvl="0" indent="-177800" algn="l" rtl="0">
                        <a:spcBef>
                          <a:spcPts val="0"/>
                        </a:spcBef>
                        <a:spcAft>
                          <a:spcPts val="0"/>
                        </a:spcAft>
                        <a:buClr>
                          <a:schemeClr val="dk1"/>
                        </a:buClr>
                        <a:buSzPts val="1800"/>
                        <a:buFont typeface="Arial"/>
                        <a:buChar char="•"/>
                      </a:pPr>
                      <a:r>
                        <a:rPr lang="en-GB" sz="1800">
                          <a:solidFill>
                            <a:schemeClr val="dk1"/>
                          </a:solidFill>
                          <a:latin typeface="Tahoma"/>
                          <a:ea typeface="Tahoma"/>
                          <a:cs typeface="Tahoma"/>
                          <a:sym typeface="Tahoma"/>
                        </a:rPr>
                        <a:t>Location where the audience does or should do the desired behaviour</a:t>
                      </a:r>
                      <a:endParaRPr/>
                    </a:p>
                    <a:p>
                      <a:pPr marL="177800" marR="0" lvl="0" indent="-177800" algn="l" rtl="0">
                        <a:spcBef>
                          <a:spcPts val="0"/>
                        </a:spcBef>
                        <a:spcAft>
                          <a:spcPts val="0"/>
                        </a:spcAft>
                        <a:buClr>
                          <a:schemeClr val="dk1"/>
                        </a:buClr>
                        <a:buSzPts val="1800"/>
                        <a:buFont typeface="Arial"/>
                        <a:buChar char="•"/>
                      </a:pPr>
                      <a:r>
                        <a:rPr lang="en-GB" sz="1800">
                          <a:solidFill>
                            <a:schemeClr val="dk1"/>
                          </a:solidFill>
                          <a:latin typeface="Tahoma"/>
                          <a:ea typeface="Tahoma"/>
                          <a:cs typeface="Tahoma"/>
                          <a:sym typeface="Tahoma"/>
                        </a:rPr>
                        <a:t>Location where the audience gather</a:t>
                      </a:r>
                      <a:endParaRPr/>
                    </a:p>
                    <a:p>
                      <a:pPr marL="177800" marR="0" lvl="0" indent="-177800" algn="l" rtl="0">
                        <a:spcBef>
                          <a:spcPts val="0"/>
                        </a:spcBef>
                        <a:spcAft>
                          <a:spcPts val="0"/>
                        </a:spcAft>
                        <a:buClr>
                          <a:schemeClr val="dk1"/>
                        </a:buClr>
                        <a:buSzPts val="1800"/>
                        <a:buFont typeface="Arial"/>
                        <a:buChar char="•"/>
                      </a:pPr>
                      <a:r>
                        <a:rPr lang="en-GB" sz="1800">
                          <a:solidFill>
                            <a:schemeClr val="dk1"/>
                          </a:solidFill>
                          <a:latin typeface="Tahoma"/>
                          <a:ea typeface="Tahoma"/>
                          <a:cs typeface="Tahoma"/>
                          <a:sym typeface="Tahoma"/>
                        </a:rPr>
                        <a:t>Time and location for message and information dissemination</a:t>
                      </a:r>
                      <a:endParaRPr sz="1800">
                        <a:solidFill>
                          <a:schemeClr val="dk1"/>
                        </a:solidFill>
                        <a:latin typeface="Tahoma"/>
                        <a:ea typeface="Tahoma"/>
                        <a:cs typeface="Tahoma"/>
                        <a:sym typeface="Tahoma"/>
                      </a:endParaRPr>
                    </a:p>
                  </a:txBody>
                  <a:tcPr marL="91450" marR="91450" marT="45725" marB="45725"/>
                </a:tc>
                <a:extLst>
                  <a:ext uri="{0D108BD9-81ED-4DB2-BD59-A6C34878D82A}">
                    <a16:rowId xmlns:a16="http://schemas.microsoft.com/office/drawing/2014/main" val="10005"/>
                  </a:ext>
                </a:extLst>
              </a:tr>
              <a:tr h="479600">
                <a:tc>
                  <a:txBody>
                    <a:bodyPr/>
                    <a:lstStyle/>
                    <a:p>
                      <a:pPr marL="0" marR="0" lvl="0" indent="0" algn="l" rtl="0">
                        <a:spcBef>
                          <a:spcPts val="0"/>
                        </a:spcBef>
                        <a:spcAft>
                          <a:spcPts val="0"/>
                        </a:spcAft>
                        <a:buNone/>
                      </a:pPr>
                      <a:r>
                        <a:rPr lang="en-GB" sz="2000" b="1"/>
                        <a:t>Promotion</a:t>
                      </a:r>
                      <a:endParaRPr sz="2000" b="1"/>
                    </a:p>
                  </a:txBody>
                  <a:tcPr marL="91450" marR="91450" marT="45725" marB="45725"/>
                </a:tc>
                <a:tc>
                  <a:txBody>
                    <a:bodyPr/>
                    <a:lstStyle/>
                    <a:p>
                      <a:pPr marL="177800" marR="0" lvl="0" indent="-177800" algn="l" rtl="0">
                        <a:spcBef>
                          <a:spcPts val="0"/>
                        </a:spcBef>
                        <a:spcAft>
                          <a:spcPts val="0"/>
                        </a:spcAft>
                        <a:buClr>
                          <a:schemeClr val="dk1"/>
                        </a:buClr>
                        <a:buSzPts val="1800"/>
                        <a:buFont typeface="Arial"/>
                        <a:buChar char="•"/>
                      </a:pPr>
                      <a:r>
                        <a:rPr lang="en-GB" sz="1800">
                          <a:solidFill>
                            <a:schemeClr val="dk1"/>
                          </a:solidFill>
                          <a:latin typeface="Tahoma"/>
                          <a:ea typeface="Tahoma"/>
                          <a:cs typeface="Tahoma"/>
                          <a:sym typeface="Tahoma"/>
                        </a:rPr>
                        <a:t>Create or adapt messages</a:t>
                      </a:r>
                      <a:endParaRPr/>
                    </a:p>
                    <a:p>
                      <a:pPr marL="177800" marR="0" lvl="0" indent="-177800" algn="l" rtl="0">
                        <a:spcBef>
                          <a:spcPts val="0"/>
                        </a:spcBef>
                        <a:spcAft>
                          <a:spcPts val="0"/>
                        </a:spcAft>
                        <a:buClr>
                          <a:schemeClr val="dk1"/>
                        </a:buClr>
                        <a:buSzPts val="1800"/>
                        <a:buFont typeface="Arial"/>
                        <a:buChar char="•"/>
                      </a:pPr>
                      <a:r>
                        <a:rPr lang="en-GB" sz="1800">
                          <a:solidFill>
                            <a:schemeClr val="dk1"/>
                          </a:solidFill>
                          <a:latin typeface="Tahoma"/>
                          <a:ea typeface="Tahoma"/>
                          <a:cs typeface="Tahoma"/>
                          <a:sym typeface="Tahoma"/>
                        </a:rPr>
                        <a:t>Select channels</a:t>
                      </a:r>
                      <a:endParaRPr sz="1800">
                        <a:solidFill>
                          <a:schemeClr val="dk1"/>
                        </a:solidFill>
                        <a:latin typeface="Tahoma"/>
                        <a:ea typeface="Tahoma"/>
                        <a:cs typeface="Tahoma"/>
                        <a:sym typeface="Tahoma"/>
                      </a:endParaRPr>
                    </a:p>
                  </a:txBody>
                  <a:tcPr marL="91450" marR="91450" marT="45725" marB="45725"/>
                </a:tc>
                <a:extLst>
                  <a:ext uri="{0D108BD9-81ED-4DB2-BD59-A6C34878D82A}">
                    <a16:rowId xmlns:a16="http://schemas.microsoft.com/office/drawing/2014/main" val="10006"/>
                  </a:ext>
                </a:extLst>
              </a:tr>
            </a:tbl>
          </a:graphicData>
        </a:graphic>
      </p:graphicFrame>
      <p:sp>
        <p:nvSpPr>
          <p:cNvPr id="228" name="Shape 228"/>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14</a:t>
            </a:fld>
            <a:endParaRPr sz="1200">
              <a:solidFill>
                <a:schemeClr val="lt1"/>
              </a:solidFill>
              <a:latin typeface="Tahoma"/>
              <a:ea typeface="Tahoma"/>
              <a:cs typeface="Tahoma"/>
              <a:sym typeface="Tahoma"/>
            </a:endParaRPr>
          </a:p>
        </p:txBody>
      </p:sp>
      <p:sp>
        <p:nvSpPr>
          <p:cNvPr id="229" name="Shape 229"/>
          <p:cNvSpPr txBox="1"/>
          <p:nvPr/>
        </p:nvSpPr>
        <p:spPr>
          <a:xfrm>
            <a:off x="1524000" y="6441905"/>
            <a:ext cx="914400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a:t>
            </a:r>
            <a:r>
              <a:rPr lang="en-GB" sz="1100">
                <a:solidFill>
                  <a:schemeClr val="lt1"/>
                </a:solidFill>
                <a:latin typeface="Tahoma"/>
                <a:ea typeface="Tahoma"/>
                <a:cs typeface="Tahoma"/>
                <a:sym typeface="Tahoma"/>
              </a:rPr>
              <a:t> Centers for Disease Control and Prevention. Social marketing: nutrition and physical activity [Internet]. [cited 2013 Oct 2]. Available from: </a:t>
            </a:r>
            <a:r>
              <a:rPr lang="en-GB" sz="1100" u="sng">
                <a:solidFill>
                  <a:schemeClr val="lt1"/>
                </a:solidFill>
                <a:latin typeface="Tahoma"/>
                <a:ea typeface="Tahoma"/>
                <a:cs typeface="Tahoma"/>
                <a:sym typeface="Tahoma"/>
              </a:rPr>
              <a:t>www.cdc.gov/nccdphp/dnpa/socialmarketing/training</a:t>
            </a:r>
            <a:endParaRPr sz="1100">
              <a:solidFill>
                <a:schemeClr val="lt1"/>
              </a:solidFill>
              <a:latin typeface="Tahoma"/>
              <a:ea typeface="Tahoma"/>
              <a:cs typeface="Tahoma"/>
              <a:sym typeface="Tahoma"/>
            </a:endParaRPr>
          </a:p>
        </p:txBody>
      </p:sp>
      <p:sp>
        <p:nvSpPr>
          <p:cNvPr id="3" name="Titel 2">
            <a:extLst>
              <a:ext uri="{FF2B5EF4-FFF2-40B4-BE49-F238E27FC236}">
                <a16:creationId xmlns:a16="http://schemas.microsoft.com/office/drawing/2014/main" id="{A70D2008-71B5-3440-81CC-90EABEC787A5}"/>
              </a:ext>
            </a:extLst>
          </p:cNvPr>
          <p:cNvSpPr>
            <a:spLocks noGrp="1"/>
          </p:cNvSpPr>
          <p:nvPr>
            <p:ph type="title"/>
          </p:nvPr>
        </p:nvSpPr>
        <p:spPr/>
        <p:txBody>
          <a:bodyPr/>
          <a:lstStyle/>
          <a:p>
            <a:r>
              <a:rPr lang="nl-NL" dirty="0"/>
              <a:t>Making </a:t>
            </a:r>
            <a:r>
              <a:rPr lang="nl-NL" dirty="0" err="1"/>
              <a:t>decisions</a:t>
            </a:r>
            <a:endParaRPr lang="nl-NL" dirty="0"/>
          </a:p>
        </p:txBody>
      </p:sp>
    </p:spTree>
    <p:extLst>
      <p:ext uri="{BB962C8B-B14F-4D97-AF65-F5344CB8AC3E}">
        <p14:creationId xmlns:p14="http://schemas.microsoft.com/office/powerpoint/2010/main" val="23296335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5" name="Shape 235"/>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15</a:t>
            </a:fld>
            <a:endParaRPr sz="1200">
              <a:solidFill>
                <a:schemeClr val="lt1"/>
              </a:solidFill>
              <a:latin typeface="Tahoma"/>
              <a:ea typeface="Tahoma"/>
              <a:cs typeface="Tahoma"/>
              <a:sym typeface="Tahoma"/>
            </a:endParaRPr>
          </a:p>
        </p:txBody>
      </p:sp>
      <p:sp>
        <p:nvSpPr>
          <p:cNvPr id="236" name="Shape 236"/>
          <p:cNvSpPr/>
          <p:nvPr/>
        </p:nvSpPr>
        <p:spPr>
          <a:xfrm>
            <a:off x="1737013" y="1289627"/>
            <a:ext cx="8689687" cy="2676477"/>
          </a:xfrm>
          <a:prstGeom prst="roundRect">
            <a:avLst>
              <a:gd name="adj" fmla="val 16667"/>
            </a:avLst>
          </a:prstGeom>
          <a:noFill/>
          <a:ln w="25400" cap="flat" cmpd="sng">
            <a:solidFill>
              <a:srgbClr val="69AE23"/>
            </a:solidFill>
            <a:prstDash val="solid"/>
            <a:round/>
            <a:headEnd type="none" w="med" len="med"/>
            <a:tailEnd type="none" w="med" len="med"/>
          </a:ln>
        </p:spPr>
        <p:txBody>
          <a:bodyPr spcFirstLastPara="1" wrap="square" lIns="91425" tIns="45700" rIns="91425" bIns="45700" anchor="t" anchorCtr="0">
            <a:noAutofit/>
          </a:bodyPr>
          <a:lstStyle/>
          <a:p>
            <a:pPr>
              <a:spcBef>
                <a:spcPts val="0"/>
              </a:spcBef>
              <a:spcAft>
                <a:spcPts val="0"/>
              </a:spcAft>
            </a:pPr>
            <a:r>
              <a:rPr lang="en-GB" sz="2400" b="1">
                <a:solidFill>
                  <a:schemeClr val="dk1"/>
                </a:solidFill>
                <a:latin typeface="Tahoma"/>
                <a:ea typeface="Tahoma"/>
                <a:cs typeface="Tahoma"/>
                <a:sym typeface="Tahoma"/>
              </a:rPr>
              <a:t>”Let’s use the same channels”</a:t>
            </a:r>
            <a:endParaRPr/>
          </a:p>
          <a:p>
            <a:pPr>
              <a:spcBef>
                <a:spcPts val="0"/>
              </a:spcBef>
              <a:spcAft>
                <a:spcPts val="0"/>
              </a:spcAft>
            </a:pPr>
            <a:endParaRPr sz="2400" b="1">
              <a:solidFill>
                <a:schemeClr val="dk1"/>
              </a:solidFill>
              <a:latin typeface="Tahoma"/>
              <a:ea typeface="Tahoma"/>
              <a:cs typeface="Tahoma"/>
              <a:sym typeface="Tahoma"/>
            </a:endParaRPr>
          </a:p>
          <a:p>
            <a:pPr marL="342900" indent="-342900">
              <a:spcBef>
                <a:spcPts val="0"/>
              </a:spcBef>
              <a:spcAft>
                <a:spcPts val="0"/>
              </a:spcAft>
              <a:buClr>
                <a:srgbClr val="69AE23"/>
              </a:buClr>
              <a:buSzPts val="2400"/>
              <a:buFont typeface="Arial"/>
              <a:buChar char="•"/>
            </a:pPr>
            <a:r>
              <a:rPr lang="en-GB" sz="2400">
                <a:solidFill>
                  <a:schemeClr val="dk1"/>
                </a:solidFill>
                <a:latin typeface="Tahoma"/>
                <a:ea typeface="Tahoma"/>
                <a:cs typeface="Tahoma"/>
                <a:sym typeface="Tahoma"/>
              </a:rPr>
              <a:t>Selecting channels we are comfortable with might hinder the purpose of the campaign</a:t>
            </a:r>
            <a:endParaRPr/>
          </a:p>
          <a:p>
            <a:pPr marL="342900" indent="-342900">
              <a:spcBef>
                <a:spcPts val="0"/>
              </a:spcBef>
              <a:spcAft>
                <a:spcPts val="0"/>
              </a:spcAft>
              <a:buClr>
                <a:srgbClr val="69AE23"/>
              </a:buClr>
              <a:buSzPts val="2400"/>
              <a:buFont typeface="Arial"/>
              <a:buChar char="•"/>
            </a:pPr>
            <a:r>
              <a:rPr lang="en-GB" sz="2400">
                <a:solidFill>
                  <a:schemeClr val="dk1"/>
                </a:solidFill>
                <a:latin typeface="Tahoma"/>
                <a:ea typeface="Tahoma"/>
                <a:cs typeface="Tahoma"/>
                <a:sym typeface="Tahoma"/>
              </a:rPr>
              <a:t>Can these channels alone reach and influence the intended audience?</a:t>
            </a:r>
            <a:endParaRPr sz="2400">
              <a:solidFill>
                <a:schemeClr val="dk1"/>
              </a:solidFill>
              <a:latin typeface="Tahoma"/>
              <a:ea typeface="Tahoma"/>
              <a:cs typeface="Tahoma"/>
              <a:sym typeface="Tahoma"/>
            </a:endParaRPr>
          </a:p>
          <a:p>
            <a:pPr marL="342900" indent="-342900">
              <a:spcBef>
                <a:spcPts val="0"/>
              </a:spcBef>
              <a:spcAft>
                <a:spcPts val="0"/>
              </a:spcAft>
              <a:buClr>
                <a:srgbClr val="69AE23"/>
              </a:buClr>
              <a:buSzPts val="2400"/>
              <a:buFont typeface="Arial"/>
              <a:buChar char="•"/>
            </a:pPr>
            <a:r>
              <a:rPr lang="en-GB" sz="2400">
                <a:solidFill>
                  <a:schemeClr val="dk1"/>
                </a:solidFill>
                <a:latin typeface="Tahoma"/>
                <a:ea typeface="Tahoma"/>
                <a:cs typeface="Tahoma"/>
                <a:sym typeface="Tahoma"/>
              </a:rPr>
              <a:t>The target audience might never see/hear the message</a:t>
            </a:r>
            <a:endParaRPr/>
          </a:p>
        </p:txBody>
      </p:sp>
      <p:sp>
        <p:nvSpPr>
          <p:cNvPr id="237" name="Shape 237"/>
          <p:cNvSpPr txBox="1"/>
          <p:nvPr/>
        </p:nvSpPr>
        <p:spPr>
          <a:xfrm>
            <a:off x="1524000" y="6444714"/>
            <a:ext cx="878840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Adapted from:</a:t>
            </a:r>
            <a:r>
              <a:rPr lang="en-GB" sz="1100">
                <a:solidFill>
                  <a:schemeClr val="lt1"/>
                </a:solidFill>
                <a:latin typeface="Tahoma"/>
                <a:ea typeface="Tahoma"/>
                <a:cs typeface="Tahoma"/>
                <a:sym typeface="Tahoma"/>
              </a:rPr>
              <a:t> National Cancer Institute. Making health communications programs work: a planner’s guide. USA: U.S. Department of Health and Human Services, National Institutes of Health; 2008.</a:t>
            </a:r>
            <a:endParaRPr sz="1100">
              <a:solidFill>
                <a:schemeClr val="lt1"/>
              </a:solidFill>
              <a:latin typeface="Tahoma"/>
              <a:ea typeface="Tahoma"/>
              <a:cs typeface="Tahoma"/>
              <a:sym typeface="Tahoma"/>
            </a:endParaRPr>
          </a:p>
        </p:txBody>
      </p:sp>
      <p:sp>
        <p:nvSpPr>
          <p:cNvPr id="238" name="Shape 238"/>
          <p:cNvSpPr txBox="1">
            <a:spLocks noGrp="1"/>
          </p:cNvSpPr>
          <p:nvPr>
            <p:ph type="body" idx="1"/>
          </p:nvPr>
        </p:nvSpPr>
        <p:spPr>
          <a:xfrm>
            <a:off x="1847851" y="4216400"/>
            <a:ext cx="8526463" cy="2025650"/>
          </a:xfrm>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50000"/>
              </a:lnSpc>
              <a:spcBef>
                <a:spcPts val="0"/>
              </a:spcBef>
              <a:spcAft>
                <a:spcPts val="0"/>
              </a:spcAft>
            </a:pPr>
            <a:r>
              <a:rPr lang="en-GB" dirty="0">
                <a:solidFill>
                  <a:schemeClr val="dk1"/>
                </a:solidFill>
                <a:latin typeface="Tahoma"/>
                <a:ea typeface="Tahoma"/>
                <a:cs typeface="Tahoma"/>
                <a:sym typeface="Tahoma"/>
              </a:rPr>
              <a:t>Some ideas:</a:t>
            </a:r>
            <a:endParaRPr dirty="0"/>
          </a:p>
          <a:p>
            <a:pPr marL="342900" indent="-342900">
              <a:lnSpc>
                <a:spcPct val="150000"/>
              </a:lnSpc>
              <a:spcBef>
                <a:spcPts val="900"/>
              </a:spcBef>
              <a:spcAft>
                <a:spcPts val="0"/>
              </a:spcAft>
              <a:buClr>
                <a:srgbClr val="69AE23"/>
              </a:buClr>
              <a:buSzPts val="2200"/>
              <a:buFont typeface="Arial"/>
              <a:buChar char="•"/>
            </a:pPr>
            <a:r>
              <a:rPr lang="en-GB" sz="2000" u="sng" dirty="0">
                <a:solidFill>
                  <a:srgbClr val="92D050"/>
                </a:solidFill>
                <a:latin typeface="Tahoma"/>
                <a:ea typeface="Tahoma"/>
                <a:cs typeface="Tahoma"/>
                <a:sym typeface="Tahoma"/>
              </a:rPr>
              <a:t>http://</a:t>
            </a:r>
            <a:r>
              <a:rPr lang="en-GB" sz="2000" u="sng" dirty="0" err="1">
                <a:solidFill>
                  <a:srgbClr val="92D050"/>
                </a:solidFill>
                <a:latin typeface="Tahoma"/>
                <a:ea typeface="Tahoma"/>
                <a:cs typeface="Tahoma"/>
                <a:sym typeface="Tahoma"/>
              </a:rPr>
              <a:t>vimeo.com</a:t>
            </a:r>
            <a:r>
              <a:rPr lang="en-GB" sz="2000" u="sng" dirty="0">
                <a:solidFill>
                  <a:srgbClr val="92D050"/>
                </a:solidFill>
                <a:latin typeface="Tahoma"/>
                <a:ea typeface="Tahoma"/>
                <a:cs typeface="Tahoma"/>
                <a:sym typeface="Tahoma"/>
              </a:rPr>
              <a:t>/40574320</a:t>
            </a:r>
            <a:endParaRPr dirty="0"/>
          </a:p>
          <a:p>
            <a:pPr marL="342900" indent="-342900">
              <a:lnSpc>
                <a:spcPct val="100000"/>
              </a:lnSpc>
              <a:spcBef>
                <a:spcPts val="900"/>
              </a:spcBef>
              <a:spcAft>
                <a:spcPts val="0"/>
              </a:spcAft>
              <a:buClr>
                <a:srgbClr val="69AE23"/>
              </a:buClr>
              <a:buSzPts val="2200"/>
              <a:buFont typeface="Arial"/>
              <a:buChar char="•"/>
            </a:pPr>
            <a:r>
              <a:rPr lang="en-GB" sz="2000" u="sng" dirty="0">
                <a:solidFill>
                  <a:srgbClr val="92D050"/>
                </a:solidFill>
                <a:latin typeface="Tahoma"/>
                <a:ea typeface="Tahoma"/>
                <a:cs typeface="Tahoma"/>
                <a:sym typeface="Tahoma"/>
              </a:rPr>
              <a:t>http://</a:t>
            </a:r>
            <a:r>
              <a:rPr lang="en-GB" sz="2000" u="sng" dirty="0" err="1">
                <a:solidFill>
                  <a:srgbClr val="92D050"/>
                </a:solidFill>
                <a:latin typeface="Tahoma"/>
                <a:ea typeface="Tahoma"/>
                <a:cs typeface="Tahoma"/>
                <a:sym typeface="Tahoma"/>
              </a:rPr>
              <a:t>www.e-bug.eu</a:t>
            </a:r>
            <a:r>
              <a:rPr lang="en-GB" sz="2000" u="sng" dirty="0">
                <a:solidFill>
                  <a:srgbClr val="92D050"/>
                </a:solidFill>
                <a:latin typeface="Tahoma"/>
                <a:ea typeface="Tahoma"/>
                <a:cs typeface="Tahoma"/>
                <a:sym typeface="Tahoma"/>
              </a:rPr>
              <a:t>/</a:t>
            </a:r>
            <a:r>
              <a:rPr lang="en-GB" sz="2000" u="sng" dirty="0" err="1">
                <a:solidFill>
                  <a:srgbClr val="92D050"/>
                </a:solidFill>
                <a:latin typeface="Tahoma"/>
                <a:ea typeface="Tahoma"/>
                <a:cs typeface="Tahoma"/>
                <a:sym typeface="Tahoma"/>
              </a:rPr>
              <a:t>senior_home.aspx?cc</a:t>
            </a:r>
            <a:r>
              <a:rPr lang="en-GB" sz="2000" u="sng" dirty="0">
                <a:solidFill>
                  <a:srgbClr val="92D050"/>
                </a:solidFill>
                <a:latin typeface="Tahoma"/>
                <a:ea typeface="Tahoma"/>
                <a:cs typeface="Tahoma"/>
                <a:sym typeface="Tahoma"/>
              </a:rPr>
              <a:t>=</a:t>
            </a:r>
            <a:r>
              <a:rPr lang="en-GB" sz="2000" u="sng" dirty="0" err="1">
                <a:solidFill>
                  <a:srgbClr val="92D050"/>
                </a:solidFill>
                <a:latin typeface="Tahoma"/>
                <a:ea typeface="Tahoma"/>
                <a:cs typeface="Tahoma"/>
                <a:sym typeface="Tahoma"/>
              </a:rPr>
              <a:t>eng&amp;t</a:t>
            </a:r>
            <a:r>
              <a:rPr lang="en-GB" sz="2000" u="sng" dirty="0">
                <a:solidFill>
                  <a:srgbClr val="92D050"/>
                </a:solidFill>
                <a:latin typeface="Tahoma"/>
                <a:ea typeface="Tahoma"/>
                <a:cs typeface="Tahoma"/>
                <a:sym typeface="Tahoma"/>
              </a:rPr>
              <a:t>=The%20e-Bug%20Detective%20Game&amp;ss=1</a:t>
            </a:r>
            <a:endParaRPr dirty="0"/>
          </a:p>
        </p:txBody>
      </p:sp>
      <p:sp>
        <p:nvSpPr>
          <p:cNvPr id="3" name="Titel 2">
            <a:extLst>
              <a:ext uri="{FF2B5EF4-FFF2-40B4-BE49-F238E27FC236}">
                <a16:creationId xmlns:a16="http://schemas.microsoft.com/office/drawing/2014/main" id="{5180E92E-D6D4-1D42-BEC8-A31F69B0227A}"/>
              </a:ext>
            </a:extLst>
          </p:cNvPr>
          <p:cNvSpPr>
            <a:spLocks noGrp="1"/>
          </p:cNvSpPr>
          <p:nvPr>
            <p:ph type="title"/>
          </p:nvPr>
        </p:nvSpPr>
        <p:spPr/>
        <p:txBody>
          <a:bodyPr/>
          <a:lstStyle/>
          <a:p>
            <a:r>
              <a:rPr lang="nl-NL" dirty="0" err="1"/>
              <a:t>Misconceptions</a:t>
            </a:r>
            <a:r>
              <a:rPr lang="nl-NL" dirty="0"/>
              <a:t> on </a:t>
            </a:r>
            <a:r>
              <a:rPr lang="nl-NL" dirty="0" err="1"/>
              <a:t>selecting</a:t>
            </a:r>
            <a:r>
              <a:rPr lang="nl-NL" dirty="0"/>
              <a:t> </a:t>
            </a:r>
            <a:r>
              <a:rPr lang="nl-NL" dirty="0" err="1"/>
              <a:t>channels</a:t>
            </a:r>
            <a:r>
              <a:rPr lang="nl-NL" dirty="0"/>
              <a:t> (1) </a:t>
            </a:r>
          </a:p>
        </p:txBody>
      </p:sp>
    </p:spTree>
    <p:extLst>
      <p:ext uri="{BB962C8B-B14F-4D97-AF65-F5344CB8AC3E}">
        <p14:creationId xmlns:p14="http://schemas.microsoft.com/office/powerpoint/2010/main" val="20199682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2"/>
        <p:cNvGrpSpPr/>
        <p:nvPr/>
      </p:nvGrpSpPr>
      <p:grpSpPr>
        <a:xfrm>
          <a:off x="0" y="0"/>
          <a:ext cx="0" cy="0"/>
          <a:chOff x="0" y="0"/>
          <a:chExt cx="0" cy="0"/>
        </a:xfrm>
      </p:grpSpPr>
      <p:sp>
        <p:nvSpPr>
          <p:cNvPr id="244" name="Shape 244"/>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16</a:t>
            </a:fld>
            <a:endParaRPr sz="1200">
              <a:solidFill>
                <a:schemeClr val="lt1"/>
              </a:solidFill>
              <a:latin typeface="Tahoma"/>
              <a:ea typeface="Tahoma"/>
              <a:cs typeface="Tahoma"/>
              <a:sym typeface="Tahoma"/>
            </a:endParaRPr>
          </a:p>
        </p:txBody>
      </p:sp>
      <p:sp>
        <p:nvSpPr>
          <p:cNvPr id="245" name="Shape 245"/>
          <p:cNvSpPr/>
          <p:nvPr/>
        </p:nvSpPr>
        <p:spPr>
          <a:xfrm>
            <a:off x="1752599" y="1038224"/>
            <a:ext cx="8686801" cy="1205436"/>
          </a:xfrm>
          <a:prstGeom prst="roundRect">
            <a:avLst>
              <a:gd name="adj" fmla="val 16667"/>
            </a:avLst>
          </a:prstGeom>
          <a:noFill/>
          <a:ln w="25400" cap="flat" cmpd="sng">
            <a:solidFill>
              <a:srgbClr val="69AE23"/>
            </a:solidFill>
            <a:prstDash val="solid"/>
            <a:round/>
            <a:headEnd type="none" w="med" len="med"/>
            <a:tailEnd type="none" w="med" len="med"/>
          </a:ln>
        </p:spPr>
        <p:txBody>
          <a:bodyPr spcFirstLastPara="1" wrap="square" lIns="91425" tIns="45700" rIns="91425" bIns="45700" anchor="t" anchorCtr="0">
            <a:noAutofit/>
          </a:bodyPr>
          <a:lstStyle/>
          <a:p>
            <a:pPr>
              <a:spcBef>
                <a:spcPts val="0"/>
              </a:spcBef>
              <a:spcAft>
                <a:spcPts val="0"/>
              </a:spcAft>
            </a:pPr>
            <a:r>
              <a:rPr lang="en-GB" sz="2400" b="1">
                <a:solidFill>
                  <a:schemeClr val="dk1"/>
                </a:solidFill>
                <a:latin typeface="Tahoma"/>
                <a:ea typeface="Tahoma"/>
                <a:cs typeface="Tahoma"/>
                <a:sym typeface="Tahoma"/>
              </a:rPr>
              <a:t>”One channel only = mass media”</a:t>
            </a:r>
            <a:endParaRPr/>
          </a:p>
          <a:p>
            <a:pPr marL="342900" indent="-342900">
              <a:spcBef>
                <a:spcPts val="0"/>
              </a:spcBef>
              <a:spcAft>
                <a:spcPts val="0"/>
              </a:spcAft>
              <a:buClr>
                <a:srgbClr val="69AE23"/>
              </a:buClr>
              <a:buSzPts val="2400"/>
              <a:buFont typeface="Arial"/>
              <a:buChar char="•"/>
            </a:pPr>
            <a:r>
              <a:rPr lang="en-GB" sz="2400">
                <a:solidFill>
                  <a:schemeClr val="dk1"/>
                </a:solidFill>
                <a:latin typeface="Tahoma"/>
                <a:ea typeface="Tahoma"/>
                <a:cs typeface="Tahoma"/>
                <a:sym typeface="Tahoma"/>
              </a:rPr>
              <a:t>Mass media alone may not achieve your goals</a:t>
            </a:r>
            <a:endParaRPr/>
          </a:p>
          <a:p>
            <a:pPr>
              <a:spcBef>
                <a:spcPts val="0"/>
              </a:spcBef>
              <a:spcAft>
                <a:spcPts val="0"/>
              </a:spcAft>
            </a:pPr>
            <a:endParaRPr sz="2400" b="1">
              <a:solidFill>
                <a:schemeClr val="dk1"/>
              </a:solidFill>
              <a:latin typeface="Tahoma"/>
              <a:ea typeface="Tahoma"/>
              <a:cs typeface="Tahoma"/>
              <a:sym typeface="Tahoma"/>
            </a:endParaRPr>
          </a:p>
        </p:txBody>
      </p:sp>
      <p:sp>
        <p:nvSpPr>
          <p:cNvPr id="246" name="Shape 246"/>
          <p:cNvSpPr/>
          <p:nvPr/>
        </p:nvSpPr>
        <p:spPr>
          <a:xfrm>
            <a:off x="1783772" y="2358618"/>
            <a:ext cx="8655627" cy="1205436"/>
          </a:xfrm>
          <a:prstGeom prst="roundRect">
            <a:avLst>
              <a:gd name="adj" fmla="val 16667"/>
            </a:avLst>
          </a:prstGeom>
          <a:noFill/>
          <a:ln w="25400" cap="flat" cmpd="sng">
            <a:solidFill>
              <a:srgbClr val="69AE23"/>
            </a:solidFill>
            <a:prstDash val="solid"/>
            <a:round/>
            <a:headEnd type="none" w="med" len="med"/>
            <a:tailEnd type="none" w="med" len="med"/>
          </a:ln>
        </p:spPr>
        <p:txBody>
          <a:bodyPr spcFirstLastPara="1" wrap="square" lIns="91425" tIns="45700" rIns="91425" bIns="45700" anchor="t" anchorCtr="0">
            <a:noAutofit/>
          </a:bodyPr>
          <a:lstStyle/>
          <a:p>
            <a:pPr>
              <a:spcBef>
                <a:spcPts val="0"/>
              </a:spcBef>
              <a:spcAft>
                <a:spcPts val="0"/>
              </a:spcAft>
            </a:pPr>
            <a:r>
              <a:rPr lang="en-GB" sz="2400" b="1">
                <a:solidFill>
                  <a:schemeClr val="dk1"/>
                </a:solidFill>
                <a:latin typeface="Tahoma"/>
                <a:ea typeface="Tahoma"/>
                <a:cs typeface="Tahoma"/>
                <a:sym typeface="Tahoma"/>
              </a:rPr>
              <a:t>”We cannot keep up with social media”</a:t>
            </a:r>
            <a:endParaRPr/>
          </a:p>
          <a:p>
            <a:pPr marL="342900" indent="-342900">
              <a:spcBef>
                <a:spcPts val="0"/>
              </a:spcBef>
              <a:spcAft>
                <a:spcPts val="0"/>
              </a:spcAft>
              <a:buClr>
                <a:srgbClr val="69AE23"/>
              </a:buClr>
              <a:buSzPts val="2400"/>
              <a:buFont typeface="Arial"/>
              <a:buChar char="•"/>
            </a:pPr>
            <a:r>
              <a:rPr lang="en-GB" sz="2400">
                <a:solidFill>
                  <a:schemeClr val="dk1"/>
                </a:solidFill>
                <a:latin typeface="Tahoma"/>
                <a:ea typeface="Tahoma"/>
                <a:cs typeface="Tahoma"/>
                <a:sym typeface="Tahoma"/>
              </a:rPr>
              <a:t>Engage/hire consultants from universities, volunteer pool, commercial firms</a:t>
            </a:r>
            <a:endParaRPr sz="2400">
              <a:solidFill>
                <a:schemeClr val="dk1"/>
              </a:solidFill>
              <a:latin typeface="Tahoma"/>
              <a:ea typeface="Tahoma"/>
              <a:cs typeface="Tahoma"/>
              <a:sym typeface="Tahoma"/>
            </a:endParaRPr>
          </a:p>
        </p:txBody>
      </p:sp>
      <p:sp>
        <p:nvSpPr>
          <p:cNvPr id="247" name="Shape 247"/>
          <p:cNvSpPr txBox="1">
            <a:spLocks noGrp="1"/>
          </p:cNvSpPr>
          <p:nvPr>
            <p:ph type="body" idx="1"/>
          </p:nvPr>
        </p:nvSpPr>
        <p:spPr>
          <a:xfrm>
            <a:off x="1783773" y="3665654"/>
            <a:ext cx="8526463" cy="2594150"/>
          </a:xfrm>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0000"/>
              </a:lnSpc>
              <a:spcBef>
                <a:spcPts val="0"/>
              </a:spcBef>
              <a:spcAft>
                <a:spcPts val="0"/>
              </a:spcAft>
            </a:pPr>
            <a:r>
              <a:rPr lang="en-GB" sz="2000" u="sng">
                <a:solidFill>
                  <a:srgbClr val="92D050"/>
                </a:solidFill>
                <a:latin typeface="Tahoma"/>
                <a:ea typeface="Tahoma"/>
                <a:cs typeface="Tahoma"/>
                <a:sym typeface="Tahoma"/>
              </a:rPr>
              <a:t>http://ecdc.europa.eu/en/eaad/Pages/social-media-guidance.aspx</a:t>
            </a:r>
            <a:endParaRPr sz="2000">
              <a:solidFill>
                <a:schemeClr val="dk1"/>
              </a:solidFill>
              <a:latin typeface="Tahoma"/>
              <a:ea typeface="Tahoma"/>
              <a:cs typeface="Tahoma"/>
              <a:sym typeface="Tahoma"/>
            </a:endParaRPr>
          </a:p>
          <a:p>
            <a:pPr>
              <a:lnSpc>
                <a:spcPct val="150000"/>
              </a:lnSpc>
              <a:spcBef>
                <a:spcPts val="900"/>
              </a:spcBef>
              <a:spcAft>
                <a:spcPts val="0"/>
              </a:spcAft>
            </a:pPr>
            <a:r>
              <a:rPr lang="en-GB">
                <a:solidFill>
                  <a:schemeClr val="dk1"/>
                </a:solidFill>
                <a:latin typeface="Tahoma"/>
                <a:ea typeface="Tahoma"/>
                <a:cs typeface="Tahoma"/>
                <a:sym typeface="Tahoma"/>
              </a:rPr>
              <a:t>Some examples:</a:t>
            </a:r>
            <a:endParaRPr/>
          </a:p>
          <a:p>
            <a:pPr marL="285750" indent="-285750">
              <a:lnSpc>
                <a:spcPct val="100000"/>
              </a:lnSpc>
              <a:spcBef>
                <a:spcPts val="900"/>
              </a:spcBef>
              <a:spcAft>
                <a:spcPts val="0"/>
              </a:spcAft>
              <a:buClr>
                <a:srgbClr val="69AE23"/>
              </a:buClr>
              <a:buSzPts val="2200"/>
              <a:buFont typeface="Arial"/>
              <a:buChar char="•"/>
            </a:pPr>
            <a:r>
              <a:rPr lang="en-GB" sz="2000" u="sng">
                <a:solidFill>
                  <a:srgbClr val="92D050"/>
                </a:solidFill>
                <a:latin typeface="Tahoma"/>
                <a:ea typeface="Tahoma"/>
                <a:cs typeface="Tahoma"/>
                <a:sym typeface="Tahoma"/>
              </a:rPr>
              <a:t>https://www.facebook.com/keepantibioticsworking</a:t>
            </a:r>
            <a:endParaRPr/>
          </a:p>
          <a:p>
            <a:pPr marL="285750" indent="-285750">
              <a:lnSpc>
                <a:spcPct val="100000"/>
              </a:lnSpc>
              <a:spcBef>
                <a:spcPts val="900"/>
              </a:spcBef>
              <a:spcAft>
                <a:spcPts val="0"/>
              </a:spcAft>
              <a:buClr>
                <a:srgbClr val="69AE23"/>
              </a:buClr>
              <a:buSzPts val="2200"/>
              <a:buFont typeface="Arial"/>
              <a:buChar char="•"/>
            </a:pPr>
            <a:r>
              <a:rPr lang="en-GB" sz="2000" u="sng">
                <a:solidFill>
                  <a:srgbClr val="92D050"/>
                </a:solidFill>
                <a:latin typeface="Tahoma"/>
                <a:ea typeface="Tahoma"/>
                <a:cs typeface="Tahoma"/>
                <a:sym typeface="Tahoma"/>
              </a:rPr>
              <a:t>http://www.facebook.com/pages/Alliance-for-the-Prudent-Use-of-Antibiotics/302807774661</a:t>
            </a:r>
            <a:endParaRPr/>
          </a:p>
          <a:p>
            <a:pPr marL="285750" indent="-285750">
              <a:lnSpc>
                <a:spcPct val="100000"/>
              </a:lnSpc>
              <a:spcBef>
                <a:spcPts val="900"/>
              </a:spcBef>
              <a:spcAft>
                <a:spcPts val="0"/>
              </a:spcAft>
              <a:buClr>
                <a:srgbClr val="69AE23"/>
              </a:buClr>
              <a:buSzPts val="2200"/>
              <a:buFont typeface="Arial"/>
              <a:buChar char="•"/>
            </a:pPr>
            <a:r>
              <a:rPr lang="en-GB" sz="2000" u="sng">
                <a:solidFill>
                  <a:srgbClr val="92D050"/>
                </a:solidFill>
                <a:latin typeface="Tahoma"/>
                <a:ea typeface="Tahoma"/>
                <a:cs typeface="Tahoma"/>
                <a:sym typeface="Tahoma"/>
              </a:rPr>
              <a:t>https://twitter.com/TheUrgentNeed</a:t>
            </a:r>
            <a:endParaRPr/>
          </a:p>
          <a:p>
            <a:pPr>
              <a:lnSpc>
                <a:spcPct val="150000"/>
              </a:lnSpc>
              <a:spcBef>
                <a:spcPts val="900"/>
              </a:spcBef>
              <a:spcAft>
                <a:spcPts val="0"/>
              </a:spcAft>
            </a:pPr>
            <a:endParaRPr sz="1600">
              <a:solidFill>
                <a:schemeClr val="dk1"/>
              </a:solidFill>
              <a:latin typeface="Tahoma"/>
              <a:ea typeface="Tahoma"/>
              <a:cs typeface="Tahoma"/>
              <a:sym typeface="Tahoma"/>
            </a:endParaRPr>
          </a:p>
        </p:txBody>
      </p:sp>
      <p:sp>
        <p:nvSpPr>
          <p:cNvPr id="248" name="Shape 248"/>
          <p:cNvSpPr txBox="1"/>
          <p:nvPr/>
        </p:nvSpPr>
        <p:spPr>
          <a:xfrm>
            <a:off x="1524000" y="6444714"/>
            <a:ext cx="878840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Adapted from:</a:t>
            </a:r>
            <a:r>
              <a:rPr lang="en-GB" sz="1100">
                <a:solidFill>
                  <a:schemeClr val="lt1"/>
                </a:solidFill>
                <a:latin typeface="Tahoma"/>
                <a:ea typeface="Tahoma"/>
                <a:cs typeface="Tahoma"/>
                <a:sym typeface="Tahoma"/>
              </a:rPr>
              <a:t> National Cancer Institute. Making health communications programs work: a planner’s guide. USA: U.S. Department of Health and Human Services, National Institutes of Health; 2008.</a:t>
            </a:r>
            <a:endParaRPr sz="1100">
              <a:solidFill>
                <a:schemeClr val="lt1"/>
              </a:solidFill>
              <a:latin typeface="Tahoma"/>
              <a:ea typeface="Tahoma"/>
              <a:cs typeface="Tahoma"/>
              <a:sym typeface="Tahoma"/>
            </a:endParaRPr>
          </a:p>
        </p:txBody>
      </p:sp>
      <p:sp>
        <p:nvSpPr>
          <p:cNvPr id="3" name="Titel 2">
            <a:extLst>
              <a:ext uri="{FF2B5EF4-FFF2-40B4-BE49-F238E27FC236}">
                <a16:creationId xmlns:a16="http://schemas.microsoft.com/office/drawing/2014/main" id="{C377B49F-244B-BC4A-8386-FC208C158D84}"/>
              </a:ext>
            </a:extLst>
          </p:cNvPr>
          <p:cNvSpPr>
            <a:spLocks noGrp="1"/>
          </p:cNvSpPr>
          <p:nvPr>
            <p:ph type="title"/>
          </p:nvPr>
        </p:nvSpPr>
        <p:spPr/>
        <p:txBody>
          <a:bodyPr/>
          <a:lstStyle/>
          <a:p>
            <a:r>
              <a:rPr lang="nl-NL" dirty="0" err="1"/>
              <a:t>Misconceptions</a:t>
            </a:r>
            <a:r>
              <a:rPr lang="nl-NL" dirty="0"/>
              <a:t> on </a:t>
            </a:r>
            <a:r>
              <a:rPr lang="nl-NL" dirty="0" err="1"/>
              <a:t>selecting</a:t>
            </a:r>
            <a:r>
              <a:rPr lang="nl-NL" dirty="0"/>
              <a:t> </a:t>
            </a:r>
            <a:r>
              <a:rPr lang="nl-NL" dirty="0" err="1"/>
              <a:t>channels</a:t>
            </a:r>
            <a:r>
              <a:rPr lang="nl-NL" dirty="0"/>
              <a:t> (2)</a:t>
            </a:r>
          </a:p>
        </p:txBody>
      </p:sp>
    </p:spTree>
    <p:extLst>
      <p:ext uri="{BB962C8B-B14F-4D97-AF65-F5344CB8AC3E}">
        <p14:creationId xmlns:p14="http://schemas.microsoft.com/office/powerpoint/2010/main" val="36677867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4" name="Shape 254"/>
          <p:cNvSpPr txBox="1">
            <a:spLocks noGrp="1"/>
          </p:cNvSpPr>
          <p:nvPr>
            <p:ph type="body" idx="1"/>
          </p:nvPr>
        </p:nvSpPr>
        <p:spPr>
          <a:xfrm>
            <a:off x="1847851" y="1079500"/>
            <a:ext cx="8526463" cy="5162550"/>
          </a:xfrm>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8333"/>
              </a:lnSpc>
              <a:spcBef>
                <a:spcPts val="0"/>
              </a:spcBef>
              <a:spcAft>
                <a:spcPts val="0"/>
              </a:spcAft>
            </a:pPr>
            <a:r>
              <a:rPr lang="en-GB">
                <a:solidFill>
                  <a:schemeClr val="dk1"/>
                </a:solidFill>
                <a:latin typeface="Tahoma"/>
                <a:ea typeface="Tahoma"/>
                <a:cs typeface="Tahoma"/>
                <a:sym typeface="Tahoma"/>
              </a:rPr>
              <a:t>Any questions?</a:t>
            </a:r>
            <a:endParaRPr>
              <a:solidFill>
                <a:schemeClr val="dk1"/>
              </a:solidFill>
              <a:latin typeface="Tahoma"/>
              <a:ea typeface="Tahoma"/>
              <a:cs typeface="Tahoma"/>
              <a:sym typeface="Tahoma"/>
            </a:endParaRPr>
          </a:p>
        </p:txBody>
      </p:sp>
      <p:sp>
        <p:nvSpPr>
          <p:cNvPr id="255" name="Shape 255"/>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17</a:t>
            </a:fld>
            <a:endParaRPr sz="1200">
              <a:solidFill>
                <a:schemeClr val="lt1"/>
              </a:solidFill>
              <a:latin typeface="Tahoma"/>
              <a:ea typeface="Tahoma"/>
              <a:cs typeface="Tahoma"/>
              <a:sym typeface="Tahoma"/>
            </a:endParaRPr>
          </a:p>
        </p:txBody>
      </p:sp>
      <p:pic>
        <p:nvPicPr>
          <p:cNvPr id="256" name="Shape 256" descr="C:\Users\serosa\AppData\Local\Microsoft\Windows\Temporary Internet Files\Content.IE5\2ZRN85JG\MC900442072[1].wmf"/>
          <p:cNvPicPr preferRelativeResize="0"/>
          <p:nvPr/>
        </p:nvPicPr>
        <p:blipFill rotWithShape="1">
          <a:blip r:embed="rId3">
            <a:alphaModFix/>
          </a:blip>
          <a:srcRect/>
          <a:stretch/>
        </p:blipFill>
        <p:spPr>
          <a:xfrm>
            <a:off x="3755946" y="2069452"/>
            <a:ext cx="4680108" cy="3340735"/>
          </a:xfrm>
          <a:prstGeom prst="rect">
            <a:avLst/>
          </a:prstGeom>
          <a:noFill/>
          <a:ln>
            <a:noFill/>
          </a:ln>
        </p:spPr>
      </p:pic>
      <p:sp>
        <p:nvSpPr>
          <p:cNvPr id="3" name="Titel 2">
            <a:extLst>
              <a:ext uri="{FF2B5EF4-FFF2-40B4-BE49-F238E27FC236}">
                <a16:creationId xmlns:a16="http://schemas.microsoft.com/office/drawing/2014/main" id="{5D4A6B34-A6E9-F644-829C-5A147254EE5B}"/>
              </a:ext>
            </a:extLst>
          </p:cNvPr>
          <p:cNvSpPr>
            <a:spLocks noGrp="1"/>
          </p:cNvSpPr>
          <p:nvPr>
            <p:ph type="title"/>
          </p:nvPr>
        </p:nvSpPr>
        <p:spPr/>
        <p:txBody>
          <a:bodyPr/>
          <a:lstStyle/>
          <a:p>
            <a:r>
              <a:rPr lang="nl-NL" dirty="0" err="1"/>
              <a:t>Thank</a:t>
            </a:r>
            <a:r>
              <a:rPr lang="nl-NL" dirty="0"/>
              <a:t> </a:t>
            </a:r>
            <a:r>
              <a:rPr lang="nl-NL" dirty="0" err="1"/>
              <a:t>you</a:t>
            </a:r>
            <a:r>
              <a:rPr lang="nl-NL" dirty="0"/>
              <a:t>!</a:t>
            </a:r>
          </a:p>
        </p:txBody>
      </p:sp>
    </p:spTree>
    <p:extLst>
      <p:ext uri="{BB962C8B-B14F-4D97-AF65-F5344CB8AC3E}">
        <p14:creationId xmlns:p14="http://schemas.microsoft.com/office/powerpoint/2010/main" val="22938385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7B5719-7DA1-4B2B-8764-CE79D7603209}"/>
              </a:ext>
            </a:extLst>
          </p:cNvPr>
          <p:cNvSpPr>
            <a:spLocks noGrp="1"/>
          </p:cNvSpPr>
          <p:nvPr>
            <p:ph type="title"/>
          </p:nvPr>
        </p:nvSpPr>
        <p:spPr/>
        <p:txBody>
          <a:bodyPr/>
          <a:lstStyle/>
          <a:p>
            <a:r>
              <a:rPr lang="nl-NL" dirty="0" err="1"/>
              <a:t>References</a:t>
            </a:r>
            <a:endParaRPr lang="en-GB" dirty="0"/>
          </a:p>
        </p:txBody>
      </p:sp>
      <p:sp>
        <p:nvSpPr>
          <p:cNvPr id="3" name="Tijdelijke aanduiding voor inhoud 2">
            <a:extLst>
              <a:ext uri="{FF2B5EF4-FFF2-40B4-BE49-F238E27FC236}">
                <a16:creationId xmlns:a16="http://schemas.microsoft.com/office/drawing/2014/main" id="{4320E2AC-F61C-4C5D-A991-EF9CFB4BAF1E}"/>
              </a:ext>
            </a:extLst>
          </p:cNvPr>
          <p:cNvSpPr>
            <a:spLocks noGrp="1"/>
          </p:cNvSpPr>
          <p:nvPr>
            <p:ph idx="1"/>
          </p:nvPr>
        </p:nvSpPr>
        <p:spPr/>
        <p:txBody>
          <a:bodyPr/>
          <a:lstStyle/>
          <a:p>
            <a:pPr marL="457200" indent="-457200">
              <a:buFont typeface="+mj-lt"/>
              <a:buAutoNum type="arabicPeriod"/>
            </a:pPr>
            <a:r>
              <a:rPr lang="en-GB" dirty="0"/>
              <a:t>National Cancer Institute. Making health communications programs work: a planner’s guide. USA: U.S. Department of Health and Human Services, National Institutes of Health; 2008.</a:t>
            </a:r>
          </a:p>
          <a:p>
            <a:pPr marL="457200" indent="-457200">
              <a:buFont typeface="+mj-lt"/>
              <a:buAutoNum type="arabicPeriod"/>
            </a:pPr>
            <a:r>
              <a:rPr lang="en-GB" dirty="0"/>
              <a:t>Merritt R. Development. In: French J, Blair-Stevens C, McVey D, Merritt R, editors. Social marketing and public health: theory and practice. Oxford: Oxford University Press; 2010.</a:t>
            </a:r>
          </a:p>
          <a:p>
            <a:pPr marL="457200" indent="-457200">
              <a:buFont typeface="+mj-lt"/>
              <a:buAutoNum type="arabicPeriod"/>
            </a:pPr>
            <a:r>
              <a:rPr lang="en-GB" dirty="0"/>
              <a:t>Grier S, Bryant CA. Social marketing in public health. Ann Rev Public Health. 2005;26:319-339.</a:t>
            </a:r>
          </a:p>
          <a:p>
            <a:pPr marL="457200" indent="-457200">
              <a:buFont typeface="+mj-lt"/>
              <a:buAutoNum type="arabicPeriod"/>
            </a:pPr>
            <a:r>
              <a:rPr lang="en-GB"/>
              <a:t>Centers</a:t>
            </a:r>
            <a:r>
              <a:rPr lang="en-GB" dirty="0"/>
              <a:t> for Disease Control and Prevention. Social marketing: nutrition and physical activity [Internet]. [cited 2013 Oct 2]. Available from: www.cdc.gov/nccdphp/dnpa/socialmarketing/training</a:t>
            </a:r>
          </a:p>
          <a:p>
            <a:endParaRPr lang="en-GB" dirty="0"/>
          </a:p>
        </p:txBody>
      </p:sp>
      <p:sp>
        <p:nvSpPr>
          <p:cNvPr id="4" name="Tijdelijke aanduiding voor dianummer 3">
            <a:extLst>
              <a:ext uri="{FF2B5EF4-FFF2-40B4-BE49-F238E27FC236}">
                <a16:creationId xmlns:a16="http://schemas.microsoft.com/office/drawing/2014/main" id="{A708E8F0-1059-44AF-9F6B-42853B13528E}"/>
              </a:ext>
            </a:extLst>
          </p:cNvPr>
          <p:cNvSpPr>
            <a:spLocks noGrp="1"/>
          </p:cNvSpPr>
          <p:nvPr>
            <p:ph type="sldNum" sz="quarter" idx="10"/>
          </p:nvPr>
        </p:nvSpPr>
        <p:spPr/>
        <p:txBody>
          <a:bodyPr/>
          <a:lstStyle/>
          <a:p>
            <a:fld id="{0580567E-5E8F-47A5-90DF-8BFEB1A71525}" type="slidenum">
              <a:rPr lang="en-GB" smtClean="0"/>
              <a:pPr/>
              <a:t>18</a:t>
            </a:fld>
            <a:endParaRPr lang="en-GB" dirty="0"/>
          </a:p>
        </p:txBody>
      </p:sp>
    </p:spTree>
    <p:extLst>
      <p:ext uri="{BB962C8B-B14F-4D97-AF65-F5344CB8AC3E}">
        <p14:creationId xmlns:p14="http://schemas.microsoft.com/office/powerpoint/2010/main" val="2019159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Acknowledgements</a:t>
            </a:r>
            <a:br>
              <a:rPr lang="en-GB" dirty="0"/>
            </a:br>
            <a:br>
              <a:rPr lang="en-GB" sz="1100" dirty="0"/>
            </a:br>
            <a:r>
              <a:rPr lang="en-GB" sz="1100" dirty="0"/>
              <a:t>The creation of this training material was commissioned in 2011 by ECDC to the department of Public Health Sciences of the Karolinska </a:t>
            </a:r>
            <a:r>
              <a:rPr lang="en-GB" sz="1100" dirty="0" err="1"/>
              <a:t>Institutet</a:t>
            </a:r>
            <a:r>
              <a:rPr lang="en-GB" sz="1100" dirty="0"/>
              <a:t> (SE) with the direct involvement of </a:t>
            </a:r>
            <a:r>
              <a:rPr lang="en-GB" sz="1100" dirty="0" err="1"/>
              <a:t>Senia</a:t>
            </a:r>
            <a:r>
              <a:rPr lang="en-GB" sz="1100" dirty="0"/>
              <a:t> Rosales, Erika Anne-Marie </a:t>
            </a:r>
            <a:r>
              <a:rPr lang="en-GB" sz="1100" dirty="0" err="1"/>
              <a:t>Saliba</a:t>
            </a:r>
            <a:r>
              <a:rPr lang="en-GB" sz="1100" dirty="0"/>
              <a:t>, </a:t>
            </a:r>
            <a:r>
              <a:rPr lang="en-GB" sz="1100" dirty="0" err="1"/>
              <a:t>Charlotta</a:t>
            </a:r>
            <a:r>
              <a:rPr lang="en-GB" sz="1100" dirty="0"/>
              <a:t> Zacharias and Cecilia </a:t>
            </a:r>
            <a:r>
              <a:rPr lang="en-GB" sz="1100" dirty="0" err="1"/>
              <a:t>Stålsby</a:t>
            </a:r>
            <a:r>
              <a:rPr lang="en-GB" sz="1100" dirty="0"/>
              <a:t> </a:t>
            </a:r>
            <a:r>
              <a:rPr lang="en-GB" sz="1100" dirty="0" err="1"/>
              <a:t>Lundborg</a:t>
            </a:r>
            <a:r>
              <a:rPr lang="en-GB" sz="1100" dirty="0"/>
              <a:t>. </a:t>
            </a:r>
            <a:br>
              <a:rPr lang="en-GB" sz="1100" dirty="0"/>
            </a:br>
            <a:br>
              <a:rPr lang="en-GB" sz="1100" dirty="0"/>
            </a:br>
            <a:r>
              <a:rPr lang="en-GB" sz="1100" dirty="0"/>
              <a:t>The revision and update of this training material was commissioned in 2017 by ECDC to Transmissible (NL)</a:t>
            </a:r>
            <a:br>
              <a:rPr lang="en-GB" sz="1100" dirty="0"/>
            </a:br>
            <a:r>
              <a:rPr lang="en-GB" sz="1100" dirty="0"/>
              <a:t>with the direct involvement of Anja Schreijer, Remco Schrijver, Marita van der Laar and Arnold Bosman.</a:t>
            </a:r>
          </a:p>
        </p:txBody>
      </p:sp>
      <p:sp>
        <p:nvSpPr>
          <p:cNvPr id="3" name="Slide Number Placeholder 2"/>
          <p:cNvSpPr>
            <a:spLocks noGrp="1"/>
          </p:cNvSpPr>
          <p:nvPr>
            <p:ph type="sldNum" sz="quarter" idx="10"/>
          </p:nvPr>
        </p:nvSpPr>
        <p:spPr/>
        <p:txBody>
          <a:bodyPr/>
          <a:lstStyle/>
          <a:p>
            <a:fld id="{0580567E-5E8F-47A5-90DF-8BFEB1A71525}" type="slidenum">
              <a:rPr lang="en-GB" smtClean="0"/>
              <a:pPr/>
              <a:t>19</a:t>
            </a:fld>
            <a:endParaRPr lang="en-GB" dirty="0"/>
          </a:p>
        </p:txBody>
      </p:sp>
    </p:spTree>
    <p:extLst>
      <p:ext uri="{BB962C8B-B14F-4D97-AF65-F5344CB8AC3E}">
        <p14:creationId xmlns:p14="http://schemas.microsoft.com/office/powerpoint/2010/main" val="766307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Objectives</a:t>
            </a:r>
          </a:p>
        </p:txBody>
      </p:sp>
      <p:sp>
        <p:nvSpPr>
          <p:cNvPr id="3" name="Content Placeholder 2"/>
          <p:cNvSpPr>
            <a:spLocks noGrp="1"/>
          </p:cNvSpPr>
          <p:nvPr>
            <p:ph idx="1"/>
          </p:nvPr>
        </p:nvSpPr>
        <p:spPr/>
        <p:txBody>
          <a:bodyPr/>
          <a:lstStyle/>
          <a:p>
            <a:r>
              <a:rPr lang="en-GB" dirty="0"/>
              <a:t>Specific objective of this session:</a:t>
            </a:r>
          </a:p>
          <a:p>
            <a:pPr marL="342900" indent="-342900">
              <a:buFont typeface="Arial" panose="020B0604020202020204" pitchFamily="34" charset="0"/>
              <a:buChar char="•"/>
            </a:pPr>
            <a:r>
              <a:rPr lang="nl-NL" dirty="0" err="1"/>
              <a:t>To</a:t>
            </a:r>
            <a:r>
              <a:rPr lang="nl-NL" dirty="0"/>
              <a:t> </a:t>
            </a:r>
            <a:r>
              <a:rPr lang="nl-NL" dirty="0" err="1"/>
              <a:t>understand</a:t>
            </a:r>
            <a:r>
              <a:rPr lang="nl-NL" dirty="0"/>
              <a:t> </a:t>
            </a:r>
            <a:r>
              <a:rPr lang="nl-NL" dirty="0" err="1"/>
              <a:t>and</a:t>
            </a:r>
            <a:r>
              <a:rPr lang="nl-NL" dirty="0"/>
              <a:t> </a:t>
            </a:r>
            <a:r>
              <a:rPr lang="nl-NL" dirty="0" err="1"/>
              <a:t>identify</a:t>
            </a:r>
            <a:r>
              <a:rPr lang="nl-NL" dirty="0"/>
              <a:t> </a:t>
            </a:r>
            <a:r>
              <a:rPr lang="nl-NL" dirty="0" err="1"/>
              <a:t>the</a:t>
            </a:r>
            <a:r>
              <a:rPr lang="nl-NL" dirty="0"/>
              <a:t> </a:t>
            </a:r>
            <a:r>
              <a:rPr lang="nl-NL" dirty="0" err="1"/>
              <a:t>components</a:t>
            </a:r>
            <a:r>
              <a:rPr lang="nl-NL" dirty="0"/>
              <a:t> of </a:t>
            </a:r>
            <a:r>
              <a:rPr lang="nl-NL" dirty="0" err="1"/>
              <a:t>the</a:t>
            </a:r>
            <a:r>
              <a:rPr lang="nl-NL" dirty="0"/>
              <a:t> marketing mix </a:t>
            </a:r>
          </a:p>
          <a:p>
            <a:endParaRPr lang="en-GB" dirty="0"/>
          </a:p>
          <a:p>
            <a:r>
              <a:rPr lang="en-GB" dirty="0"/>
              <a:t>Related to the course objectives:</a:t>
            </a:r>
          </a:p>
          <a:p>
            <a:pPr marL="457200" indent="-457200">
              <a:buFont typeface="+mj-lt"/>
              <a:buAutoNum type="alphaUcPeriod"/>
            </a:pPr>
            <a:r>
              <a:rPr lang="nl-NL" dirty="0"/>
              <a:t>Understand </a:t>
            </a:r>
            <a:r>
              <a:rPr lang="nl-NL" dirty="0" err="1"/>
              <a:t>and</a:t>
            </a:r>
            <a:r>
              <a:rPr lang="nl-NL" dirty="0"/>
              <a:t> </a:t>
            </a:r>
            <a:r>
              <a:rPr lang="nl-NL" dirty="0" err="1"/>
              <a:t>explain</a:t>
            </a:r>
            <a:r>
              <a:rPr lang="nl-NL" dirty="0"/>
              <a:t> </a:t>
            </a:r>
            <a:r>
              <a:rPr lang="nl-NL" dirty="0" err="1"/>
              <a:t>the</a:t>
            </a:r>
            <a:r>
              <a:rPr lang="nl-NL" dirty="0"/>
              <a:t> rationale, </a:t>
            </a:r>
            <a:r>
              <a:rPr lang="nl-NL" dirty="0" err="1"/>
              <a:t>key</a:t>
            </a:r>
            <a:r>
              <a:rPr lang="nl-NL" dirty="0"/>
              <a:t> </a:t>
            </a:r>
            <a:r>
              <a:rPr lang="nl-NL" dirty="0" err="1"/>
              <a:t>elements</a:t>
            </a:r>
            <a:r>
              <a:rPr lang="nl-NL" dirty="0"/>
              <a:t> </a:t>
            </a:r>
            <a:r>
              <a:rPr lang="nl-NL" dirty="0" err="1"/>
              <a:t>and</a:t>
            </a:r>
            <a:r>
              <a:rPr lang="nl-NL" dirty="0"/>
              <a:t> steps </a:t>
            </a:r>
            <a:r>
              <a:rPr lang="nl-NL" dirty="0" err="1"/>
              <a:t>required</a:t>
            </a:r>
            <a:r>
              <a:rPr lang="nl-NL" dirty="0"/>
              <a:t> </a:t>
            </a:r>
            <a:r>
              <a:rPr lang="nl-NL" dirty="0" err="1"/>
              <a:t>to</a:t>
            </a:r>
            <a:r>
              <a:rPr lang="nl-NL" dirty="0"/>
              <a:t> </a:t>
            </a:r>
            <a:r>
              <a:rPr lang="nl-NL" dirty="0" err="1"/>
              <a:t>develop</a:t>
            </a:r>
            <a:r>
              <a:rPr lang="nl-NL" dirty="0"/>
              <a:t> </a:t>
            </a:r>
            <a:r>
              <a:rPr lang="nl-NL" dirty="0" err="1"/>
              <a:t>behaviour</a:t>
            </a:r>
            <a:r>
              <a:rPr lang="nl-NL" dirty="0"/>
              <a:t> change </a:t>
            </a:r>
            <a:r>
              <a:rPr lang="nl-NL" dirty="0" err="1"/>
              <a:t>communication</a:t>
            </a:r>
            <a:r>
              <a:rPr lang="nl-NL" dirty="0"/>
              <a:t> </a:t>
            </a:r>
            <a:r>
              <a:rPr lang="nl-NL" dirty="0" err="1"/>
              <a:t>campaigns</a:t>
            </a:r>
            <a:r>
              <a:rPr lang="nl-NL" dirty="0"/>
              <a:t> on prudent </a:t>
            </a:r>
            <a:r>
              <a:rPr lang="nl-NL" dirty="0" err="1"/>
              <a:t>antibiotic</a:t>
            </a:r>
            <a:r>
              <a:rPr lang="nl-NL" dirty="0"/>
              <a:t> </a:t>
            </a:r>
            <a:r>
              <a:rPr lang="nl-NL" dirty="0" err="1"/>
              <a:t>use</a:t>
            </a:r>
            <a:r>
              <a:rPr lang="nl-NL" dirty="0"/>
              <a:t>, </a:t>
            </a:r>
          </a:p>
          <a:p>
            <a:pPr marL="457200" indent="-457200">
              <a:buFont typeface="+mj-lt"/>
              <a:buAutoNum type="alphaUcPeriod"/>
            </a:pPr>
            <a:r>
              <a:rPr lang="nl-NL" dirty="0"/>
              <a:t>Understand </a:t>
            </a:r>
            <a:r>
              <a:rPr lang="nl-NL" dirty="0" err="1"/>
              <a:t>and</a:t>
            </a:r>
            <a:r>
              <a:rPr lang="nl-NL" dirty="0"/>
              <a:t> </a:t>
            </a:r>
            <a:r>
              <a:rPr lang="nl-NL" dirty="0" err="1"/>
              <a:t>apply</a:t>
            </a:r>
            <a:r>
              <a:rPr lang="nl-NL" dirty="0"/>
              <a:t> basic </a:t>
            </a:r>
            <a:r>
              <a:rPr lang="nl-NL" dirty="0" err="1"/>
              <a:t>social</a:t>
            </a:r>
            <a:r>
              <a:rPr lang="nl-NL" dirty="0"/>
              <a:t> marketing </a:t>
            </a:r>
            <a:r>
              <a:rPr lang="nl-NL" dirty="0" err="1"/>
              <a:t>concepts</a:t>
            </a:r>
            <a:r>
              <a:rPr lang="nl-NL" dirty="0"/>
              <a:t> in </a:t>
            </a:r>
            <a:r>
              <a:rPr lang="nl-NL" dirty="0" err="1"/>
              <a:t>the</a:t>
            </a:r>
            <a:r>
              <a:rPr lang="nl-NL" dirty="0"/>
              <a:t> development, </a:t>
            </a:r>
            <a:r>
              <a:rPr lang="nl-NL" dirty="0" err="1"/>
              <a:t>implementation</a:t>
            </a:r>
            <a:r>
              <a:rPr lang="nl-NL" dirty="0"/>
              <a:t> </a:t>
            </a:r>
            <a:r>
              <a:rPr lang="nl-NL" dirty="0" err="1"/>
              <a:t>and</a:t>
            </a:r>
            <a:r>
              <a:rPr lang="nl-NL" dirty="0"/>
              <a:t> </a:t>
            </a:r>
            <a:r>
              <a:rPr lang="nl-NL" dirty="0" err="1"/>
              <a:t>evaluation</a:t>
            </a:r>
            <a:r>
              <a:rPr lang="nl-NL" dirty="0"/>
              <a:t> of </a:t>
            </a:r>
            <a:r>
              <a:rPr lang="nl-NL" dirty="0" err="1"/>
              <a:t>behaviour</a:t>
            </a:r>
            <a:r>
              <a:rPr lang="nl-NL" dirty="0"/>
              <a:t> change </a:t>
            </a:r>
            <a:r>
              <a:rPr lang="nl-NL" dirty="0" err="1"/>
              <a:t>communication</a:t>
            </a:r>
            <a:r>
              <a:rPr lang="nl-NL" dirty="0"/>
              <a:t> </a:t>
            </a:r>
            <a:r>
              <a:rPr lang="nl-NL" dirty="0" err="1"/>
              <a:t>campaigns</a:t>
            </a:r>
            <a:r>
              <a:rPr lang="nl-NL" dirty="0"/>
              <a:t> on prudent </a:t>
            </a:r>
            <a:r>
              <a:rPr lang="nl-NL" dirty="0" err="1"/>
              <a:t>antibiotic</a:t>
            </a:r>
            <a:r>
              <a:rPr lang="nl-NL" dirty="0"/>
              <a:t> </a:t>
            </a:r>
            <a:r>
              <a:rPr lang="nl-NL" dirty="0" err="1"/>
              <a:t>use</a:t>
            </a:r>
            <a:r>
              <a:rPr lang="nl-NL" dirty="0"/>
              <a:t>, </a:t>
            </a:r>
          </a:p>
          <a:p>
            <a:pPr marL="457200" indent="-457200">
              <a:buFont typeface="+mj-lt"/>
              <a:buAutoNum type="alphaUcPeriod"/>
            </a:pPr>
            <a:r>
              <a:rPr lang="nl-NL" dirty="0"/>
              <a:t>Design </a:t>
            </a:r>
            <a:r>
              <a:rPr lang="nl-NL" dirty="0" err="1"/>
              <a:t>and</a:t>
            </a:r>
            <a:r>
              <a:rPr lang="nl-NL" dirty="0"/>
              <a:t> </a:t>
            </a:r>
            <a:r>
              <a:rPr lang="nl-NL" dirty="0" err="1"/>
              <a:t>implement</a:t>
            </a:r>
            <a:r>
              <a:rPr lang="nl-NL" dirty="0"/>
              <a:t> </a:t>
            </a:r>
            <a:r>
              <a:rPr lang="nl-NL" dirty="0" err="1"/>
              <a:t>behaviour</a:t>
            </a:r>
            <a:r>
              <a:rPr lang="nl-NL" dirty="0"/>
              <a:t> change </a:t>
            </a:r>
            <a:r>
              <a:rPr lang="nl-NL" dirty="0" err="1"/>
              <a:t>communication</a:t>
            </a:r>
            <a:r>
              <a:rPr lang="nl-NL" dirty="0"/>
              <a:t> </a:t>
            </a:r>
            <a:r>
              <a:rPr lang="nl-NL" dirty="0" err="1"/>
              <a:t>campaigns</a:t>
            </a:r>
            <a:r>
              <a:rPr lang="nl-NL" dirty="0"/>
              <a:t> on prudent </a:t>
            </a:r>
            <a:r>
              <a:rPr lang="nl-NL" dirty="0" err="1"/>
              <a:t>antibiotic</a:t>
            </a:r>
            <a:r>
              <a:rPr lang="nl-NL" dirty="0"/>
              <a:t> </a:t>
            </a:r>
            <a:r>
              <a:rPr lang="nl-NL" dirty="0" err="1"/>
              <a:t>use</a:t>
            </a:r>
            <a:r>
              <a:rPr lang="nl-NL" dirty="0"/>
              <a:t>. </a:t>
            </a:r>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2</a:t>
            </a:fld>
            <a:endParaRPr lang="en-GB" dirty="0"/>
          </a:p>
        </p:txBody>
      </p:sp>
    </p:spTree>
    <p:extLst>
      <p:ext uri="{BB962C8B-B14F-4D97-AF65-F5344CB8AC3E}">
        <p14:creationId xmlns:p14="http://schemas.microsoft.com/office/powerpoint/2010/main" val="2468301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Outline</a:t>
            </a:r>
          </a:p>
        </p:txBody>
      </p:sp>
      <p:sp>
        <p:nvSpPr>
          <p:cNvPr id="3" name="Content Placeholder 2"/>
          <p:cNvSpPr>
            <a:spLocks noGrp="1"/>
          </p:cNvSpPr>
          <p:nvPr>
            <p:ph idx="1"/>
          </p:nvPr>
        </p:nvSpPr>
        <p:spPr/>
        <p:txBody>
          <a:bodyPr/>
          <a:lstStyle/>
          <a:p>
            <a:r>
              <a:rPr lang="en-GB" dirty="0"/>
              <a:t>This session consists of the following elements</a:t>
            </a:r>
          </a:p>
          <a:p>
            <a:endParaRPr lang="en-GB" dirty="0"/>
          </a:p>
          <a:p>
            <a:pPr>
              <a:lnSpc>
                <a:spcPct val="150000"/>
              </a:lnSpc>
              <a:spcBef>
                <a:spcPts val="0"/>
              </a:spcBef>
              <a:spcAft>
                <a:spcPts val="0"/>
              </a:spcAft>
              <a:buClr>
                <a:srgbClr val="69AE23"/>
              </a:buClr>
              <a:buSzPts val="2640"/>
            </a:pPr>
            <a:r>
              <a:rPr lang="en-GB" dirty="0">
                <a:solidFill>
                  <a:schemeClr val="dk1"/>
                </a:solidFill>
                <a:latin typeface="Tahoma"/>
                <a:ea typeface="Tahoma"/>
                <a:cs typeface="Tahoma"/>
                <a:sym typeface="Tahoma"/>
              </a:rPr>
              <a:t>1. Marketing mix</a:t>
            </a:r>
            <a:endParaRPr lang="en-GB" dirty="0"/>
          </a:p>
          <a:p>
            <a:pPr marL="727075" lvl="1" indent="-342900">
              <a:lnSpc>
                <a:spcPct val="100000"/>
              </a:lnSpc>
              <a:spcBef>
                <a:spcPts val="900"/>
              </a:spcBef>
              <a:spcAft>
                <a:spcPts val="0"/>
              </a:spcAft>
              <a:buClr>
                <a:srgbClr val="69AE23"/>
              </a:buClr>
              <a:buSzPts val="2000"/>
              <a:buFont typeface="Courier New"/>
              <a:buChar char="o"/>
            </a:pPr>
            <a:r>
              <a:rPr lang="en-GB" sz="2000" dirty="0">
                <a:solidFill>
                  <a:schemeClr val="dk1"/>
                </a:solidFill>
                <a:latin typeface="Tahoma"/>
                <a:ea typeface="Tahoma"/>
                <a:cs typeface="Tahoma"/>
                <a:sym typeface="Tahoma"/>
              </a:rPr>
              <a:t>Product</a:t>
            </a:r>
            <a:endParaRPr lang="en-GB" dirty="0"/>
          </a:p>
          <a:p>
            <a:pPr marL="727075" lvl="1" indent="-342900">
              <a:lnSpc>
                <a:spcPct val="100000"/>
              </a:lnSpc>
              <a:spcBef>
                <a:spcPts val="900"/>
              </a:spcBef>
              <a:spcAft>
                <a:spcPts val="0"/>
              </a:spcAft>
              <a:buClr>
                <a:srgbClr val="69AE23"/>
              </a:buClr>
              <a:buSzPts val="2000"/>
              <a:buFont typeface="Courier New"/>
              <a:buChar char="o"/>
            </a:pPr>
            <a:r>
              <a:rPr lang="en-GB" sz="2000" dirty="0">
                <a:solidFill>
                  <a:schemeClr val="dk1"/>
                </a:solidFill>
                <a:latin typeface="Tahoma"/>
                <a:ea typeface="Tahoma"/>
                <a:cs typeface="Tahoma"/>
                <a:sym typeface="Tahoma"/>
              </a:rPr>
              <a:t>Price</a:t>
            </a:r>
            <a:endParaRPr lang="en-GB" dirty="0"/>
          </a:p>
          <a:p>
            <a:pPr marL="727075" lvl="1" indent="-342900">
              <a:lnSpc>
                <a:spcPct val="100000"/>
              </a:lnSpc>
              <a:spcBef>
                <a:spcPts val="900"/>
              </a:spcBef>
              <a:spcAft>
                <a:spcPts val="0"/>
              </a:spcAft>
              <a:buClr>
                <a:srgbClr val="69AE23"/>
              </a:buClr>
              <a:buSzPts val="2000"/>
              <a:buFont typeface="Courier New"/>
              <a:buChar char="o"/>
            </a:pPr>
            <a:r>
              <a:rPr lang="en-GB" sz="2000" dirty="0">
                <a:solidFill>
                  <a:schemeClr val="dk1"/>
                </a:solidFill>
                <a:latin typeface="Tahoma"/>
                <a:ea typeface="Tahoma"/>
                <a:cs typeface="Tahoma"/>
                <a:sym typeface="Tahoma"/>
              </a:rPr>
              <a:t>Place</a:t>
            </a:r>
            <a:endParaRPr lang="en-GB" dirty="0"/>
          </a:p>
          <a:p>
            <a:pPr marL="727075" lvl="1" indent="-342900">
              <a:lnSpc>
                <a:spcPct val="100000"/>
              </a:lnSpc>
              <a:spcBef>
                <a:spcPts val="900"/>
              </a:spcBef>
              <a:spcAft>
                <a:spcPts val="0"/>
              </a:spcAft>
              <a:buClr>
                <a:srgbClr val="69AE23"/>
              </a:buClr>
              <a:buSzPts val="2000"/>
              <a:buFont typeface="Courier New"/>
              <a:buChar char="o"/>
            </a:pPr>
            <a:r>
              <a:rPr lang="en-GB" sz="2000" dirty="0">
                <a:solidFill>
                  <a:schemeClr val="dk1"/>
                </a:solidFill>
                <a:latin typeface="Tahoma"/>
                <a:ea typeface="Tahoma"/>
                <a:cs typeface="Tahoma"/>
                <a:sym typeface="Tahoma"/>
              </a:rPr>
              <a:t>Promotion</a:t>
            </a:r>
            <a:endParaRPr lang="en-GB" dirty="0"/>
          </a:p>
          <a:p>
            <a:pPr>
              <a:lnSpc>
                <a:spcPct val="150000"/>
              </a:lnSpc>
              <a:spcBef>
                <a:spcPts val="900"/>
              </a:spcBef>
              <a:spcAft>
                <a:spcPts val="0"/>
              </a:spcAft>
              <a:buClr>
                <a:srgbClr val="69AE23"/>
              </a:buClr>
              <a:buSzPts val="2640"/>
            </a:pPr>
            <a:r>
              <a:rPr lang="en-GB" dirty="0">
                <a:solidFill>
                  <a:schemeClr val="dk1"/>
                </a:solidFill>
                <a:latin typeface="Tahoma"/>
                <a:ea typeface="Tahoma"/>
                <a:cs typeface="Tahoma"/>
                <a:sym typeface="Tahoma"/>
              </a:rPr>
              <a:t>2. Making decisions</a:t>
            </a:r>
          </a:p>
        </p:txBody>
      </p:sp>
      <p:sp>
        <p:nvSpPr>
          <p:cNvPr id="4" name="Slide Number Placeholder 3"/>
          <p:cNvSpPr>
            <a:spLocks noGrp="1"/>
          </p:cNvSpPr>
          <p:nvPr>
            <p:ph type="sldNum" sz="quarter" idx="10"/>
          </p:nvPr>
        </p:nvSpPr>
        <p:spPr/>
        <p:txBody>
          <a:bodyPr/>
          <a:lstStyle/>
          <a:p>
            <a:fld id="{0580567E-5E8F-47A5-90DF-8BFEB1A71525}" type="slidenum">
              <a:rPr lang="en-GB" smtClean="0"/>
              <a:pPr/>
              <a:t>3</a:t>
            </a:fld>
            <a:endParaRPr lang="en-GB" dirty="0"/>
          </a:p>
        </p:txBody>
      </p:sp>
    </p:spTree>
    <p:extLst>
      <p:ext uri="{BB962C8B-B14F-4D97-AF65-F5344CB8AC3E}">
        <p14:creationId xmlns:p14="http://schemas.microsoft.com/office/powerpoint/2010/main" val="490452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3" name="Titel 2">
            <a:extLst>
              <a:ext uri="{FF2B5EF4-FFF2-40B4-BE49-F238E27FC236}">
                <a16:creationId xmlns:a16="http://schemas.microsoft.com/office/drawing/2014/main" id="{661CABDE-4A22-4B40-B7B5-0180119CBA8F}"/>
              </a:ext>
            </a:extLst>
          </p:cNvPr>
          <p:cNvSpPr>
            <a:spLocks noGrp="1"/>
          </p:cNvSpPr>
          <p:nvPr>
            <p:ph type="title"/>
          </p:nvPr>
        </p:nvSpPr>
        <p:spPr/>
        <p:txBody>
          <a:bodyPr/>
          <a:lstStyle/>
          <a:p>
            <a:r>
              <a:rPr lang="nl-NL" dirty="0" err="1"/>
              <a:t>Developing</a:t>
            </a:r>
            <a:r>
              <a:rPr lang="nl-NL" dirty="0"/>
              <a:t> </a:t>
            </a:r>
            <a:r>
              <a:rPr lang="nl-NL" dirty="0" err="1"/>
              <a:t>the</a:t>
            </a:r>
            <a:r>
              <a:rPr lang="nl-NL" dirty="0"/>
              <a:t> </a:t>
            </a:r>
            <a:r>
              <a:rPr lang="nl-NL" dirty="0" err="1"/>
              <a:t>strategy</a:t>
            </a:r>
            <a:endParaRPr lang="nl-NL" dirty="0"/>
          </a:p>
        </p:txBody>
      </p:sp>
      <p:sp>
        <p:nvSpPr>
          <p:cNvPr id="73" name="Shape 73"/>
          <p:cNvSpPr txBox="1">
            <a:spLocks noGrp="1"/>
          </p:cNvSpPr>
          <p:nvPr>
            <p:ph idx="1"/>
          </p:nvPr>
        </p:nvSpPr>
        <p:spPr>
          <a:prstGeom prst="rect">
            <a:avLst/>
          </a:prstGeom>
          <a:noFill/>
          <a:ln>
            <a:noFill/>
          </a:ln>
        </p:spPr>
        <p:txBody>
          <a:bodyPr spcFirstLastPara="1" vert="horz" wrap="square" lIns="0" tIns="0" rIns="0" bIns="0" numCol="1" anchor="t" anchorCtr="0" compatLnSpc="1">
            <a:prstTxWarp prst="textNoShape">
              <a:avLst/>
            </a:prstTxWarp>
            <a:noAutofit/>
          </a:bodyPr>
          <a:lstStyle/>
          <a:p>
            <a:pPr marL="342900" indent="-342900">
              <a:lnSpc>
                <a:spcPct val="108333"/>
              </a:lnSpc>
              <a:spcBef>
                <a:spcPts val="0"/>
              </a:spcBef>
              <a:spcAft>
                <a:spcPts val="0"/>
              </a:spcAft>
              <a:buClr>
                <a:srgbClr val="69AE23"/>
              </a:buClr>
              <a:buSzPts val="2640"/>
              <a:buFont typeface="Arial"/>
              <a:buChar char="•"/>
            </a:pPr>
            <a:r>
              <a:rPr lang="en-GB">
                <a:solidFill>
                  <a:schemeClr val="dk1"/>
                </a:solidFill>
                <a:latin typeface="Tahoma"/>
                <a:ea typeface="Tahoma"/>
                <a:cs typeface="Tahoma"/>
                <a:sym typeface="Tahoma"/>
              </a:rPr>
              <a:t>The campaign strategy should be closely linked to the formative evaluation results</a:t>
            </a:r>
            <a:endParaRPr/>
          </a:p>
          <a:p>
            <a:pPr marL="342900" indent="-342900">
              <a:lnSpc>
                <a:spcPct val="150000"/>
              </a:lnSpc>
              <a:spcBef>
                <a:spcPts val="900"/>
              </a:spcBef>
              <a:spcAft>
                <a:spcPts val="0"/>
              </a:spcAft>
              <a:buClr>
                <a:srgbClr val="69AE23"/>
              </a:buClr>
              <a:buSzPts val="2640"/>
              <a:buFont typeface="Arial"/>
              <a:buChar char="•"/>
            </a:pPr>
            <a:r>
              <a:rPr lang="en-GB">
                <a:solidFill>
                  <a:schemeClr val="dk1"/>
                </a:solidFill>
                <a:latin typeface="Tahoma"/>
                <a:ea typeface="Tahoma"/>
                <a:cs typeface="Tahoma"/>
                <a:sym typeface="Tahoma"/>
              </a:rPr>
              <a:t>Be creative</a:t>
            </a:r>
            <a:endParaRPr/>
          </a:p>
          <a:p>
            <a:pPr marL="698500" lvl="2" indent="-342900">
              <a:lnSpc>
                <a:spcPct val="100000"/>
              </a:lnSpc>
              <a:spcBef>
                <a:spcPts val="900"/>
              </a:spcBef>
              <a:spcAft>
                <a:spcPts val="0"/>
              </a:spcAft>
              <a:buClr>
                <a:srgbClr val="69AE23"/>
              </a:buClr>
              <a:buSzPts val="2200"/>
              <a:buFont typeface="Courier New"/>
              <a:buChar char="o"/>
            </a:pPr>
            <a:r>
              <a:rPr lang="en-GB" sz="2000">
                <a:solidFill>
                  <a:schemeClr val="dk1"/>
                </a:solidFill>
                <a:latin typeface="Tahoma"/>
                <a:ea typeface="Tahoma"/>
                <a:cs typeface="Tahoma"/>
                <a:sym typeface="Tahoma"/>
              </a:rPr>
              <a:t>Brainstorm for new and exiting ideas</a:t>
            </a:r>
            <a:endParaRPr/>
          </a:p>
          <a:p>
            <a:pPr marL="342900" indent="-342900">
              <a:lnSpc>
                <a:spcPct val="150000"/>
              </a:lnSpc>
              <a:spcBef>
                <a:spcPts val="900"/>
              </a:spcBef>
              <a:spcAft>
                <a:spcPts val="0"/>
              </a:spcAft>
              <a:buClr>
                <a:srgbClr val="69AE23"/>
              </a:buClr>
              <a:buSzPts val="2640"/>
              <a:buFont typeface="Arial"/>
              <a:buChar char="•"/>
            </a:pPr>
            <a:r>
              <a:rPr lang="en-GB">
                <a:solidFill>
                  <a:schemeClr val="dk1"/>
                </a:solidFill>
                <a:latin typeface="Tahoma"/>
                <a:ea typeface="Tahoma"/>
                <a:cs typeface="Tahoma"/>
                <a:sym typeface="Tahoma"/>
              </a:rPr>
              <a:t>Keep the audience in perspective</a:t>
            </a:r>
            <a:endParaRPr/>
          </a:p>
          <a:p>
            <a:pPr marL="342900" indent="-342900">
              <a:lnSpc>
                <a:spcPct val="150000"/>
              </a:lnSpc>
              <a:spcBef>
                <a:spcPts val="900"/>
              </a:spcBef>
              <a:spcAft>
                <a:spcPts val="0"/>
              </a:spcAft>
              <a:buClr>
                <a:srgbClr val="69AE23"/>
              </a:buClr>
              <a:buSzPts val="2640"/>
              <a:buFont typeface="Arial"/>
              <a:buChar char="•"/>
            </a:pPr>
            <a:r>
              <a:rPr lang="en-GB">
                <a:solidFill>
                  <a:schemeClr val="dk1"/>
                </a:solidFill>
                <a:latin typeface="Tahoma"/>
                <a:ea typeface="Tahoma"/>
                <a:cs typeface="Tahoma"/>
                <a:sym typeface="Tahoma"/>
              </a:rPr>
              <a:t>Use evidence to select interventions</a:t>
            </a:r>
            <a:endParaRPr/>
          </a:p>
          <a:p>
            <a:pPr marL="698500" lvl="2" indent="-342900">
              <a:lnSpc>
                <a:spcPct val="100000"/>
              </a:lnSpc>
              <a:spcBef>
                <a:spcPts val="900"/>
              </a:spcBef>
              <a:spcAft>
                <a:spcPts val="0"/>
              </a:spcAft>
              <a:buClr>
                <a:srgbClr val="69AE23"/>
              </a:buClr>
              <a:buSzPts val="2200"/>
              <a:buFont typeface="Courier New"/>
              <a:buChar char="o"/>
            </a:pPr>
            <a:r>
              <a:rPr lang="en-GB" sz="2000">
                <a:solidFill>
                  <a:schemeClr val="dk1"/>
                </a:solidFill>
                <a:latin typeface="Tahoma"/>
                <a:ea typeface="Tahoma"/>
                <a:cs typeface="Tahoma"/>
                <a:sym typeface="Tahoma"/>
              </a:rPr>
              <a:t>Social marketing can be used to adapt an existing intervention</a:t>
            </a:r>
            <a:endParaRPr/>
          </a:p>
          <a:p>
            <a:pPr>
              <a:lnSpc>
                <a:spcPct val="108333"/>
              </a:lnSpc>
              <a:spcBef>
                <a:spcPts val="900"/>
              </a:spcBef>
              <a:spcAft>
                <a:spcPts val="0"/>
              </a:spcAft>
            </a:pPr>
            <a:endParaRPr>
              <a:solidFill>
                <a:schemeClr val="accent2"/>
              </a:solidFill>
              <a:latin typeface="Tahoma"/>
              <a:ea typeface="Tahoma"/>
              <a:cs typeface="Tahoma"/>
              <a:sym typeface="Tahoma"/>
            </a:endParaRPr>
          </a:p>
          <a:p>
            <a:pPr>
              <a:lnSpc>
                <a:spcPct val="108333"/>
              </a:lnSpc>
              <a:spcBef>
                <a:spcPts val="900"/>
              </a:spcBef>
              <a:spcAft>
                <a:spcPts val="0"/>
              </a:spcAft>
            </a:pPr>
            <a:r>
              <a:rPr lang="en-GB">
                <a:solidFill>
                  <a:schemeClr val="accent2"/>
                </a:solidFill>
                <a:latin typeface="Tahoma"/>
                <a:ea typeface="Tahoma"/>
                <a:cs typeface="Tahoma"/>
                <a:sym typeface="Tahoma"/>
              </a:rPr>
              <a:t> </a:t>
            </a:r>
            <a:endParaRPr/>
          </a:p>
          <a:p>
            <a:pPr>
              <a:lnSpc>
                <a:spcPct val="108333"/>
              </a:lnSpc>
              <a:spcBef>
                <a:spcPts val="900"/>
              </a:spcBef>
              <a:spcAft>
                <a:spcPts val="0"/>
              </a:spcAft>
            </a:pPr>
            <a:endParaRPr>
              <a:solidFill>
                <a:schemeClr val="accent2"/>
              </a:solidFill>
              <a:latin typeface="Tahoma"/>
              <a:ea typeface="Tahoma"/>
              <a:cs typeface="Tahoma"/>
              <a:sym typeface="Tahoma"/>
            </a:endParaRPr>
          </a:p>
          <a:p>
            <a:pPr>
              <a:lnSpc>
                <a:spcPct val="108333"/>
              </a:lnSpc>
              <a:spcBef>
                <a:spcPts val="900"/>
              </a:spcBef>
              <a:spcAft>
                <a:spcPts val="0"/>
              </a:spcAft>
            </a:pPr>
            <a:endParaRPr>
              <a:solidFill>
                <a:schemeClr val="accent2"/>
              </a:solidFill>
              <a:latin typeface="Tahoma"/>
              <a:ea typeface="Tahoma"/>
              <a:cs typeface="Tahoma"/>
              <a:sym typeface="Tahoma"/>
            </a:endParaRPr>
          </a:p>
          <a:p>
            <a:pPr>
              <a:lnSpc>
                <a:spcPct val="108333"/>
              </a:lnSpc>
              <a:spcBef>
                <a:spcPts val="900"/>
              </a:spcBef>
              <a:spcAft>
                <a:spcPts val="0"/>
              </a:spcAft>
            </a:pPr>
            <a:endParaRPr>
              <a:solidFill>
                <a:schemeClr val="accent2"/>
              </a:solidFill>
              <a:latin typeface="Tahoma"/>
              <a:ea typeface="Tahoma"/>
              <a:cs typeface="Tahoma"/>
              <a:sym typeface="Tahoma"/>
            </a:endParaRPr>
          </a:p>
          <a:p>
            <a:pPr>
              <a:lnSpc>
                <a:spcPct val="108333"/>
              </a:lnSpc>
              <a:spcBef>
                <a:spcPts val="900"/>
              </a:spcBef>
              <a:spcAft>
                <a:spcPts val="0"/>
              </a:spcAft>
            </a:pPr>
            <a:endParaRPr>
              <a:solidFill>
                <a:schemeClr val="accent2"/>
              </a:solidFill>
              <a:latin typeface="Tahoma"/>
              <a:ea typeface="Tahoma"/>
              <a:cs typeface="Tahoma"/>
              <a:sym typeface="Tahoma"/>
            </a:endParaRPr>
          </a:p>
          <a:p>
            <a:pPr>
              <a:lnSpc>
                <a:spcPct val="108333"/>
              </a:lnSpc>
              <a:spcBef>
                <a:spcPts val="900"/>
              </a:spcBef>
              <a:spcAft>
                <a:spcPts val="0"/>
              </a:spcAft>
            </a:pPr>
            <a:endParaRPr>
              <a:solidFill>
                <a:schemeClr val="accent2"/>
              </a:solidFill>
              <a:latin typeface="Tahoma"/>
              <a:ea typeface="Tahoma"/>
              <a:cs typeface="Tahoma"/>
              <a:sym typeface="Tahoma"/>
            </a:endParaRPr>
          </a:p>
          <a:p>
            <a:pPr>
              <a:lnSpc>
                <a:spcPct val="108333"/>
              </a:lnSpc>
              <a:spcBef>
                <a:spcPts val="900"/>
              </a:spcBef>
              <a:spcAft>
                <a:spcPts val="0"/>
              </a:spcAft>
            </a:pPr>
            <a:endParaRPr>
              <a:solidFill>
                <a:schemeClr val="accent2"/>
              </a:solidFill>
              <a:latin typeface="Tahoma"/>
              <a:ea typeface="Tahoma"/>
              <a:cs typeface="Tahoma"/>
              <a:sym typeface="Tahoma"/>
            </a:endParaRPr>
          </a:p>
          <a:p>
            <a:pPr>
              <a:lnSpc>
                <a:spcPct val="108333"/>
              </a:lnSpc>
              <a:spcBef>
                <a:spcPts val="900"/>
              </a:spcBef>
              <a:spcAft>
                <a:spcPts val="0"/>
              </a:spcAft>
            </a:pPr>
            <a:endParaRPr>
              <a:solidFill>
                <a:schemeClr val="accent2"/>
              </a:solidFill>
              <a:latin typeface="Tahoma"/>
              <a:ea typeface="Tahoma"/>
              <a:cs typeface="Tahoma"/>
              <a:sym typeface="Tahoma"/>
            </a:endParaRPr>
          </a:p>
        </p:txBody>
      </p:sp>
      <p:sp>
        <p:nvSpPr>
          <p:cNvPr id="74" name="Shape 74"/>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4</a:t>
            </a:fld>
            <a:endParaRPr sz="1200">
              <a:solidFill>
                <a:schemeClr val="lt1"/>
              </a:solidFill>
              <a:latin typeface="Tahoma"/>
              <a:ea typeface="Tahoma"/>
              <a:cs typeface="Tahoma"/>
              <a:sym typeface="Tahoma"/>
            </a:endParaRPr>
          </a:p>
        </p:txBody>
      </p:sp>
      <p:sp>
        <p:nvSpPr>
          <p:cNvPr id="75" name="Shape 75"/>
          <p:cNvSpPr txBox="1"/>
          <p:nvPr/>
        </p:nvSpPr>
        <p:spPr>
          <a:xfrm>
            <a:off x="1524000" y="646730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 </a:t>
            </a:r>
            <a:r>
              <a:rPr lang="en-GB" sz="1100">
                <a:solidFill>
                  <a:schemeClr val="lt1"/>
                </a:solidFill>
                <a:latin typeface="Tahoma"/>
                <a:ea typeface="Tahoma"/>
                <a:cs typeface="Tahoma"/>
                <a:sym typeface="Tahoma"/>
              </a:rPr>
              <a:t>Centers for Disease Control and Prevention. Social marketing: nutrition and physical activity [Internet]. [cited 2013 Oct 2]. Available from: </a:t>
            </a:r>
            <a:r>
              <a:rPr lang="en-GB" sz="1100" u="sng">
                <a:solidFill>
                  <a:schemeClr val="lt1"/>
                </a:solidFill>
                <a:latin typeface="Tahoma"/>
                <a:ea typeface="Tahoma"/>
                <a:cs typeface="Tahoma"/>
                <a:sym typeface="Tahoma"/>
              </a:rPr>
              <a:t>www.cdc.gov/nccdphp/dnpa/socialmarketing/training</a:t>
            </a:r>
            <a:endParaRPr sz="1100">
              <a:solidFill>
                <a:schemeClr val="lt1"/>
              </a:solidFill>
              <a:latin typeface="Tahoma"/>
              <a:ea typeface="Tahoma"/>
              <a:cs typeface="Tahoma"/>
              <a:sym typeface="Tahoma"/>
            </a:endParaRPr>
          </a:p>
        </p:txBody>
      </p:sp>
      <p:pic>
        <p:nvPicPr>
          <p:cNvPr id="76" name="Shape 76" descr="C:\Users\serosa\AppData\Local\Microsoft\Windows\Temporary Internet Files\Content.IE5\2ZRN85JG\MC900283365[1].wmf"/>
          <p:cNvPicPr preferRelativeResize="0"/>
          <p:nvPr/>
        </p:nvPicPr>
        <p:blipFill rotWithShape="1">
          <a:blip r:embed="rId3">
            <a:alphaModFix/>
          </a:blip>
          <a:srcRect/>
          <a:stretch/>
        </p:blipFill>
        <p:spPr>
          <a:xfrm>
            <a:off x="7767146" y="2038081"/>
            <a:ext cx="2251463" cy="2268494"/>
          </a:xfrm>
          <a:prstGeom prst="rect">
            <a:avLst/>
          </a:prstGeom>
          <a:noFill/>
          <a:ln>
            <a:noFill/>
          </a:ln>
        </p:spPr>
      </p:pic>
    </p:spTree>
    <p:extLst>
      <p:ext uri="{BB962C8B-B14F-4D97-AF65-F5344CB8AC3E}">
        <p14:creationId xmlns:p14="http://schemas.microsoft.com/office/powerpoint/2010/main" val="3379182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3" name="Shape 83"/>
          <p:cNvSpPr txBox="1">
            <a:spLocks noGrp="1"/>
          </p:cNvSpPr>
          <p:nvPr>
            <p:ph type="sldNum" idx="12"/>
          </p:nvPr>
        </p:nvSpPr>
        <p:spPr>
          <a:xfrm>
            <a:off x="10106026" y="6564313"/>
            <a:ext cx="461963" cy="284162"/>
          </a:xfrm>
          <a:prstGeom prst="rect">
            <a:avLst/>
          </a:prstGeom>
          <a:noFill/>
          <a:ln>
            <a:noFill/>
          </a:ln>
        </p:spPr>
        <p:txBody>
          <a:bodyPr spcFirstLastPara="1" vert="horz" wrap="square" lIns="0" tIns="0" rIns="0" bIns="0" rtlCol="0" anchor="t" anchorCtr="0">
            <a:noAutofit/>
          </a:bodyPr>
          <a:lstStyle/>
          <a:p>
            <a:fld id="{00000000-1234-1234-1234-123412341234}" type="slidenum">
              <a:rPr lang="en-GB" b="1"/>
              <a:pPr/>
              <a:t>5</a:t>
            </a:fld>
            <a:endParaRPr b="1"/>
          </a:p>
        </p:txBody>
      </p:sp>
      <p:grpSp>
        <p:nvGrpSpPr>
          <p:cNvPr id="84" name="Shape 84"/>
          <p:cNvGrpSpPr/>
          <p:nvPr/>
        </p:nvGrpSpPr>
        <p:grpSpPr>
          <a:xfrm>
            <a:off x="1703157" y="810491"/>
            <a:ext cx="8889595" cy="5444836"/>
            <a:chOff x="2511" y="0"/>
            <a:chExt cx="8889595" cy="5444836"/>
          </a:xfrm>
        </p:grpSpPr>
        <p:sp>
          <p:nvSpPr>
            <p:cNvPr id="85" name="Shape 85"/>
            <p:cNvSpPr/>
            <p:nvPr/>
          </p:nvSpPr>
          <p:spPr>
            <a:xfrm>
              <a:off x="667096" y="0"/>
              <a:ext cx="7560426" cy="5444836"/>
            </a:xfrm>
            <a:prstGeom prst="rightArrow">
              <a:avLst>
                <a:gd name="adj1" fmla="val 50000"/>
                <a:gd name="adj2" fmla="val 50000"/>
              </a:avLst>
            </a:prstGeom>
            <a:solidFill>
              <a:srgbClr val="CCCCDD"/>
            </a:solidFill>
            <a:ln>
              <a:noFill/>
            </a:ln>
          </p:spPr>
          <p:txBody>
            <a:bodyPr spcFirstLastPara="1" wrap="square" lIns="91425" tIns="91425" rIns="91425" bIns="91425" anchor="ctr" anchorCtr="0">
              <a:noAutofit/>
            </a:bodyPr>
            <a:lstStyle/>
            <a:p>
              <a:pPr>
                <a:spcBef>
                  <a:spcPts val="0"/>
                </a:spcBef>
                <a:spcAft>
                  <a:spcPts val="0"/>
                </a:spcAft>
              </a:pPr>
              <a:endParaRPr/>
            </a:p>
          </p:txBody>
        </p:sp>
        <p:sp>
          <p:nvSpPr>
            <p:cNvPr id="86" name="Shape 86"/>
            <p:cNvSpPr/>
            <p:nvPr/>
          </p:nvSpPr>
          <p:spPr>
            <a:xfrm>
              <a:off x="2511" y="1633450"/>
              <a:ext cx="1675943" cy="2177934"/>
            </a:xfrm>
            <a:prstGeom prst="roundRect">
              <a:avLst>
                <a:gd name="adj" fmla="val 16667"/>
              </a:avLst>
            </a:prstGeom>
            <a:solidFill>
              <a:srgbClr val="303099"/>
            </a:solidFill>
            <a:ln w="38100" cap="flat" cmpd="sng">
              <a:solidFill>
                <a:schemeClr val="lt1"/>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87" name="Shape 87"/>
            <p:cNvSpPr txBox="1"/>
            <p:nvPr/>
          </p:nvSpPr>
          <p:spPr>
            <a:xfrm>
              <a:off x="84324" y="1715263"/>
              <a:ext cx="1512317" cy="2014308"/>
            </a:xfrm>
            <a:prstGeom prst="rect">
              <a:avLst/>
            </a:prstGeom>
            <a:noFill/>
            <a:ln>
              <a:noFill/>
            </a:ln>
          </p:spPr>
          <p:txBody>
            <a:bodyPr spcFirstLastPara="1" wrap="square" lIns="87625" tIns="87625" rIns="87625" bIns="87625" anchor="ctr" anchorCtr="0">
              <a:noAutofit/>
            </a:bodyPr>
            <a:lstStyle/>
            <a:p>
              <a:pPr algn="ctr">
                <a:spcBef>
                  <a:spcPts val="0"/>
                </a:spcBef>
                <a:spcAft>
                  <a:spcPts val="0"/>
                </a:spcAft>
              </a:pPr>
              <a:r>
                <a:rPr lang="en-GB" sz="2300">
                  <a:solidFill>
                    <a:schemeClr val="lt1"/>
                  </a:solidFill>
                  <a:latin typeface="Tahoma"/>
                  <a:ea typeface="Tahoma"/>
                  <a:cs typeface="Tahoma"/>
                  <a:sym typeface="Tahoma"/>
                </a:rPr>
                <a:t>Product</a:t>
              </a:r>
              <a:endParaRPr sz="2300">
                <a:solidFill>
                  <a:schemeClr val="lt1"/>
                </a:solidFill>
                <a:latin typeface="Tahoma"/>
                <a:ea typeface="Tahoma"/>
                <a:cs typeface="Tahoma"/>
                <a:sym typeface="Tahoma"/>
              </a:endParaRPr>
            </a:p>
          </p:txBody>
        </p:sp>
        <p:sp>
          <p:nvSpPr>
            <p:cNvPr id="88" name="Shape 88"/>
            <p:cNvSpPr/>
            <p:nvPr/>
          </p:nvSpPr>
          <p:spPr>
            <a:xfrm>
              <a:off x="1805924" y="1633450"/>
              <a:ext cx="1675943" cy="2177934"/>
            </a:xfrm>
            <a:prstGeom prst="roundRect">
              <a:avLst>
                <a:gd name="adj" fmla="val 16667"/>
              </a:avLst>
            </a:prstGeom>
            <a:solidFill>
              <a:schemeClr val="accent3"/>
            </a:solidFill>
            <a:ln w="38100" cap="flat" cmpd="sng">
              <a:solidFill>
                <a:schemeClr val="lt1"/>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89" name="Shape 89"/>
            <p:cNvSpPr txBox="1"/>
            <p:nvPr/>
          </p:nvSpPr>
          <p:spPr>
            <a:xfrm>
              <a:off x="1887737" y="1715263"/>
              <a:ext cx="1512317" cy="2014308"/>
            </a:xfrm>
            <a:prstGeom prst="rect">
              <a:avLst/>
            </a:prstGeom>
            <a:noFill/>
            <a:ln>
              <a:noFill/>
            </a:ln>
          </p:spPr>
          <p:txBody>
            <a:bodyPr spcFirstLastPara="1" wrap="square" lIns="87625" tIns="87625" rIns="87625" bIns="87625" anchor="ctr" anchorCtr="0">
              <a:noAutofit/>
            </a:bodyPr>
            <a:lstStyle/>
            <a:p>
              <a:pPr algn="ctr">
                <a:spcBef>
                  <a:spcPts val="0"/>
                </a:spcBef>
                <a:spcAft>
                  <a:spcPts val="0"/>
                </a:spcAft>
              </a:pPr>
              <a:r>
                <a:rPr lang="en-GB" sz="2300">
                  <a:solidFill>
                    <a:schemeClr val="dk1"/>
                  </a:solidFill>
                  <a:latin typeface="Tahoma"/>
                  <a:ea typeface="Tahoma"/>
                  <a:cs typeface="Tahoma"/>
                  <a:sym typeface="Tahoma"/>
                </a:rPr>
                <a:t>Price</a:t>
              </a:r>
              <a:endParaRPr sz="2300">
                <a:solidFill>
                  <a:schemeClr val="dk1"/>
                </a:solidFill>
                <a:latin typeface="Tahoma"/>
                <a:ea typeface="Tahoma"/>
                <a:cs typeface="Tahoma"/>
                <a:sym typeface="Tahoma"/>
              </a:endParaRPr>
            </a:p>
          </p:txBody>
        </p:sp>
        <p:sp>
          <p:nvSpPr>
            <p:cNvPr id="90" name="Shape 90"/>
            <p:cNvSpPr/>
            <p:nvPr/>
          </p:nvSpPr>
          <p:spPr>
            <a:xfrm>
              <a:off x="3609337" y="1633450"/>
              <a:ext cx="1675943" cy="2177934"/>
            </a:xfrm>
            <a:prstGeom prst="roundRect">
              <a:avLst>
                <a:gd name="adj" fmla="val 16667"/>
              </a:avLst>
            </a:prstGeom>
            <a:solidFill>
              <a:schemeClr val="accent4"/>
            </a:solidFill>
            <a:ln w="38100" cap="flat" cmpd="sng">
              <a:solidFill>
                <a:schemeClr val="lt1"/>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91" name="Shape 91"/>
            <p:cNvSpPr txBox="1"/>
            <p:nvPr/>
          </p:nvSpPr>
          <p:spPr>
            <a:xfrm>
              <a:off x="3691150" y="1715263"/>
              <a:ext cx="1512317" cy="2014308"/>
            </a:xfrm>
            <a:prstGeom prst="rect">
              <a:avLst/>
            </a:prstGeom>
            <a:noFill/>
            <a:ln>
              <a:noFill/>
            </a:ln>
          </p:spPr>
          <p:txBody>
            <a:bodyPr spcFirstLastPara="1" wrap="square" lIns="87625" tIns="87625" rIns="87625" bIns="87625" anchor="ctr" anchorCtr="0">
              <a:noAutofit/>
            </a:bodyPr>
            <a:lstStyle/>
            <a:p>
              <a:pPr algn="ctr">
                <a:spcBef>
                  <a:spcPts val="0"/>
                </a:spcBef>
                <a:spcAft>
                  <a:spcPts val="0"/>
                </a:spcAft>
              </a:pPr>
              <a:r>
                <a:rPr lang="en-GB" sz="2300">
                  <a:solidFill>
                    <a:schemeClr val="lt1"/>
                  </a:solidFill>
                  <a:latin typeface="Tahoma"/>
                  <a:ea typeface="Tahoma"/>
                  <a:cs typeface="Tahoma"/>
                  <a:sym typeface="Tahoma"/>
                </a:rPr>
                <a:t>Place</a:t>
              </a:r>
              <a:endParaRPr sz="2300">
                <a:solidFill>
                  <a:schemeClr val="lt1"/>
                </a:solidFill>
                <a:latin typeface="Tahoma"/>
                <a:ea typeface="Tahoma"/>
                <a:cs typeface="Tahoma"/>
                <a:sym typeface="Tahoma"/>
              </a:endParaRPr>
            </a:p>
          </p:txBody>
        </p:sp>
        <p:sp>
          <p:nvSpPr>
            <p:cNvPr id="92" name="Shape 92"/>
            <p:cNvSpPr/>
            <p:nvPr/>
          </p:nvSpPr>
          <p:spPr>
            <a:xfrm>
              <a:off x="5412750" y="1633450"/>
              <a:ext cx="1675943" cy="2177934"/>
            </a:xfrm>
            <a:prstGeom prst="roundRect">
              <a:avLst>
                <a:gd name="adj" fmla="val 16667"/>
              </a:avLst>
            </a:prstGeom>
            <a:solidFill>
              <a:schemeClr val="accent5"/>
            </a:solidFill>
            <a:ln w="38100" cap="flat" cmpd="sng">
              <a:solidFill>
                <a:schemeClr val="lt1"/>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93" name="Shape 93"/>
            <p:cNvSpPr txBox="1"/>
            <p:nvPr/>
          </p:nvSpPr>
          <p:spPr>
            <a:xfrm>
              <a:off x="5494563" y="1715263"/>
              <a:ext cx="1512317" cy="2014308"/>
            </a:xfrm>
            <a:prstGeom prst="rect">
              <a:avLst/>
            </a:prstGeom>
            <a:noFill/>
            <a:ln>
              <a:noFill/>
            </a:ln>
          </p:spPr>
          <p:txBody>
            <a:bodyPr spcFirstLastPara="1" wrap="square" lIns="87625" tIns="87625" rIns="87625" bIns="87625" anchor="ctr" anchorCtr="0">
              <a:noAutofit/>
            </a:bodyPr>
            <a:lstStyle/>
            <a:p>
              <a:pPr algn="ctr">
                <a:spcBef>
                  <a:spcPts val="0"/>
                </a:spcBef>
                <a:spcAft>
                  <a:spcPts val="0"/>
                </a:spcAft>
              </a:pPr>
              <a:r>
                <a:rPr lang="en-GB" sz="2300">
                  <a:solidFill>
                    <a:schemeClr val="dk1"/>
                  </a:solidFill>
                  <a:latin typeface="Tahoma"/>
                  <a:ea typeface="Tahoma"/>
                  <a:cs typeface="Tahoma"/>
                  <a:sym typeface="Tahoma"/>
                </a:rPr>
                <a:t>Promotion</a:t>
              </a:r>
              <a:endParaRPr sz="2300">
                <a:solidFill>
                  <a:schemeClr val="dk1"/>
                </a:solidFill>
                <a:latin typeface="Tahoma"/>
                <a:ea typeface="Tahoma"/>
                <a:cs typeface="Tahoma"/>
                <a:sym typeface="Tahoma"/>
              </a:endParaRPr>
            </a:p>
          </p:txBody>
        </p:sp>
        <p:sp>
          <p:nvSpPr>
            <p:cNvPr id="94" name="Shape 94"/>
            <p:cNvSpPr/>
            <p:nvPr/>
          </p:nvSpPr>
          <p:spPr>
            <a:xfrm>
              <a:off x="7216163" y="1633450"/>
              <a:ext cx="1675943" cy="2177934"/>
            </a:xfrm>
            <a:prstGeom prst="roundRect">
              <a:avLst>
                <a:gd name="adj" fmla="val 16667"/>
              </a:avLst>
            </a:prstGeom>
            <a:solidFill>
              <a:srgbClr val="69AE23"/>
            </a:solidFill>
            <a:ln w="38100" cap="flat" cmpd="sng">
              <a:solidFill>
                <a:schemeClr val="lt1"/>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95" name="Shape 95"/>
            <p:cNvSpPr txBox="1"/>
            <p:nvPr/>
          </p:nvSpPr>
          <p:spPr>
            <a:xfrm>
              <a:off x="7297976" y="1715263"/>
              <a:ext cx="1512317" cy="2014308"/>
            </a:xfrm>
            <a:prstGeom prst="rect">
              <a:avLst/>
            </a:prstGeom>
            <a:noFill/>
            <a:ln>
              <a:noFill/>
            </a:ln>
          </p:spPr>
          <p:txBody>
            <a:bodyPr spcFirstLastPara="1" wrap="square" lIns="87625" tIns="87625" rIns="87625" bIns="87625" anchor="ctr" anchorCtr="0">
              <a:noAutofit/>
            </a:bodyPr>
            <a:lstStyle/>
            <a:p>
              <a:pPr algn="ctr">
                <a:spcBef>
                  <a:spcPts val="0"/>
                </a:spcBef>
                <a:spcAft>
                  <a:spcPts val="0"/>
                </a:spcAft>
              </a:pPr>
              <a:r>
                <a:rPr lang="en-GB" sz="2300" dirty="0">
                  <a:solidFill>
                    <a:schemeClr val="lt1"/>
                  </a:solidFill>
                  <a:latin typeface="Tahoma"/>
                  <a:ea typeface="Tahoma"/>
                  <a:cs typeface="Tahoma"/>
                  <a:sym typeface="Tahoma"/>
                </a:rPr>
                <a:t>Marketing mix</a:t>
              </a:r>
              <a:endParaRPr sz="2300" dirty="0">
                <a:solidFill>
                  <a:schemeClr val="lt1"/>
                </a:solidFill>
                <a:latin typeface="Tahoma"/>
                <a:ea typeface="Tahoma"/>
                <a:cs typeface="Tahoma"/>
                <a:sym typeface="Tahoma"/>
              </a:endParaRPr>
            </a:p>
          </p:txBody>
        </p:sp>
      </p:grpSp>
      <p:sp>
        <p:nvSpPr>
          <p:cNvPr id="3" name="Titel 2">
            <a:extLst>
              <a:ext uri="{FF2B5EF4-FFF2-40B4-BE49-F238E27FC236}">
                <a16:creationId xmlns:a16="http://schemas.microsoft.com/office/drawing/2014/main" id="{9620A604-57E0-7F44-87B2-3E3A50EC201C}"/>
              </a:ext>
            </a:extLst>
          </p:cNvPr>
          <p:cNvSpPr>
            <a:spLocks noGrp="1"/>
          </p:cNvSpPr>
          <p:nvPr>
            <p:ph type="title"/>
          </p:nvPr>
        </p:nvSpPr>
        <p:spPr/>
        <p:txBody>
          <a:bodyPr/>
          <a:lstStyle/>
          <a:p>
            <a:r>
              <a:rPr lang="nl-NL" dirty="0"/>
              <a:t>The 4 P’s of marketing</a:t>
            </a:r>
          </a:p>
        </p:txBody>
      </p:sp>
    </p:spTree>
    <p:extLst>
      <p:ext uri="{BB962C8B-B14F-4D97-AF65-F5344CB8AC3E}">
        <p14:creationId xmlns:p14="http://schemas.microsoft.com/office/powerpoint/2010/main" val="18191372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1" name="Shape 101"/>
          <p:cNvSpPr txBox="1">
            <a:spLocks noGrp="1"/>
          </p:cNvSpPr>
          <p:nvPr>
            <p:ph type="body" idx="1"/>
          </p:nvPr>
        </p:nvSpPr>
        <p:spPr>
          <a:xfrm>
            <a:off x="1847851" y="1079501"/>
            <a:ext cx="8526463" cy="1009073"/>
          </a:xfrm>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8333"/>
              </a:lnSpc>
              <a:spcBef>
                <a:spcPts val="0"/>
              </a:spcBef>
              <a:spcAft>
                <a:spcPts val="0"/>
              </a:spcAft>
            </a:pPr>
            <a:r>
              <a:rPr lang="en-GB">
                <a:solidFill>
                  <a:schemeClr val="dk1"/>
                </a:solidFill>
                <a:latin typeface="Tahoma"/>
                <a:ea typeface="Tahoma"/>
                <a:cs typeface="Tahoma"/>
                <a:sym typeface="Tahoma"/>
              </a:rPr>
              <a:t>Set of benefits associated with the desired behaviour or service usage</a:t>
            </a:r>
            <a:endParaRPr/>
          </a:p>
          <a:p>
            <a:pPr>
              <a:lnSpc>
                <a:spcPct val="108333"/>
              </a:lnSpc>
              <a:spcBef>
                <a:spcPts val="900"/>
              </a:spcBef>
              <a:spcAft>
                <a:spcPts val="0"/>
              </a:spcAft>
            </a:pPr>
            <a:endParaRPr>
              <a:solidFill>
                <a:schemeClr val="dk1"/>
              </a:solidFill>
              <a:latin typeface="Tahoma"/>
              <a:ea typeface="Tahoma"/>
              <a:cs typeface="Tahoma"/>
              <a:sym typeface="Tahoma"/>
            </a:endParaRPr>
          </a:p>
        </p:txBody>
      </p:sp>
      <p:sp>
        <p:nvSpPr>
          <p:cNvPr id="102" name="Shape 102"/>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6</a:t>
            </a:fld>
            <a:endParaRPr sz="1200">
              <a:solidFill>
                <a:schemeClr val="lt1"/>
              </a:solidFill>
              <a:latin typeface="Tahoma"/>
              <a:ea typeface="Tahoma"/>
              <a:cs typeface="Tahoma"/>
              <a:sym typeface="Tahoma"/>
            </a:endParaRPr>
          </a:p>
        </p:txBody>
      </p:sp>
      <p:sp>
        <p:nvSpPr>
          <p:cNvPr id="103" name="Shape 103"/>
          <p:cNvSpPr txBox="1"/>
          <p:nvPr/>
        </p:nvSpPr>
        <p:spPr>
          <a:xfrm>
            <a:off x="1524000" y="6444714"/>
            <a:ext cx="8905010" cy="24468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a:t>
            </a:r>
            <a:r>
              <a:rPr lang="en-GB" sz="1100">
                <a:solidFill>
                  <a:schemeClr val="lt1"/>
                </a:solidFill>
                <a:latin typeface="Tahoma"/>
                <a:ea typeface="Tahoma"/>
                <a:cs typeface="Tahoma"/>
                <a:sym typeface="Tahoma"/>
              </a:rPr>
              <a:t> Grier S, Bryant CA. Social marketing in public health. Ann Rev Public Health. 2005;26:319-339.</a:t>
            </a:r>
            <a:endParaRPr sz="1100">
              <a:solidFill>
                <a:schemeClr val="lt1"/>
              </a:solidFill>
              <a:latin typeface="Tahoma"/>
              <a:ea typeface="Tahoma"/>
              <a:cs typeface="Tahoma"/>
              <a:sym typeface="Tahoma"/>
            </a:endParaRPr>
          </a:p>
        </p:txBody>
      </p:sp>
      <p:pic>
        <p:nvPicPr>
          <p:cNvPr id="104" name="Shape 104" descr="http://www.inc.com/uploaded_files/image/promotion-panoramic_16688.jpg"/>
          <p:cNvPicPr preferRelativeResize="0"/>
          <p:nvPr/>
        </p:nvPicPr>
        <p:blipFill rotWithShape="1">
          <a:blip r:embed="rId3">
            <a:alphaModFix/>
          </a:blip>
          <a:srcRect/>
          <a:stretch/>
        </p:blipFill>
        <p:spPr>
          <a:xfrm>
            <a:off x="5088081" y="3714748"/>
            <a:ext cx="5476875" cy="2571751"/>
          </a:xfrm>
          <a:prstGeom prst="rect">
            <a:avLst/>
          </a:prstGeom>
          <a:noFill/>
          <a:ln>
            <a:noFill/>
          </a:ln>
        </p:spPr>
      </p:pic>
      <p:pic>
        <p:nvPicPr>
          <p:cNvPr id="105" name="Shape 105"/>
          <p:cNvPicPr preferRelativeResize="0"/>
          <p:nvPr/>
        </p:nvPicPr>
        <p:blipFill rotWithShape="1">
          <a:blip r:embed="rId4">
            <a:alphaModFix/>
          </a:blip>
          <a:srcRect/>
          <a:stretch/>
        </p:blipFill>
        <p:spPr>
          <a:xfrm>
            <a:off x="2074891" y="1789921"/>
            <a:ext cx="4286250" cy="2962275"/>
          </a:xfrm>
          <a:prstGeom prst="rect">
            <a:avLst/>
          </a:prstGeom>
          <a:noFill/>
          <a:ln>
            <a:noFill/>
          </a:ln>
        </p:spPr>
      </p:pic>
      <p:sp>
        <p:nvSpPr>
          <p:cNvPr id="3" name="Titel 2">
            <a:extLst>
              <a:ext uri="{FF2B5EF4-FFF2-40B4-BE49-F238E27FC236}">
                <a16:creationId xmlns:a16="http://schemas.microsoft.com/office/drawing/2014/main" id="{0742A090-E672-CC49-9462-4CB20F90B612}"/>
              </a:ext>
            </a:extLst>
          </p:cNvPr>
          <p:cNvSpPr>
            <a:spLocks noGrp="1"/>
          </p:cNvSpPr>
          <p:nvPr>
            <p:ph type="title"/>
          </p:nvPr>
        </p:nvSpPr>
        <p:spPr/>
        <p:txBody>
          <a:bodyPr/>
          <a:lstStyle/>
          <a:p>
            <a:r>
              <a:rPr lang="nl-NL" dirty="0"/>
              <a:t>Product</a:t>
            </a:r>
          </a:p>
        </p:txBody>
      </p:sp>
    </p:spTree>
    <p:extLst>
      <p:ext uri="{BB962C8B-B14F-4D97-AF65-F5344CB8AC3E}">
        <p14:creationId xmlns:p14="http://schemas.microsoft.com/office/powerpoint/2010/main" val="3206732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1" name="Shape 111"/>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7</a:t>
            </a:fld>
            <a:endParaRPr sz="1200">
              <a:solidFill>
                <a:schemeClr val="lt1"/>
              </a:solidFill>
              <a:latin typeface="Tahoma"/>
              <a:ea typeface="Tahoma"/>
              <a:cs typeface="Tahoma"/>
              <a:sym typeface="Tahoma"/>
            </a:endParaRPr>
          </a:p>
        </p:txBody>
      </p:sp>
      <p:sp>
        <p:nvSpPr>
          <p:cNvPr id="112" name="Shape 112"/>
          <p:cNvSpPr txBox="1"/>
          <p:nvPr/>
        </p:nvSpPr>
        <p:spPr>
          <a:xfrm>
            <a:off x="1524000" y="6471269"/>
            <a:ext cx="8905010" cy="24468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Adapted from:</a:t>
            </a:r>
            <a:r>
              <a:rPr lang="en-GB" sz="1100">
                <a:solidFill>
                  <a:schemeClr val="lt1"/>
                </a:solidFill>
                <a:latin typeface="Tahoma"/>
                <a:ea typeface="Tahoma"/>
                <a:cs typeface="Tahoma"/>
                <a:sym typeface="Tahoma"/>
              </a:rPr>
              <a:t> Grier S, Bryant CA. Social marketing in public health. Ann Rev Public Health. 2005;26:319-339.</a:t>
            </a:r>
            <a:endParaRPr sz="1100">
              <a:solidFill>
                <a:schemeClr val="lt1"/>
              </a:solidFill>
              <a:latin typeface="Tahoma"/>
              <a:ea typeface="Tahoma"/>
              <a:cs typeface="Tahoma"/>
              <a:sym typeface="Tahoma"/>
            </a:endParaRPr>
          </a:p>
        </p:txBody>
      </p:sp>
      <p:grpSp>
        <p:nvGrpSpPr>
          <p:cNvPr id="113" name="Shape 113"/>
          <p:cNvGrpSpPr/>
          <p:nvPr/>
        </p:nvGrpSpPr>
        <p:grpSpPr>
          <a:xfrm>
            <a:off x="1837459" y="871184"/>
            <a:ext cx="8443336" cy="5246682"/>
            <a:chOff x="0" y="-94016"/>
            <a:chExt cx="8443336" cy="5246682"/>
          </a:xfrm>
        </p:grpSpPr>
        <p:sp>
          <p:nvSpPr>
            <p:cNvPr id="114" name="Shape 114"/>
            <p:cNvSpPr/>
            <p:nvPr/>
          </p:nvSpPr>
          <p:spPr>
            <a:xfrm>
              <a:off x="0" y="281220"/>
              <a:ext cx="4867690" cy="4871446"/>
            </a:xfrm>
            <a:prstGeom prst="ellipse">
              <a:avLst/>
            </a:prstGeom>
            <a:gradFill>
              <a:gsLst>
                <a:gs pos="0">
                  <a:srgbClr val="86869D">
                    <a:alpha val="50196"/>
                  </a:srgbClr>
                </a:gs>
                <a:gs pos="80000">
                  <a:srgbClr val="B0B0CF">
                    <a:alpha val="50196"/>
                  </a:srgbClr>
                </a:gs>
                <a:gs pos="100000">
                  <a:srgbClr val="B0B0D1">
                    <a:alpha val="50196"/>
                  </a:srgbClr>
                </a:gs>
              </a:gsLst>
              <a:lin ang="16200000" scaled="0"/>
            </a:gradFill>
            <a:ln w="9525" cap="flat" cmpd="sng">
              <a:solidFill>
                <a:schemeClr val="lt1"/>
              </a:solidFill>
              <a:prstDash val="solid"/>
              <a:round/>
              <a:headEnd type="none" w="med" len="med"/>
              <a:tailEnd type="none" w="med" len="med"/>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15" name="Shape 115"/>
            <p:cNvSpPr/>
            <p:nvPr/>
          </p:nvSpPr>
          <p:spPr>
            <a:xfrm>
              <a:off x="883643" y="1102615"/>
              <a:ext cx="3058818" cy="3311809"/>
            </a:xfrm>
            <a:prstGeom prst="ellipse">
              <a:avLst/>
            </a:prstGeom>
            <a:gradFill>
              <a:gsLst>
                <a:gs pos="0">
                  <a:srgbClr val="464690">
                    <a:alpha val="75294"/>
                  </a:srgbClr>
                </a:gs>
                <a:gs pos="80000">
                  <a:srgbClr val="5C5CBE">
                    <a:alpha val="75294"/>
                  </a:srgbClr>
                </a:gs>
                <a:gs pos="100000">
                  <a:srgbClr val="5B5BC1">
                    <a:alpha val="75294"/>
                  </a:srgbClr>
                </a:gs>
              </a:gsLst>
              <a:lin ang="16200000" scaled="0"/>
            </a:gradFill>
            <a:ln w="9525" cap="flat" cmpd="sng">
              <a:solidFill>
                <a:schemeClr val="lt1"/>
              </a:solidFill>
              <a:prstDash val="solid"/>
              <a:round/>
              <a:headEnd type="none" w="med" len="med"/>
              <a:tailEnd type="none" w="med" len="med"/>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16" name="Shape 116"/>
            <p:cNvSpPr/>
            <p:nvPr/>
          </p:nvSpPr>
          <p:spPr>
            <a:xfrm>
              <a:off x="1569456" y="1736432"/>
              <a:ext cx="1645655" cy="1877869"/>
            </a:xfrm>
            <a:prstGeom prst="ellipse">
              <a:avLst/>
            </a:prstGeom>
            <a:gradFill>
              <a:gsLst>
                <a:gs pos="0">
                  <a:srgbClr val="161674"/>
                </a:gs>
                <a:gs pos="80000">
                  <a:srgbClr val="1C1C9A"/>
                </a:gs>
                <a:gs pos="100000">
                  <a:srgbClr val="1A1A9C"/>
                </a:gs>
              </a:gsLst>
              <a:lin ang="16200000" scaled="0"/>
            </a:gradFill>
            <a:ln w="9525" cap="flat" cmpd="sng">
              <a:solidFill>
                <a:schemeClr val="lt1"/>
              </a:solidFill>
              <a:prstDash val="solid"/>
              <a:round/>
              <a:headEnd type="none" w="med" len="med"/>
              <a:tailEnd type="none" w="med" len="med"/>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17" name="Shape 117"/>
            <p:cNvSpPr/>
            <p:nvPr/>
          </p:nvSpPr>
          <p:spPr>
            <a:xfrm>
              <a:off x="5409103" y="-94016"/>
              <a:ext cx="2872881" cy="1129307"/>
            </a:xfrm>
            <a:prstGeom prst="rect">
              <a:avLst/>
            </a:prstGeom>
            <a:noFill/>
            <a:ln>
              <a:noFill/>
            </a:ln>
          </p:spPr>
          <p:txBody>
            <a:bodyPr spcFirstLastPara="1" wrap="square" lIns="91425" tIns="91425" rIns="91425" bIns="91425" anchor="ctr" anchorCtr="0">
              <a:noAutofit/>
            </a:bodyPr>
            <a:lstStyle/>
            <a:p>
              <a:pPr>
                <a:spcBef>
                  <a:spcPts val="0"/>
                </a:spcBef>
                <a:spcAft>
                  <a:spcPts val="0"/>
                </a:spcAft>
              </a:pPr>
              <a:endParaRPr/>
            </a:p>
          </p:txBody>
        </p:sp>
        <p:sp>
          <p:nvSpPr>
            <p:cNvPr id="118" name="Shape 118"/>
            <p:cNvSpPr txBox="1"/>
            <p:nvPr/>
          </p:nvSpPr>
          <p:spPr>
            <a:xfrm>
              <a:off x="5409103" y="-94016"/>
              <a:ext cx="2872881" cy="1129307"/>
            </a:xfrm>
            <a:prstGeom prst="rect">
              <a:avLst/>
            </a:prstGeom>
            <a:noFill/>
            <a:ln>
              <a:noFill/>
            </a:ln>
          </p:spPr>
          <p:txBody>
            <a:bodyPr spcFirstLastPara="1" wrap="square" lIns="135125" tIns="24125" rIns="24125" bIns="24125" anchor="ctr" anchorCtr="0">
              <a:noAutofit/>
            </a:bodyPr>
            <a:lstStyle/>
            <a:p>
              <a:pPr>
                <a:spcBef>
                  <a:spcPts val="0"/>
                </a:spcBef>
                <a:spcAft>
                  <a:spcPts val="0"/>
                </a:spcAft>
              </a:pPr>
              <a:r>
                <a:rPr lang="en-GB" sz="1900">
                  <a:solidFill>
                    <a:schemeClr val="dk1"/>
                  </a:solidFill>
                  <a:latin typeface="Tahoma"/>
                  <a:ea typeface="Tahoma"/>
                  <a:cs typeface="Tahoma"/>
                  <a:sym typeface="Tahoma"/>
                </a:rPr>
                <a:t>What people will gain when they perform the behaviour</a:t>
              </a:r>
              <a:endParaRPr sz="1900">
                <a:solidFill>
                  <a:schemeClr val="dk1"/>
                </a:solidFill>
                <a:latin typeface="Tahoma"/>
                <a:ea typeface="Tahoma"/>
                <a:cs typeface="Tahoma"/>
                <a:sym typeface="Tahoma"/>
              </a:endParaRPr>
            </a:p>
          </p:txBody>
        </p:sp>
        <p:cxnSp>
          <p:nvCxnSpPr>
            <p:cNvPr id="119" name="Shape 119"/>
            <p:cNvCxnSpPr/>
            <p:nvPr/>
          </p:nvCxnSpPr>
          <p:spPr>
            <a:xfrm>
              <a:off x="5050680" y="314770"/>
              <a:ext cx="483989" cy="0"/>
            </a:xfrm>
            <a:prstGeom prst="straightConnector1">
              <a:avLst/>
            </a:prstGeom>
            <a:solidFill>
              <a:srgbClr val="303099"/>
            </a:solidFill>
            <a:ln w="25400" cap="flat" cmpd="sng">
              <a:solidFill>
                <a:srgbClr val="303099"/>
              </a:solidFill>
              <a:prstDash val="solid"/>
              <a:round/>
              <a:headEnd type="none" w="med" len="med"/>
              <a:tailEnd type="none" w="med" len="med"/>
            </a:ln>
          </p:spPr>
        </p:cxnSp>
        <p:cxnSp>
          <p:nvCxnSpPr>
            <p:cNvPr id="120" name="Shape 120"/>
            <p:cNvCxnSpPr/>
            <p:nvPr/>
          </p:nvCxnSpPr>
          <p:spPr>
            <a:xfrm rot="5400000">
              <a:off x="2670421" y="598387"/>
              <a:ext cx="2661294" cy="2095349"/>
            </a:xfrm>
            <a:prstGeom prst="straightConnector1">
              <a:avLst/>
            </a:prstGeom>
            <a:solidFill>
              <a:srgbClr val="303099"/>
            </a:solidFill>
            <a:ln w="25400" cap="flat" cmpd="sng">
              <a:solidFill>
                <a:srgbClr val="303099"/>
              </a:solidFill>
              <a:prstDash val="solid"/>
              <a:round/>
              <a:headEnd type="none" w="med" len="med"/>
              <a:tailEnd type="none" w="med" len="med"/>
            </a:ln>
          </p:spPr>
        </p:cxnSp>
        <p:sp>
          <p:nvSpPr>
            <p:cNvPr id="121" name="Shape 121"/>
            <p:cNvSpPr/>
            <p:nvPr/>
          </p:nvSpPr>
          <p:spPr>
            <a:xfrm>
              <a:off x="5434802" y="1182903"/>
              <a:ext cx="3008534" cy="626268"/>
            </a:xfrm>
            <a:prstGeom prst="rect">
              <a:avLst/>
            </a:prstGeom>
            <a:noFill/>
            <a:ln>
              <a:noFill/>
            </a:ln>
          </p:spPr>
          <p:txBody>
            <a:bodyPr spcFirstLastPara="1" wrap="square" lIns="91425" tIns="91425" rIns="91425" bIns="91425" anchor="ctr" anchorCtr="0">
              <a:noAutofit/>
            </a:bodyPr>
            <a:lstStyle/>
            <a:p>
              <a:pPr>
                <a:spcBef>
                  <a:spcPts val="0"/>
                </a:spcBef>
                <a:spcAft>
                  <a:spcPts val="0"/>
                </a:spcAft>
              </a:pPr>
              <a:endParaRPr/>
            </a:p>
          </p:txBody>
        </p:sp>
        <p:sp>
          <p:nvSpPr>
            <p:cNvPr id="122" name="Shape 122"/>
            <p:cNvSpPr txBox="1"/>
            <p:nvPr/>
          </p:nvSpPr>
          <p:spPr>
            <a:xfrm>
              <a:off x="5434802" y="1182903"/>
              <a:ext cx="3008534" cy="626268"/>
            </a:xfrm>
            <a:prstGeom prst="rect">
              <a:avLst/>
            </a:prstGeom>
            <a:noFill/>
            <a:ln>
              <a:noFill/>
            </a:ln>
          </p:spPr>
          <p:txBody>
            <a:bodyPr spcFirstLastPara="1" wrap="square" lIns="135125" tIns="24125" rIns="24125" bIns="24125" anchor="ctr" anchorCtr="0">
              <a:noAutofit/>
            </a:bodyPr>
            <a:lstStyle/>
            <a:p>
              <a:pPr>
                <a:spcBef>
                  <a:spcPts val="0"/>
                </a:spcBef>
                <a:spcAft>
                  <a:spcPts val="0"/>
                </a:spcAft>
              </a:pPr>
              <a:r>
                <a:rPr lang="en-GB" sz="1900">
                  <a:solidFill>
                    <a:schemeClr val="dk1"/>
                  </a:solidFill>
                  <a:latin typeface="Tahoma"/>
                  <a:ea typeface="Tahoma"/>
                  <a:cs typeface="Tahoma"/>
                  <a:sym typeface="Tahoma"/>
                </a:rPr>
                <a:t>The desired behaviour and the actual product</a:t>
              </a:r>
              <a:endParaRPr sz="1900">
                <a:solidFill>
                  <a:schemeClr val="dk1"/>
                </a:solidFill>
                <a:latin typeface="Tahoma"/>
                <a:ea typeface="Tahoma"/>
                <a:cs typeface="Tahoma"/>
                <a:sym typeface="Tahoma"/>
              </a:endParaRPr>
            </a:p>
          </p:txBody>
        </p:sp>
        <p:cxnSp>
          <p:nvCxnSpPr>
            <p:cNvPr id="123" name="Shape 123"/>
            <p:cNvCxnSpPr/>
            <p:nvPr/>
          </p:nvCxnSpPr>
          <p:spPr>
            <a:xfrm>
              <a:off x="5050680" y="1444078"/>
              <a:ext cx="483989" cy="0"/>
            </a:xfrm>
            <a:prstGeom prst="straightConnector1">
              <a:avLst/>
            </a:prstGeom>
            <a:solidFill>
              <a:srgbClr val="303099"/>
            </a:solidFill>
            <a:ln w="25400" cap="flat" cmpd="sng">
              <a:solidFill>
                <a:srgbClr val="303099"/>
              </a:solidFill>
              <a:prstDash val="solid"/>
              <a:round/>
              <a:headEnd type="none" w="med" len="med"/>
              <a:tailEnd type="none" w="med" len="med"/>
            </a:ln>
          </p:spPr>
        </p:cxnSp>
        <p:cxnSp>
          <p:nvCxnSpPr>
            <p:cNvPr id="124" name="Shape 124"/>
            <p:cNvCxnSpPr/>
            <p:nvPr/>
          </p:nvCxnSpPr>
          <p:spPr>
            <a:xfrm rot="5400000">
              <a:off x="3241658" y="1710078"/>
              <a:ext cx="2073796" cy="1540375"/>
            </a:xfrm>
            <a:prstGeom prst="straightConnector1">
              <a:avLst/>
            </a:prstGeom>
            <a:solidFill>
              <a:srgbClr val="303099"/>
            </a:solidFill>
            <a:ln w="25400" cap="flat" cmpd="sng">
              <a:solidFill>
                <a:srgbClr val="303099"/>
              </a:solidFill>
              <a:prstDash val="solid"/>
              <a:round/>
              <a:headEnd type="none" w="med" len="med"/>
              <a:tailEnd type="none" w="med" len="med"/>
            </a:ln>
          </p:spPr>
        </p:cxnSp>
        <p:sp>
          <p:nvSpPr>
            <p:cNvPr id="125" name="Shape 125"/>
            <p:cNvSpPr/>
            <p:nvPr/>
          </p:nvSpPr>
          <p:spPr>
            <a:xfrm>
              <a:off x="5563979" y="2068958"/>
              <a:ext cx="2874895" cy="1572335"/>
            </a:xfrm>
            <a:prstGeom prst="rect">
              <a:avLst/>
            </a:prstGeom>
            <a:noFill/>
            <a:ln>
              <a:noFill/>
            </a:ln>
          </p:spPr>
          <p:txBody>
            <a:bodyPr spcFirstLastPara="1" wrap="square" lIns="91425" tIns="91425" rIns="91425" bIns="91425" anchor="ctr" anchorCtr="0">
              <a:noAutofit/>
            </a:bodyPr>
            <a:lstStyle/>
            <a:p>
              <a:pPr>
                <a:spcBef>
                  <a:spcPts val="0"/>
                </a:spcBef>
                <a:spcAft>
                  <a:spcPts val="0"/>
                </a:spcAft>
              </a:pPr>
              <a:endParaRPr/>
            </a:p>
          </p:txBody>
        </p:sp>
        <p:sp>
          <p:nvSpPr>
            <p:cNvPr id="126" name="Shape 126"/>
            <p:cNvSpPr txBox="1"/>
            <p:nvPr/>
          </p:nvSpPr>
          <p:spPr>
            <a:xfrm>
              <a:off x="5563979" y="2068958"/>
              <a:ext cx="2874895" cy="1572335"/>
            </a:xfrm>
            <a:prstGeom prst="rect">
              <a:avLst/>
            </a:prstGeom>
            <a:noFill/>
            <a:ln>
              <a:noFill/>
            </a:ln>
          </p:spPr>
          <p:txBody>
            <a:bodyPr spcFirstLastPara="1" wrap="square" lIns="135125" tIns="24125" rIns="24125" bIns="24125" anchor="ctr" anchorCtr="0">
              <a:noAutofit/>
            </a:bodyPr>
            <a:lstStyle/>
            <a:p>
              <a:pPr>
                <a:spcBef>
                  <a:spcPts val="0"/>
                </a:spcBef>
                <a:spcAft>
                  <a:spcPts val="0"/>
                </a:spcAft>
              </a:pPr>
              <a:r>
                <a:rPr lang="en-GB" sz="1900">
                  <a:solidFill>
                    <a:schemeClr val="dk1"/>
                  </a:solidFill>
                  <a:latin typeface="Tahoma"/>
                  <a:ea typeface="Tahoma"/>
                  <a:cs typeface="Tahoma"/>
                  <a:sym typeface="Tahoma"/>
                </a:rPr>
                <a:t>Any tangible objects and services used to facilitate the behaviour change</a:t>
              </a:r>
              <a:endParaRPr sz="1900">
                <a:solidFill>
                  <a:schemeClr val="dk1"/>
                </a:solidFill>
                <a:latin typeface="Tahoma"/>
                <a:ea typeface="Tahoma"/>
                <a:cs typeface="Tahoma"/>
                <a:sym typeface="Tahoma"/>
              </a:endParaRPr>
            </a:p>
          </p:txBody>
        </p:sp>
        <p:cxnSp>
          <p:nvCxnSpPr>
            <p:cNvPr id="127" name="Shape 127"/>
            <p:cNvCxnSpPr/>
            <p:nvPr/>
          </p:nvCxnSpPr>
          <p:spPr>
            <a:xfrm>
              <a:off x="5050680" y="2573385"/>
              <a:ext cx="483989" cy="0"/>
            </a:xfrm>
            <a:prstGeom prst="straightConnector1">
              <a:avLst/>
            </a:prstGeom>
            <a:solidFill>
              <a:srgbClr val="303099"/>
            </a:solidFill>
            <a:ln w="25400" cap="flat" cmpd="sng">
              <a:solidFill>
                <a:srgbClr val="303099"/>
              </a:solidFill>
              <a:prstDash val="solid"/>
              <a:round/>
              <a:headEnd type="none" w="med" len="med"/>
              <a:tailEnd type="none" w="med" len="med"/>
            </a:ln>
          </p:spPr>
        </p:cxnSp>
        <p:cxnSp>
          <p:nvCxnSpPr>
            <p:cNvPr id="128" name="Shape 128"/>
            <p:cNvCxnSpPr/>
            <p:nvPr/>
          </p:nvCxnSpPr>
          <p:spPr>
            <a:xfrm rot="5400000">
              <a:off x="3813604" y="2820865"/>
              <a:ext cx="1481651" cy="985401"/>
            </a:xfrm>
            <a:prstGeom prst="straightConnector1">
              <a:avLst/>
            </a:prstGeom>
            <a:solidFill>
              <a:srgbClr val="303099"/>
            </a:solidFill>
            <a:ln w="25400" cap="flat" cmpd="sng">
              <a:solidFill>
                <a:srgbClr val="303099"/>
              </a:solidFill>
              <a:prstDash val="solid"/>
              <a:round/>
              <a:headEnd type="none" w="med" len="med"/>
              <a:tailEnd type="none" w="med" len="med"/>
            </a:ln>
          </p:spPr>
        </p:cxnSp>
      </p:grpSp>
      <p:sp>
        <p:nvSpPr>
          <p:cNvPr id="129" name="Shape 129"/>
          <p:cNvSpPr txBox="1"/>
          <p:nvPr/>
        </p:nvSpPr>
        <p:spPr>
          <a:xfrm>
            <a:off x="3810000" y="3293919"/>
            <a:ext cx="1016240" cy="535531"/>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a:solidFill>
                  <a:schemeClr val="lt1"/>
                </a:solidFill>
                <a:latin typeface="Tahoma"/>
                <a:ea typeface="Tahoma"/>
                <a:cs typeface="Tahoma"/>
                <a:sym typeface="Tahoma"/>
              </a:rPr>
              <a:t>Core</a:t>
            </a:r>
            <a:endParaRPr>
              <a:solidFill>
                <a:schemeClr val="lt1"/>
              </a:solidFill>
              <a:latin typeface="Tahoma"/>
              <a:ea typeface="Tahoma"/>
              <a:cs typeface="Tahoma"/>
              <a:sym typeface="Tahoma"/>
            </a:endParaRPr>
          </a:p>
        </p:txBody>
      </p:sp>
      <p:sp>
        <p:nvSpPr>
          <p:cNvPr id="130" name="Shape 130"/>
          <p:cNvSpPr txBox="1"/>
          <p:nvPr/>
        </p:nvSpPr>
        <p:spPr>
          <a:xfrm>
            <a:off x="3685307" y="4641274"/>
            <a:ext cx="1297150" cy="535531"/>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a:solidFill>
                  <a:schemeClr val="lt1"/>
                </a:solidFill>
                <a:latin typeface="Tahoma"/>
                <a:ea typeface="Tahoma"/>
                <a:cs typeface="Tahoma"/>
                <a:sym typeface="Tahoma"/>
              </a:rPr>
              <a:t>Actual</a:t>
            </a:r>
            <a:endParaRPr>
              <a:solidFill>
                <a:schemeClr val="lt1"/>
              </a:solidFill>
              <a:latin typeface="Tahoma"/>
              <a:ea typeface="Tahoma"/>
              <a:cs typeface="Tahoma"/>
              <a:sym typeface="Tahoma"/>
            </a:endParaRPr>
          </a:p>
        </p:txBody>
      </p:sp>
      <p:sp>
        <p:nvSpPr>
          <p:cNvPr id="131" name="Shape 131"/>
          <p:cNvSpPr txBox="1"/>
          <p:nvPr/>
        </p:nvSpPr>
        <p:spPr>
          <a:xfrm>
            <a:off x="3271965" y="5441372"/>
            <a:ext cx="2258567" cy="535531"/>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a:solidFill>
                  <a:schemeClr val="accent2"/>
                </a:solidFill>
                <a:latin typeface="Tahoma"/>
                <a:ea typeface="Tahoma"/>
                <a:cs typeface="Tahoma"/>
                <a:sym typeface="Tahoma"/>
              </a:rPr>
              <a:t>Augmented</a:t>
            </a:r>
            <a:endParaRPr>
              <a:solidFill>
                <a:schemeClr val="accent2"/>
              </a:solidFill>
              <a:latin typeface="Tahoma"/>
              <a:ea typeface="Tahoma"/>
              <a:cs typeface="Tahoma"/>
              <a:sym typeface="Tahoma"/>
            </a:endParaRPr>
          </a:p>
        </p:txBody>
      </p:sp>
      <p:sp>
        <p:nvSpPr>
          <p:cNvPr id="3" name="Titel 2">
            <a:extLst>
              <a:ext uri="{FF2B5EF4-FFF2-40B4-BE49-F238E27FC236}">
                <a16:creationId xmlns:a16="http://schemas.microsoft.com/office/drawing/2014/main" id="{8850FE85-0376-234E-95AC-C6CFA5012229}"/>
              </a:ext>
            </a:extLst>
          </p:cNvPr>
          <p:cNvSpPr>
            <a:spLocks noGrp="1"/>
          </p:cNvSpPr>
          <p:nvPr>
            <p:ph type="title"/>
          </p:nvPr>
        </p:nvSpPr>
        <p:spPr/>
        <p:txBody>
          <a:bodyPr/>
          <a:lstStyle/>
          <a:p>
            <a:r>
              <a:rPr lang="nl-NL" dirty="0"/>
              <a:t>Product</a:t>
            </a:r>
          </a:p>
        </p:txBody>
      </p:sp>
    </p:spTree>
    <p:extLst>
      <p:ext uri="{BB962C8B-B14F-4D97-AF65-F5344CB8AC3E}">
        <p14:creationId xmlns:p14="http://schemas.microsoft.com/office/powerpoint/2010/main" val="657380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7" name="Shape 137"/>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8</a:t>
            </a:fld>
            <a:endParaRPr sz="1200">
              <a:solidFill>
                <a:schemeClr val="lt1"/>
              </a:solidFill>
              <a:latin typeface="Tahoma"/>
              <a:ea typeface="Tahoma"/>
              <a:cs typeface="Tahoma"/>
              <a:sym typeface="Tahoma"/>
            </a:endParaRPr>
          </a:p>
        </p:txBody>
      </p:sp>
      <p:grpSp>
        <p:nvGrpSpPr>
          <p:cNvPr id="138" name="Shape 138"/>
          <p:cNvGrpSpPr/>
          <p:nvPr/>
        </p:nvGrpSpPr>
        <p:grpSpPr>
          <a:xfrm>
            <a:off x="1837459" y="871184"/>
            <a:ext cx="8443336" cy="5246682"/>
            <a:chOff x="0" y="-94016"/>
            <a:chExt cx="8443336" cy="5246682"/>
          </a:xfrm>
        </p:grpSpPr>
        <p:sp>
          <p:nvSpPr>
            <p:cNvPr id="139" name="Shape 139"/>
            <p:cNvSpPr/>
            <p:nvPr/>
          </p:nvSpPr>
          <p:spPr>
            <a:xfrm>
              <a:off x="0" y="281220"/>
              <a:ext cx="4867690" cy="4871446"/>
            </a:xfrm>
            <a:prstGeom prst="ellipse">
              <a:avLst/>
            </a:prstGeom>
            <a:gradFill>
              <a:gsLst>
                <a:gs pos="0">
                  <a:srgbClr val="86869D">
                    <a:alpha val="50196"/>
                  </a:srgbClr>
                </a:gs>
                <a:gs pos="80000">
                  <a:srgbClr val="B0B0CF">
                    <a:alpha val="50196"/>
                  </a:srgbClr>
                </a:gs>
                <a:gs pos="100000">
                  <a:srgbClr val="B0B0D1">
                    <a:alpha val="50196"/>
                  </a:srgbClr>
                </a:gs>
              </a:gsLst>
              <a:lin ang="16200000" scaled="0"/>
            </a:gradFill>
            <a:ln w="9525" cap="flat" cmpd="sng">
              <a:solidFill>
                <a:schemeClr val="lt1"/>
              </a:solidFill>
              <a:prstDash val="solid"/>
              <a:round/>
              <a:headEnd type="none" w="med" len="med"/>
              <a:tailEnd type="none" w="med" len="med"/>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40" name="Shape 140"/>
            <p:cNvSpPr/>
            <p:nvPr/>
          </p:nvSpPr>
          <p:spPr>
            <a:xfrm>
              <a:off x="883643" y="1102615"/>
              <a:ext cx="3058818" cy="3311809"/>
            </a:xfrm>
            <a:prstGeom prst="ellipse">
              <a:avLst/>
            </a:prstGeom>
            <a:gradFill>
              <a:gsLst>
                <a:gs pos="0">
                  <a:srgbClr val="464690">
                    <a:alpha val="75294"/>
                  </a:srgbClr>
                </a:gs>
                <a:gs pos="80000">
                  <a:srgbClr val="5C5CBE">
                    <a:alpha val="75294"/>
                  </a:srgbClr>
                </a:gs>
                <a:gs pos="100000">
                  <a:srgbClr val="5B5BC1">
                    <a:alpha val="75294"/>
                  </a:srgbClr>
                </a:gs>
              </a:gsLst>
              <a:lin ang="16200000" scaled="0"/>
            </a:gradFill>
            <a:ln w="9525" cap="flat" cmpd="sng">
              <a:solidFill>
                <a:schemeClr val="lt1"/>
              </a:solidFill>
              <a:prstDash val="solid"/>
              <a:round/>
              <a:headEnd type="none" w="med" len="med"/>
              <a:tailEnd type="none" w="med" len="med"/>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41" name="Shape 141"/>
            <p:cNvSpPr/>
            <p:nvPr/>
          </p:nvSpPr>
          <p:spPr>
            <a:xfrm>
              <a:off x="1569456" y="1736432"/>
              <a:ext cx="1645655" cy="1877869"/>
            </a:xfrm>
            <a:prstGeom prst="ellipse">
              <a:avLst/>
            </a:prstGeom>
            <a:gradFill>
              <a:gsLst>
                <a:gs pos="0">
                  <a:srgbClr val="161674"/>
                </a:gs>
                <a:gs pos="80000">
                  <a:srgbClr val="1C1C9A"/>
                </a:gs>
                <a:gs pos="100000">
                  <a:srgbClr val="1A1A9C"/>
                </a:gs>
              </a:gsLst>
              <a:lin ang="16200000" scaled="0"/>
            </a:gradFill>
            <a:ln w="9525" cap="flat" cmpd="sng">
              <a:solidFill>
                <a:schemeClr val="lt1"/>
              </a:solidFill>
              <a:prstDash val="solid"/>
              <a:round/>
              <a:headEnd type="none" w="med" len="med"/>
              <a:tailEnd type="none" w="med" len="med"/>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42" name="Shape 142"/>
            <p:cNvSpPr/>
            <p:nvPr/>
          </p:nvSpPr>
          <p:spPr>
            <a:xfrm>
              <a:off x="5409103" y="-94016"/>
              <a:ext cx="2872881" cy="1129307"/>
            </a:xfrm>
            <a:prstGeom prst="rect">
              <a:avLst/>
            </a:prstGeom>
            <a:noFill/>
            <a:ln>
              <a:noFill/>
            </a:ln>
          </p:spPr>
          <p:txBody>
            <a:bodyPr spcFirstLastPara="1" wrap="square" lIns="91425" tIns="91425" rIns="91425" bIns="91425" anchor="ctr" anchorCtr="0">
              <a:noAutofit/>
            </a:bodyPr>
            <a:lstStyle/>
            <a:p>
              <a:pPr>
                <a:spcBef>
                  <a:spcPts val="0"/>
                </a:spcBef>
                <a:spcAft>
                  <a:spcPts val="0"/>
                </a:spcAft>
              </a:pPr>
              <a:endParaRPr/>
            </a:p>
          </p:txBody>
        </p:sp>
        <p:sp>
          <p:nvSpPr>
            <p:cNvPr id="143" name="Shape 143"/>
            <p:cNvSpPr txBox="1"/>
            <p:nvPr/>
          </p:nvSpPr>
          <p:spPr>
            <a:xfrm>
              <a:off x="5409103" y="-94016"/>
              <a:ext cx="2872881" cy="1129307"/>
            </a:xfrm>
            <a:prstGeom prst="rect">
              <a:avLst/>
            </a:prstGeom>
            <a:noFill/>
            <a:ln>
              <a:noFill/>
            </a:ln>
          </p:spPr>
          <p:txBody>
            <a:bodyPr spcFirstLastPara="1" wrap="square" lIns="170675" tIns="30475" rIns="30475" bIns="30475" anchor="ctr" anchorCtr="0">
              <a:noAutofit/>
            </a:bodyPr>
            <a:lstStyle/>
            <a:p>
              <a:pPr>
                <a:spcBef>
                  <a:spcPts val="0"/>
                </a:spcBef>
                <a:spcAft>
                  <a:spcPts val="0"/>
                </a:spcAft>
              </a:pPr>
              <a:r>
                <a:rPr lang="en-GB" sz="2400">
                  <a:solidFill>
                    <a:schemeClr val="dk1"/>
                  </a:solidFill>
                  <a:latin typeface="Tahoma"/>
                  <a:ea typeface="Tahoma"/>
                  <a:cs typeface="Tahoma"/>
                  <a:sym typeface="Tahoma"/>
                </a:rPr>
                <a:t>Improvement in health outcomes</a:t>
              </a:r>
              <a:endParaRPr sz="2400">
                <a:solidFill>
                  <a:schemeClr val="dk1"/>
                </a:solidFill>
                <a:latin typeface="Tahoma"/>
                <a:ea typeface="Tahoma"/>
                <a:cs typeface="Tahoma"/>
                <a:sym typeface="Tahoma"/>
              </a:endParaRPr>
            </a:p>
          </p:txBody>
        </p:sp>
        <p:cxnSp>
          <p:nvCxnSpPr>
            <p:cNvPr id="144" name="Shape 144"/>
            <p:cNvCxnSpPr/>
            <p:nvPr/>
          </p:nvCxnSpPr>
          <p:spPr>
            <a:xfrm>
              <a:off x="5050680" y="314770"/>
              <a:ext cx="483989" cy="0"/>
            </a:xfrm>
            <a:prstGeom prst="straightConnector1">
              <a:avLst/>
            </a:prstGeom>
            <a:solidFill>
              <a:srgbClr val="303099"/>
            </a:solidFill>
            <a:ln w="25400" cap="flat" cmpd="sng">
              <a:solidFill>
                <a:srgbClr val="303099"/>
              </a:solidFill>
              <a:prstDash val="solid"/>
              <a:round/>
              <a:headEnd type="none" w="med" len="med"/>
              <a:tailEnd type="none" w="med" len="med"/>
            </a:ln>
          </p:spPr>
        </p:cxnSp>
        <p:cxnSp>
          <p:nvCxnSpPr>
            <p:cNvPr id="145" name="Shape 145"/>
            <p:cNvCxnSpPr/>
            <p:nvPr/>
          </p:nvCxnSpPr>
          <p:spPr>
            <a:xfrm rot="5400000">
              <a:off x="2670421" y="598387"/>
              <a:ext cx="2661294" cy="2095349"/>
            </a:xfrm>
            <a:prstGeom prst="straightConnector1">
              <a:avLst/>
            </a:prstGeom>
            <a:solidFill>
              <a:srgbClr val="303099"/>
            </a:solidFill>
            <a:ln w="25400" cap="flat" cmpd="sng">
              <a:solidFill>
                <a:srgbClr val="303099"/>
              </a:solidFill>
              <a:prstDash val="solid"/>
              <a:round/>
              <a:headEnd type="none" w="med" len="med"/>
              <a:tailEnd type="none" w="med" len="med"/>
            </a:ln>
          </p:spPr>
        </p:cxnSp>
        <p:sp>
          <p:nvSpPr>
            <p:cNvPr id="146" name="Shape 146"/>
            <p:cNvSpPr/>
            <p:nvPr/>
          </p:nvSpPr>
          <p:spPr>
            <a:xfrm>
              <a:off x="5434802" y="1182903"/>
              <a:ext cx="3008534" cy="626268"/>
            </a:xfrm>
            <a:prstGeom prst="rect">
              <a:avLst/>
            </a:prstGeom>
            <a:noFill/>
            <a:ln>
              <a:noFill/>
            </a:ln>
          </p:spPr>
          <p:txBody>
            <a:bodyPr spcFirstLastPara="1" wrap="square" lIns="91425" tIns="91425" rIns="91425" bIns="91425" anchor="ctr" anchorCtr="0">
              <a:noAutofit/>
            </a:bodyPr>
            <a:lstStyle/>
            <a:p>
              <a:pPr>
                <a:spcBef>
                  <a:spcPts val="0"/>
                </a:spcBef>
                <a:spcAft>
                  <a:spcPts val="0"/>
                </a:spcAft>
              </a:pPr>
              <a:endParaRPr/>
            </a:p>
          </p:txBody>
        </p:sp>
        <p:sp>
          <p:nvSpPr>
            <p:cNvPr id="147" name="Shape 147"/>
            <p:cNvSpPr txBox="1"/>
            <p:nvPr/>
          </p:nvSpPr>
          <p:spPr>
            <a:xfrm>
              <a:off x="5434802" y="1182903"/>
              <a:ext cx="3008534" cy="626268"/>
            </a:xfrm>
            <a:prstGeom prst="rect">
              <a:avLst/>
            </a:prstGeom>
            <a:noFill/>
            <a:ln>
              <a:noFill/>
            </a:ln>
          </p:spPr>
          <p:txBody>
            <a:bodyPr spcFirstLastPara="1" wrap="square" lIns="170675" tIns="30475" rIns="30475" bIns="30475" anchor="ctr" anchorCtr="0">
              <a:noAutofit/>
            </a:bodyPr>
            <a:lstStyle/>
            <a:p>
              <a:pPr>
                <a:spcBef>
                  <a:spcPts val="0"/>
                </a:spcBef>
                <a:spcAft>
                  <a:spcPts val="0"/>
                </a:spcAft>
              </a:pPr>
              <a:r>
                <a:rPr lang="en-GB" sz="2400">
                  <a:solidFill>
                    <a:schemeClr val="dk1"/>
                  </a:solidFill>
                  <a:latin typeface="Tahoma"/>
                  <a:ea typeface="Tahoma"/>
                  <a:cs typeface="Tahoma"/>
                  <a:sym typeface="Tahoma"/>
                </a:rPr>
                <a:t>Stop smoking clinic</a:t>
              </a:r>
              <a:endParaRPr sz="2400">
                <a:solidFill>
                  <a:schemeClr val="dk1"/>
                </a:solidFill>
                <a:latin typeface="Tahoma"/>
                <a:ea typeface="Tahoma"/>
                <a:cs typeface="Tahoma"/>
                <a:sym typeface="Tahoma"/>
              </a:endParaRPr>
            </a:p>
          </p:txBody>
        </p:sp>
        <p:cxnSp>
          <p:nvCxnSpPr>
            <p:cNvPr id="148" name="Shape 148"/>
            <p:cNvCxnSpPr/>
            <p:nvPr/>
          </p:nvCxnSpPr>
          <p:spPr>
            <a:xfrm>
              <a:off x="5050680" y="1444078"/>
              <a:ext cx="483989" cy="0"/>
            </a:xfrm>
            <a:prstGeom prst="straightConnector1">
              <a:avLst/>
            </a:prstGeom>
            <a:solidFill>
              <a:srgbClr val="303099"/>
            </a:solidFill>
            <a:ln w="25400" cap="flat" cmpd="sng">
              <a:solidFill>
                <a:srgbClr val="303099"/>
              </a:solidFill>
              <a:prstDash val="solid"/>
              <a:round/>
              <a:headEnd type="none" w="med" len="med"/>
              <a:tailEnd type="none" w="med" len="med"/>
            </a:ln>
          </p:spPr>
        </p:cxnSp>
        <p:cxnSp>
          <p:nvCxnSpPr>
            <p:cNvPr id="149" name="Shape 149"/>
            <p:cNvCxnSpPr/>
            <p:nvPr/>
          </p:nvCxnSpPr>
          <p:spPr>
            <a:xfrm rot="5400000">
              <a:off x="3241658" y="1710078"/>
              <a:ext cx="2073796" cy="1540375"/>
            </a:xfrm>
            <a:prstGeom prst="straightConnector1">
              <a:avLst/>
            </a:prstGeom>
            <a:solidFill>
              <a:srgbClr val="303099"/>
            </a:solidFill>
            <a:ln w="25400" cap="flat" cmpd="sng">
              <a:solidFill>
                <a:srgbClr val="303099"/>
              </a:solidFill>
              <a:prstDash val="solid"/>
              <a:round/>
              <a:headEnd type="none" w="med" len="med"/>
              <a:tailEnd type="none" w="med" len="med"/>
            </a:ln>
          </p:spPr>
        </p:cxnSp>
        <p:sp>
          <p:nvSpPr>
            <p:cNvPr id="150" name="Shape 150"/>
            <p:cNvSpPr/>
            <p:nvPr/>
          </p:nvSpPr>
          <p:spPr>
            <a:xfrm>
              <a:off x="5563979" y="2068958"/>
              <a:ext cx="2874895" cy="1572335"/>
            </a:xfrm>
            <a:prstGeom prst="rect">
              <a:avLst/>
            </a:prstGeom>
            <a:noFill/>
            <a:ln>
              <a:noFill/>
            </a:ln>
          </p:spPr>
          <p:txBody>
            <a:bodyPr spcFirstLastPara="1" wrap="square" lIns="91425" tIns="91425" rIns="91425" bIns="91425" anchor="ctr" anchorCtr="0">
              <a:noAutofit/>
            </a:bodyPr>
            <a:lstStyle/>
            <a:p>
              <a:pPr>
                <a:spcBef>
                  <a:spcPts val="0"/>
                </a:spcBef>
                <a:spcAft>
                  <a:spcPts val="0"/>
                </a:spcAft>
              </a:pPr>
              <a:endParaRPr/>
            </a:p>
          </p:txBody>
        </p:sp>
        <p:sp>
          <p:nvSpPr>
            <p:cNvPr id="151" name="Shape 151"/>
            <p:cNvSpPr txBox="1"/>
            <p:nvPr/>
          </p:nvSpPr>
          <p:spPr>
            <a:xfrm>
              <a:off x="5563979" y="2068958"/>
              <a:ext cx="2874895" cy="1572335"/>
            </a:xfrm>
            <a:prstGeom prst="rect">
              <a:avLst/>
            </a:prstGeom>
            <a:noFill/>
            <a:ln>
              <a:noFill/>
            </a:ln>
          </p:spPr>
          <p:txBody>
            <a:bodyPr spcFirstLastPara="1" wrap="square" lIns="163575" tIns="29200" rIns="29200" bIns="29200" anchor="ctr" anchorCtr="0">
              <a:noAutofit/>
            </a:bodyPr>
            <a:lstStyle/>
            <a:p>
              <a:pPr>
                <a:spcBef>
                  <a:spcPts val="0"/>
                </a:spcBef>
                <a:spcAft>
                  <a:spcPts val="0"/>
                </a:spcAft>
              </a:pPr>
              <a:r>
                <a:rPr lang="en-GB" sz="2300">
                  <a:solidFill>
                    <a:schemeClr val="dk1"/>
                  </a:solidFill>
                  <a:latin typeface="Tahoma"/>
                  <a:ea typeface="Tahoma"/>
                  <a:cs typeface="Tahoma"/>
                  <a:sym typeface="Tahoma"/>
                </a:rPr>
                <a:t>Stop smoking clinic with flexible opening hours and accessible locations</a:t>
              </a:r>
              <a:endParaRPr sz="2300">
                <a:solidFill>
                  <a:schemeClr val="dk1"/>
                </a:solidFill>
                <a:latin typeface="Tahoma"/>
                <a:ea typeface="Tahoma"/>
                <a:cs typeface="Tahoma"/>
                <a:sym typeface="Tahoma"/>
              </a:endParaRPr>
            </a:p>
          </p:txBody>
        </p:sp>
        <p:cxnSp>
          <p:nvCxnSpPr>
            <p:cNvPr id="152" name="Shape 152"/>
            <p:cNvCxnSpPr/>
            <p:nvPr/>
          </p:nvCxnSpPr>
          <p:spPr>
            <a:xfrm>
              <a:off x="5050680" y="2573385"/>
              <a:ext cx="483989" cy="0"/>
            </a:xfrm>
            <a:prstGeom prst="straightConnector1">
              <a:avLst/>
            </a:prstGeom>
            <a:solidFill>
              <a:srgbClr val="303099"/>
            </a:solidFill>
            <a:ln w="25400" cap="flat" cmpd="sng">
              <a:solidFill>
                <a:srgbClr val="303099"/>
              </a:solidFill>
              <a:prstDash val="solid"/>
              <a:round/>
              <a:headEnd type="none" w="med" len="med"/>
              <a:tailEnd type="none" w="med" len="med"/>
            </a:ln>
          </p:spPr>
        </p:cxnSp>
        <p:cxnSp>
          <p:nvCxnSpPr>
            <p:cNvPr id="153" name="Shape 153"/>
            <p:cNvCxnSpPr/>
            <p:nvPr/>
          </p:nvCxnSpPr>
          <p:spPr>
            <a:xfrm rot="5400000">
              <a:off x="3813604" y="2820865"/>
              <a:ext cx="1481651" cy="985401"/>
            </a:xfrm>
            <a:prstGeom prst="straightConnector1">
              <a:avLst/>
            </a:prstGeom>
            <a:solidFill>
              <a:srgbClr val="303099"/>
            </a:solidFill>
            <a:ln w="25400" cap="flat" cmpd="sng">
              <a:solidFill>
                <a:srgbClr val="303099"/>
              </a:solidFill>
              <a:prstDash val="solid"/>
              <a:round/>
              <a:headEnd type="none" w="med" len="med"/>
              <a:tailEnd type="none" w="med" len="med"/>
            </a:ln>
          </p:spPr>
        </p:cxnSp>
      </p:grpSp>
      <p:sp>
        <p:nvSpPr>
          <p:cNvPr id="154" name="Shape 154"/>
          <p:cNvSpPr txBox="1"/>
          <p:nvPr/>
        </p:nvSpPr>
        <p:spPr>
          <a:xfrm>
            <a:off x="3810000" y="3293919"/>
            <a:ext cx="1016240" cy="535531"/>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a:solidFill>
                  <a:schemeClr val="lt1"/>
                </a:solidFill>
                <a:latin typeface="Tahoma"/>
                <a:ea typeface="Tahoma"/>
                <a:cs typeface="Tahoma"/>
                <a:sym typeface="Tahoma"/>
              </a:rPr>
              <a:t>Core</a:t>
            </a:r>
            <a:endParaRPr>
              <a:solidFill>
                <a:schemeClr val="lt1"/>
              </a:solidFill>
              <a:latin typeface="Tahoma"/>
              <a:ea typeface="Tahoma"/>
              <a:cs typeface="Tahoma"/>
              <a:sym typeface="Tahoma"/>
            </a:endParaRPr>
          </a:p>
        </p:txBody>
      </p:sp>
      <p:sp>
        <p:nvSpPr>
          <p:cNvPr id="155" name="Shape 155"/>
          <p:cNvSpPr txBox="1"/>
          <p:nvPr/>
        </p:nvSpPr>
        <p:spPr>
          <a:xfrm>
            <a:off x="3685307" y="4641274"/>
            <a:ext cx="1297150" cy="535531"/>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a:solidFill>
                  <a:schemeClr val="lt1"/>
                </a:solidFill>
                <a:latin typeface="Tahoma"/>
                <a:ea typeface="Tahoma"/>
                <a:cs typeface="Tahoma"/>
                <a:sym typeface="Tahoma"/>
              </a:rPr>
              <a:t>Actual</a:t>
            </a:r>
            <a:endParaRPr>
              <a:solidFill>
                <a:schemeClr val="lt1"/>
              </a:solidFill>
              <a:latin typeface="Tahoma"/>
              <a:ea typeface="Tahoma"/>
              <a:cs typeface="Tahoma"/>
              <a:sym typeface="Tahoma"/>
            </a:endParaRPr>
          </a:p>
        </p:txBody>
      </p:sp>
      <p:sp>
        <p:nvSpPr>
          <p:cNvPr id="156" name="Shape 156"/>
          <p:cNvSpPr txBox="1"/>
          <p:nvPr/>
        </p:nvSpPr>
        <p:spPr>
          <a:xfrm>
            <a:off x="3271965" y="5441372"/>
            <a:ext cx="2258567" cy="535531"/>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a:solidFill>
                  <a:schemeClr val="accent2"/>
                </a:solidFill>
                <a:latin typeface="Tahoma"/>
                <a:ea typeface="Tahoma"/>
                <a:cs typeface="Tahoma"/>
                <a:sym typeface="Tahoma"/>
              </a:rPr>
              <a:t>Augmented</a:t>
            </a:r>
            <a:endParaRPr>
              <a:solidFill>
                <a:schemeClr val="accent2"/>
              </a:solidFill>
              <a:latin typeface="Tahoma"/>
              <a:ea typeface="Tahoma"/>
              <a:cs typeface="Tahoma"/>
              <a:sym typeface="Tahoma"/>
            </a:endParaRPr>
          </a:p>
        </p:txBody>
      </p:sp>
      <p:sp>
        <p:nvSpPr>
          <p:cNvPr id="157" name="Shape 157"/>
          <p:cNvSpPr txBox="1"/>
          <p:nvPr/>
        </p:nvSpPr>
        <p:spPr>
          <a:xfrm>
            <a:off x="1524001" y="6425235"/>
            <a:ext cx="9073095" cy="430887"/>
          </a:xfrm>
          <a:prstGeom prst="rect">
            <a:avLst/>
          </a:prstGeom>
          <a:noFill/>
          <a:ln>
            <a:noFill/>
          </a:ln>
        </p:spPr>
        <p:txBody>
          <a:bodyPr spcFirstLastPara="1" wrap="square" lIns="91425" tIns="45700" rIns="91425" bIns="45700" anchor="t" anchorCtr="0">
            <a:noAutofit/>
          </a:bodyPr>
          <a:lstStyle/>
          <a:p>
            <a:pPr>
              <a:lnSpc>
                <a:spcPct val="100000"/>
              </a:lnSpc>
              <a:spcBef>
                <a:spcPts val="0"/>
              </a:spcBef>
              <a:spcAft>
                <a:spcPts val="0"/>
              </a:spcAft>
            </a:pPr>
            <a:r>
              <a:rPr lang="en-GB" sz="1100" b="1">
                <a:solidFill>
                  <a:schemeClr val="lt1"/>
                </a:solidFill>
                <a:latin typeface="Tahoma"/>
                <a:ea typeface="Tahoma"/>
                <a:cs typeface="Tahoma"/>
                <a:sym typeface="Tahoma"/>
              </a:rPr>
              <a:t>Source: </a:t>
            </a:r>
            <a:r>
              <a:rPr lang="en-GB" sz="1100">
                <a:solidFill>
                  <a:schemeClr val="lt1"/>
                </a:solidFill>
                <a:latin typeface="Tahoma"/>
                <a:ea typeface="Tahoma"/>
                <a:cs typeface="Tahoma"/>
                <a:sym typeface="Tahoma"/>
              </a:rPr>
              <a:t>Merritt R. Development. In: French J, Blair-Stevens C, McVey D, Merritt R, editors. Social marketing and public health: theory and practice. Oxford: Oxford University Press; 2010.</a:t>
            </a:r>
            <a:endParaRPr sz="1100">
              <a:solidFill>
                <a:schemeClr val="lt1"/>
              </a:solidFill>
              <a:latin typeface="Tahoma"/>
              <a:ea typeface="Tahoma"/>
              <a:cs typeface="Tahoma"/>
              <a:sym typeface="Tahoma"/>
            </a:endParaRPr>
          </a:p>
        </p:txBody>
      </p:sp>
      <p:sp>
        <p:nvSpPr>
          <p:cNvPr id="3" name="Titel 2">
            <a:extLst>
              <a:ext uri="{FF2B5EF4-FFF2-40B4-BE49-F238E27FC236}">
                <a16:creationId xmlns:a16="http://schemas.microsoft.com/office/drawing/2014/main" id="{D2C03B5F-F55A-4448-B6C2-3FBD24B86853}"/>
              </a:ext>
            </a:extLst>
          </p:cNvPr>
          <p:cNvSpPr>
            <a:spLocks noGrp="1"/>
          </p:cNvSpPr>
          <p:nvPr>
            <p:ph type="title"/>
          </p:nvPr>
        </p:nvSpPr>
        <p:spPr/>
        <p:txBody>
          <a:bodyPr/>
          <a:lstStyle/>
          <a:p>
            <a:r>
              <a:rPr lang="nl-NL" dirty="0"/>
              <a:t>Product: smoking </a:t>
            </a:r>
            <a:r>
              <a:rPr lang="nl-NL" dirty="0" err="1"/>
              <a:t>cessation</a:t>
            </a:r>
            <a:endParaRPr lang="nl-NL" dirty="0"/>
          </a:p>
        </p:txBody>
      </p:sp>
    </p:spTree>
    <p:extLst>
      <p:ext uri="{BB962C8B-B14F-4D97-AF65-F5344CB8AC3E}">
        <p14:creationId xmlns:p14="http://schemas.microsoft.com/office/powerpoint/2010/main" val="2858692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3" name="Shape 163"/>
          <p:cNvSpPr txBox="1">
            <a:spLocks noGrp="1"/>
          </p:cNvSpPr>
          <p:nvPr>
            <p:ph type="body" idx="1"/>
          </p:nvPr>
        </p:nvSpPr>
        <p:spPr>
          <a:xfrm>
            <a:off x="1847851" y="1079500"/>
            <a:ext cx="8526463" cy="905164"/>
          </a:xfrm>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8333"/>
              </a:lnSpc>
              <a:spcBef>
                <a:spcPts val="0"/>
              </a:spcBef>
              <a:spcAft>
                <a:spcPts val="0"/>
              </a:spcAft>
            </a:pPr>
            <a:r>
              <a:rPr lang="en-GB">
                <a:solidFill>
                  <a:schemeClr val="dk1"/>
                </a:solidFill>
                <a:latin typeface="Tahoma"/>
                <a:ea typeface="Tahoma"/>
                <a:cs typeface="Tahoma"/>
                <a:sym typeface="Tahoma"/>
              </a:rPr>
              <a:t>Cost or sacrifice exchanged by the target audience for the promised benefit</a:t>
            </a:r>
            <a:endParaRPr/>
          </a:p>
          <a:p>
            <a:pPr>
              <a:lnSpc>
                <a:spcPct val="108333"/>
              </a:lnSpc>
              <a:spcBef>
                <a:spcPts val="900"/>
              </a:spcBef>
              <a:spcAft>
                <a:spcPts val="0"/>
              </a:spcAft>
            </a:pPr>
            <a:endParaRPr>
              <a:solidFill>
                <a:schemeClr val="dk1"/>
              </a:solidFill>
              <a:latin typeface="Tahoma"/>
              <a:ea typeface="Tahoma"/>
              <a:cs typeface="Tahoma"/>
              <a:sym typeface="Tahoma"/>
            </a:endParaRPr>
          </a:p>
          <a:p>
            <a:pPr>
              <a:lnSpc>
                <a:spcPct val="108333"/>
              </a:lnSpc>
              <a:spcBef>
                <a:spcPts val="900"/>
              </a:spcBef>
              <a:spcAft>
                <a:spcPts val="0"/>
              </a:spcAft>
            </a:pPr>
            <a:endParaRPr>
              <a:solidFill>
                <a:schemeClr val="dk1"/>
              </a:solidFill>
              <a:latin typeface="Tahoma"/>
              <a:ea typeface="Tahoma"/>
              <a:cs typeface="Tahoma"/>
              <a:sym typeface="Tahoma"/>
            </a:endParaRPr>
          </a:p>
        </p:txBody>
      </p:sp>
      <p:sp>
        <p:nvSpPr>
          <p:cNvPr id="164" name="Shape 164"/>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9</a:t>
            </a:fld>
            <a:endParaRPr sz="1200">
              <a:solidFill>
                <a:schemeClr val="lt1"/>
              </a:solidFill>
              <a:latin typeface="Tahoma"/>
              <a:ea typeface="Tahoma"/>
              <a:cs typeface="Tahoma"/>
              <a:sym typeface="Tahoma"/>
            </a:endParaRPr>
          </a:p>
        </p:txBody>
      </p:sp>
      <p:grpSp>
        <p:nvGrpSpPr>
          <p:cNvPr id="165" name="Shape 165"/>
          <p:cNvGrpSpPr/>
          <p:nvPr/>
        </p:nvGrpSpPr>
        <p:grpSpPr>
          <a:xfrm>
            <a:off x="3047999" y="1999678"/>
            <a:ext cx="6096000" cy="4064000"/>
            <a:chOff x="-1" y="0"/>
            <a:chExt cx="6096000" cy="4064000"/>
          </a:xfrm>
        </p:grpSpPr>
        <p:sp>
          <p:nvSpPr>
            <p:cNvPr id="166" name="Shape 166"/>
            <p:cNvSpPr/>
            <p:nvPr/>
          </p:nvSpPr>
          <p:spPr>
            <a:xfrm rot="-300000">
              <a:off x="18706" y="1685100"/>
              <a:ext cx="6058586" cy="693799"/>
            </a:xfrm>
            <a:prstGeom prst="mathMinus">
              <a:avLst>
                <a:gd name="adj1" fmla="val 23520"/>
              </a:avLst>
            </a:prstGeom>
            <a:solidFill>
              <a:srgbClr val="CCCCDD"/>
            </a:solidFill>
            <a:ln w="25400" cap="flat" cmpd="sng">
              <a:solidFill>
                <a:schemeClr val="lt1"/>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167" name="Shape 167"/>
            <p:cNvSpPr/>
            <p:nvPr/>
          </p:nvSpPr>
          <p:spPr>
            <a:xfrm>
              <a:off x="731520" y="203200"/>
              <a:ext cx="1828800" cy="1625600"/>
            </a:xfrm>
            <a:prstGeom prst="downArrow">
              <a:avLst>
                <a:gd name="adj1" fmla="val 50000"/>
                <a:gd name="adj2" fmla="val 50000"/>
              </a:avLst>
            </a:prstGeom>
            <a:solidFill>
              <a:srgbClr val="2B2B8A"/>
            </a:solidFill>
            <a:ln w="25400" cap="flat" cmpd="sng">
              <a:solidFill>
                <a:schemeClr val="lt1"/>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168" name="Shape 168"/>
            <p:cNvSpPr/>
            <p:nvPr/>
          </p:nvSpPr>
          <p:spPr>
            <a:xfrm>
              <a:off x="3230880" y="0"/>
              <a:ext cx="1950720" cy="1706880"/>
            </a:xfrm>
            <a:prstGeom prst="rect">
              <a:avLst/>
            </a:prstGeom>
            <a:noFill/>
            <a:ln>
              <a:noFill/>
            </a:ln>
          </p:spPr>
          <p:txBody>
            <a:bodyPr spcFirstLastPara="1" wrap="square" lIns="91425" tIns="91425" rIns="91425" bIns="91425" anchor="ctr" anchorCtr="0">
              <a:noAutofit/>
            </a:bodyPr>
            <a:lstStyle/>
            <a:p>
              <a:pPr>
                <a:spcBef>
                  <a:spcPts val="0"/>
                </a:spcBef>
                <a:spcAft>
                  <a:spcPts val="0"/>
                </a:spcAft>
              </a:pPr>
              <a:endParaRPr/>
            </a:p>
          </p:txBody>
        </p:sp>
        <p:sp>
          <p:nvSpPr>
            <p:cNvPr id="169" name="Shape 169"/>
            <p:cNvSpPr txBox="1"/>
            <p:nvPr/>
          </p:nvSpPr>
          <p:spPr>
            <a:xfrm>
              <a:off x="3230880" y="0"/>
              <a:ext cx="1950720" cy="1706880"/>
            </a:xfrm>
            <a:prstGeom prst="rect">
              <a:avLst/>
            </a:prstGeom>
            <a:noFill/>
            <a:ln>
              <a:noFill/>
            </a:ln>
          </p:spPr>
          <p:txBody>
            <a:bodyPr spcFirstLastPara="1" wrap="square" lIns="192000" tIns="192000" rIns="192000" bIns="192000" anchor="ctr" anchorCtr="0">
              <a:noAutofit/>
            </a:bodyPr>
            <a:lstStyle/>
            <a:p>
              <a:pPr algn="ctr">
                <a:spcBef>
                  <a:spcPts val="0"/>
                </a:spcBef>
                <a:spcAft>
                  <a:spcPts val="0"/>
                </a:spcAft>
              </a:pPr>
              <a:endParaRPr sz="2700">
                <a:solidFill>
                  <a:schemeClr val="dk1"/>
                </a:solidFill>
                <a:latin typeface="Tahoma"/>
                <a:ea typeface="Tahoma"/>
                <a:cs typeface="Tahoma"/>
                <a:sym typeface="Tahoma"/>
              </a:endParaRPr>
            </a:p>
            <a:p>
              <a:pPr algn="ctr">
                <a:spcBef>
                  <a:spcPts val="945"/>
                </a:spcBef>
                <a:spcAft>
                  <a:spcPts val="0"/>
                </a:spcAft>
              </a:pPr>
              <a:r>
                <a:rPr lang="en-GB" sz="2700">
                  <a:solidFill>
                    <a:schemeClr val="dk1"/>
                  </a:solidFill>
                  <a:latin typeface="Tahoma"/>
                  <a:ea typeface="Tahoma"/>
                  <a:cs typeface="Tahoma"/>
                  <a:sym typeface="Tahoma"/>
                </a:rPr>
                <a:t>Add benefits</a:t>
              </a:r>
              <a:endParaRPr sz="2700">
                <a:solidFill>
                  <a:schemeClr val="dk1"/>
                </a:solidFill>
                <a:latin typeface="Tahoma"/>
                <a:ea typeface="Tahoma"/>
                <a:cs typeface="Tahoma"/>
                <a:sym typeface="Tahoma"/>
              </a:endParaRPr>
            </a:p>
          </p:txBody>
        </p:sp>
        <p:sp>
          <p:nvSpPr>
            <p:cNvPr id="170" name="Shape 170"/>
            <p:cNvSpPr/>
            <p:nvPr/>
          </p:nvSpPr>
          <p:spPr>
            <a:xfrm>
              <a:off x="3535680" y="2235200"/>
              <a:ext cx="1828800" cy="1625600"/>
            </a:xfrm>
            <a:prstGeom prst="upArrow">
              <a:avLst>
                <a:gd name="adj1" fmla="val 50000"/>
                <a:gd name="adj2" fmla="val 50000"/>
              </a:avLst>
            </a:prstGeom>
            <a:solidFill>
              <a:srgbClr val="9898BF"/>
            </a:solidFill>
            <a:ln w="25400" cap="flat" cmpd="sng">
              <a:solidFill>
                <a:schemeClr val="lt1"/>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171" name="Shape 171"/>
            <p:cNvSpPr/>
            <p:nvPr/>
          </p:nvSpPr>
          <p:spPr>
            <a:xfrm>
              <a:off x="914400" y="2357120"/>
              <a:ext cx="1950720" cy="1706880"/>
            </a:xfrm>
            <a:prstGeom prst="rect">
              <a:avLst/>
            </a:prstGeom>
            <a:noFill/>
            <a:ln>
              <a:noFill/>
            </a:ln>
          </p:spPr>
          <p:txBody>
            <a:bodyPr spcFirstLastPara="1" wrap="square" lIns="91425" tIns="91425" rIns="91425" bIns="91425" anchor="ctr" anchorCtr="0">
              <a:noAutofit/>
            </a:bodyPr>
            <a:lstStyle/>
            <a:p>
              <a:pPr>
                <a:spcBef>
                  <a:spcPts val="0"/>
                </a:spcBef>
                <a:spcAft>
                  <a:spcPts val="0"/>
                </a:spcAft>
              </a:pPr>
              <a:endParaRPr/>
            </a:p>
          </p:txBody>
        </p:sp>
        <p:sp>
          <p:nvSpPr>
            <p:cNvPr id="172" name="Shape 172"/>
            <p:cNvSpPr txBox="1"/>
            <p:nvPr/>
          </p:nvSpPr>
          <p:spPr>
            <a:xfrm>
              <a:off x="914400" y="2357120"/>
              <a:ext cx="1950720" cy="1706880"/>
            </a:xfrm>
            <a:prstGeom prst="rect">
              <a:avLst/>
            </a:prstGeom>
            <a:noFill/>
            <a:ln>
              <a:noFill/>
            </a:ln>
          </p:spPr>
          <p:txBody>
            <a:bodyPr spcFirstLastPara="1" wrap="square" lIns="192000" tIns="192000" rIns="192000" bIns="192000" anchor="ctr" anchorCtr="0">
              <a:noAutofit/>
            </a:bodyPr>
            <a:lstStyle/>
            <a:p>
              <a:pPr algn="ctr">
                <a:spcBef>
                  <a:spcPts val="0"/>
                </a:spcBef>
                <a:spcAft>
                  <a:spcPts val="0"/>
                </a:spcAft>
              </a:pPr>
              <a:endParaRPr sz="2700">
                <a:solidFill>
                  <a:schemeClr val="dk1"/>
                </a:solidFill>
                <a:latin typeface="Tahoma"/>
                <a:ea typeface="Tahoma"/>
                <a:cs typeface="Tahoma"/>
                <a:sym typeface="Tahoma"/>
              </a:endParaRPr>
            </a:p>
            <a:p>
              <a:pPr algn="ctr">
                <a:spcBef>
                  <a:spcPts val="945"/>
                </a:spcBef>
                <a:spcAft>
                  <a:spcPts val="0"/>
                </a:spcAft>
              </a:pPr>
              <a:r>
                <a:rPr lang="en-GB" sz="2700">
                  <a:solidFill>
                    <a:schemeClr val="dk1"/>
                  </a:solidFill>
                  <a:latin typeface="Tahoma"/>
                  <a:ea typeface="Tahoma"/>
                  <a:cs typeface="Tahoma"/>
                  <a:sym typeface="Tahoma"/>
                </a:rPr>
                <a:t>Decrease costs</a:t>
              </a:r>
              <a:endParaRPr sz="2700">
                <a:solidFill>
                  <a:schemeClr val="dk1"/>
                </a:solidFill>
                <a:latin typeface="Tahoma"/>
                <a:ea typeface="Tahoma"/>
                <a:cs typeface="Tahoma"/>
                <a:sym typeface="Tahoma"/>
              </a:endParaRPr>
            </a:p>
          </p:txBody>
        </p:sp>
      </p:grpSp>
      <p:sp>
        <p:nvSpPr>
          <p:cNvPr id="173" name="Shape 173"/>
          <p:cNvSpPr txBox="1"/>
          <p:nvPr/>
        </p:nvSpPr>
        <p:spPr>
          <a:xfrm>
            <a:off x="1524000" y="6441210"/>
            <a:ext cx="8905010" cy="24468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 </a:t>
            </a:r>
            <a:r>
              <a:rPr lang="en-GB" sz="1100">
                <a:solidFill>
                  <a:schemeClr val="lt1"/>
                </a:solidFill>
                <a:latin typeface="Tahoma"/>
                <a:ea typeface="Tahoma"/>
                <a:cs typeface="Tahoma"/>
                <a:sym typeface="Tahoma"/>
              </a:rPr>
              <a:t>Grier S, Bryant CA. Social marketing in public health. Ann Rev Public Health. 2005;26:319-339.</a:t>
            </a:r>
            <a:endParaRPr sz="1100" b="1">
              <a:solidFill>
                <a:schemeClr val="lt1"/>
              </a:solidFill>
              <a:latin typeface="Tahoma"/>
              <a:ea typeface="Tahoma"/>
              <a:cs typeface="Tahoma"/>
              <a:sym typeface="Tahoma"/>
            </a:endParaRPr>
          </a:p>
        </p:txBody>
      </p:sp>
      <p:sp>
        <p:nvSpPr>
          <p:cNvPr id="3" name="Titel 2">
            <a:extLst>
              <a:ext uri="{FF2B5EF4-FFF2-40B4-BE49-F238E27FC236}">
                <a16:creationId xmlns:a16="http://schemas.microsoft.com/office/drawing/2014/main" id="{4064C661-5A2D-BB4B-98E7-E0765EE1C2E8}"/>
              </a:ext>
            </a:extLst>
          </p:cNvPr>
          <p:cNvSpPr>
            <a:spLocks noGrp="1"/>
          </p:cNvSpPr>
          <p:nvPr>
            <p:ph type="title"/>
          </p:nvPr>
        </p:nvSpPr>
        <p:spPr/>
        <p:txBody>
          <a:bodyPr/>
          <a:lstStyle/>
          <a:p>
            <a:r>
              <a:rPr lang="nl-NL" dirty="0"/>
              <a:t>Price</a:t>
            </a:r>
          </a:p>
        </p:txBody>
      </p:sp>
    </p:spTree>
    <p:extLst>
      <p:ext uri="{BB962C8B-B14F-4D97-AF65-F5344CB8AC3E}">
        <p14:creationId xmlns:p14="http://schemas.microsoft.com/office/powerpoint/2010/main" val="212375635"/>
      </p:ext>
    </p:extLst>
  </p:cSld>
  <p:clrMapOvr>
    <a:masterClrMapping/>
  </p:clrMapOvr>
</p:sld>
</file>

<file path=ppt/theme/theme1.xml><?xml version="1.0" encoding="utf-8"?>
<a:theme xmlns:a="http://schemas.openxmlformats.org/drawingml/2006/main" name="ECDC_PowerPoint_Template_2017">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CDC_PowerPoint_Template_2009_rev_1_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CDC_PowerPoint_Template_2009_rev_1_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CDC_PowerPoint_Template_2009_rev_1_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CDC_PowerPoint_Template_2009_rev_1_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CDC_PowerPoint_Template_2009_rev_1_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CDC_PowerPoint_Template_2009_rev_1_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CDC_PowerPoint_Template_2009_rev_1_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CDC_PowerPoint_Template_2009_rev_1_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CDC_PowerPoint_Template_2009_rev_1_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CDC_PowerPoint_Template_2009_rev_1_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CDC_PowerPoint_Template_2009_rev_1_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B2AD77C4-1894-4974-954E-AEA6AD072D25}"/>
    </a:ext>
  </a:extLst>
</a:theme>
</file>

<file path=ppt/theme/theme2.xml><?xml version="1.0" encoding="utf-8"?>
<a:theme xmlns:a="http://schemas.openxmlformats.org/drawingml/2006/main" name="ECDC_PowerPoint_Template_2017-2">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Custom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8C49C7B8-4CE6-420F-AD30-715851A5BCFC}"/>
    </a:ext>
  </a:extLst>
</a:theme>
</file>

<file path=ppt/theme/theme3.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ECDC_PowerPoint_Template_2017</Template>
  <TotalTime>18</TotalTime>
  <Words>2548</Words>
  <Application>Microsoft Office PowerPoint</Application>
  <PresentationFormat>Breedbeeld</PresentationFormat>
  <Paragraphs>266</Paragraphs>
  <Slides>19</Slides>
  <Notes>18</Notes>
  <HiddenSlides>0</HiddenSlides>
  <MMClips>0</MMClips>
  <ScaleCrop>false</ScaleCrop>
  <HeadingPairs>
    <vt:vector size="6" baseType="variant">
      <vt:variant>
        <vt:lpstr>Gebruikte lettertypen</vt:lpstr>
      </vt:variant>
      <vt:variant>
        <vt:i4>6</vt:i4>
      </vt:variant>
      <vt:variant>
        <vt:lpstr>Thema</vt:lpstr>
      </vt:variant>
      <vt:variant>
        <vt:i4>2</vt:i4>
      </vt:variant>
      <vt:variant>
        <vt:lpstr>Diatitels</vt:lpstr>
      </vt:variant>
      <vt:variant>
        <vt:i4>19</vt:i4>
      </vt:variant>
    </vt:vector>
  </HeadingPairs>
  <TitlesOfParts>
    <vt:vector size="27" baseType="lpstr">
      <vt:lpstr>Arial</vt:lpstr>
      <vt:lpstr>Courier New</vt:lpstr>
      <vt:lpstr>Noto Sans Symbols</vt:lpstr>
      <vt:lpstr>Tahoma</vt:lpstr>
      <vt:lpstr>Times</vt:lpstr>
      <vt:lpstr>Wingdings</vt:lpstr>
      <vt:lpstr>ECDC_PowerPoint_Template_2017</vt:lpstr>
      <vt:lpstr>ECDC_PowerPoint_Template_2017-2</vt:lpstr>
      <vt:lpstr>Module 1: Introduction to the development of prudent antibiotic use campaigns Session 4: Strategy development</vt:lpstr>
      <vt:lpstr>Objectives</vt:lpstr>
      <vt:lpstr>Outline</vt:lpstr>
      <vt:lpstr>Developing the strategy</vt:lpstr>
      <vt:lpstr>The 4 P’s of marketing</vt:lpstr>
      <vt:lpstr>Product</vt:lpstr>
      <vt:lpstr>Product</vt:lpstr>
      <vt:lpstr>Product: smoking cessation</vt:lpstr>
      <vt:lpstr>Price</vt:lpstr>
      <vt:lpstr>Price of…</vt:lpstr>
      <vt:lpstr>Place</vt:lpstr>
      <vt:lpstr>Place for…</vt:lpstr>
      <vt:lpstr>Promotion</vt:lpstr>
      <vt:lpstr>Making decisions</vt:lpstr>
      <vt:lpstr>Misconceptions on selecting channels (1) </vt:lpstr>
      <vt:lpstr>Misconceptions on selecting channels (2)</vt:lpstr>
      <vt:lpstr>Thank you!</vt:lpstr>
      <vt:lpstr>References</vt:lpstr>
      <vt:lpstr>Acknowledgements  The creation of this training material was commissioned in 2011 by ECDC to the department of Public Health Sciences of the Karolinska Institutet (SE) with the direct involvement of Senia Rosales, Erika Anne-Marie Saliba, Charlotta Zacharias and Cecilia Stålsby Lundborg.   The revision and update of this training material was commissioned in 2017 by ECDC to Transmissible (NL) with the direct involvement of Anja Schreijer, Remco Schrijver, Marita van der Laar and Arnold Bosman.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Module 1: Introduction to the development of prudent antibiotic use campaigns Session 4: Strategy development</dc:title>
  <dc:creator>Anja Schreijer</dc:creator>
  <cp:keywords>Template, PowerPoint</cp:keywords>
  <cp:lastModifiedBy>arnold bosman</cp:lastModifiedBy>
  <cp:revision>8</cp:revision>
  <cp:lastPrinted>2018-01-12T14:15:37Z</cp:lastPrinted>
  <dcterms:created xsi:type="dcterms:W3CDTF">2018-04-14T12:39:08Z</dcterms:created>
  <dcterms:modified xsi:type="dcterms:W3CDTF">2018-06-04T06:31:39Z</dcterms:modified>
</cp:coreProperties>
</file>