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651" r:id="rId4"/>
    <p:sldMasterId id="2147483653" r:id="rId5"/>
    <p:sldMasterId id="2147483671" r:id="rId6"/>
    <p:sldMasterId id="2147483677" r:id="rId7"/>
  </p:sldMasterIdLst>
  <p:notesMasterIdLst>
    <p:notesMasterId r:id="rId70"/>
  </p:notesMasterIdLst>
  <p:handoutMasterIdLst>
    <p:handoutMasterId r:id="rId71"/>
  </p:handoutMasterIdLst>
  <p:sldIdLst>
    <p:sldId id="256" r:id="rId8"/>
    <p:sldId id="295" r:id="rId9"/>
    <p:sldId id="297" r:id="rId10"/>
    <p:sldId id="362" r:id="rId11"/>
    <p:sldId id="311" r:id="rId12"/>
    <p:sldId id="310" r:id="rId13"/>
    <p:sldId id="309" r:id="rId14"/>
    <p:sldId id="313" r:id="rId15"/>
    <p:sldId id="312" r:id="rId16"/>
    <p:sldId id="269" r:id="rId17"/>
    <p:sldId id="267" r:id="rId18"/>
    <p:sldId id="263" r:id="rId19"/>
    <p:sldId id="323" r:id="rId20"/>
    <p:sldId id="324" r:id="rId21"/>
    <p:sldId id="266" r:id="rId22"/>
    <p:sldId id="314" r:id="rId23"/>
    <p:sldId id="315" r:id="rId24"/>
    <p:sldId id="318" r:id="rId25"/>
    <p:sldId id="319" r:id="rId26"/>
    <p:sldId id="317" r:id="rId27"/>
    <p:sldId id="320" r:id="rId28"/>
    <p:sldId id="316" r:id="rId29"/>
    <p:sldId id="321" r:id="rId30"/>
    <p:sldId id="322" r:id="rId31"/>
    <p:sldId id="325" r:id="rId32"/>
    <p:sldId id="326" r:id="rId33"/>
    <p:sldId id="327" r:id="rId34"/>
    <p:sldId id="337" r:id="rId35"/>
    <p:sldId id="338" r:id="rId36"/>
    <p:sldId id="330" r:id="rId37"/>
    <p:sldId id="331" r:id="rId38"/>
    <p:sldId id="332" r:id="rId39"/>
    <p:sldId id="333" r:id="rId40"/>
    <p:sldId id="369" r:id="rId41"/>
    <p:sldId id="334" r:id="rId42"/>
    <p:sldId id="361" r:id="rId43"/>
    <p:sldId id="335" r:id="rId44"/>
    <p:sldId id="336" r:id="rId45"/>
    <p:sldId id="328" r:id="rId46"/>
    <p:sldId id="368" r:id="rId47"/>
    <p:sldId id="339" r:id="rId48"/>
    <p:sldId id="340" r:id="rId49"/>
    <p:sldId id="341" r:id="rId50"/>
    <p:sldId id="342" r:id="rId51"/>
    <p:sldId id="343" r:id="rId52"/>
    <p:sldId id="346" r:id="rId53"/>
    <p:sldId id="344" r:id="rId54"/>
    <p:sldId id="357" r:id="rId55"/>
    <p:sldId id="347" r:id="rId56"/>
    <p:sldId id="348" r:id="rId57"/>
    <p:sldId id="345" r:id="rId58"/>
    <p:sldId id="363" r:id="rId59"/>
    <p:sldId id="367" r:id="rId60"/>
    <p:sldId id="351" r:id="rId61"/>
    <p:sldId id="358" r:id="rId62"/>
    <p:sldId id="364" r:id="rId63"/>
    <p:sldId id="365" r:id="rId64"/>
    <p:sldId id="366" r:id="rId65"/>
    <p:sldId id="349" r:id="rId66"/>
    <p:sldId id="352" r:id="rId67"/>
    <p:sldId id="359" r:id="rId68"/>
    <p:sldId id="260" r:id="rId69"/>
  </p:sldIdLst>
  <p:sldSz cx="12192000" cy="6858000"/>
  <p:notesSz cx="7023100" cy="9309100"/>
  <p:custDataLst>
    <p:tags r:id="rId72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9AE23"/>
    <a:srgbClr val="996633"/>
    <a:srgbClr val="99CC00"/>
    <a:srgbClr val="FFDD00"/>
    <a:srgbClr val="336699"/>
    <a:srgbClr val="008000"/>
    <a:srgbClr val="333333"/>
    <a:srgbClr val="3366CC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255" autoAdjust="0"/>
  </p:normalViewPr>
  <p:slideViewPr>
    <p:cSldViewPr snapToGrid="0">
      <p:cViewPr varScale="1">
        <p:scale>
          <a:sx n="131" d="100"/>
          <a:sy n="131" d="100"/>
        </p:scale>
        <p:origin x="63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 snapToGrid="0">
      <p:cViewPr varScale="1">
        <p:scale>
          <a:sx n="79" d="100"/>
          <a:sy n="79" d="100"/>
        </p:scale>
        <p:origin x="3102" y="10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16" Type="http://schemas.openxmlformats.org/officeDocument/2006/relationships/slide" Target="slides/slide9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4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tags" Target="tags/tag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notesMaster" Target="notesMasters/notesMaster1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71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29" Type="http://schemas.openxmlformats.org/officeDocument/2006/relationships/slide" Target="slides/slide2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545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534988"/>
            <a:ext cx="4221163" cy="237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9211" y="3235559"/>
            <a:ext cx="5618480" cy="537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7569" y="8841859"/>
            <a:ext cx="3043891" cy="4657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330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355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6238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5714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0866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2642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504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1407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9121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1667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40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8500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5141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18925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6806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85859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621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4629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24617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2785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69368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9261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197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86099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2104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92280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9417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34409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65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573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88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4138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9562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4505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28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45"/>
            <a:ext cx="12192000" cy="6857999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3" y="3598863"/>
            <a:ext cx="11275484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3" y="4318000"/>
            <a:ext cx="11275484" cy="142161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da-DK"/>
              <a:t>Klik for at redigere undertiteltypografien i masteren</a:t>
            </a:r>
            <a:endParaRPr lang="en-GB" dirty="0"/>
          </a:p>
        </p:txBody>
      </p:sp>
      <p:pic>
        <p:nvPicPr>
          <p:cNvPr id="8" name="Picture 12"/>
          <p:cNvPicPr>
            <a:picLocks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318749" y="504825"/>
            <a:ext cx="1263651" cy="11366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108000" y="6480000"/>
            <a:ext cx="255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861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999" y="6475541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249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3681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A24536D-1F76-4CA4-B8A0-42242BE25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339A-AD4C-4299-B676-C4ADA05616EE}" type="datetime1">
              <a:rPr lang="en-GB" smtClean="0"/>
              <a:t>16/02/2025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9E10B96-4AE9-44E7-87D5-79EB4FB34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D2DAAAA-2B59-4C99-814B-17AD73569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80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defRPr sz="2400"/>
            </a:lvl1pPr>
            <a:lvl2pPr marL="269861" indent="-26986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2400">
                <a:latin typeface="Tahoma" pitchFamily="34" charset="0"/>
                <a:cs typeface="Tahoma" pitchFamily="34" charset="0"/>
              </a:defRPr>
            </a:lvl2pPr>
            <a:lvl3pPr marL="541312" indent="-271449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24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14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73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0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999" y="6475541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26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59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CF9D6A-18B6-422E-B5F3-6B6445763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8339A-AD4C-4299-B676-C4ADA05616EE}" type="datetime1">
              <a:rPr lang="en-GB" smtClean="0"/>
              <a:t>16/02/2025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F580B1-FB07-487F-B9CC-C4E1D0D54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AB153-D612-47F9-9084-B6670E307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4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45"/>
            <a:ext cx="12192000" cy="6857999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3" y="3598863"/>
            <a:ext cx="11275484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3" y="4318000"/>
            <a:ext cx="11275484" cy="142161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da-DK"/>
              <a:t>Klik for at redigere undertiteltypografien i masteren</a:t>
            </a:r>
            <a:endParaRPr lang="en-GB" dirty="0"/>
          </a:p>
        </p:txBody>
      </p:sp>
      <p:pic>
        <p:nvPicPr>
          <p:cNvPr id="8" name="Picture 12"/>
          <p:cNvPicPr>
            <a:picLocks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318749" y="504825"/>
            <a:ext cx="1263651" cy="11366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108000" y="6480000"/>
            <a:ext cx="255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58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142890"/>
            <a:ext cx="10318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7" y="1079500"/>
            <a:ext cx="11368617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 vert="horz" lIns="91440" tIns="36000" rIns="91440" bIns="36000" rtlCol="0" anchor="ctr" anchorCtr="0"/>
          <a:lstStyle>
            <a:lvl1pPr algn="r">
              <a:lnSpc>
                <a:spcPct val="100000"/>
              </a:lnSpc>
              <a:defRPr sz="1200" b="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8"/>
          <p:cNvPicPr>
            <a:picLocks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917773" y="139754"/>
            <a:ext cx="882651" cy="7937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1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3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70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300"/>
        </a:spcBef>
        <a:spcAft>
          <a:spcPts val="600"/>
        </a:spcAft>
        <a:buFont typeface="Wingdings" pitchFamily="2" charset="2"/>
        <a:tabLst/>
        <a:defRPr sz="24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269861" indent="-269861"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541312" indent="-271449" algn="l" rtl="0" eaLnBrk="1" fontAlgn="base" hangingPunct="1">
        <a:lnSpc>
          <a:spcPct val="90000"/>
        </a:lnSpc>
        <a:spcBef>
          <a:spcPct val="20000"/>
        </a:spcBef>
        <a:spcAft>
          <a:spcPts val="300"/>
        </a:spcAft>
        <a:buFont typeface="Tahoma" pitchFamily="34" charset="0"/>
        <a:buChar char="–"/>
        <a:defRPr sz="2400">
          <a:solidFill>
            <a:schemeClr val="tx1"/>
          </a:solidFill>
          <a:latin typeface="+mn-lt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32000" y="4320014"/>
            <a:ext cx="10972800" cy="194181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8"/>
          <p:cNvPicPr>
            <a:picLocks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917773" y="139754"/>
            <a:ext cx="882651" cy="793750"/>
          </a:xfrm>
          <a:prstGeom prst="rect">
            <a:avLst/>
          </a:prstGeom>
          <a:noFill/>
        </p:spPr>
      </p:pic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 tIns="36000" bIns="36000" anchor="ctr" anchorCtr="0"/>
          <a:lstStyle>
            <a:lvl1pPr algn="r">
              <a:lnSpc>
                <a:spcPct val="100000"/>
              </a:lnSpc>
              <a:defRPr sz="120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0" r:id="rId2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ahoma" pitchFamily="34" charset="0"/>
          <a:ea typeface="+mj-ea"/>
          <a:cs typeface="Tahoma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5pPr>
      <a:lvl6pPr marL="457178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6pPr>
      <a:lvl7pPr marL="914354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7pPr>
      <a:lvl8pPr marL="1371532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8pPr>
      <a:lvl9pPr marL="1828709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9pPr>
    </p:titleStyle>
    <p:body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n-lt"/>
          <a:ea typeface="+mn-ea"/>
          <a:cs typeface="+mn-cs"/>
        </a:defRPr>
      </a:lvl1pPr>
      <a:lvl2pPr marL="822285" indent="-285737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0252" indent="-228589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38218" indent="-228589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298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39A-AD4C-4299-B676-C4ADA05616EE}" type="datetime1">
              <a:rPr lang="en-GB" smtClean="0"/>
              <a:t>16/02/2025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87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82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39A-AD4C-4299-B676-C4ADA05616EE}" type="datetime1">
              <a:rPr lang="en-GB" smtClean="0"/>
              <a:t>16/02/2025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30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6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13.sv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12.png"/><Relationship Id="rId5" Type="http://schemas.openxmlformats.org/officeDocument/2006/relationships/tags" Target="../tags/tag27.xml"/><Relationship Id="rId10" Type="http://schemas.openxmlformats.org/officeDocument/2006/relationships/image" Target="../media/image11.svg"/><Relationship Id="rId4" Type="http://schemas.openxmlformats.org/officeDocument/2006/relationships/tags" Target="../tags/tag26.xml"/><Relationship Id="rId9" Type="http://schemas.openxmlformats.org/officeDocument/2006/relationships/image" Target="../media/image10.png"/><Relationship Id="rId14" Type="http://schemas.openxmlformats.org/officeDocument/2006/relationships/image" Target="../media/image17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6.png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image" Target="../media/image13.sv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12.png"/><Relationship Id="rId5" Type="http://schemas.openxmlformats.org/officeDocument/2006/relationships/tags" Target="../tags/tag34.xml"/><Relationship Id="rId10" Type="http://schemas.openxmlformats.org/officeDocument/2006/relationships/image" Target="../media/image11.svg"/><Relationship Id="rId4" Type="http://schemas.openxmlformats.org/officeDocument/2006/relationships/tags" Target="../tags/tag33.xml"/><Relationship Id="rId9" Type="http://schemas.openxmlformats.org/officeDocument/2006/relationships/image" Target="../media/image10.png"/><Relationship Id="rId14" Type="http://schemas.openxmlformats.org/officeDocument/2006/relationships/image" Target="../media/image17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6.png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image" Target="../media/image13.sv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12.png"/><Relationship Id="rId5" Type="http://schemas.openxmlformats.org/officeDocument/2006/relationships/tags" Target="../tags/tag41.xml"/><Relationship Id="rId10" Type="http://schemas.openxmlformats.org/officeDocument/2006/relationships/image" Target="../media/image11.svg"/><Relationship Id="rId4" Type="http://schemas.openxmlformats.org/officeDocument/2006/relationships/tags" Target="../tags/tag40.xml"/><Relationship Id="rId9" Type="http://schemas.openxmlformats.org/officeDocument/2006/relationships/image" Target="../media/image10.png"/><Relationship Id="rId14" Type="http://schemas.openxmlformats.org/officeDocument/2006/relationships/image" Target="../media/image17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4.png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image" Target="../media/image13.sv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image" Target="../media/image12.png"/><Relationship Id="rId5" Type="http://schemas.openxmlformats.org/officeDocument/2006/relationships/tags" Target="../tags/tag48.xml"/><Relationship Id="rId10" Type="http://schemas.openxmlformats.org/officeDocument/2006/relationships/image" Target="../media/image11.svg"/><Relationship Id="rId4" Type="http://schemas.openxmlformats.org/officeDocument/2006/relationships/tags" Target="../tags/tag47.xml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6.png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image" Target="../media/image13.sv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12.png"/><Relationship Id="rId5" Type="http://schemas.openxmlformats.org/officeDocument/2006/relationships/tags" Target="../tags/tag55.xml"/><Relationship Id="rId10" Type="http://schemas.openxmlformats.org/officeDocument/2006/relationships/image" Target="../media/image11.svg"/><Relationship Id="rId4" Type="http://schemas.openxmlformats.org/officeDocument/2006/relationships/tags" Target="../tags/tag54.xml"/><Relationship Id="rId9" Type="http://schemas.openxmlformats.org/officeDocument/2006/relationships/image" Target="../media/image10.png"/><Relationship Id="rId14" Type="http://schemas.openxmlformats.org/officeDocument/2006/relationships/image" Target="../media/image17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6.png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image" Target="../media/image13.sv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image" Target="../media/image12.png"/><Relationship Id="rId5" Type="http://schemas.openxmlformats.org/officeDocument/2006/relationships/tags" Target="../tags/tag62.xml"/><Relationship Id="rId10" Type="http://schemas.openxmlformats.org/officeDocument/2006/relationships/image" Target="../media/image11.svg"/><Relationship Id="rId4" Type="http://schemas.openxmlformats.org/officeDocument/2006/relationships/tags" Target="../tags/tag61.xml"/><Relationship Id="rId9" Type="http://schemas.openxmlformats.org/officeDocument/2006/relationships/image" Target="../media/image10.png"/><Relationship Id="rId14" Type="http://schemas.openxmlformats.org/officeDocument/2006/relationships/image" Target="../media/image17.sv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4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3.sv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2.png"/><Relationship Id="rId5" Type="http://schemas.openxmlformats.org/officeDocument/2006/relationships/tags" Target="../tags/tag6.xml"/><Relationship Id="rId10" Type="http://schemas.openxmlformats.org/officeDocument/2006/relationships/image" Target="../media/image11.svg"/><Relationship Id="rId4" Type="http://schemas.openxmlformats.org/officeDocument/2006/relationships/tags" Target="../tags/tag5.xml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6.png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13.sv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../media/image12.png"/><Relationship Id="rId5" Type="http://schemas.openxmlformats.org/officeDocument/2006/relationships/tags" Target="../tags/tag69.xml"/><Relationship Id="rId10" Type="http://schemas.openxmlformats.org/officeDocument/2006/relationships/image" Target="../media/image11.svg"/><Relationship Id="rId4" Type="http://schemas.openxmlformats.org/officeDocument/2006/relationships/tags" Target="../tags/tag68.xml"/><Relationship Id="rId9" Type="http://schemas.openxmlformats.org/officeDocument/2006/relationships/image" Target="../media/image10.png"/><Relationship Id="rId1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6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13.sv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12.png"/><Relationship Id="rId5" Type="http://schemas.openxmlformats.org/officeDocument/2006/relationships/tags" Target="../tags/tag13.xml"/><Relationship Id="rId10" Type="http://schemas.openxmlformats.org/officeDocument/2006/relationships/image" Target="../media/image11.svg"/><Relationship Id="rId4" Type="http://schemas.openxmlformats.org/officeDocument/2006/relationships/tags" Target="../tags/tag12.xml"/><Relationship Id="rId9" Type="http://schemas.openxmlformats.org/officeDocument/2006/relationships/image" Target="../media/image10.png"/><Relationship Id="rId14" Type="http://schemas.openxmlformats.org/officeDocument/2006/relationships/image" Target="../media/image17.sv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6.png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image" Target="../media/image13.sv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image" Target="../media/image12.png"/><Relationship Id="rId5" Type="http://schemas.openxmlformats.org/officeDocument/2006/relationships/tags" Target="../tags/tag76.xml"/><Relationship Id="rId10" Type="http://schemas.openxmlformats.org/officeDocument/2006/relationships/image" Target="../media/image11.svg"/><Relationship Id="rId4" Type="http://schemas.openxmlformats.org/officeDocument/2006/relationships/tags" Target="../tags/tag75.xml"/><Relationship Id="rId9" Type="http://schemas.openxmlformats.org/officeDocument/2006/relationships/image" Target="../media/image10.png"/><Relationship Id="rId14" Type="http://schemas.openxmlformats.org/officeDocument/2006/relationships/image" Target="../media/image17.sv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4.png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12" Type="http://schemas.openxmlformats.org/officeDocument/2006/relationships/image" Target="../media/image13.sv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image" Target="../media/image12.png"/><Relationship Id="rId5" Type="http://schemas.openxmlformats.org/officeDocument/2006/relationships/tags" Target="../tags/tag83.xml"/><Relationship Id="rId10" Type="http://schemas.openxmlformats.org/officeDocument/2006/relationships/image" Target="../media/image11.svg"/><Relationship Id="rId4" Type="http://schemas.openxmlformats.org/officeDocument/2006/relationships/tags" Target="../tags/tag82.xml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6.png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13.sv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12.png"/><Relationship Id="rId5" Type="http://schemas.openxmlformats.org/officeDocument/2006/relationships/tags" Target="../tags/tag20.xml"/><Relationship Id="rId10" Type="http://schemas.openxmlformats.org/officeDocument/2006/relationships/image" Target="../media/image11.svg"/><Relationship Id="rId4" Type="http://schemas.openxmlformats.org/officeDocument/2006/relationships/tags" Target="../tags/tag19.xml"/><Relationship Id="rId9" Type="http://schemas.openxmlformats.org/officeDocument/2006/relationships/image" Target="../media/image10.png"/><Relationship Id="rId1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057" y="4320001"/>
            <a:ext cx="10869432" cy="1146523"/>
          </a:xfrm>
        </p:spPr>
        <p:txBody>
          <a:bodyPr/>
          <a:lstStyle/>
          <a:p>
            <a:pPr algn="ctr"/>
            <a:r>
              <a:rPr lang="en-US" sz="4000" dirty="0"/>
              <a:t>R data analysis and visualization for beginners</a:t>
            </a:r>
            <a:endParaRPr lang="de-D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057" y="3600010"/>
            <a:ext cx="10869432" cy="462721"/>
          </a:xfrm>
        </p:spPr>
        <p:txBody>
          <a:bodyPr/>
          <a:lstStyle/>
          <a:p>
            <a:r>
              <a:rPr lang="en-US" sz="2800" b="0" dirty="0" err="1"/>
              <a:t>GenEpi-BioTrain</a:t>
            </a:r>
            <a:r>
              <a:rPr lang="en-US" sz="2800" b="0" dirty="0"/>
              <a:t> – Virtual Training 14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4057" y="5652001"/>
            <a:ext cx="10869432" cy="9985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spcAft>
                <a:spcPct val="30000"/>
              </a:spcAft>
            </a:pPr>
            <a:endParaRPr lang="en-GB" sz="2000" dirty="0">
              <a:solidFill>
                <a:schemeClr val="bg1"/>
              </a:solidFill>
            </a:endParaRPr>
          </a:p>
          <a:p>
            <a:pPr eaLnBrk="0" hangingPunct="0">
              <a:spcAft>
                <a:spcPct val="30000"/>
              </a:spcAft>
            </a:pPr>
            <a:endParaRPr lang="en-GB" sz="2000" dirty="0">
              <a:solidFill>
                <a:schemeClr val="bg1"/>
              </a:solidFill>
            </a:endParaRPr>
          </a:p>
          <a:p>
            <a:pPr eaLnBrk="0" hangingPunct="0">
              <a:spcAft>
                <a:spcPct val="30000"/>
              </a:spcAft>
            </a:pPr>
            <a:r>
              <a:rPr lang="en-GB" sz="2000" dirty="0">
                <a:solidFill>
                  <a:schemeClr val="bg1"/>
                </a:solidFill>
              </a:rPr>
              <a:t>10.02.2025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session consists of the following elements</a:t>
            </a:r>
          </a:p>
          <a:p>
            <a:endParaRPr lang="en-GB" dirty="0"/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GB" dirty="0"/>
              <a:t>What is R?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GB" dirty="0"/>
              <a:t>RStudio Interface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B3435F-1F8F-4264-A535-431D5CA5B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731" y="2487337"/>
            <a:ext cx="5502384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69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R?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Open source software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Programming language and environment which is well-suited for statistical analyses and visualisation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Extensive (and expanding) set of tools and packages for various fields of study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695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RStudio?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RStudio is an Integrated Development Environment (IDE) for R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Makes coding in R easier with a user-friendly interface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D51395-0006-4A6B-95E0-DFA76C61E242}"/>
              </a:ext>
            </a:extLst>
          </p:cNvPr>
          <p:cNvSpPr txBox="1"/>
          <p:nvPr/>
        </p:nvSpPr>
        <p:spPr>
          <a:xfrm>
            <a:off x="2201536" y="4749800"/>
            <a:ext cx="7788927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If R is an engine RStudio is the dashboard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5921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906" y="1924439"/>
            <a:ext cx="10354188" cy="951722"/>
          </a:xfrm>
        </p:spPr>
        <p:txBody>
          <a:bodyPr/>
          <a:lstStyle/>
          <a:p>
            <a:pPr algn="ctr"/>
            <a:r>
              <a:rPr lang="en-GB" dirty="0"/>
              <a:t>Open RStudio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DC7EBB-0D74-4058-A591-CEE7819CEB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3571" b="-4423"/>
          <a:stretch/>
        </p:blipFill>
        <p:spPr>
          <a:xfrm>
            <a:off x="5124450" y="3429000"/>
            <a:ext cx="1943100" cy="195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74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751806-26BB-49BE-A9FA-CA865774C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FE3BBC-36E6-49C3-B409-3547997BC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t>14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318A96-4F0C-4B6D-B263-68D81179CD5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GB" sz="2000">
                <a:solidFill>
                  <a:srgbClr val="5B5B5B"/>
                </a:solidFill>
              </a:rPr>
              <a:t>Please download and install the Slido app on all computers you use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884C49C-61D5-46CE-9AC3-7968E4FED2B4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00769C4-06A0-40DE-9CE8-46595E104533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A51A737-3839-4B45-A03B-34B849C2876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>
                <a:solidFill>
                  <a:srgbClr val="5B5B5B"/>
                </a:solidFill>
              </a:rPr>
              <a:t>S1Q3: Did you manage to open RStudio?</a:t>
            </a:r>
            <a:endParaRPr lang="de-DE" sz="4000" b="1">
              <a:solidFill>
                <a:srgbClr val="5B5B5B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7E12A3-DA61-45EC-A373-683F241A67F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GB" sz="2200" b="1">
                <a:solidFill>
                  <a:srgbClr val="5B5B5B"/>
                </a:solidFill>
              </a:rPr>
              <a:t>ⓘ</a:t>
            </a:r>
            <a:r>
              <a:rPr lang="en-GB" sz="2000">
                <a:solidFill>
                  <a:srgbClr val="5B5B5B"/>
                </a:solidFill>
              </a:rPr>
              <a:t> Start presenting to display the poll results on this slide.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33703C0-CC9F-467A-B14A-CCB1C33E3D75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127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RStudio interface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Console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Source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Environment/History/Connections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Files/Plots/Packages/Help/Viewer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400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RStudio interface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Console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Source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Environment/History/Connections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Files/Plots/Packages/Help/Viewer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6446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8FEA9-8BB4-4790-8564-92C3412AC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E873F6-9CA4-4982-8605-2B6E36B70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" y="790192"/>
            <a:ext cx="10543540" cy="56853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9D1DDF-1FE3-4240-92B8-EAC43779827C}"/>
              </a:ext>
            </a:extLst>
          </p:cNvPr>
          <p:cNvSpPr/>
          <p:nvPr/>
        </p:nvSpPr>
        <p:spPr>
          <a:xfrm>
            <a:off x="297180" y="4400550"/>
            <a:ext cx="6126480" cy="20749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229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RStudio interface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Console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Source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Environment/History/Connections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Files/Plots/Packages/Help/Viewer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2463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8FEA9-8BB4-4790-8564-92C3412AC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E873F6-9CA4-4982-8605-2B6E36B70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" y="790192"/>
            <a:ext cx="10543540" cy="56853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9D1DDF-1FE3-4240-92B8-EAC43779827C}"/>
              </a:ext>
            </a:extLst>
          </p:cNvPr>
          <p:cNvSpPr/>
          <p:nvPr/>
        </p:nvSpPr>
        <p:spPr>
          <a:xfrm>
            <a:off x="284480" y="1360358"/>
            <a:ext cx="6126480" cy="293224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772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D7CC056A-5560-4F5E-BBC6-00A63DFCBD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400021"/>
              </p:ext>
            </p:extLst>
          </p:nvPr>
        </p:nvGraphicFramePr>
        <p:xfrm>
          <a:off x="285519" y="1135434"/>
          <a:ext cx="11347682" cy="4150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621">
                  <a:extLst>
                    <a:ext uri="{9D8B030D-6E8A-4147-A177-3AD203B41FA5}">
                      <a16:colId xmlns:a16="http://schemas.microsoft.com/office/drawing/2014/main" val="3956539880"/>
                    </a:ext>
                  </a:extLst>
                </a:gridCol>
                <a:gridCol w="6611500">
                  <a:extLst>
                    <a:ext uri="{9D8B030D-6E8A-4147-A177-3AD203B41FA5}">
                      <a16:colId xmlns:a16="http://schemas.microsoft.com/office/drawing/2014/main" val="2230260178"/>
                    </a:ext>
                  </a:extLst>
                </a:gridCol>
                <a:gridCol w="3782561">
                  <a:extLst>
                    <a:ext uri="{9D8B030D-6E8A-4147-A177-3AD203B41FA5}">
                      <a16:colId xmlns:a16="http://schemas.microsoft.com/office/drawing/2014/main" val="2069613239"/>
                    </a:ext>
                  </a:extLst>
                </a:gridCol>
              </a:tblGrid>
              <a:tr h="461121">
                <a:tc>
                  <a:txBody>
                    <a:bodyPr/>
                    <a:lstStyle/>
                    <a:p>
                      <a:r>
                        <a:rPr lang="de-DE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162093"/>
                  </a:ext>
                </a:extLst>
              </a:tr>
              <a:tr h="461121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Introduction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9:00 – 9:15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925437"/>
                  </a:ext>
                </a:extLst>
              </a:tr>
              <a:tr h="461121"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</a:t>
                      </a:r>
                      <a:r>
                        <a:rPr lang="de-DE" dirty="0"/>
                        <a:t> &amp; Rstudio overview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9:15 – 10:00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13297"/>
                  </a:ext>
                </a:extLst>
              </a:tr>
              <a:tr h="461121"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Q&amp;A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10:00 – 10:05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032678"/>
                  </a:ext>
                </a:extLst>
              </a:tr>
              <a:tr h="461121"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Basic Syntax and Operations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10:05 – 10:30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958184"/>
                  </a:ext>
                </a:extLst>
              </a:tr>
              <a:tr h="461121"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Q&amp;A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10:30 – 10:40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610145"/>
                  </a:ext>
                </a:extLst>
              </a:tr>
              <a:tr h="461121"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Break 20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10:40 – 11:00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204216"/>
                  </a:ext>
                </a:extLst>
              </a:tr>
              <a:tr h="461121">
                <a:tc>
                  <a:txBody>
                    <a:bodyPr/>
                    <a:lstStyle/>
                    <a:p>
                      <a:r>
                        <a:rPr lang="de-DE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Data Types &amp; Structures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11:00 – 12:15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397192"/>
                  </a:ext>
                </a:extLst>
              </a:tr>
              <a:tr h="461121">
                <a:tc>
                  <a:txBody>
                    <a:bodyPr/>
                    <a:lstStyle/>
                    <a:p>
                      <a:r>
                        <a:rPr lang="de-DE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Q&amp;A and closing remarks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12:15 – 12:30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03809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0550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RStudio interface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Console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Source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Environment/History/Connections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Files/Plots/Packages/Help/Viewer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6466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8FEA9-8BB4-4790-8564-92C3412AC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E873F6-9CA4-4982-8605-2B6E36B70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" y="790192"/>
            <a:ext cx="10543540" cy="56853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9D1DDF-1FE3-4240-92B8-EAC43779827C}"/>
              </a:ext>
            </a:extLst>
          </p:cNvPr>
          <p:cNvSpPr/>
          <p:nvPr/>
        </p:nvSpPr>
        <p:spPr>
          <a:xfrm>
            <a:off x="6451600" y="1333500"/>
            <a:ext cx="4191000" cy="26543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1853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RStudio interface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Console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Source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Environment/History/Connections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Files/Plots/Packages/Help/Viewer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8703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8FEA9-8BB4-4790-8564-92C3412AC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23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E873F6-9CA4-4982-8605-2B6E36B70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" y="790192"/>
            <a:ext cx="10543540" cy="56853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9D1DDF-1FE3-4240-92B8-EAC43779827C}"/>
              </a:ext>
            </a:extLst>
          </p:cNvPr>
          <p:cNvSpPr/>
          <p:nvPr/>
        </p:nvSpPr>
        <p:spPr>
          <a:xfrm>
            <a:off x="6469380" y="3910742"/>
            <a:ext cx="4268470" cy="2564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2280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0D0EE-7651-4094-AFDE-8E14B761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906" y="2953139"/>
            <a:ext cx="10354188" cy="951722"/>
          </a:xfrm>
        </p:spPr>
        <p:txBody>
          <a:bodyPr/>
          <a:lstStyle/>
          <a:p>
            <a:pPr algn="ctr"/>
            <a:r>
              <a:rPr lang="en-GB" dirty="0"/>
              <a:t>Hands On!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50193-6117-49E3-8E77-7E5AF190F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0263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39CB87-E22E-4769-AEB6-F511716E9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F2E554-B45B-44F1-AD8C-19B01B0C3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t>25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024D77A-C78C-4D7B-AAF9-D6C8F1BD15E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GB" sz="2000">
                <a:solidFill>
                  <a:srgbClr val="5B5B5B"/>
                </a:solidFill>
              </a:rPr>
              <a:t>Please download and install the Slido app on all computers you use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FE6A193-EAE5-4F8F-B649-1C1AA474D5F9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C3C0370-3687-42EB-AF4F-9DBEFEB9EB04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B430FAD-DF74-4ACA-90AC-FC7A18CB2DB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>
                <a:solidFill>
                  <a:srgbClr val="5B5B5B"/>
                </a:solidFill>
              </a:rPr>
              <a:t>S1Q4: Which of the following panes in RStudio is used to write and edit scripts?</a:t>
            </a:r>
            <a:endParaRPr lang="de-DE" sz="4000" b="1">
              <a:solidFill>
                <a:srgbClr val="5B5B5B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3770FF-49B8-42E5-8140-C900AFA9E5A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GB" sz="2200" b="1">
                <a:solidFill>
                  <a:srgbClr val="5B5B5B"/>
                </a:solidFill>
              </a:rPr>
              <a:t>ⓘ</a:t>
            </a:r>
            <a:r>
              <a:rPr lang="en-GB" sz="2000">
                <a:solidFill>
                  <a:srgbClr val="5B5B5B"/>
                </a:solidFill>
              </a:rPr>
              <a:t> Start presenting to display the poll results on this slide.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2021EE8-8C83-4B2B-A46A-0F63FEEBE6EF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937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5A09D8-945E-4C5C-BCE3-509BA327F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9C9B90-51EB-4984-AB23-9A708E5E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t>26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E9151C-3A0B-4FD6-9720-7182B1BC989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GB" sz="2000">
                <a:solidFill>
                  <a:srgbClr val="5B5B5B"/>
                </a:solidFill>
              </a:rPr>
              <a:t>Please download and install the Slido app on all computers you use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CAA1E01-AFAC-40E1-9C99-6B7E3728B530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3E0927D-A6AD-4AC8-91C5-6A7497AF83D7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61CF09C-AE60-44D4-B605-2C7DC3020F3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>
                <a:solidFill>
                  <a:srgbClr val="5B5B5B"/>
                </a:solidFill>
              </a:rPr>
              <a:t>S1Q5: What is the main difference between the Console and the Source (Script Editor) in RStudio?</a:t>
            </a:r>
            <a:endParaRPr lang="de-DE" b="1">
              <a:solidFill>
                <a:srgbClr val="5B5B5B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CB42F2-DFD0-4FD0-B914-3725765B24B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GB" sz="2200" b="1">
                <a:solidFill>
                  <a:srgbClr val="5B5B5B"/>
                </a:solidFill>
              </a:rPr>
              <a:t>ⓘ</a:t>
            </a:r>
            <a:r>
              <a:rPr lang="en-GB" sz="2000">
                <a:solidFill>
                  <a:srgbClr val="5B5B5B"/>
                </a:solidFill>
              </a:rPr>
              <a:t> Start presenting to display the poll results on this slide.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4A8CD7D-AED1-4F88-806A-77FA008F1157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641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C53A515-CF4A-4849-BF00-4DD1B8228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C657C0-C575-4A9A-8BFA-3350615B6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t>27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136507D-4FC5-4756-A759-CA591432AC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GB" sz="2000">
                <a:solidFill>
                  <a:srgbClr val="5B5B5B"/>
                </a:solidFill>
              </a:rPr>
              <a:t>Please download and install the Slido app on all computers you use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352A82E-76D3-4FE6-958F-BE080C797A44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AEA55F5-07B7-4330-AEC5-6DD1DB420F40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DEE51CB-7D82-4268-9AEC-457586C75FF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>
                <a:solidFill>
                  <a:srgbClr val="5B5B5B"/>
                </a:solidFill>
              </a:rPr>
              <a:t>S1Q6: In which tab can you view plots generated in RStudio?</a:t>
            </a:r>
            <a:endParaRPr lang="de-DE" sz="4000" b="1">
              <a:solidFill>
                <a:srgbClr val="5B5B5B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A13241-21B4-4C7F-BD77-7CE40806CDD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GB" sz="2200" b="1">
                <a:solidFill>
                  <a:srgbClr val="5B5B5B"/>
                </a:solidFill>
              </a:rPr>
              <a:t>ⓘ</a:t>
            </a:r>
            <a:r>
              <a:rPr lang="en-GB" sz="2000">
                <a:solidFill>
                  <a:srgbClr val="5B5B5B"/>
                </a:solidFill>
              </a:rPr>
              <a:t> Start presenting to display the poll results on this slide.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0D46279-E13A-4A72-9FE1-49548CBBB693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243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057" y="4320001"/>
            <a:ext cx="10869432" cy="1146523"/>
          </a:xfrm>
        </p:spPr>
        <p:txBody>
          <a:bodyPr/>
          <a:lstStyle/>
          <a:p>
            <a:pPr algn="ctr"/>
            <a:r>
              <a:rPr lang="en-US" sz="4000" dirty="0"/>
              <a:t>Basic Syntax and Operations</a:t>
            </a:r>
            <a:endParaRPr lang="de-D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057" y="3600010"/>
            <a:ext cx="10869432" cy="462721"/>
          </a:xfrm>
        </p:spPr>
        <p:txBody>
          <a:bodyPr>
            <a:normAutofit lnSpcReduction="10000"/>
          </a:bodyPr>
          <a:lstStyle/>
          <a:p>
            <a:r>
              <a:rPr lang="en-US" sz="2800" b="0" dirty="0" err="1"/>
              <a:t>GenEpi-BioTrain</a:t>
            </a:r>
            <a:r>
              <a:rPr lang="en-US" sz="2800" b="0" dirty="0"/>
              <a:t> – Virtual Training 14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4057" y="5652001"/>
            <a:ext cx="10869432" cy="9985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spcAft>
                <a:spcPct val="30000"/>
              </a:spcAft>
            </a:pPr>
            <a:endParaRPr lang="en-GB" sz="2000" dirty="0">
              <a:solidFill>
                <a:schemeClr val="bg1"/>
              </a:solidFill>
            </a:endParaRPr>
          </a:p>
          <a:p>
            <a:pPr eaLnBrk="0" hangingPunct="0">
              <a:spcAft>
                <a:spcPct val="30000"/>
              </a:spcAft>
            </a:pPr>
            <a:endParaRPr lang="en-GB" sz="2000" dirty="0">
              <a:solidFill>
                <a:schemeClr val="bg1"/>
              </a:solidFill>
            </a:endParaRPr>
          </a:p>
          <a:p>
            <a:pPr eaLnBrk="0" hangingPunct="0">
              <a:spcAft>
                <a:spcPct val="30000"/>
              </a:spcAft>
            </a:pPr>
            <a:r>
              <a:rPr lang="en-GB" sz="2000" dirty="0">
                <a:solidFill>
                  <a:schemeClr val="bg1"/>
                </a:solidFill>
              </a:rPr>
              <a:t>10.02.2025</a:t>
            </a:r>
          </a:p>
        </p:txBody>
      </p:sp>
    </p:spTree>
    <p:extLst>
      <p:ext uri="{BB962C8B-B14F-4D97-AF65-F5344CB8AC3E}">
        <p14:creationId xmlns:p14="http://schemas.microsoft.com/office/powerpoint/2010/main" val="6985796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Objectives: RStudio input and syntax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Console (Command line)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Source (Scripts in the editor)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69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Active participation is appreciated!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85C1EF1-3682-4FA9-8FAE-2B139A43D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/>
              <a:t>Ask</a:t>
            </a:r>
            <a:r>
              <a:rPr lang="de-DE" dirty="0"/>
              <a:t> </a:t>
            </a:r>
            <a:r>
              <a:rPr lang="de-DE" dirty="0" err="1"/>
              <a:t>questions</a:t>
            </a: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/>
              <a:t>Participate</a:t>
            </a:r>
            <a:r>
              <a:rPr lang="de-DE" dirty="0"/>
              <a:t> in </a:t>
            </a:r>
            <a:r>
              <a:rPr lang="de-DE" dirty="0" err="1"/>
              <a:t>Slido</a:t>
            </a:r>
            <a:r>
              <a:rPr lang="de-DE" dirty="0"/>
              <a:t> </a:t>
            </a:r>
            <a:r>
              <a:rPr lang="de-DE" dirty="0" err="1"/>
              <a:t>polls</a:t>
            </a: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Share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knowledge</a:t>
            </a:r>
            <a:r>
              <a:rPr lang="de-DE" dirty="0"/>
              <a:t> and </a:t>
            </a:r>
            <a:r>
              <a:rPr lang="de-DE" dirty="0" err="1"/>
              <a:t>exchange</a:t>
            </a:r>
            <a:r>
              <a:rPr lang="de-DE" dirty="0"/>
              <a:t> </a:t>
            </a:r>
            <a:r>
              <a:rPr lang="de-DE" dirty="0" err="1"/>
              <a:t>experiences</a:t>
            </a: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After the session use the discussion forum on Learning Portal to interact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FIRST SLIDO POLL! https://app.sli.do/event/1ggsJNFuCDUVt7hhX8r5RT</a:t>
            </a:r>
          </a:p>
        </p:txBody>
      </p:sp>
    </p:spTree>
    <p:extLst>
      <p:ext uri="{BB962C8B-B14F-4D97-AF65-F5344CB8AC3E}">
        <p14:creationId xmlns:p14="http://schemas.microsoft.com/office/powerpoint/2010/main" val="4241717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RStudio input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Console (Command line)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Source (Scripts in the editor)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30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B5A03F-B457-4017-91B2-8540C9503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30091"/>
            <a:ext cx="5006975" cy="47468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B5F1FA-249B-4054-977E-8D168D0BFEDC}"/>
              </a:ext>
            </a:extLst>
          </p:cNvPr>
          <p:cNvSpPr txBox="1"/>
          <p:nvPr/>
        </p:nvSpPr>
        <p:spPr>
          <a:xfrm>
            <a:off x="749300" y="4368800"/>
            <a:ext cx="44831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Tab</a:t>
            </a:r>
            <a:r>
              <a:rPr lang="en-GB" dirty="0"/>
              <a:t> and </a:t>
            </a:r>
            <a:r>
              <a:rPr lang="en-GB" dirty="0">
                <a:solidFill>
                  <a:srgbClr val="FF0000"/>
                </a:solidFill>
              </a:rPr>
              <a:t>upwards arrow </a:t>
            </a:r>
            <a:r>
              <a:rPr lang="en-GB" dirty="0"/>
              <a:t>are your best console friends</a:t>
            </a:r>
            <a:endParaRPr lang="de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CAF408-94E3-47BD-989D-44BCA306DE74}"/>
              </a:ext>
            </a:extLst>
          </p:cNvPr>
          <p:cNvSpPr txBox="1"/>
          <p:nvPr/>
        </p:nvSpPr>
        <p:spPr>
          <a:xfrm>
            <a:off x="749300" y="6060804"/>
            <a:ext cx="4398961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Ctrl + L </a:t>
            </a:r>
            <a:r>
              <a:rPr lang="en-GB" dirty="0"/>
              <a:t>– clear console</a:t>
            </a:r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994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RStudio input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Console (Command line)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Source (Scripts in the editor)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31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ECA9AE-DBF6-49A4-8E4C-52B7BFCB7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429000"/>
            <a:ext cx="6793334" cy="2260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26357B-4327-4594-92A4-FAA16D0B5B53}"/>
              </a:ext>
            </a:extLst>
          </p:cNvPr>
          <p:cNvSpPr txBox="1"/>
          <p:nvPr/>
        </p:nvSpPr>
        <p:spPr>
          <a:xfrm>
            <a:off x="8854825" y="1474237"/>
            <a:ext cx="1931363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Tab </a:t>
            </a:r>
            <a:r>
              <a:rPr lang="en-GB" dirty="0"/>
              <a:t>again</a:t>
            </a:r>
            <a:endParaRPr lang="de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7D0715-0308-408C-8352-12FB47AFC1AE}"/>
              </a:ext>
            </a:extLst>
          </p:cNvPr>
          <p:cNvSpPr txBox="1"/>
          <p:nvPr/>
        </p:nvSpPr>
        <p:spPr>
          <a:xfrm>
            <a:off x="7057534" y="2218900"/>
            <a:ext cx="4178131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Ctrl + Enter </a:t>
            </a:r>
            <a:r>
              <a:rPr lang="en-GB" dirty="0"/>
              <a:t>– run line</a:t>
            </a:r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060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 Syntax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Variables                   </a:t>
            </a:r>
            <a:r>
              <a:rPr lang="en-GB" dirty="0">
                <a:solidFill>
                  <a:srgbClr val="0070C0"/>
                </a:solidFill>
              </a:rPr>
              <a:t>X &lt;- 2</a:t>
            </a:r>
            <a:endParaRPr lang="en-GB" dirty="0"/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Comments                </a:t>
            </a:r>
            <a:r>
              <a:rPr lang="en-GB" dirty="0">
                <a:solidFill>
                  <a:schemeClr val="tx2"/>
                </a:solidFill>
              </a:rPr>
              <a:t>#This is a comment</a:t>
            </a:r>
            <a:endParaRPr lang="en-GB" dirty="0"/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Keywords                 </a:t>
            </a:r>
            <a:r>
              <a:rPr lang="en-GB" dirty="0">
                <a:solidFill>
                  <a:srgbClr val="00B0F0"/>
                </a:solidFill>
              </a:rPr>
              <a:t>if, else, function …..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3762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/>
          <a:lstStyle/>
          <a:p>
            <a:r>
              <a:rPr lang="en-GB" dirty="0"/>
              <a:t>R Syntax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Errors                  </a:t>
            </a:r>
            <a:r>
              <a:rPr lang="en-GB" dirty="0">
                <a:solidFill>
                  <a:srgbClr val="FF0000"/>
                </a:solidFill>
              </a:rPr>
              <a:t>Error in…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Warnings             </a:t>
            </a:r>
            <a:r>
              <a:rPr lang="en-GB" dirty="0">
                <a:solidFill>
                  <a:srgbClr val="FF0000"/>
                </a:solidFill>
              </a:rPr>
              <a:t>Warning:  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Messages             </a:t>
            </a:r>
            <a:r>
              <a:rPr lang="en-GB" dirty="0">
                <a:solidFill>
                  <a:srgbClr val="FF0000"/>
                </a:solidFill>
              </a:rPr>
              <a:t>any other text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3972BEE-BBD0-4B3B-9BDE-17EFB0DE501D}"/>
              </a:ext>
            </a:extLst>
          </p:cNvPr>
          <p:cNvSpPr/>
          <p:nvPr/>
        </p:nvSpPr>
        <p:spPr>
          <a:xfrm>
            <a:off x="7251700" y="3710781"/>
            <a:ext cx="469900" cy="469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397C58E-F55D-464A-A6AC-872F38D9441B}"/>
              </a:ext>
            </a:extLst>
          </p:cNvPr>
          <p:cNvSpPr/>
          <p:nvPr/>
        </p:nvSpPr>
        <p:spPr>
          <a:xfrm>
            <a:off x="7251700" y="2785269"/>
            <a:ext cx="469900" cy="4699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54142D6-F5D6-49CF-8086-05E2836357ED}"/>
              </a:ext>
            </a:extLst>
          </p:cNvPr>
          <p:cNvSpPr/>
          <p:nvPr/>
        </p:nvSpPr>
        <p:spPr>
          <a:xfrm>
            <a:off x="7251700" y="1856582"/>
            <a:ext cx="469900" cy="469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76158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/>
          <a:lstStyle/>
          <a:p>
            <a:r>
              <a:rPr lang="en-GB" dirty="0"/>
              <a:t>R Syntax, most common errors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err="1"/>
              <a:t>typoss</a:t>
            </a:r>
            <a:r>
              <a:rPr lang="en-GB" dirty="0"/>
              <a:t>                  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3200" dirty="0" err="1"/>
              <a:t>Tipos</a:t>
            </a:r>
            <a:endParaRPr lang="en-GB" sz="320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3600" dirty="0"/>
              <a:t>TYPOS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B1F7A9-DCD2-4BB4-A1F0-BC0EA37921B0}"/>
              </a:ext>
            </a:extLst>
          </p:cNvPr>
          <p:cNvSpPr txBox="1"/>
          <p:nvPr/>
        </p:nvSpPr>
        <p:spPr>
          <a:xfrm>
            <a:off x="3944739" y="2939635"/>
            <a:ext cx="781526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 careful of </a:t>
            </a:r>
            <a:r>
              <a:rPr lang="en-GB" dirty="0">
                <a:solidFill>
                  <a:srgbClr val="FF0000"/>
                </a:solidFill>
              </a:rPr>
              <a:t>capital letters</a:t>
            </a:r>
            <a:r>
              <a:rPr lang="en-GB" dirty="0"/>
              <a:t>, running just a </a:t>
            </a:r>
            <a:r>
              <a:rPr lang="en-GB" dirty="0">
                <a:solidFill>
                  <a:srgbClr val="FF0000"/>
                </a:solidFill>
              </a:rPr>
              <a:t>part of the code </a:t>
            </a:r>
            <a:r>
              <a:rPr lang="en-GB" dirty="0"/>
              <a:t>and not </a:t>
            </a:r>
            <a:r>
              <a:rPr lang="en-GB" dirty="0">
                <a:solidFill>
                  <a:srgbClr val="FF0000"/>
                </a:solidFill>
              </a:rPr>
              <a:t>closing brackets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8861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F5669-61C1-479A-8E59-A9F1803D0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Operations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1756A-1587-4292-8B9D-10B7FFF3C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239158"/>
            <a:ext cx="10058201" cy="337094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Arithmetic     </a:t>
            </a:r>
            <a:r>
              <a:rPr lang="en-GB" dirty="0">
                <a:solidFill>
                  <a:srgbClr val="0070C0"/>
                </a:solidFill>
              </a:rPr>
              <a:t>2 + 2</a:t>
            </a:r>
            <a:endParaRPr lang="en-GB" dirty="0"/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Relational      </a:t>
            </a:r>
            <a:r>
              <a:rPr lang="en-GB" dirty="0">
                <a:solidFill>
                  <a:srgbClr val="0070C0"/>
                </a:solidFill>
              </a:rPr>
              <a:t>2 &gt; 2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Logical          </a:t>
            </a:r>
            <a:r>
              <a:rPr lang="en-GB" dirty="0">
                <a:solidFill>
                  <a:srgbClr val="0070C0"/>
                </a:solidFill>
              </a:rPr>
              <a:t>TRUE, FALSE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Commands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1CEE68-77DA-4CD8-86E4-D3E90DCFD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35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123EF1-0537-4E87-876F-B530CDA22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064890"/>
            <a:ext cx="8266942" cy="130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902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F5669-61C1-479A-8E59-A9F1803D0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Working directory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1756A-1587-4292-8B9D-10B7FFF3C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239158"/>
            <a:ext cx="10058201" cy="337094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Set via code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Set in RStudio interface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1CEE68-77DA-4CD8-86E4-D3E90DCFD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36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465164-BB85-4BB2-8B79-967721A32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093" y="583434"/>
            <a:ext cx="5100947" cy="420384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D87824-A06A-40D0-A4A4-EEEAE4B5160D}"/>
              </a:ext>
            </a:extLst>
          </p:cNvPr>
          <p:cNvSpPr/>
          <p:nvPr/>
        </p:nvSpPr>
        <p:spPr>
          <a:xfrm>
            <a:off x="8397766" y="798786"/>
            <a:ext cx="441434" cy="263190"/>
          </a:xfrm>
          <a:prstGeom prst="rect">
            <a:avLst/>
          </a:prstGeom>
          <a:noFill/>
          <a:ln w="3810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ACC182-6C44-4A2E-A32A-82ECBFC32A5F}"/>
              </a:ext>
            </a:extLst>
          </p:cNvPr>
          <p:cNvSpPr/>
          <p:nvPr/>
        </p:nvSpPr>
        <p:spPr>
          <a:xfrm>
            <a:off x="8397765" y="2661439"/>
            <a:ext cx="1881351" cy="263190"/>
          </a:xfrm>
          <a:prstGeom prst="rect">
            <a:avLst/>
          </a:prstGeom>
          <a:noFill/>
          <a:ln w="3810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168EA9-D9B2-42E9-8914-2C48384C4FD9}"/>
              </a:ext>
            </a:extLst>
          </p:cNvPr>
          <p:cNvSpPr/>
          <p:nvPr/>
        </p:nvSpPr>
        <p:spPr>
          <a:xfrm>
            <a:off x="5796455" y="987809"/>
            <a:ext cx="2601309" cy="263190"/>
          </a:xfrm>
          <a:prstGeom prst="rect">
            <a:avLst/>
          </a:prstGeom>
          <a:noFill/>
          <a:ln w="3810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213BF8A-8B51-4DF8-8DB0-DB5680EE6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064890"/>
            <a:ext cx="8266942" cy="130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480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B7BBEF-730B-4D36-B817-2629655B1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7AEA2D-D963-425C-AE8A-49356A51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t>37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912A4D0-4F80-45E5-A3C0-53FD5D3D5C7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GB" sz="2000">
                <a:solidFill>
                  <a:srgbClr val="5B5B5B"/>
                </a:solidFill>
              </a:rPr>
              <a:t>Please download and install the Slido app on all computers you use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D007EE4-9138-428D-B752-DD3DEED9AE9E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66CC630-62FF-4AD7-AFDB-F162636569A5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85DE716-1DCC-4A8A-82BF-5D8B6B6DCEF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400" b="1">
                <a:solidFill>
                  <a:srgbClr val="5B5B5B"/>
                </a:solidFill>
              </a:rPr>
              <a:t>S1Q7: What happens when you type a command directly into the RStudio Console and press Enter?</a:t>
            </a:r>
            <a:endParaRPr lang="de-DE" sz="3400" b="1">
              <a:solidFill>
                <a:srgbClr val="5B5B5B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7C64C1-0956-4CE1-9764-0D14C26E61D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GB" sz="2200" b="1">
                <a:solidFill>
                  <a:srgbClr val="5B5B5B"/>
                </a:solidFill>
              </a:rPr>
              <a:t>ⓘ</a:t>
            </a:r>
            <a:r>
              <a:rPr lang="en-GB" sz="2000">
                <a:solidFill>
                  <a:srgbClr val="5B5B5B"/>
                </a:solidFill>
              </a:rPr>
              <a:t> Start presenting to display the poll results on this slide.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D269667-FDEA-4C1B-B4F6-F7E48FE9CE4C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040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BA50A0-D512-4713-9AB0-71EED87BC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D6E1B-48E3-4B4D-95D3-346F1EAC5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t>38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2A5E0C-290E-4140-A77A-502269BA644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GB" sz="2000">
                <a:solidFill>
                  <a:srgbClr val="5B5B5B"/>
                </a:solidFill>
              </a:rPr>
              <a:t>Please download and install the Slido app on all computers you use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EE16C40-FE43-4360-B507-917FE248DF40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4A1A309-6CB7-4499-B877-4DDEB3D88295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81D45F6-116A-4F98-9D24-5BE0D1B34C0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>
                <a:solidFill>
                  <a:srgbClr val="5B5B5B"/>
                </a:solidFill>
              </a:rPr>
              <a:t>S1Q8: How do you run a selected line of code from the Source pane in RStudio?</a:t>
            </a:r>
            <a:endParaRPr lang="de-DE" sz="4000" b="1">
              <a:solidFill>
                <a:srgbClr val="5B5B5B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116618-3A28-474D-B797-3C144D68CC9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GB" sz="2200" b="1">
                <a:solidFill>
                  <a:srgbClr val="5B5B5B"/>
                </a:solidFill>
              </a:rPr>
              <a:t>ⓘ</a:t>
            </a:r>
            <a:r>
              <a:rPr lang="en-GB" sz="2000">
                <a:solidFill>
                  <a:srgbClr val="5B5B5B"/>
                </a:solidFill>
              </a:rPr>
              <a:t> Start presenting to display the poll results on this slide.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7C5F457-C2AA-49E1-B5A4-0557D6C8252D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985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057" y="4320001"/>
            <a:ext cx="10869432" cy="1146523"/>
          </a:xfrm>
        </p:spPr>
        <p:txBody>
          <a:bodyPr/>
          <a:lstStyle/>
          <a:p>
            <a:pPr algn="ctr"/>
            <a:r>
              <a:rPr lang="en-US" sz="4000" dirty="0"/>
              <a:t>Data Types &amp; Structures</a:t>
            </a:r>
            <a:endParaRPr lang="de-D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057" y="3600010"/>
            <a:ext cx="10869432" cy="462721"/>
          </a:xfrm>
        </p:spPr>
        <p:txBody>
          <a:bodyPr>
            <a:normAutofit lnSpcReduction="10000"/>
          </a:bodyPr>
          <a:lstStyle/>
          <a:p>
            <a:r>
              <a:rPr lang="en-US" sz="2800" b="0" dirty="0" err="1"/>
              <a:t>GenEpi-BioTrain</a:t>
            </a:r>
            <a:r>
              <a:rPr lang="en-US" sz="2800" b="0" dirty="0"/>
              <a:t> – Virtual Training 14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4057" y="5652001"/>
            <a:ext cx="10869432" cy="9985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spcAft>
                <a:spcPct val="30000"/>
              </a:spcAft>
            </a:pPr>
            <a:endParaRPr lang="en-GB" sz="2000" dirty="0">
              <a:solidFill>
                <a:schemeClr val="bg1"/>
              </a:solidFill>
            </a:endParaRPr>
          </a:p>
          <a:p>
            <a:pPr eaLnBrk="0" hangingPunct="0">
              <a:spcAft>
                <a:spcPct val="30000"/>
              </a:spcAft>
            </a:pPr>
            <a:endParaRPr lang="en-GB" sz="2000" dirty="0">
              <a:solidFill>
                <a:schemeClr val="bg1"/>
              </a:solidFill>
            </a:endParaRPr>
          </a:p>
          <a:p>
            <a:pPr eaLnBrk="0" hangingPunct="0">
              <a:spcAft>
                <a:spcPct val="30000"/>
              </a:spcAft>
            </a:pPr>
            <a:r>
              <a:rPr lang="en-GB" sz="2000" dirty="0">
                <a:solidFill>
                  <a:schemeClr val="bg1"/>
                </a:solidFill>
              </a:rPr>
              <a:t>10.02.2025</a:t>
            </a:r>
          </a:p>
        </p:txBody>
      </p:sp>
    </p:spTree>
    <p:extLst>
      <p:ext uri="{BB962C8B-B14F-4D97-AF65-F5344CB8AC3E}">
        <p14:creationId xmlns:p14="http://schemas.microsoft.com/office/powerpoint/2010/main" val="2663468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CCFE031-B959-4EAF-A2DD-4DADC84D4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770080-AD2D-47BE-A0A3-9C03E36CB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t>4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2998D73-9612-4646-B203-5C6D2494053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GB" sz="2000">
                <a:solidFill>
                  <a:srgbClr val="5B5B5B"/>
                </a:solidFill>
              </a:rPr>
              <a:t>Please download and install the Slido app on all computers you use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F4B31F1-C643-4F53-A482-298A3A4C2764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523EDC1-6D04-497A-9CA6-9D589F292B1C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80EAA9-F4ED-4328-AD4F-0A14CC161CE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>
                <a:solidFill>
                  <a:srgbClr val="5B5B5B"/>
                </a:solidFill>
              </a:rPr>
              <a:t>S1 Icebreaker: Have you ever programmed? If yes in which programming language.</a:t>
            </a:r>
            <a:endParaRPr lang="de-DE" sz="4000" b="1">
              <a:solidFill>
                <a:srgbClr val="5B5B5B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E4DB8C-4714-4483-BB46-DC3ED874518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GB" sz="2200" b="1">
                <a:solidFill>
                  <a:srgbClr val="5B5B5B"/>
                </a:solidFill>
              </a:rPr>
              <a:t>ⓘ</a:t>
            </a:r>
            <a:r>
              <a:rPr lang="en-GB" sz="2000">
                <a:solidFill>
                  <a:srgbClr val="5B5B5B"/>
                </a:solidFill>
              </a:rPr>
              <a:t> Start presenting to display the poll results on this slide.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424A8AF-ABBA-46A8-BF6D-7011B1C084EA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40289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Objects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Vector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Matrix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60209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Objects, values and classes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latin typeface="Arial Unicode MS"/>
              </a:rPr>
              <a:t>To understand computations in R, two slogans are helpful: </a:t>
            </a:r>
          </a:p>
          <a:p>
            <a:pPr marL="457200" lvl="0" indent="-4572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dirty="0">
                <a:latin typeface="Arial Unicode MS"/>
              </a:rPr>
              <a:t>Everything that exists is an object. </a:t>
            </a:r>
          </a:p>
          <a:p>
            <a:pPr marL="457200" lvl="0" indent="-4572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dirty="0">
                <a:latin typeface="Arial Unicode MS"/>
              </a:rPr>
              <a:t>Everything that happens is a function call. </a:t>
            </a: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de-DE" altLang="de-DE" dirty="0">
              <a:latin typeface="Arial Unicode MS"/>
            </a:endParaRP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dirty="0">
                <a:latin typeface="Arial Unicode MS"/>
              </a:rPr>
              <a:t>John Chambers</a:t>
            </a:r>
            <a:r>
              <a:rPr lang="de-DE" altLang="de-DE" sz="2000" dirty="0"/>
              <a:t> </a:t>
            </a:r>
            <a:endParaRPr lang="de-DE" altLang="de-DE" sz="54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77344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Objects, values and classes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42</a:t>
            </a:fld>
            <a:endParaRPr lang="en-GB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BC13949-3C0F-4B12-8243-262537AF35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4345634"/>
              </p:ext>
            </p:extLst>
          </p:nvPr>
        </p:nvGraphicFramePr>
        <p:xfrm>
          <a:off x="431800" y="1474788"/>
          <a:ext cx="11352214" cy="4418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6107">
                  <a:extLst>
                    <a:ext uri="{9D8B030D-6E8A-4147-A177-3AD203B41FA5}">
                      <a16:colId xmlns:a16="http://schemas.microsoft.com/office/drawing/2014/main" val="2714119174"/>
                    </a:ext>
                  </a:extLst>
                </a:gridCol>
                <a:gridCol w="5676107">
                  <a:extLst>
                    <a:ext uri="{9D8B030D-6E8A-4147-A177-3AD203B41FA5}">
                      <a16:colId xmlns:a16="http://schemas.microsoft.com/office/drawing/2014/main" val="625403744"/>
                    </a:ext>
                  </a:extLst>
                </a:gridCol>
              </a:tblGrid>
              <a:tr h="631145">
                <a:tc>
                  <a:txBody>
                    <a:bodyPr/>
                    <a:lstStyle/>
                    <a:p>
                      <a:r>
                        <a:rPr lang="en-GB" sz="2400" dirty="0"/>
                        <a:t>Object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Class</a:t>
                      </a:r>
                      <a:endParaRPr lang="de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849584"/>
                  </a:ext>
                </a:extLst>
              </a:tr>
              <a:tr h="631145">
                <a:tc>
                  <a:txBody>
                    <a:bodyPr/>
                    <a:lstStyle/>
                    <a:p>
                      <a:r>
                        <a:rPr lang="en-GB" sz="2400" dirty="0"/>
                        <a:t>Vector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Numeric, integer, character, logical</a:t>
                      </a:r>
                      <a:endParaRPr lang="de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415464"/>
                  </a:ext>
                </a:extLst>
              </a:tr>
              <a:tr h="631145">
                <a:tc>
                  <a:txBody>
                    <a:bodyPr/>
                    <a:lstStyle/>
                    <a:p>
                      <a:r>
                        <a:rPr lang="en-GB" sz="2400" dirty="0"/>
                        <a:t>Factor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Numeric, integer, character</a:t>
                      </a:r>
                      <a:endParaRPr lang="de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096999"/>
                  </a:ext>
                </a:extLst>
              </a:tr>
              <a:tr h="631145">
                <a:tc>
                  <a:txBody>
                    <a:bodyPr/>
                    <a:lstStyle/>
                    <a:p>
                      <a:r>
                        <a:rPr lang="en-GB" sz="2400" dirty="0"/>
                        <a:t>Array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Numeric, integer, character, logical</a:t>
                      </a:r>
                      <a:endParaRPr lang="de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44345"/>
                  </a:ext>
                </a:extLst>
              </a:tr>
              <a:tr h="631145">
                <a:tc>
                  <a:txBody>
                    <a:bodyPr/>
                    <a:lstStyle/>
                    <a:p>
                      <a:r>
                        <a:rPr lang="en-GB" sz="2400" dirty="0"/>
                        <a:t>Matrix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Numeric, integer, character, logical</a:t>
                      </a:r>
                      <a:endParaRPr lang="de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265321"/>
                  </a:ext>
                </a:extLst>
              </a:tr>
              <a:tr h="631145">
                <a:tc>
                  <a:txBody>
                    <a:bodyPr/>
                    <a:lstStyle/>
                    <a:p>
                      <a:r>
                        <a:rPr lang="en-GB" sz="2400" dirty="0"/>
                        <a:t>Data frame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Numeric, integer, character, logical</a:t>
                      </a:r>
                      <a:endParaRPr lang="de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632768"/>
                  </a:ext>
                </a:extLst>
              </a:tr>
              <a:tr h="631145">
                <a:tc>
                  <a:txBody>
                    <a:bodyPr/>
                    <a:lstStyle/>
                    <a:p>
                      <a:r>
                        <a:rPr lang="en-GB" sz="2400" dirty="0"/>
                        <a:t>List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Numeric, character, logical, function…</a:t>
                      </a:r>
                      <a:endParaRPr lang="de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586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1723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Numeric objects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43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FA8042-5184-4481-A6EE-30BE261E6808}"/>
              </a:ext>
            </a:extLst>
          </p:cNvPr>
          <p:cNvSpPr txBox="1"/>
          <p:nvPr/>
        </p:nvSpPr>
        <p:spPr>
          <a:xfrm>
            <a:off x="4863759" y="2932766"/>
            <a:ext cx="4073866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70C0"/>
                </a:solidFill>
              </a:rPr>
              <a:t>X </a:t>
            </a:r>
            <a:r>
              <a:rPr lang="en-GB" sz="5400" dirty="0">
                <a:solidFill>
                  <a:srgbClr val="FF0000"/>
                </a:solidFill>
              </a:rPr>
              <a:t>&lt;-</a:t>
            </a:r>
            <a:r>
              <a:rPr lang="en-GB" sz="5400" dirty="0">
                <a:solidFill>
                  <a:srgbClr val="0070C0"/>
                </a:solidFill>
              </a:rPr>
              <a:t> </a:t>
            </a:r>
            <a:r>
              <a:rPr lang="en-GB" sz="5400" dirty="0">
                <a:solidFill>
                  <a:srgbClr val="7030A0"/>
                </a:solidFill>
              </a:rPr>
              <a:t>2</a:t>
            </a:r>
            <a:endParaRPr lang="de-DE" sz="5400" dirty="0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B66664-90B9-415E-960E-F72941287D21}"/>
              </a:ext>
            </a:extLst>
          </p:cNvPr>
          <p:cNvSpPr txBox="1"/>
          <p:nvPr/>
        </p:nvSpPr>
        <p:spPr>
          <a:xfrm flipH="1">
            <a:off x="2331719" y="2173064"/>
            <a:ext cx="281686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Variable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980080-6CA3-451A-BE85-02719552DF0B}"/>
              </a:ext>
            </a:extLst>
          </p:cNvPr>
          <p:cNvSpPr txBox="1"/>
          <p:nvPr/>
        </p:nvSpPr>
        <p:spPr>
          <a:xfrm flipH="1">
            <a:off x="2808556" y="5214764"/>
            <a:ext cx="281686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Object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D2F1EA-258C-409D-A432-3A4787F112A4}"/>
              </a:ext>
            </a:extLst>
          </p:cNvPr>
          <p:cNvSpPr txBox="1"/>
          <p:nvPr/>
        </p:nvSpPr>
        <p:spPr>
          <a:xfrm flipH="1">
            <a:off x="5837793" y="1107705"/>
            <a:ext cx="507626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Assignment operator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B74AE1-F7DD-4BDB-832A-66BBB6E4D1AB}"/>
              </a:ext>
            </a:extLst>
          </p:cNvPr>
          <p:cNvSpPr txBox="1"/>
          <p:nvPr/>
        </p:nvSpPr>
        <p:spPr>
          <a:xfrm flipH="1">
            <a:off x="7835263" y="4526995"/>
            <a:ext cx="281686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Value</a:t>
            </a:r>
            <a:endParaRPr lang="de-DE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969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object classes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44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1528E5-8DBA-4AC9-990F-73E3F210F598}"/>
              </a:ext>
            </a:extLst>
          </p:cNvPr>
          <p:cNvSpPr txBox="1"/>
          <p:nvPr/>
        </p:nvSpPr>
        <p:spPr>
          <a:xfrm>
            <a:off x="1066800" y="1494047"/>
            <a:ext cx="3236976" cy="48547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Character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Logical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Integer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Function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Missing values</a:t>
            </a:r>
            <a:endParaRPr lang="de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3E3BDA-06C2-4F12-8A08-90944B52FF03}"/>
              </a:ext>
            </a:extLst>
          </p:cNvPr>
          <p:cNvSpPr txBox="1"/>
          <p:nvPr/>
        </p:nvSpPr>
        <p:spPr>
          <a:xfrm>
            <a:off x="6538326" y="720644"/>
            <a:ext cx="3451201" cy="5839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dirty="0">
                <a:solidFill>
                  <a:srgbClr val="0070C0"/>
                </a:solidFill>
              </a:rPr>
              <a:t>word &lt;- "hello“</a:t>
            </a:r>
          </a:p>
          <a:p>
            <a:pPr>
              <a:lnSpc>
                <a:spcPct val="200000"/>
              </a:lnSpc>
            </a:pPr>
            <a:r>
              <a:rPr lang="en-GB" dirty="0">
                <a:solidFill>
                  <a:srgbClr val="0070C0"/>
                </a:solidFill>
              </a:rPr>
              <a:t>word2 &lt;- "A?7Fd“</a:t>
            </a:r>
          </a:p>
          <a:p>
            <a:pPr>
              <a:lnSpc>
                <a:spcPct val="200000"/>
              </a:lnSpc>
            </a:pPr>
            <a:r>
              <a:rPr lang="en-GB" dirty="0">
                <a:solidFill>
                  <a:srgbClr val="0070C0"/>
                </a:solidFill>
              </a:rPr>
              <a:t>Bool &lt;- TRUE</a:t>
            </a:r>
          </a:p>
          <a:p>
            <a:pPr>
              <a:lnSpc>
                <a:spcPct val="200000"/>
              </a:lnSpc>
            </a:pPr>
            <a:r>
              <a:rPr lang="en-GB" dirty="0">
                <a:solidFill>
                  <a:srgbClr val="0070C0"/>
                </a:solidFill>
              </a:rPr>
              <a:t>x &lt;- 1L</a:t>
            </a:r>
          </a:p>
          <a:p>
            <a:pPr>
              <a:lnSpc>
                <a:spcPct val="200000"/>
              </a:lnSpc>
            </a:pPr>
            <a:r>
              <a:rPr lang="en-GB" dirty="0" err="1">
                <a:solidFill>
                  <a:srgbClr val="0070C0"/>
                </a:solidFill>
              </a:rPr>
              <a:t>getwd</a:t>
            </a:r>
            <a:r>
              <a:rPr lang="en-GB" dirty="0">
                <a:solidFill>
                  <a:srgbClr val="0070C0"/>
                </a:solidFill>
              </a:rPr>
              <a:t>()</a:t>
            </a:r>
          </a:p>
          <a:p>
            <a:pPr>
              <a:lnSpc>
                <a:spcPct val="200000"/>
              </a:lnSpc>
            </a:pPr>
            <a:r>
              <a:rPr lang="en-GB" dirty="0">
                <a:solidFill>
                  <a:srgbClr val="0070C0"/>
                </a:solidFill>
              </a:rPr>
              <a:t>mv &lt;- NA</a:t>
            </a:r>
            <a:endParaRPr lang="de-D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711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object classes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45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1528E5-8DBA-4AC9-990F-73E3F210F598}"/>
              </a:ext>
            </a:extLst>
          </p:cNvPr>
          <p:cNvSpPr txBox="1"/>
          <p:nvPr/>
        </p:nvSpPr>
        <p:spPr>
          <a:xfrm>
            <a:off x="1066801" y="1494047"/>
            <a:ext cx="5854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To display a </a:t>
            </a:r>
            <a:r>
              <a:rPr lang="en-GB" dirty="0">
                <a:solidFill>
                  <a:srgbClr val="0070C0"/>
                </a:solidFill>
              </a:rPr>
              <a:t>class</a:t>
            </a:r>
            <a:r>
              <a:rPr lang="en-GB" dirty="0"/>
              <a:t> of an object you can use a function like </a:t>
            </a:r>
            <a:r>
              <a:rPr lang="en-GB" dirty="0">
                <a:solidFill>
                  <a:srgbClr val="0070C0"/>
                </a:solidFill>
              </a:rPr>
              <a:t>mode()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All objects are temporarily saved in the workspace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92543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Naming objects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46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1528E5-8DBA-4AC9-990F-73E3F210F598}"/>
              </a:ext>
            </a:extLst>
          </p:cNvPr>
          <p:cNvSpPr txBox="1"/>
          <p:nvPr/>
        </p:nvSpPr>
        <p:spPr>
          <a:xfrm>
            <a:off x="1066801" y="1494047"/>
            <a:ext cx="5854700" cy="3869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Lowercase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Underscore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Avoid non-alphanumeric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Do not use function names</a:t>
            </a:r>
          </a:p>
        </p:txBody>
      </p:sp>
    </p:spTree>
    <p:extLst>
      <p:ext uri="{BB962C8B-B14F-4D97-AF65-F5344CB8AC3E}">
        <p14:creationId xmlns:p14="http://schemas.microsoft.com/office/powerpoint/2010/main" val="23501624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0D0EE-7651-4094-AFDE-8E14B761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906" y="2953139"/>
            <a:ext cx="10354188" cy="951722"/>
          </a:xfrm>
        </p:spPr>
        <p:txBody>
          <a:bodyPr/>
          <a:lstStyle/>
          <a:p>
            <a:pPr algn="ctr"/>
            <a:r>
              <a:rPr lang="en-GB" dirty="0"/>
              <a:t>Hands On!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50193-6117-49E3-8E77-7E5AF190F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2498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50193-6117-49E3-8E77-7E5AF190F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48</a:t>
            </a:fld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A8CA42-D70A-445D-8930-9D594ECBA24D}"/>
              </a:ext>
            </a:extLst>
          </p:cNvPr>
          <p:cNvSpPr txBox="1">
            <a:spLocks/>
          </p:cNvSpPr>
          <p:nvPr/>
        </p:nvSpPr>
        <p:spPr>
          <a:xfrm>
            <a:off x="432000" y="223936"/>
            <a:ext cx="10354188" cy="951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/>
              <a:t>Exercises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D552F-5692-4AFE-800B-ECE2EC999294}"/>
              </a:ext>
            </a:extLst>
          </p:cNvPr>
          <p:cNvSpPr txBox="1"/>
          <p:nvPr/>
        </p:nvSpPr>
        <p:spPr>
          <a:xfrm>
            <a:off x="609600" y="1549400"/>
            <a:ext cx="10826663" cy="330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400" dirty="0"/>
              <a:t>Do basic arithmetical calculations for any combination of </a:t>
            </a:r>
            <a:r>
              <a:rPr lang="en-GB" sz="2400" b="1" dirty="0"/>
              <a:t>x</a:t>
            </a:r>
            <a:r>
              <a:rPr lang="en-GB" sz="2400" dirty="0"/>
              <a:t>, </a:t>
            </a:r>
            <a:r>
              <a:rPr lang="en-GB" sz="2400" b="1" dirty="0"/>
              <a:t>y</a:t>
            </a:r>
            <a:r>
              <a:rPr lang="en-GB" sz="2400" dirty="0"/>
              <a:t> and </a:t>
            </a:r>
            <a:r>
              <a:rPr lang="en-GB" sz="2400" b="1" dirty="0"/>
              <a:t>z</a:t>
            </a:r>
            <a:r>
              <a:rPr lang="en-GB" sz="2400" dirty="0"/>
              <a:t>. Use one variable more than once? Save the result in a new variable.</a:t>
            </a:r>
          </a:p>
          <a:p>
            <a:pPr marL="514350" indent="-514350">
              <a:buFont typeface="+mj-lt"/>
              <a:buAutoNum type="arabicPeriod"/>
            </a:pPr>
            <a:endParaRPr lang="en-GB" sz="24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GB" sz="2400" b="1" dirty="0"/>
              <a:t>Sum</a:t>
            </a:r>
            <a:r>
              <a:rPr lang="en-GB" sz="2400" dirty="0"/>
              <a:t> the values of </a:t>
            </a:r>
            <a:r>
              <a:rPr lang="en-GB" sz="2400" b="1" dirty="0"/>
              <a:t>x</a:t>
            </a:r>
            <a:r>
              <a:rPr lang="en-GB" sz="2400" dirty="0"/>
              <a:t>, </a:t>
            </a:r>
            <a:r>
              <a:rPr lang="en-GB" sz="2400" b="1" dirty="0"/>
              <a:t>y</a:t>
            </a:r>
            <a:r>
              <a:rPr lang="en-GB" sz="2400" dirty="0"/>
              <a:t> and </a:t>
            </a:r>
            <a:r>
              <a:rPr lang="en-GB" sz="2400" b="1" dirty="0"/>
              <a:t>z</a:t>
            </a:r>
            <a:r>
              <a:rPr lang="en-GB" sz="2400" dirty="0"/>
              <a:t> into a variable </a:t>
            </a:r>
            <a:r>
              <a:rPr lang="en-GB" sz="2400" b="1" dirty="0"/>
              <a:t>space</a:t>
            </a:r>
            <a:r>
              <a:rPr lang="en-GB" sz="2400" dirty="0"/>
              <a:t>. Try doing it in more than one way, there is a hint in the previous sentence.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GB" sz="2400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GB" sz="2400" dirty="0"/>
              <a:t>Make a new variable </a:t>
            </a:r>
            <a:r>
              <a:rPr lang="en-GB" sz="2400" b="1" dirty="0"/>
              <a:t>n</a:t>
            </a:r>
            <a:r>
              <a:rPr lang="en-GB" sz="2400" dirty="0"/>
              <a:t>. Assign it a negative value and then add it to one of the existing variables. Now do the same with its </a:t>
            </a:r>
            <a:r>
              <a:rPr lang="en-GB" sz="2400" b="1" dirty="0"/>
              <a:t>absolute</a:t>
            </a:r>
            <a:r>
              <a:rPr lang="en-GB" sz="2400" dirty="0"/>
              <a:t> value.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388743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A1AD11-6866-48FF-B4C4-2DDF83E88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05DE28-FA06-4A2B-8D4F-64A2919D1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t>49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8733CF3-8F23-4EE3-99BE-EB0CDCADB93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GB" sz="2000">
                <a:solidFill>
                  <a:srgbClr val="5B5B5B"/>
                </a:solidFill>
              </a:rPr>
              <a:t>Please download and install the Slido app on all computers you use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AAD5156-E27A-44C9-A032-55898110E48C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4658294-2C7E-4293-B3B1-47D19F206ED1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3671D16-FD03-4B14-8633-7521EFB2958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>
                <a:solidFill>
                  <a:srgbClr val="5B5B5B"/>
                </a:solidFill>
              </a:rPr>
              <a:t>S1Q9: Which of the following is a valid variable name in R?</a:t>
            </a:r>
            <a:endParaRPr lang="de-DE" sz="4000" b="1">
              <a:solidFill>
                <a:srgbClr val="5B5B5B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D8DF79-1EE5-4DB7-8F26-019D97298CB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GB" sz="2200" b="1">
                <a:solidFill>
                  <a:srgbClr val="5B5B5B"/>
                </a:solidFill>
              </a:rPr>
              <a:t>ⓘ</a:t>
            </a:r>
            <a:r>
              <a:rPr lang="en-GB" sz="2000">
                <a:solidFill>
                  <a:srgbClr val="5B5B5B"/>
                </a:solidFill>
              </a:rPr>
              <a:t> Start presenting to display the poll results on this slide.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9C70871-F629-445E-83BC-195C3FA69BCB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822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3BAB0DB-7CB2-4167-A0BC-CCA52C3DD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C1A02A-A9CA-43DF-A6F5-8CABF52A5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t>5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BB4866D-9E9D-451B-9033-3F2C5DE3D78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GB" sz="2000">
                <a:solidFill>
                  <a:srgbClr val="5B5B5B"/>
                </a:solidFill>
              </a:rPr>
              <a:t>Please download and install the Slido app on all computers you use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7B30550-CA56-4BEC-9FCC-CC9DA55E0173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9AEA00F-CDCE-407C-9CFE-C999677D4A76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909829F-5278-426E-97B9-8E41209836D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>
                <a:solidFill>
                  <a:srgbClr val="5B5B5B"/>
                </a:solidFill>
              </a:rPr>
              <a:t>S1Q1: Did you install R and RStudio?</a:t>
            </a:r>
            <a:endParaRPr lang="de-DE" sz="4000" b="1">
              <a:solidFill>
                <a:srgbClr val="5B5B5B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CCD6E2-1F37-47A1-BFFE-862FA1DE383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GB" sz="2200" b="1">
                <a:solidFill>
                  <a:srgbClr val="5B5B5B"/>
                </a:solidFill>
              </a:rPr>
              <a:t>ⓘ</a:t>
            </a:r>
            <a:r>
              <a:rPr lang="en-GB" sz="2000">
                <a:solidFill>
                  <a:srgbClr val="5B5B5B"/>
                </a:solidFill>
              </a:rPr>
              <a:t> Start presenting to display the poll results on this slide.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E7920FA-A921-4FFA-9738-B73B67351994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808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4B04EB-DC32-45FA-951F-AED4E34A6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CE04EE-C59F-48DD-86EE-8F3893B3D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t>50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91769C1-0679-434E-A2A8-F80798BD61F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GB" sz="2000">
                <a:solidFill>
                  <a:srgbClr val="5B5B5B"/>
                </a:solidFill>
              </a:rPr>
              <a:t>Please download and install the Slido app on all computers you use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357F90C-2F7B-4E51-84C2-B3ED50B77AEB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D4696AC-A926-4D06-BE49-5716CB25BD9C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B0AEBF-131B-4B71-A52E-D7F4EE5E34C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>
                <a:solidFill>
                  <a:srgbClr val="5B5B5B"/>
                </a:solidFill>
              </a:rPr>
              <a:t>S1Q10: What happens when you assign a new value to an existing variable in R?</a:t>
            </a:r>
            <a:endParaRPr lang="de-DE" sz="4000" b="1" dirty="0">
              <a:solidFill>
                <a:srgbClr val="5B5B5B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9EF631-C6CB-4F77-8F3A-1AB9231A04B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GB" sz="2200" b="1">
                <a:solidFill>
                  <a:srgbClr val="5B5B5B"/>
                </a:solidFill>
              </a:rPr>
              <a:t>ⓘ</a:t>
            </a:r>
            <a:r>
              <a:rPr lang="en-GB" sz="2000">
                <a:solidFill>
                  <a:srgbClr val="5B5B5B"/>
                </a:solidFill>
              </a:rPr>
              <a:t> Start presenting to display the poll results on this slide.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7CCC2FD-2D6F-4E69-80AB-C32A811E8C68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878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51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1528E5-8DBA-4AC9-990F-73E3F210F598}"/>
              </a:ext>
            </a:extLst>
          </p:cNvPr>
          <p:cNvSpPr txBox="1"/>
          <p:nvPr/>
        </p:nvSpPr>
        <p:spPr>
          <a:xfrm>
            <a:off x="1066801" y="1494047"/>
            <a:ext cx="5854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Vector is an ordered set of entries</a:t>
            </a:r>
            <a:endParaRPr lang="en-GB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It is usually defined by the concatenate</a:t>
            </a:r>
            <a:r>
              <a:rPr lang="en-GB" dirty="0">
                <a:solidFill>
                  <a:srgbClr val="0070C0"/>
                </a:solidFill>
              </a:rPr>
              <a:t> c() </a:t>
            </a:r>
            <a:r>
              <a:rPr lang="en-GB" dirty="0"/>
              <a:t>function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Vectors can be concatenated to each other</a:t>
            </a:r>
            <a:endParaRPr lang="de-D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6E9BEF-D596-40A3-B3A3-184F13FFEA44}"/>
              </a:ext>
            </a:extLst>
          </p:cNvPr>
          <p:cNvSpPr txBox="1"/>
          <p:nvPr/>
        </p:nvSpPr>
        <p:spPr>
          <a:xfrm>
            <a:off x="7753928" y="4139778"/>
            <a:ext cx="3478837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v1 &lt;- c(1, 2, 3, 4)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6E5D21-51BC-4EA6-B403-D3FC07AE9E81}"/>
              </a:ext>
            </a:extLst>
          </p:cNvPr>
          <p:cNvSpPr/>
          <p:nvPr/>
        </p:nvSpPr>
        <p:spPr>
          <a:xfrm>
            <a:off x="7753927" y="4827976"/>
            <a:ext cx="3759171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v2 &lt;- c(“a”, 1, 2, 3)</a:t>
            </a:r>
            <a:endParaRPr lang="de-DE" dirty="0">
              <a:solidFill>
                <a:srgbClr val="0070C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80408A-0659-4CC2-931A-6383C41AE93F}"/>
              </a:ext>
            </a:extLst>
          </p:cNvPr>
          <p:cNvGrpSpPr/>
          <p:nvPr/>
        </p:nvGrpSpPr>
        <p:grpSpPr>
          <a:xfrm>
            <a:off x="7620000" y="1662545"/>
            <a:ext cx="2216728" cy="558978"/>
            <a:chOff x="7620000" y="1662545"/>
            <a:chExt cx="2216728" cy="55897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AD6BCEC-46D6-449E-9A55-25D3C3C09FA5}"/>
                </a:ext>
              </a:extLst>
            </p:cNvPr>
            <p:cNvSpPr/>
            <p:nvPr/>
          </p:nvSpPr>
          <p:spPr>
            <a:xfrm>
              <a:off x="7620000" y="1662545"/>
              <a:ext cx="554182" cy="554182"/>
            </a:xfrm>
            <a:prstGeom prst="rect">
              <a:avLst/>
            </a:prstGeom>
            <a:noFill/>
            <a:ln w="38100">
              <a:solidFill>
                <a:srgbClr val="69AE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4AF4E6-B8ED-47AD-BC49-A2F4C03DAB7F}"/>
                </a:ext>
              </a:extLst>
            </p:cNvPr>
            <p:cNvSpPr/>
            <p:nvPr/>
          </p:nvSpPr>
          <p:spPr>
            <a:xfrm>
              <a:off x="8174182" y="1667341"/>
              <a:ext cx="554182" cy="554182"/>
            </a:xfrm>
            <a:prstGeom prst="rect">
              <a:avLst/>
            </a:prstGeom>
            <a:noFill/>
            <a:ln w="38100">
              <a:solidFill>
                <a:srgbClr val="69AE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E9D32B-EDD4-4245-B66C-D8C2CCDEFC69}"/>
                </a:ext>
              </a:extLst>
            </p:cNvPr>
            <p:cNvSpPr/>
            <p:nvPr/>
          </p:nvSpPr>
          <p:spPr>
            <a:xfrm>
              <a:off x="8728364" y="1662545"/>
              <a:ext cx="554182" cy="554182"/>
            </a:xfrm>
            <a:prstGeom prst="rect">
              <a:avLst/>
            </a:prstGeom>
            <a:noFill/>
            <a:ln w="38100">
              <a:solidFill>
                <a:srgbClr val="69AE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8B24A80-BBDB-4875-BD20-B6225E79B3C9}"/>
                </a:ext>
              </a:extLst>
            </p:cNvPr>
            <p:cNvSpPr/>
            <p:nvPr/>
          </p:nvSpPr>
          <p:spPr>
            <a:xfrm>
              <a:off x="9282546" y="1662545"/>
              <a:ext cx="554182" cy="554182"/>
            </a:xfrm>
            <a:prstGeom prst="rect">
              <a:avLst/>
            </a:prstGeom>
            <a:noFill/>
            <a:ln w="38100">
              <a:solidFill>
                <a:srgbClr val="69AE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5879176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52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1528E5-8DBA-4AC9-990F-73E3F210F598}"/>
              </a:ext>
            </a:extLst>
          </p:cNvPr>
          <p:cNvSpPr txBox="1"/>
          <p:nvPr/>
        </p:nvSpPr>
        <p:spPr>
          <a:xfrm>
            <a:off x="1066801" y="1494047"/>
            <a:ext cx="58547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Vectors can be created by functions such as </a:t>
            </a:r>
            <a:r>
              <a:rPr lang="en-GB" dirty="0" err="1">
                <a:solidFill>
                  <a:srgbClr val="0070C0"/>
                </a:solidFill>
              </a:rPr>
              <a:t>seq</a:t>
            </a:r>
            <a:r>
              <a:rPr lang="en-GB" dirty="0">
                <a:solidFill>
                  <a:srgbClr val="0070C0"/>
                </a:solidFill>
              </a:rPr>
              <a:t>() </a:t>
            </a:r>
            <a:r>
              <a:rPr lang="en-GB" dirty="0"/>
              <a:t>and </a:t>
            </a:r>
            <a:r>
              <a:rPr lang="en-GB" dirty="0">
                <a:solidFill>
                  <a:srgbClr val="0070C0"/>
                </a:solidFill>
              </a:rPr>
              <a:t>rep()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Elements of a vector can be accessed by indexing </a:t>
            </a:r>
            <a:r>
              <a:rPr lang="en-GB" dirty="0">
                <a:solidFill>
                  <a:srgbClr val="0070C0"/>
                </a:solidFill>
              </a:rPr>
              <a:t>v1[1]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6E9BEF-D596-40A3-B3A3-184F13FFEA44}"/>
              </a:ext>
            </a:extLst>
          </p:cNvPr>
          <p:cNvSpPr txBox="1"/>
          <p:nvPr/>
        </p:nvSpPr>
        <p:spPr>
          <a:xfrm>
            <a:off x="8017164" y="1992323"/>
            <a:ext cx="3478837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v1 &lt;- c(1, 2, 3, 4)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6E5D21-51BC-4EA6-B403-D3FC07AE9E81}"/>
              </a:ext>
            </a:extLst>
          </p:cNvPr>
          <p:cNvSpPr/>
          <p:nvPr/>
        </p:nvSpPr>
        <p:spPr>
          <a:xfrm>
            <a:off x="8017163" y="2680521"/>
            <a:ext cx="3759171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v2 &lt;- c(“a”, 1, 2, 3)</a:t>
            </a:r>
            <a:endParaRPr lang="de-D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201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53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1528E5-8DBA-4AC9-990F-73E3F210F598}"/>
              </a:ext>
            </a:extLst>
          </p:cNvPr>
          <p:cNvSpPr txBox="1"/>
          <p:nvPr/>
        </p:nvSpPr>
        <p:spPr>
          <a:xfrm>
            <a:off x="1066801" y="1494047"/>
            <a:ext cx="5854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There are many useful functions that can be applied to vectors</a:t>
            </a:r>
            <a:endParaRPr lang="en-GB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length(), str(), mean(), sum(), min(), max()…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Learning by doing</a:t>
            </a:r>
          </a:p>
        </p:txBody>
      </p:sp>
    </p:spTree>
    <p:extLst>
      <p:ext uri="{BB962C8B-B14F-4D97-AF65-F5344CB8AC3E}">
        <p14:creationId xmlns:p14="http://schemas.microsoft.com/office/powerpoint/2010/main" val="16643666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0D0EE-7651-4094-AFDE-8E14B761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906" y="2953139"/>
            <a:ext cx="10354188" cy="951722"/>
          </a:xfrm>
        </p:spPr>
        <p:txBody>
          <a:bodyPr/>
          <a:lstStyle/>
          <a:p>
            <a:pPr algn="ctr"/>
            <a:r>
              <a:rPr lang="en-GB" dirty="0"/>
              <a:t>Hands On!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50193-6117-49E3-8E77-7E5AF190F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7688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50193-6117-49E3-8E77-7E5AF190F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55</a:t>
            </a:fld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A8CA42-D70A-445D-8930-9D594ECBA24D}"/>
              </a:ext>
            </a:extLst>
          </p:cNvPr>
          <p:cNvSpPr txBox="1">
            <a:spLocks/>
          </p:cNvSpPr>
          <p:nvPr/>
        </p:nvSpPr>
        <p:spPr>
          <a:xfrm>
            <a:off x="432000" y="223936"/>
            <a:ext cx="10354188" cy="951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/>
              <a:t>Exercises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D552F-5692-4AFE-800B-ECE2EC999294}"/>
              </a:ext>
            </a:extLst>
          </p:cNvPr>
          <p:cNvSpPr txBox="1"/>
          <p:nvPr/>
        </p:nvSpPr>
        <p:spPr>
          <a:xfrm>
            <a:off x="609600" y="1549400"/>
            <a:ext cx="108266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400" dirty="0"/>
              <a:t>Make a vector of all numbers between 3 and 21. Multiply the second element of the vector by 3. Multiply the whole vector by 4. Multiply all but the last element of the vector by 5.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GB" sz="2400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400" dirty="0"/>
              <a:t>Construct a vector of length 300 consisting of 100 copies of numbers 1,2,3.</a:t>
            </a:r>
          </a:p>
          <a:p>
            <a:pPr>
              <a:lnSpc>
                <a:spcPct val="100000"/>
              </a:lnSpc>
            </a:pPr>
            <a:endParaRPr lang="en-GB" sz="2400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GB" sz="2400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2158499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96256C-C653-4943-AABB-586E9EDC1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CEBB2A-A135-4421-A3C4-80E6FE617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t>56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9DE8AD9-BEAC-4686-B6AE-7EB743FCA26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GB" sz="2000">
                <a:solidFill>
                  <a:srgbClr val="5B5B5B"/>
                </a:solidFill>
              </a:rPr>
              <a:t>Please download and install the Slido app on all computers you use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66E3AB2-CFB0-41C2-9B73-930FAB5B97CB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BF9583F-D44C-42FC-8BED-1B3929225F32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D3DAA4D-003D-4419-99F5-A34B86DB2B5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>
                <a:solidFill>
                  <a:srgbClr val="5B5B5B"/>
                </a:solidFill>
              </a:rPr>
              <a:t>S1Q11: What kind of an object is v1&lt;3?</a:t>
            </a:r>
            <a:endParaRPr lang="de-DE" sz="4000" b="1">
              <a:solidFill>
                <a:srgbClr val="5B5B5B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17B55C-01CA-4D3D-9551-6DED5C10F86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GB" sz="2200" b="1">
                <a:solidFill>
                  <a:srgbClr val="5B5B5B"/>
                </a:solidFill>
              </a:rPr>
              <a:t>ⓘ</a:t>
            </a:r>
            <a:r>
              <a:rPr lang="en-GB" sz="2000">
                <a:solidFill>
                  <a:srgbClr val="5B5B5B"/>
                </a:solidFill>
              </a:rPr>
              <a:t> Start presenting to display the poll results on this slide.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7BD4364-2556-449E-B5D9-A0F2E5DDE38B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475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Logical operators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57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1528E5-8DBA-4AC9-990F-73E3F210F598}"/>
              </a:ext>
            </a:extLst>
          </p:cNvPr>
          <p:cNvSpPr txBox="1"/>
          <p:nvPr/>
        </p:nvSpPr>
        <p:spPr>
          <a:xfrm>
            <a:off x="1066801" y="1494047"/>
            <a:ext cx="58547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==</a:t>
            </a:r>
            <a:r>
              <a:rPr lang="en-GB" dirty="0"/>
              <a:t>, equal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!=</a:t>
            </a:r>
            <a:r>
              <a:rPr lang="en-GB" dirty="0"/>
              <a:t>, unequal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&gt;</a:t>
            </a:r>
            <a:r>
              <a:rPr lang="en-GB" dirty="0"/>
              <a:t>,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/>
              <a:t>greater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&gt;=</a:t>
            </a:r>
            <a:r>
              <a:rPr lang="en-GB" dirty="0"/>
              <a:t>,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/>
              <a:t>greater or equal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&lt;</a:t>
            </a:r>
            <a:r>
              <a:rPr lang="en-GB" dirty="0"/>
              <a:t>,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/>
              <a:t>smaller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B9A64B-7084-445A-823E-08F7E13E02CF}"/>
              </a:ext>
            </a:extLst>
          </p:cNvPr>
          <p:cNvSpPr txBox="1"/>
          <p:nvPr/>
        </p:nvSpPr>
        <p:spPr>
          <a:xfrm>
            <a:off x="5805056" y="1494047"/>
            <a:ext cx="58547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&lt;=</a:t>
            </a:r>
            <a:r>
              <a:rPr lang="en-GB" dirty="0"/>
              <a:t>, smaller or equal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&amp;</a:t>
            </a:r>
            <a:r>
              <a:rPr lang="en-GB" dirty="0"/>
              <a:t>, and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|</a:t>
            </a:r>
            <a:r>
              <a:rPr lang="en-GB" dirty="0"/>
              <a:t>, or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!</a:t>
            </a:r>
            <a:r>
              <a:rPr lang="en-GB" dirty="0"/>
              <a:t>, not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0070C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1521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0D0EE-7651-4094-AFDE-8E14B761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906" y="2953139"/>
            <a:ext cx="10354188" cy="951722"/>
          </a:xfrm>
        </p:spPr>
        <p:txBody>
          <a:bodyPr/>
          <a:lstStyle/>
          <a:p>
            <a:pPr algn="ctr"/>
            <a:r>
              <a:rPr lang="en-GB" dirty="0"/>
              <a:t>Hands On!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50193-6117-49E3-8E77-7E5AF190F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09604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Matrices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59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1528E5-8DBA-4AC9-990F-73E3F210F598}"/>
              </a:ext>
            </a:extLst>
          </p:cNvPr>
          <p:cNvSpPr txBox="1"/>
          <p:nvPr/>
        </p:nvSpPr>
        <p:spPr>
          <a:xfrm>
            <a:off x="1066801" y="1494047"/>
            <a:ext cx="5854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Matrix has a rectangular scheme of </a:t>
            </a:r>
            <a:r>
              <a:rPr lang="en-GB" dirty="0">
                <a:solidFill>
                  <a:srgbClr val="0070C0"/>
                </a:solidFill>
              </a:rPr>
              <a:t>n * </a:t>
            </a:r>
            <a:r>
              <a:rPr lang="en-GB" dirty="0">
                <a:solidFill>
                  <a:srgbClr val="FF0000"/>
                </a:solidFill>
              </a:rPr>
              <a:t>m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/>
              <a:t>values where </a:t>
            </a:r>
            <a:r>
              <a:rPr lang="en-GB" dirty="0">
                <a:solidFill>
                  <a:srgbClr val="0070C0"/>
                </a:solidFill>
              </a:rPr>
              <a:t>n</a:t>
            </a:r>
            <a:r>
              <a:rPr lang="en-GB" dirty="0"/>
              <a:t> is the number of </a:t>
            </a:r>
            <a:r>
              <a:rPr lang="en-GB" dirty="0">
                <a:solidFill>
                  <a:srgbClr val="0070C0"/>
                </a:solidFill>
              </a:rPr>
              <a:t>rows</a:t>
            </a:r>
            <a:r>
              <a:rPr lang="en-GB" dirty="0"/>
              <a:t> and </a:t>
            </a:r>
            <a:r>
              <a:rPr lang="en-GB" dirty="0">
                <a:solidFill>
                  <a:srgbClr val="FF0000"/>
                </a:solidFill>
              </a:rPr>
              <a:t>m</a:t>
            </a:r>
            <a:r>
              <a:rPr lang="en-GB" dirty="0"/>
              <a:t> is the number of </a:t>
            </a:r>
            <a:r>
              <a:rPr lang="en-GB" dirty="0">
                <a:solidFill>
                  <a:srgbClr val="FF0000"/>
                </a:solidFill>
              </a:rPr>
              <a:t>columns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You can imagine it as two dimensional vector or a collection of vectors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E52D33D-C374-4361-BFF1-4A7B166D6BA3}"/>
              </a:ext>
            </a:extLst>
          </p:cNvPr>
          <p:cNvGrpSpPr/>
          <p:nvPr/>
        </p:nvGrpSpPr>
        <p:grpSpPr>
          <a:xfrm>
            <a:off x="8697334" y="1939636"/>
            <a:ext cx="2216728" cy="1113160"/>
            <a:chOff x="7620000" y="1662545"/>
            <a:chExt cx="2216728" cy="111316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A229038-5A75-4F29-81BF-82F42C4474EC}"/>
                </a:ext>
              </a:extLst>
            </p:cNvPr>
            <p:cNvGrpSpPr/>
            <p:nvPr/>
          </p:nvGrpSpPr>
          <p:grpSpPr>
            <a:xfrm>
              <a:off x="7620000" y="1662545"/>
              <a:ext cx="2216728" cy="558978"/>
              <a:chOff x="7620000" y="1662545"/>
              <a:chExt cx="2216728" cy="558978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0A0F909-EF96-42A3-B5B6-1E0F089D2C75}"/>
                  </a:ext>
                </a:extLst>
              </p:cNvPr>
              <p:cNvSpPr/>
              <p:nvPr/>
            </p:nvSpPr>
            <p:spPr>
              <a:xfrm>
                <a:off x="7620000" y="1662545"/>
                <a:ext cx="554182" cy="554182"/>
              </a:xfrm>
              <a:prstGeom prst="rect">
                <a:avLst/>
              </a:prstGeom>
              <a:noFill/>
              <a:ln w="38100">
                <a:solidFill>
                  <a:srgbClr val="69AE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7AF02B4-D960-484A-B02E-B8DA8C8368A4}"/>
                  </a:ext>
                </a:extLst>
              </p:cNvPr>
              <p:cNvSpPr/>
              <p:nvPr/>
            </p:nvSpPr>
            <p:spPr>
              <a:xfrm>
                <a:off x="8174182" y="1667341"/>
                <a:ext cx="554182" cy="554182"/>
              </a:xfrm>
              <a:prstGeom prst="rect">
                <a:avLst/>
              </a:prstGeom>
              <a:noFill/>
              <a:ln w="38100">
                <a:solidFill>
                  <a:srgbClr val="69AE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896F40A-F0F7-4F27-945D-D0A027C3ECC2}"/>
                  </a:ext>
                </a:extLst>
              </p:cNvPr>
              <p:cNvSpPr/>
              <p:nvPr/>
            </p:nvSpPr>
            <p:spPr>
              <a:xfrm>
                <a:off x="8728364" y="1662545"/>
                <a:ext cx="554182" cy="554182"/>
              </a:xfrm>
              <a:prstGeom prst="rect">
                <a:avLst/>
              </a:prstGeom>
              <a:noFill/>
              <a:ln w="38100">
                <a:solidFill>
                  <a:srgbClr val="69AE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B38918B-8DA9-4310-BCA4-E58C0EDF0E15}"/>
                  </a:ext>
                </a:extLst>
              </p:cNvPr>
              <p:cNvSpPr/>
              <p:nvPr/>
            </p:nvSpPr>
            <p:spPr>
              <a:xfrm>
                <a:off x="9282546" y="1662545"/>
                <a:ext cx="554182" cy="554182"/>
              </a:xfrm>
              <a:prstGeom prst="rect">
                <a:avLst/>
              </a:prstGeom>
              <a:noFill/>
              <a:ln w="38100">
                <a:solidFill>
                  <a:srgbClr val="69AE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6784527-D787-4659-9005-F8AB9D028454}"/>
                </a:ext>
              </a:extLst>
            </p:cNvPr>
            <p:cNvGrpSpPr/>
            <p:nvPr/>
          </p:nvGrpSpPr>
          <p:grpSpPr>
            <a:xfrm>
              <a:off x="7620000" y="2216727"/>
              <a:ext cx="2216728" cy="558978"/>
              <a:chOff x="7620000" y="1662545"/>
              <a:chExt cx="2216728" cy="558978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5AB1A4F-EAB4-4360-BF55-476F141A9C60}"/>
                  </a:ext>
                </a:extLst>
              </p:cNvPr>
              <p:cNvSpPr/>
              <p:nvPr/>
            </p:nvSpPr>
            <p:spPr>
              <a:xfrm>
                <a:off x="7620000" y="1662545"/>
                <a:ext cx="554182" cy="554182"/>
              </a:xfrm>
              <a:prstGeom prst="rect">
                <a:avLst/>
              </a:prstGeom>
              <a:noFill/>
              <a:ln w="38100">
                <a:solidFill>
                  <a:srgbClr val="69AE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81E55F8-4AE9-4C8F-BE01-5A6020F35C9A}"/>
                  </a:ext>
                </a:extLst>
              </p:cNvPr>
              <p:cNvSpPr/>
              <p:nvPr/>
            </p:nvSpPr>
            <p:spPr>
              <a:xfrm>
                <a:off x="8174182" y="1667341"/>
                <a:ext cx="554182" cy="554182"/>
              </a:xfrm>
              <a:prstGeom prst="rect">
                <a:avLst/>
              </a:prstGeom>
              <a:noFill/>
              <a:ln w="38100">
                <a:solidFill>
                  <a:srgbClr val="69AE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BFF0429-B532-4E83-AF14-3E1006480F0A}"/>
                  </a:ext>
                </a:extLst>
              </p:cNvPr>
              <p:cNvSpPr/>
              <p:nvPr/>
            </p:nvSpPr>
            <p:spPr>
              <a:xfrm>
                <a:off x="8728364" y="1662545"/>
                <a:ext cx="554182" cy="554182"/>
              </a:xfrm>
              <a:prstGeom prst="rect">
                <a:avLst/>
              </a:prstGeom>
              <a:noFill/>
              <a:ln w="38100">
                <a:solidFill>
                  <a:srgbClr val="69AE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5E6320A-D086-411D-B46F-46585EB4F287}"/>
                  </a:ext>
                </a:extLst>
              </p:cNvPr>
              <p:cNvSpPr/>
              <p:nvPr/>
            </p:nvSpPr>
            <p:spPr>
              <a:xfrm>
                <a:off x="9282546" y="1662545"/>
                <a:ext cx="554182" cy="554182"/>
              </a:xfrm>
              <a:prstGeom prst="rect">
                <a:avLst/>
              </a:prstGeom>
              <a:noFill/>
              <a:ln w="38100">
                <a:solidFill>
                  <a:srgbClr val="69AE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61C5A52-4F86-4D6E-8ED2-A2FEA82D792C}"/>
              </a:ext>
            </a:extLst>
          </p:cNvPr>
          <p:cNvSpPr txBox="1"/>
          <p:nvPr/>
        </p:nvSpPr>
        <p:spPr>
          <a:xfrm>
            <a:off x="8031217" y="2216727"/>
            <a:ext cx="413896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n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7ECE9E-4EE3-4ED1-A6D5-09CD35CAB623}"/>
              </a:ext>
            </a:extLst>
          </p:cNvPr>
          <p:cNvSpPr txBox="1"/>
          <p:nvPr/>
        </p:nvSpPr>
        <p:spPr>
          <a:xfrm>
            <a:off x="9553477" y="1287484"/>
            <a:ext cx="529312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m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8FEE98-D169-43C1-82E1-9DDA7D34A02B}"/>
              </a:ext>
            </a:extLst>
          </p:cNvPr>
          <p:cNvSpPr txBox="1"/>
          <p:nvPr/>
        </p:nvSpPr>
        <p:spPr>
          <a:xfrm>
            <a:off x="6810638" y="4427929"/>
            <a:ext cx="43275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Elements of a matrix can be accessed by indexing </a:t>
            </a:r>
            <a:r>
              <a:rPr lang="en-GB" dirty="0">
                <a:solidFill>
                  <a:srgbClr val="0070C0"/>
                </a:solidFill>
              </a:rPr>
              <a:t>m1[1,2]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256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9EFE6F4-9E7D-4014-972D-D7D11333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80567E-5E8F-47A5-90DF-8BFEB1A7152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" name="Grafik 2">
            <a:extLst>
              <a:ext uri="{FF2B5EF4-FFF2-40B4-BE49-F238E27FC236}">
                <a16:creationId xmlns:a16="http://schemas.microsoft.com/office/drawing/2014/main" id="{64D537DE-19E8-467F-9BBE-7E5CFFD80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9" y="1629807"/>
            <a:ext cx="3755422" cy="5077873"/>
          </a:xfrm>
          <a:prstGeom prst="rect">
            <a:avLst/>
          </a:prstGeom>
        </p:spPr>
      </p:pic>
      <p:grpSp>
        <p:nvGrpSpPr>
          <p:cNvPr id="31" name="Gruppieren 1">
            <a:extLst>
              <a:ext uri="{FF2B5EF4-FFF2-40B4-BE49-F238E27FC236}">
                <a16:creationId xmlns:a16="http://schemas.microsoft.com/office/drawing/2014/main" id="{7F94C099-5CFE-4541-A0A1-3CEEC26C1CCE}"/>
              </a:ext>
            </a:extLst>
          </p:cNvPr>
          <p:cNvGrpSpPr/>
          <p:nvPr/>
        </p:nvGrpSpPr>
        <p:grpSpPr>
          <a:xfrm>
            <a:off x="3364493" y="2233847"/>
            <a:ext cx="4122157" cy="2722327"/>
            <a:chOff x="6635078" y="1998709"/>
            <a:chExt cx="5218220" cy="3474745"/>
          </a:xfrm>
        </p:grpSpPr>
        <p:sp>
          <p:nvSpPr>
            <p:cNvPr id="32" name="Sprechblase: rechteckig 5">
              <a:extLst>
                <a:ext uri="{FF2B5EF4-FFF2-40B4-BE49-F238E27FC236}">
                  <a16:creationId xmlns:a16="http://schemas.microsoft.com/office/drawing/2014/main" id="{D6A77769-48A0-4DF4-A2B1-2D7A0958BA42}"/>
                </a:ext>
              </a:extLst>
            </p:cNvPr>
            <p:cNvSpPr/>
            <p:nvPr/>
          </p:nvSpPr>
          <p:spPr>
            <a:xfrm rot="5858914">
              <a:off x="7506815" y="1126972"/>
              <a:ext cx="3474745" cy="5218220"/>
            </a:xfrm>
            <a:prstGeom prst="wedgeRectCallout">
              <a:avLst>
                <a:gd name="adj1" fmla="val -25231"/>
                <a:gd name="adj2" fmla="val 8787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3" name="Grafik 4">
              <a:extLst>
                <a:ext uri="{FF2B5EF4-FFF2-40B4-BE49-F238E27FC236}">
                  <a16:creationId xmlns:a16="http://schemas.microsoft.com/office/drawing/2014/main" id="{8655F360-A3DB-4A77-922D-CC527F2FB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73503">
              <a:off x="6704322" y="2052070"/>
              <a:ext cx="5106208" cy="3357174"/>
            </a:xfrm>
            <a:prstGeom prst="rect">
              <a:avLst/>
            </a:prstGeom>
          </p:spPr>
        </p:pic>
      </p:grpSp>
      <p:sp>
        <p:nvSpPr>
          <p:cNvPr id="34" name="Textfeld 6">
            <a:extLst>
              <a:ext uri="{FF2B5EF4-FFF2-40B4-BE49-F238E27FC236}">
                <a16:creationId xmlns:a16="http://schemas.microsoft.com/office/drawing/2014/main" id="{0EF1186A-9806-4182-9A17-74669B27E518}"/>
              </a:ext>
            </a:extLst>
          </p:cNvPr>
          <p:cNvSpPr txBox="1"/>
          <p:nvPr/>
        </p:nvSpPr>
        <p:spPr>
          <a:xfrm>
            <a:off x="917029" y="3595011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Germany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908DEF1B-6970-43B8-AE0A-34A188E8E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/>
          <a:lstStyle/>
          <a:p>
            <a:r>
              <a:rPr lang="en-GB" dirty="0"/>
              <a:t>Who are we?</a:t>
            </a:r>
          </a:p>
        </p:txBody>
      </p:sp>
      <p:pic>
        <p:nvPicPr>
          <p:cNvPr id="36" name="Grafik 7">
            <a:extLst>
              <a:ext uri="{FF2B5EF4-FFF2-40B4-BE49-F238E27FC236}">
                <a16:creationId xmlns:a16="http://schemas.microsoft.com/office/drawing/2014/main" id="{F859797C-C504-44D4-BBB2-0F8E323EB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968" y="223936"/>
            <a:ext cx="1257300" cy="10372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941963-75A4-4140-B948-D1258901FC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498" y="88283"/>
            <a:ext cx="3486150" cy="1314450"/>
          </a:xfrm>
          <a:prstGeom prst="rect">
            <a:avLst/>
          </a:prstGeom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72248483-782A-4A88-8A6B-7A259BB4F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70166" y="312789"/>
            <a:ext cx="1563455" cy="77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B6818FC-A8DE-4E37-9AC4-299CFAFDDB27}"/>
              </a:ext>
            </a:extLst>
          </p:cNvPr>
          <p:cNvSpPr txBox="1"/>
          <p:nvPr/>
        </p:nvSpPr>
        <p:spPr>
          <a:xfrm>
            <a:off x="7851493" y="1785041"/>
            <a:ext cx="4149969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Molecular and Experimental Mycobacteriology and National</a:t>
            </a:r>
          </a:p>
          <a:p>
            <a:pPr algn="ctr"/>
            <a:r>
              <a:rPr lang="en-GB" sz="2400" dirty="0"/>
              <a:t>Reference </a:t>
            </a:r>
            <a:r>
              <a:rPr lang="en-GB" sz="2400" dirty="0" err="1"/>
              <a:t>Center</a:t>
            </a:r>
            <a:r>
              <a:rPr lang="en-GB" sz="2400" dirty="0"/>
              <a:t> for Mycobacteria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WHO – Supranational Reference Laboratory of Tuberculosis</a:t>
            </a:r>
          </a:p>
          <a:p>
            <a:endParaRPr lang="en-GB" sz="2400" dirty="0"/>
          </a:p>
          <a:p>
            <a:r>
              <a:rPr lang="en-GB" sz="2400" dirty="0"/>
              <a:t>Prof. Stefan Niemann (Head)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872594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0D0EE-7651-4094-AFDE-8E14B761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906" y="2953139"/>
            <a:ext cx="10354188" cy="951722"/>
          </a:xfrm>
        </p:spPr>
        <p:txBody>
          <a:bodyPr/>
          <a:lstStyle/>
          <a:p>
            <a:pPr algn="ctr"/>
            <a:r>
              <a:rPr lang="en-GB" dirty="0"/>
              <a:t>Hands On!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50193-6117-49E3-8E77-7E5AF190F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972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50193-6117-49E3-8E77-7E5AF190F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61</a:t>
            </a:fld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A8CA42-D70A-445D-8930-9D594ECBA24D}"/>
              </a:ext>
            </a:extLst>
          </p:cNvPr>
          <p:cNvSpPr txBox="1">
            <a:spLocks/>
          </p:cNvSpPr>
          <p:nvPr/>
        </p:nvSpPr>
        <p:spPr>
          <a:xfrm>
            <a:off x="432000" y="223936"/>
            <a:ext cx="10354188" cy="951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/>
              <a:t>Exercises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D552F-5692-4AFE-800B-ECE2EC999294}"/>
              </a:ext>
            </a:extLst>
          </p:cNvPr>
          <p:cNvSpPr txBox="1"/>
          <p:nvPr/>
        </p:nvSpPr>
        <p:spPr>
          <a:xfrm>
            <a:off x="609600" y="1549400"/>
            <a:ext cx="108266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400" dirty="0"/>
              <a:t>Make a 3x3 matrix (3 rows, 3 columns), where the first column contains only number 4.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GB" sz="2400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GB" sz="2400" dirty="0"/>
              <a:t>From the above matrix extract columns where the sum of numbers in the column is bigger then 10. Use the </a:t>
            </a:r>
            <a:r>
              <a:rPr lang="en-GB" sz="2400" b="1" dirty="0" err="1"/>
              <a:t>colSums</a:t>
            </a:r>
            <a:r>
              <a:rPr lang="en-GB" sz="2400" b="1" dirty="0"/>
              <a:t>()</a:t>
            </a:r>
            <a:r>
              <a:rPr lang="en-GB" sz="2400" dirty="0"/>
              <a:t> function.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GB" sz="2400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0715922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Acknowledgements</a:t>
            </a:r>
            <a:br>
              <a:rPr lang="en-GB" dirty="0"/>
            </a:br>
            <a:r>
              <a:rPr lang="en-GB" sz="1100" dirty="0"/>
              <a:t>The creation of this training material was commissioned by ECDC to Research </a:t>
            </a:r>
            <a:r>
              <a:rPr lang="en-GB" sz="1100" dirty="0" err="1"/>
              <a:t>Center</a:t>
            </a:r>
            <a:r>
              <a:rPr lang="en-GB" sz="1100" dirty="0"/>
              <a:t> </a:t>
            </a:r>
            <a:r>
              <a:rPr lang="en-GB" sz="1100" dirty="0" err="1"/>
              <a:t>Borstel</a:t>
            </a:r>
            <a:r>
              <a:rPr lang="en-GB" sz="1100" dirty="0"/>
              <a:t> with the direct involvement of Ivan Barilar</a:t>
            </a:r>
            <a:br>
              <a:rPr lang="en-GB" sz="1100" dirty="0"/>
            </a:br>
            <a:endParaRPr lang="en-GB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62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307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41ADC7-4FB6-4799-9AE0-252A5AA1C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Who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511FF6-96EF-4577-AEE4-C22AA8B5F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087375"/>
            <a:ext cx="11352563" cy="5159827"/>
          </a:xfrm>
        </p:spPr>
        <p:txBody>
          <a:bodyPr>
            <a:normAutofit fontScale="92500" lnSpcReduction="10000"/>
          </a:bodyPr>
          <a:lstStyle/>
          <a:p>
            <a:r>
              <a:rPr lang="de-DE" sz="2200" b="1" dirty="0"/>
              <a:t>Ivan Barilar</a:t>
            </a:r>
          </a:p>
          <a:p>
            <a:r>
              <a:rPr lang="en-GB" sz="2200" dirty="0"/>
              <a:t>Master of Science [Mol. Bio.] Uni. Zagreb – Research Associate [Pop. Gen.] –Uni. Hohenheim, Stuttgart 2012-2017, Research Associate [</a:t>
            </a:r>
            <a:r>
              <a:rPr lang="en-GB" sz="2200" dirty="0" err="1"/>
              <a:t>Bioinfo</a:t>
            </a:r>
            <a:r>
              <a:rPr lang="en-GB" sz="2200" dirty="0"/>
              <a:t>.] @RCB since 2018 </a:t>
            </a:r>
            <a:endParaRPr lang="de-DE" sz="2200" dirty="0"/>
          </a:p>
          <a:p>
            <a:r>
              <a:rPr lang="en-GB" sz="2200" dirty="0"/>
              <a:t>Bioinformatics team, WHO technical consultant</a:t>
            </a:r>
          </a:p>
          <a:p>
            <a:r>
              <a:rPr lang="de-DE" sz="2200" b="1" dirty="0"/>
              <a:t>Christian Utpatel</a:t>
            </a:r>
          </a:p>
          <a:p>
            <a:r>
              <a:rPr lang="de-DE" sz="2200" dirty="0"/>
              <a:t>Diploma Biology [Microbiology]  - Dr. rer. nat. [Mircobiology] -  University of Hamburg</a:t>
            </a:r>
          </a:p>
          <a:p>
            <a:r>
              <a:rPr lang="de-DE" sz="2200" dirty="0"/>
              <a:t>Research Associate @RCB since 2015</a:t>
            </a:r>
          </a:p>
          <a:p>
            <a:pPr>
              <a:lnSpc>
                <a:spcPct val="120000"/>
              </a:lnSpc>
            </a:pPr>
            <a:r>
              <a:rPr lang="de-DE" sz="2200" dirty="0"/>
              <a:t>Co-Lead of the NGS unit, bioinformatics team, NGS implementation team, WHO technical consultant</a:t>
            </a:r>
          </a:p>
          <a:p>
            <a:pPr>
              <a:lnSpc>
                <a:spcPct val="120000"/>
              </a:lnSpc>
            </a:pPr>
            <a:r>
              <a:rPr lang="de-DE" sz="2200" b="1" dirty="0"/>
              <a:t>Viola Dreyer</a:t>
            </a:r>
          </a:p>
          <a:p>
            <a:pPr>
              <a:lnSpc>
                <a:spcPct val="120000"/>
              </a:lnSpc>
            </a:pPr>
            <a:r>
              <a:rPr lang="en-GB" sz="2200" dirty="0"/>
              <a:t>Master in Mathematics in Medicine and Life Science; </a:t>
            </a:r>
            <a:r>
              <a:rPr lang="en-GB" sz="2200" dirty="0" err="1"/>
              <a:t>Dr.</a:t>
            </a:r>
            <a:r>
              <a:rPr lang="en-GB" sz="2200" dirty="0"/>
              <a:t> </a:t>
            </a:r>
            <a:r>
              <a:rPr lang="en-GB" sz="2200" dirty="0" err="1"/>
              <a:t>rer</a:t>
            </a:r>
            <a:r>
              <a:rPr lang="en-GB" sz="2200" dirty="0"/>
              <a:t>. Nat. Bioinformatics at RCB/Uni Lübeck. Master Student/</a:t>
            </a:r>
            <a:r>
              <a:rPr lang="en-GB" sz="2200" dirty="0" err="1"/>
              <a:t>Phd</a:t>
            </a:r>
            <a:r>
              <a:rPr lang="en-GB" sz="2200" dirty="0"/>
              <a:t> Student/Research Associate 2013 @RCB </a:t>
            </a:r>
          </a:p>
          <a:p>
            <a:pPr>
              <a:lnSpc>
                <a:spcPct val="120000"/>
              </a:lnSpc>
            </a:pPr>
            <a:r>
              <a:rPr lang="en-GB" sz="2200" dirty="0"/>
              <a:t>Bioinformatics team</a:t>
            </a:r>
            <a:endParaRPr lang="de-DE" sz="22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9EFE6F4-9E7D-4014-972D-D7D11333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678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B2CB14-0C82-4089-89FA-03D538D18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E06BA9-0530-413B-898F-FF2E3FBFB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t>8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99DC260-F106-4443-847A-4B95AE0CFBA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GB" sz="2000">
                <a:solidFill>
                  <a:srgbClr val="5B5B5B"/>
                </a:solidFill>
              </a:rPr>
              <a:t>Please download and install the Slido app on all computers you use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BC27BFF-6215-481C-9BD1-CEFC0408730B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7DB807A-686E-49C0-A781-29D7089695DA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D9BE51-8635-406E-A3CB-D665DCD67D8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>
                <a:solidFill>
                  <a:srgbClr val="5B5B5B"/>
                </a:solidFill>
              </a:rPr>
              <a:t>S1Q2: How would you rate your experience level with R?</a:t>
            </a:r>
            <a:endParaRPr lang="de-DE" sz="4000" b="1">
              <a:solidFill>
                <a:srgbClr val="5B5B5B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4B245C-982C-42D2-A41E-56CB5CD6702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GB" sz="2200" b="1">
                <a:solidFill>
                  <a:srgbClr val="5B5B5B"/>
                </a:solidFill>
              </a:rPr>
              <a:t>ⓘ</a:t>
            </a:r>
            <a:r>
              <a:rPr lang="en-GB" sz="2000">
                <a:solidFill>
                  <a:srgbClr val="5B5B5B"/>
                </a:solidFill>
              </a:rPr>
              <a:t> Start presenting to display the poll results on this slide.</a:t>
            </a:r>
            <a:endParaRPr lang="de-DE" sz="2000">
              <a:solidFill>
                <a:srgbClr val="5B5B5B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D8787C8-6B5F-46B1-85FE-BC5ED7F2AB5D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4885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057" y="4320001"/>
            <a:ext cx="10869432" cy="1146523"/>
          </a:xfrm>
        </p:spPr>
        <p:txBody>
          <a:bodyPr/>
          <a:lstStyle/>
          <a:p>
            <a:pPr algn="ctr"/>
            <a:r>
              <a:rPr lang="en-US" sz="4000" dirty="0"/>
              <a:t>R &amp; RStudio overview</a:t>
            </a:r>
            <a:endParaRPr lang="de-D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057" y="3600010"/>
            <a:ext cx="10869432" cy="462721"/>
          </a:xfrm>
        </p:spPr>
        <p:txBody>
          <a:bodyPr/>
          <a:lstStyle/>
          <a:p>
            <a:r>
              <a:rPr lang="en-US" sz="2800" b="0" dirty="0" err="1"/>
              <a:t>GenEpi-BioTrain</a:t>
            </a:r>
            <a:r>
              <a:rPr lang="en-US" sz="2800" b="0" dirty="0"/>
              <a:t> – Virtual Training 14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4057" y="5652001"/>
            <a:ext cx="10869432" cy="9985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spcAft>
                <a:spcPct val="30000"/>
              </a:spcAft>
            </a:pPr>
            <a:endParaRPr lang="en-GB" sz="2000" dirty="0">
              <a:solidFill>
                <a:schemeClr val="bg1"/>
              </a:solidFill>
            </a:endParaRPr>
          </a:p>
          <a:p>
            <a:pPr eaLnBrk="0" hangingPunct="0">
              <a:spcAft>
                <a:spcPct val="30000"/>
              </a:spcAft>
            </a:pPr>
            <a:endParaRPr lang="en-GB" sz="2000" dirty="0">
              <a:solidFill>
                <a:schemeClr val="bg1"/>
              </a:solidFill>
            </a:endParaRPr>
          </a:p>
          <a:p>
            <a:pPr eaLnBrk="0" hangingPunct="0">
              <a:spcAft>
                <a:spcPct val="30000"/>
              </a:spcAft>
            </a:pPr>
            <a:r>
              <a:rPr lang="en-GB" sz="2000" dirty="0">
                <a:solidFill>
                  <a:schemeClr val="bg1"/>
                </a:solidFill>
              </a:rPr>
              <a:t>10.02.2025</a:t>
            </a:r>
          </a:p>
        </p:txBody>
      </p:sp>
    </p:spTree>
    <p:extLst>
      <p:ext uri="{BB962C8B-B14F-4D97-AF65-F5344CB8AC3E}">
        <p14:creationId xmlns:p14="http://schemas.microsoft.com/office/powerpoint/2010/main" val="41976410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4.1.6203"/>
  <p:tag name="SLIDO_PRESENTATION_ID" val="bc06cd06-1393-4bd5-bd9a-58b3337761b2"/>
  <p:tag name="SLIDO_EVENT_UUID" val="0221af4a-762d-46ab-b179-64609b210295"/>
  <p:tag name="SLIDO_EVENT_SECTION_UUID" val="e38c315a-ffef-46d8-af97-30505c00614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kxOTYyNzF9"/>
  <p:tag name="SLIDO_TYPE" val="SlidoPoll"/>
  <p:tag name="SLIDO_POLL_UUID" val="e3664fcf-338f-46ab-97dd-f84cf84756f0"/>
  <p:tag name="SLIDO_TIMELINE" val="W3sicG9sbFF1ZXN0aW9uVXVpZCI6IjZmNWRlMjYxLWI4OTMtNDQyNC1hNDZhLWVjYjYxMzk5NWIyYiIsInNob3dSZXN1bHRzIjp0cnVlLCJzaG93Q29ycmVjdEFuc3dlcnMiOmZhbHNlLCJ2b3RpbmdMb2NrZWQiOmZhbHNlfV0=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kzNTgwMDd9"/>
  <p:tag name="SLIDO_TYPE" val="SlidoPoll"/>
  <p:tag name="SLIDO_POLL_UUID" val="c4edf2e6-940d-4010-a536-e635695f257c"/>
  <p:tag name="SLIDO_TIMELINE" val="W3sicG9sbFF1ZXN0aW9uVXVpZCI6IjNiMmIzMjQ4LTkyNjItNGU3MS1iMmIyLTgyMGIzNjYwNzQ1OCIsInNob3dSZXN1bHRzIjp0cnVlLCJzaG93Q29ycmVjdEFuc3dlcnMiOmZhbHNlLCJ2b3RpbmdMb2NrZWQiOmZhbHNlfV0=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kyNjI3OTV9"/>
  <p:tag name="SLIDO_TYPE" val="SlidoPoll"/>
  <p:tag name="SLIDO_POLL_UUID" val="73ed73af-edb5-44ad-9428-a0b8265679b4"/>
  <p:tag name="SLIDO_TIMELINE" val="W3sicG9sbFF1ZXN0aW9uVXVpZCI6IjUxMWFlMDc1LWI4NGMtNGZhZC05M2NjLTgxMGE0NGUyZjc5YiIsInNob3dSZXN1bHRzIjpmYWxzZSwic2hvd0NvcnJlY3RBbnN3ZXJzIjpmYWxzZSwidm90aW5nTG9ja2VkIjpmYWxzZX0seyJwb2xsUXVlc3Rpb25VdWlkIjoiNTExYWUwNzUtYjg0Yy00ZmFkLTkzY2MtODEwYTQ0ZTJmNzliIiwic2hvd1Jlc3VsdHMiOnRydWUsInNob3dDb3JyZWN0QW5zd2VycyI6ZmFsc2UsInZvdGluZ0xvY2tlZCI6ZmFsc2V9XQ==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kyNjM0NTN9"/>
  <p:tag name="SLIDO_TYPE" val="SlidoPoll"/>
  <p:tag name="SLIDO_POLL_UUID" val="47aec115-d78b-4e4b-aea3-5fca99f8bce1"/>
  <p:tag name="SLIDO_TIMELINE" val="W3sicG9sbFF1ZXN0aW9uVXVpZCI6IjYzOTEzYmQxLTViMzYtNGE1NS04MTAyLTBhN2YxNzcyMWU1YiIsInNob3dSZXN1bHRzIjpmYWxzZSwic2hvd0NvcnJlY3RBbnN3ZXJzIjpmYWxzZSwidm90aW5nTG9ja2VkIjpmYWxzZX0seyJwb2xsUXVlc3Rpb25VdWlkIjoiNjM5MTNiZDEtNWIzNi00YTU1LTgxMDItMGE3ZjE3NzIxZTViIiwic2hvd1Jlc3VsdHMiOnRydWUsInNob3dDb3JyZWN0QW5zd2VycyI6dHJ1ZSwidm90aW5nTG9ja2VkIjpmYWxzZX1d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kyNjM0NjR9"/>
  <p:tag name="SLIDO_TYPE" val="SlidoPoll"/>
  <p:tag name="SLIDO_POLL_UUID" val="0e239d3e-f514-41b1-8d83-8ae4823b1553"/>
  <p:tag name="SLIDO_TIMELINE" val="W3sicG9sbFF1ZXN0aW9uVXVpZCI6ImQyMjI2OGU2LTY5NmYtNDk3YS1hNmE1LWM4YWU5OTBiZDQwOSIsInNob3dSZXN1bHRzIjpmYWxzZSwic2hvd0NvcnJlY3RBbnN3ZXJzIjpmYWxzZSwidm90aW5nTG9ja2VkIjpmYWxzZX0seyJwb2xsUXVlc3Rpb25VdWlkIjoiZDIyMjY4ZTYtNjk2Zi00OTdhLWE2YTUtYzhhZTk5MGJkNDA5Iiwic2hvd1Jlc3VsdHMiOnRydWUsInNob3dDb3JyZWN0QW5zd2VycyI6dHJ1ZSwidm90aW5nTG9ja2VkIjpmYWxzZX1d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kyNjM0NzN9"/>
  <p:tag name="SLIDO_TYPE" val="SlidoPoll"/>
  <p:tag name="SLIDO_POLL_UUID" val="ee31e74c-92f7-4310-8c05-1f05562a2f48"/>
  <p:tag name="SLIDO_TIMELINE" val="W3sicG9sbFF1ZXN0aW9uVXVpZCI6IjdlZGNmNTg5LTY1NDYtNDE5Yi04MjE1LWU4MTlhNTk0YTQ1NyIsInNob3dSZXN1bHRzIjpmYWxzZSwic2hvd0NvcnJlY3RBbnN3ZXJzIjpmYWxzZSwidm90aW5nTG9ja2VkIjpmYWxzZX0seyJwb2xsUXVlc3Rpb25VdWlkIjoiN2VkY2Y1ODktNjU0Ni00MTliLTgyMTUtZTgxOWE1OTRhNDU3Iiwic2hvd1Jlc3VsdHMiOnRydWUsInNob3dDb3JyZWN0QW5zd2VycyI6ZmFsc2UsInZvdGluZ0xvY2tlZCI6ZmFsc2V9XQ==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kyNzIyMDB9"/>
  <p:tag name="SLIDO_TYPE" val="SlidoPoll"/>
  <p:tag name="SLIDO_POLL_UUID" val="3b6faf1d-9f88-4d13-97ae-b15fb5d80bf3"/>
  <p:tag name="SLIDO_TIMELINE" val="W3sicG9sbFF1ZXN0aW9uVXVpZCI6ImJjZDM5NWNhLTM0YTMtNGZjOS1hNjJhLTcxOTMwNzExZDI3OCIsInNob3dSZXN1bHRzIjpmYWxzZSwic2hvd0NvcnJlY3RBbnN3ZXJzIjpmYWxzZSwidm90aW5nTG9ja2VkIjpmYWxzZX0seyJwb2xsUXVlc3Rpb25VdWlkIjoiYmNkMzk1Y2EtMzRhMy00ZmM5LWE2MmEtNzE5MzA3MTFkMjc4Iiwic2hvd1Jlc3VsdHMiOnRydWUsInNob3dDb3JyZWN0QW5zd2VycyI6dHJ1ZSwidm90aW5nTG9ja2VkIjpmYWxzZX1d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kyNzIyOTd9"/>
  <p:tag name="SLIDO_TYPE" val="SlidoPoll"/>
  <p:tag name="SLIDO_POLL_UUID" val="720679b7-14ca-4415-9c30-54a357f63888"/>
  <p:tag name="SLIDO_TIMELINE" val="W3sicG9sbFF1ZXN0aW9uVXVpZCI6IjgxNWU3ZTM2LTUxYWMtNGJlYS04OGY1LWI4MDAyM2FiZDdiNyIsInNob3dSZXN1bHRzIjpmYWxzZSwic2hvd0NvcnJlY3RBbnN3ZXJzIjpmYWxzZSwidm90aW5nTG9ja2VkIjpmYWxzZX0seyJwb2xsUXVlc3Rpb25VdWlkIjoiODE1ZTdlMzYtNTFhYy00YmVhLTg4ZjUtYjgwMDIzYWJkN2I3Iiwic2hvd1Jlc3VsdHMiOnRydWUsInNob3dDb3JyZWN0QW5zd2VycyI6dHJ1ZSwidm90aW5nTG9ja2VkIjpmYWxzZX1d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kyODgyMjF9"/>
  <p:tag name="SLIDO_TYPE" val="SlidoPoll"/>
  <p:tag name="SLIDO_POLL_UUID" val="a5851c9a-9e99-48bf-a350-1364b299f2b7"/>
  <p:tag name="SLIDO_TIMELINE" val="W3sicG9sbFF1ZXN0aW9uVXVpZCI6Ijc5MDFlZTlhLWRiNGItNGQwYS1iZTk0LWE3ZGRjMjNmYmE5MyIsInNob3dSZXN1bHRzIjpmYWxzZSwic2hvd0NvcnJlY3RBbnN3ZXJzIjpmYWxzZSwidm90aW5nTG9ja2VkIjpmYWxzZX0seyJwb2xsUXVlc3Rpb25VdWlkIjoiNzkwMWVlOWEtZGI0Yi00ZDBhLWJlOTQtYTdkZGMyM2ZiYTkzIiwic2hvd1Jlc3VsdHMiOnRydWUsInNob3dDb3JyZWN0QW5zd2VycyI6dHJ1ZSwidm90aW5nTG9ja2VkIjpmYWxzZX1d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kyODgzMzJ9"/>
  <p:tag name="SLIDO_TYPE" val="SlidoPoll"/>
  <p:tag name="SLIDO_POLL_UUID" val="5923063e-0b4e-4e88-a231-ee9766fda3a6"/>
  <p:tag name="SLIDO_TIMELINE" val="W3sicG9sbFF1ZXN0aW9uVXVpZCI6ImRmYjI3ODY5LTJlMDItNDc3YS04OWIwLWNlMzA3OTU0N2VkOCIsInNob3dSZXN1bHRzIjpmYWxzZSwic2hvd0NvcnJlY3RBbnN3ZXJzIjpmYWxzZSwidm90aW5nTG9ja2VkIjpmYWxzZX0seyJwb2xsUXVlc3Rpb25VdWlkIjoiZGZiMjc4NjktMmUwMi00NzdhLTg5YjAtY2UzMDc5NTQ3ZWQ4Iiwic2hvd1Jlc3VsdHMiOnRydWUsInNob3dDb3JyZWN0QW5zd2VycyI6dHJ1ZSwidm90aW5nTG9ja2VkIjpmYWxzZX1d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kzNjU4OTZ9"/>
  <p:tag name="SLIDO_TYPE" val="SlidoPoll"/>
  <p:tag name="SLIDO_POLL_UUID" val="b7db9c1b-fa48-4bbc-821f-8ef2e18f1aa8"/>
  <p:tag name="SLIDO_TIMELINE" val="W3sicG9sbFF1ZXN0aW9uVXVpZCI6IjVkMTg3MjMzLTYxYjYtNDViZS1iZjUyLTM3ZDBlZWQ1NGI1NiIsInNob3dSZXN1bHRzIjpmYWxzZSwic2hvd0NvcnJlY3RBbnN3ZXJzIjpmYWxzZSwidm90aW5nTG9ja2VkIjpmYWxzZX0seyJwb2xsUXVlc3Rpb25VdWlkIjoiNWQxODcyMzMtNjFiNi00NWJlLWJmNTItMzdkMGVlZDU0YjU2Iiwic2hvd1Jlc3VsdHMiOnRydWUsInNob3dDb3JyZWN0QW5zd2VycyI6ZmFsc2UsInZvdGluZ0xvY2tlZCI6ZmFsc2V9XQ=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kxOTYxMTd9"/>
  <p:tag name="SLIDO_TYPE" val="SlidoPoll"/>
  <p:tag name="SLIDO_POLL_UUID" val="35e3c6c7-c8d8-42e3-ab65-7ec0a97fcbf7"/>
  <p:tag name="SLIDO_TIMELINE" val="W3sicG9sbFF1ZXN0aW9uVXVpZCI6ImY2MzAyZWRjLTAzMGQtNGNjNC1iY2U1LTA0MTJiM2FhYTAxNCIsInNob3dSZXN1bHRzIjpmYWxzZSwic2hvd0NvcnJlY3RBbnN3ZXJzIjpmYWxzZSwidm90aW5nTG9ja2VkIjpmYWxzZX0seyJwb2xsUXVlc3Rpb25VdWlkIjoiZjYzMDJlZGMtMDMwZC00Y2M0LWJjZTUtMDQxMmIzYWFhMDE0Iiwic2hvd1Jlc3VsdHMiOnRydWUsInNob3dDb3JyZWN0QW5zd2VycyI6ZmFsc2UsInZvdGluZ0xvY2tlZCI6ZmFsc2V9XQ=="/>
</p:tagLst>
</file>

<file path=ppt/theme/theme1.xml><?xml version="1.0" encoding="utf-8"?>
<a:theme xmlns:a="http://schemas.openxmlformats.org/drawingml/2006/main" name="ECDC_PowerPoint_Template_2017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CDC_template_for_lectures.potx" id="{1CD271B9-D4A6-4AAD-B2CE-531A3888B8CB}" vid="{419B6F8A-724B-4F19-831B-7627B7ED5707}"/>
    </a:ext>
  </a:extLst>
</a:theme>
</file>

<file path=ppt/theme/theme2.xml><?xml version="1.0" encoding="utf-8"?>
<a:theme xmlns:a="http://schemas.openxmlformats.org/drawingml/2006/main" name="ECDC_PowerPoint_Template_2017-2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CDC_template_for_lectures.potx" id="{1CD271B9-D4A6-4AAD-B2CE-531A3888B8CB}" vid="{DBFB08C5-8F5D-4950-BABD-4302568943F0}"/>
    </a:ext>
  </a:extLst>
</a:theme>
</file>

<file path=ppt/theme/theme3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69AE23"/>
      </a:accent1>
      <a:accent2>
        <a:srgbClr val="7CBDC1"/>
      </a:accent2>
      <a:accent3>
        <a:srgbClr val="C0D236"/>
      </a:accent3>
      <a:accent4>
        <a:srgbClr val="3E5B84"/>
      </a:accent4>
      <a:accent5>
        <a:srgbClr val="008C75"/>
      </a:accent5>
      <a:accent6>
        <a:srgbClr val="82428D"/>
      </a:accent6>
      <a:hlink>
        <a:srgbClr val="69AE23"/>
      </a:hlink>
      <a:folHlink>
        <a:srgbClr val="69AE23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template_for_lectures.potx" id="{1CD271B9-D4A6-4AAD-B2CE-531A3888B8CB}" vid="{4BA9190D-FFD1-4E72-B578-6ED1DAAC9562}"/>
    </a:ext>
  </a:extLst>
</a:theme>
</file>

<file path=ppt/theme/theme4.xml><?xml version="1.0" encoding="utf-8"?>
<a:theme xmlns:a="http://schemas.openxmlformats.org/drawingml/2006/main" name="1_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69AE23"/>
      </a:accent1>
      <a:accent2>
        <a:srgbClr val="7CBDC1"/>
      </a:accent2>
      <a:accent3>
        <a:srgbClr val="C0D236"/>
      </a:accent3>
      <a:accent4>
        <a:srgbClr val="3E5B84"/>
      </a:accent4>
      <a:accent5>
        <a:srgbClr val="008C75"/>
      </a:accent5>
      <a:accent6>
        <a:srgbClr val="82428D"/>
      </a:accent6>
      <a:hlink>
        <a:srgbClr val="69AE23"/>
      </a:hlink>
      <a:folHlink>
        <a:srgbClr val="69AE23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template_for_lectures.potx" id="{AFBB8357-7E4C-4B7E-B431-96514BA3E6BC}" vid="{6310EADB-7560-416F-8E63-F18DE4F31819}"/>
    </a:ext>
  </a:extLst>
</a:theme>
</file>

<file path=ppt/theme/theme5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D2B1FDCEC69474394C8C7F29979CE4D" ma:contentTypeVersion="13" ma:contentTypeDescription="Opret et nyt dokument." ma:contentTypeScope="" ma:versionID="2d1f60074d328f918731c95d1912207e">
  <xsd:schema xmlns:xsd="http://www.w3.org/2001/XMLSchema" xmlns:xs="http://www.w3.org/2001/XMLSchema" xmlns:p="http://schemas.microsoft.com/office/2006/metadata/properties" xmlns:ns2="236abc72-1b35-4045-bc74-cc6f93157faf" xmlns:ns3="f315b8fc-4937-4802-b4b3-4554cec0e849" targetNamespace="http://schemas.microsoft.com/office/2006/metadata/properties" ma:root="true" ma:fieldsID="4ab37fa215cd0160bb9dd4cb9cbfa9a9" ns2:_="" ns3:_="">
    <xsd:import namespace="236abc72-1b35-4045-bc74-cc6f93157faf"/>
    <xsd:import namespace="f315b8fc-4937-4802-b4b3-4554cec0e8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abc72-1b35-4045-bc74-cc6f93157f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Billedmærker" ma:readOnly="false" ma:fieldId="{5cf76f15-5ced-4ddc-b409-7134ff3c332f}" ma:taxonomyMulti="true" ma:sspId="b954ac37-474b-4ce9-96da-5e2495cdfa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15b8fc-4937-4802-b4b3-4554cec0e84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529cc62-26f1-4060-8cbc-a4b1eee5d41b}" ma:internalName="TaxCatchAll" ma:showField="CatchAllData" ma:web="f315b8fc-4937-4802-b4b3-4554cec0e8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15b8fc-4937-4802-b4b3-4554cec0e849">
      <Value>9</Value>
      <Value>10</Value>
      <Value>30</Value>
      <Value>85</Value>
    </TaxCatchAll>
    <lcf76f155ced4ddcb4097134ff3c332f xmlns="236abc72-1b35-4045-bc74-cc6f93157fa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249270-8666-4052-9AB8-E83C45AFBF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6abc72-1b35-4045-bc74-cc6f93157faf"/>
    <ds:schemaRef ds:uri="f315b8fc-4937-4802-b4b3-4554cec0e8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D25668B-D425-4D8D-A0F6-5E0747332DCB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f315b8fc-4937-4802-b4b3-4554cec0e849"/>
    <ds:schemaRef ds:uri="http://schemas.openxmlformats.org/package/2006/metadata/core-properties"/>
    <ds:schemaRef ds:uri="http://schemas.microsoft.com/office/infopath/2007/PartnerControls"/>
    <ds:schemaRef ds:uri="236abc72-1b35-4045-bc74-cc6f93157faf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C342C2F-7896-410F-AA12-1800328579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ECDC_template_for_lectures</Template>
  <TotalTime>0</TotalTime>
  <Words>1757</Words>
  <Application>Microsoft Office PowerPoint</Application>
  <PresentationFormat>Widescreen</PresentationFormat>
  <Paragraphs>364</Paragraphs>
  <Slides>62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Arial</vt:lpstr>
      <vt:lpstr>Arial Unicode MS</vt:lpstr>
      <vt:lpstr>Tahoma</vt:lpstr>
      <vt:lpstr>Wingdings</vt:lpstr>
      <vt:lpstr>ECDC_PowerPoint_Template_2017</vt:lpstr>
      <vt:lpstr>ECDC_PowerPoint_Template_2017-2</vt:lpstr>
      <vt:lpstr>Theme_ECDC</vt:lpstr>
      <vt:lpstr>1_Theme_ECDC</vt:lpstr>
      <vt:lpstr>R data analysis and visualization for beginners</vt:lpstr>
      <vt:lpstr>Outline</vt:lpstr>
      <vt:lpstr>Active participation is appreciated!</vt:lpstr>
      <vt:lpstr>PowerPoint Presentation</vt:lpstr>
      <vt:lpstr>PowerPoint Presentation</vt:lpstr>
      <vt:lpstr>Who are we?</vt:lpstr>
      <vt:lpstr>Who are we?</vt:lpstr>
      <vt:lpstr>PowerPoint Presentation</vt:lpstr>
      <vt:lpstr>R &amp; RStudio overview</vt:lpstr>
      <vt:lpstr>Objectives</vt:lpstr>
      <vt:lpstr>What is R?</vt:lpstr>
      <vt:lpstr>What is RStudio?</vt:lpstr>
      <vt:lpstr>Open RStudio now</vt:lpstr>
      <vt:lpstr>PowerPoint Presentation</vt:lpstr>
      <vt:lpstr>RStudio interface</vt:lpstr>
      <vt:lpstr>RStudio interface</vt:lpstr>
      <vt:lpstr>PowerPoint Presentation</vt:lpstr>
      <vt:lpstr>RStudio interface</vt:lpstr>
      <vt:lpstr>PowerPoint Presentation</vt:lpstr>
      <vt:lpstr>RStudio interface</vt:lpstr>
      <vt:lpstr>PowerPoint Presentation</vt:lpstr>
      <vt:lpstr>RStudio interface</vt:lpstr>
      <vt:lpstr>PowerPoint Presentation</vt:lpstr>
      <vt:lpstr>Hands On!</vt:lpstr>
      <vt:lpstr>PowerPoint Presentation</vt:lpstr>
      <vt:lpstr>PowerPoint Presentation</vt:lpstr>
      <vt:lpstr>PowerPoint Presentation</vt:lpstr>
      <vt:lpstr>Basic Syntax and Operations</vt:lpstr>
      <vt:lpstr>Objectives: RStudio input and syntax</vt:lpstr>
      <vt:lpstr>RStudio input</vt:lpstr>
      <vt:lpstr>RStudio input</vt:lpstr>
      <vt:lpstr>R Syntax</vt:lpstr>
      <vt:lpstr>R Syntax</vt:lpstr>
      <vt:lpstr>R Syntax, most common errors</vt:lpstr>
      <vt:lpstr>Basic Operations</vt:lpstr>
      <vt:lpstr>Working directory</vt:lpstr>
      <vt:lpstr>PowerPoint Presentation</vt:lpstr>
      <vt:lpstr>PowerPoint Presentation</vt:lpstr>
      <vt:lpstr>Data Types &amp; Structures</vt:lpstr>
      <vt:lpstr>Objectives:</vt:lpstr>
      <vt:lpstr>Objects, values and classes</vt:lpstr>
      <vt:lpstr>Objects, values and classes</vt:lpstr>
      <vt:lpstr>Numeric objects</vt:lpstr>
      <vt:lpstr>Other object classes</vt:lpstr>
      <vt:lpstr>Other object classes</vt:lpstr>
      <vt:lpstr>Naming objects</vt:lpstr>
      <vt:lpstr>Hands On!</vt:lpstr>
      <vt:lpstr>PowerPoint Presentation</vt:lpstr>
      <vt:lpstr>PowerPoint Presentation</vt:lpstr>
      <vt:lpstr>PowerPoint Presentation</vt:lpstr>
      <vt:lpstr>Vectors</vt:lpstr>
      <vt:lpstr>Vectors</vt:lpstr>
      <vt:lpstr>Vectors</vt:lpstr>
      <vt:lpstr>Hands On!</vt:lpstr>
      <vt:lpstr>PowerPoint Presentation</vt:lpstr>
      <vt:lpstr>PowerPoint Presentation</vt:lpstr>
      <vt:lpstr>Logical operators</vt:lpstr>
      <vt:lpstr>Hands On!</vt:lpstr>
      <vt:lpstr>Matrices</vt:lpstr>
      <vt:lpstr>Hands On!</vt:lpstr>
      <vt:lpstr>PowerPoint Presentation</vt:lpstr>
      <vt:lpstr>Acknowledgements The creation of this training material was commissioned by ECDC to Research Center Borstel with the direct involvement of Ivan Barilar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cp:lastModifiedBy/>
  <cp:revision>1</cp:revision>
  <dcterms:created xsi:type="dcterms:W3CDTF">2024-12-20T11:20:40Z</dcterms:created>
  <dcterms:modified xsi:type="dcterms:W3CDTF">2025-02-16T17:24:02Z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0x0101003D2B1FDCEC69474394C8C7F29979CE4D</vt:lpwstr>
  </property>
  <property fmtid="{D5CDD505-2E9C-101B-9397-08002B2CF9AE}" pid="3" name="ECMX_ENTITY">
    <vt:lpwstr/>
  </property>
  <property fmtid="{D5CDD505-2E9C-101B-9397-08002B2CF9AE}" pid="4" name="b80f357c25a94dacb60f1fd0d4d680fc">
    <vt:lpwstr/>
  </property>
  <property fmtid="{D5CDD505-2E9C-101B-9397-08002B2CF9AE}" pid="5" name="ECMX_LIFECYCLE">
    <vt:lpwstr>9;#Active|50127695-0d4f-4ac1-ab93-ebc716c3e584</vt:lpwstr>
  </property>
  <property fmtid="{D5CDD505-2E9C-101B-9397-08002B2CF9AE}" pid="6" name="ECMX_DISEASEPATHOGEN">
    <vt:lpwstr/>
  </property>
  <property fmtid="{D5CDD505-2E9C-101B-9397-08002B2CF9AE}" pid="7" name="ECMX_DOCUMENTTYPE">
    <vt:lpwstr>85;#Training Material|31e39f6d-8728-42bb-87ba-ba7371348e4a</vt:lpwstr>
  </property>
  <property fmtid="{D5CDD505-2E9C-101B-9397-08002B2CF9AE}" pid="8" name="h05cc6f867ac4da49e4569497b7e270e">
    <vt:lpwstr/>
  </property>
  <property fmtid="{D5CDD505-2E9C-101B-9397-08002B2CF9AE}" pid="9" name="DocumentType">
    <vt:lpwstr/>
  </property>
  <property fmtid="{D5CDD505-2E9C-101B-9397-08002B2CF9AE}" pid="10" name="ECMX_CATEGORYLABEL">
    <vt:lpwstr>30;#Public health training|75714065-8f11-40ef-97c0-a6ab016bbaa4</vt:lpwstr>
  </property>
  <property fmtid="{D5CDD505-2E9C-101B-9397-08002B2CF9AE}" pid="11" name="ECMX_DOCUMENTSTATUS">
    <vt:lpwstr>10;#Final|a32a3a8d-4a80-4138-955a-de688ad92766</vt:lpwstr>
  </property>
  <property fmtid="{D5CDD505-2E9C-101B-9397-08002B2CF9AE}" pid="12" name="CategoryLabel">
    <vt:lpwstr/>
  </property>
  <property fmtid="{D5CDD505-2E9C-101B-9397-08002B2CF9AE}" pid="13" name="_dlc_DocIdItemGuid">
    <vt:lpwstr>bfd35217-d4ed-4b6f-b4a5-8fc4ab90b00b</vt:lpwstr>
  </property>
</Properties>
</file>