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16"/>
  </p:notesMasterIdLst>
  <p:handoutMasterIdLst>
    <p:handoutMasterId r:id="rId17"/>
  </p:handoutMasterIdLst>
  <p:sldIdLst>
    <p:sldId id="296" r:id="rId5"/>
    <p:sldId id="267" r:id="rId6"/>
    <p:sldId id="314" r:id="rId7"/>
    <p:sldId id="327" r:id="rId8"/>
    <p:sldId id="331" r:id="rId9"/>
    <p:sldId id="329" r:id="rId10"/>
    <p:sldId id="320" r:id="rId11"/>
    <p:sldId id="312" r:id="rId12"/>
    <p:sldId id="332" r:id="rId13"/>
    <p:sldId id="325" r:id="rId14"/>
    <p:sldId id="281" r:id="rId15"/>
  </p:sldIdLst>
  <p:sldSz cx="10801350" cy="6858000"/>
  <p:notesSz cx="6797675" cy="9926638"/>
  <p:custDataLst>
    <p:tags r:id="rId18"/>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T" initials="CD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48EC2"/>
    <a:srgbClr val="69AE23"/>
    <a:srgbClr val="BAC6AF"/>
    <a:srgbClr val="139AED"/>
    <a:srgbClr val="02A098"/>
    <a:srgbClr val="C4E6E0"/>
    <a:srgbClr val="289DEC"/>
    <a:srgbClr val="18E1FC"/>
    <a:srgbClr val="6C8E3E"/>
    <a:srgbClr val="C5D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0380" autoAdjust="0"/>
  </p:normalViewPr>
  <p:slideViewPr>
    <p:cSldViewPr>
      <p:cViewPr>
        <p:scale>
          <a:sx n="33" d="100"/>
          <a:sy n="33" d="100"/>
        </p:scale>
        <p:origin x="444" y="342"/>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16" d="100"/>
          <a:sy n="116" d="100"/>
        </p:scale>
        <p:origin x="5148" y="60"/>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1354D7-1DAD-4EA0-85A4-AE984DD18509}"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5B2CD19-547E-4CA9-8819-9B9A24252FAA}">
      <dgm:prSet phldrT="[Text]" custT="1"/>
      <dgm:spPr/>
      <dgm:t>
        <a:bodyPr/>
        <a:lstStyle/>
        <a:p>
          <a:r>
            <a:rPr lang="ru-RU" sz="1600" dirty="0"/>
            <a:t>Открытые официальные источники</a:t>
          </a:r>
        </a:p>
      </dgm:t>
    </dgm:pt>
    <dgm:pt modelId="{D881ABCD-2276-4101-85DF-7CED348908B6}" type="parTrans" cxnId="{047E5699-5CA9-43FC-850B-03DCAD7117B1}">
      <dgm:prSet/>
      <dgm:spPr/>
      <dgm:t>
        <a:bodyPr/>
        <a:lstStyle/>
        <a:p>
          <a:endParaRPr lang="en-US"/>
        </a:p>
      </dgm:t>
    </dgm:pt>
    <dgm:pt modelId="{902FFAB2-E5FD-4EE2-9321-04C37366F991}" type="sibTrans" cxnId="{047E5699-5CA9-43FC-850B-03DCAD7117B1}">
      <dgm:prSet/>
      <dgm:spPr>
        <a:noFill/>
      </dgm:spPr>
      <dgm:t>
        <a:bodyPr/>
        <a:lstStyle/>
        <a:p>
          <a:endParaRPr lang="en-US"/>
        </a:p>
      </dgm:t>
    </dgm:pt>
    <dgm:pt modelId="{8305DE20-0EE7-4428-A6FF-7E7E5A40E1CB}">
      <dgm:prSet phldrT="[Text]" custT="1"/>
      <dgm:spPr/>
      <dgm:t>
        <a:bodyPr/>
        <a:lstStyle/>
        <a:p>
          <a:r>
            <a:rPr lang="ru-RU" sz="1800"/>
            <a:t>Международные платформы</a:t>
          </a:r>
        </a:p>
      </dgm:t>
    </dgm:pt>
    <dgm:pt modelId="{A56EE53C-8037-4F90-A1EC-1E55746C7713}" type="parTrans" cxnId="{32F4C65B-4CDA-41B5-A81E-5657ECFA5850}">
      <dgm:prSet/>
      <dgm:spPr/>
      <dgm:t>
        <a:bodyPr/>
        <a:lstStyle/>
        <a:p>
          <a:endParaRPr lang="en-US"/>
        </a:p>
      </dgm:t>
    </dgm:pt>
    <dgm:pt modelId="{EA306B37-CD8C-4CDF-9A91-CF53C0203254}" type="sibTrans" cxnId="{32F4C65B-4CDA-41B5-A81E-5657ECFA5850}">
      <dgm:prSet/>
      <dgm:spPr>
        <a:noFill/>
      </dgm:spPr>
      <dgm:t>
        <a:bodyPr/>
        <a:lstStyle/>
        <a:p>
          <a:endParaRPr lang="en-US"/>
        </a:p>
      </dgm:t>
    </dgm:pt>
    <dgm:pt modelId="{455160A7-9885-4F0D-8C7E-055A547B8835}">
      <dgm:prSet phldrT="[Text]" custT="1"/>
      <dgm:spPr>
        <a:solidFill>
          <a:schemeClr val="accent1">
            <a:lumMod val="60000"/>
            <a:lumOff val="40000"/>
          </a:schemeClr>
        </a:solidFill>
      </dgm:spPr>
      <dgm:t>
        <a:bodyPr/>
        <a:lstStyle/>
        <a:p>
          <a:r>
            <a:rPr lang="ru-RU" sz="2000"/>
            <a:t>Открытые неофициальные источники</a:t>
          </a:r>
        </a:p>
      </dgm:t>
    </dgm:pt>
    <dgm:pt modelId="{D82F5DD4-010D-43C0-9683-230C362F9A99}" type="parTrans" cxnId="{2E2A00E8-EDA3-4E8B-B5C1-15941A5CAA5A}">
      <dgm:prSet/>
      <dgm:spPr/>
      <dgm:t>
        <a:bodyPr/>
        <a:lstStyle/>
        <a:p>
          <a:endParaRPr lang="en-US"/>
        </a:p>
      </dgm:t>
    </dgm:pt>
    <dgm:pt modelId="{605EF439-F2A5-4620-84C9-0A79487D1B57}" type="sibTrans" cxnId="{2E2A00E8-EDA3-4E8B-B5C1-15941A5CAA5A}">
      <dgm:prSet/>
      <dgm:spPr>
        <a:noFill/>
      </dgm:spPr>
      <dgm:t>
        <a:bodyPr/>
        <a:lstStyle/>
        <a:p>
          <a:endParaRPr lang="en-US"/>
        </a:p>
      </dgm:t>
    </dgm:pt>
    <dgm:pt modelId="{922D9988-4638-42B6-9B80-DDB4C804DA97}">
      <dgm:prSet phldrT="[Text]" custT="1"/>
      <dgm:spPr/>
      <dgm:t>
        <a:bodyPr/>
        <a:lstStyle/>
        <a:p>
          <a:r>
            <a:rPr lang="ru-RU" sz="2000"/>
            <a:t>Сети экспертов</a:t>
          </a:r>
        </a:p>
      </dgm:t>
    </dgm:pt>
    <dgm:pt modelId="{9BC9EF3E-C7E2-4DB2-AB3F-2CC7AD56DCEB}" type="parTrans" cxnId="{FF21AF52-22AA-4EC7-9F44-0C210369B581}">
      <dgm:prSet/>
      <dgm:spPr/>
      <dgm:t>
        <a:bodyPr/>
        <a:lstStyle/>
        <a:p>
          <a:endParaRPr lang="en-US"/>
        </a:p>
      </dgm:t>
    </dgm:pt>
    <dgm:pt modelId="{CDF0F8C7-D729-479C-9544-60EC6E3C8263}" type="sibTrans" cxnId="{FF21AF52-22AA-4EC7-9F44-0C210369B581}">
      <dgm:prSet/>
      <dgm:spPr>
        <a:noFill/>
      </dgm:spPr>
      <dgm:t>
        <a:bodyPr/>
        <a:lstStyle/>
        <a:p>
          <a:endParaRPr lang="en-US"/>
        </a:p>
      </dgm:t>
    </dgm:pt>
    <dgm:pt modelId="{266D000F-045D-4871-A600-DAC426E11142}" type="pres">
      <dgm:prSet presAssocID="{D71354D7-1DAD-4EA0-85A4-AE984DD18509}" presName="cycle" presStyleCnt="0">
        <dgm:presLayoutVars>
          <dgm:dir/>
          <dgm:resizeHandles val="exact"/>
        </dgm:presLayoutVars>
      </dgm:prSet>
      <dgm:spPr/>
    </dgm:pt>
    <dgm:pt modelId="{F6E61996-3285-4AE2-9917-55A03BAD21A1}" type="pres">
      <dgm:prSet presAssocID="{35B2CD19-547E-4CA9-8819-9B9A24252FAA}" presName="node" presStyleLbl="node1" presStyleIdx="0" presStyleCnt="4" custRadScaleRad="98187" custRadScaleInc="-6413">
        <dgm:presLayoutVars>
          <dgm:bulletEnabled val="1"/>
        </dgm:presLayoutVars>
      </dgm:prSet>
      <dgm:spPr/>
    </dgm:pt>
    <dgm:pt modelId="{0EB66D2E-8B42-4453-A22C-B5E90B2C718E}" type="pres">
      <dgm:prSet presAssocID="{902FFAB2-E5FD-4EE2-9321-04C37366F991}" presName="sibTrans" presStyleLbl="sibTrans2D1" presStyleIdx="0" presStyleCnt="4" custAng="383620" custScaleX="80666" custLinFactNeighborX="12888" custLinFactNeighborY="-55445"/>
      <dgm:spPr/>
    </dgm:pt>
    <dgm:pt modelId="{346B129C-0B8D-4BA3-B323-CB6BBACC6ADF}" type="pres">
      <dgm:prSet presAssocID="{902FFAB2-E5FD-4EE2-9321-04C37366F991}" presName="connectorText" presStyleLbl="sibTrans2D1" presStyleIdx="0" presStyleCnt="4"/>
      <dgm:spPr/>
    </dgm:pt>
    <dgm:pt modelId="{D3A29540-958E-49FB-8CF0-E986A5A25E71}" type="pres">
      <dgm:prSet presAssocID="{922D9988-4638-42B6-9B80-DDB4C804DA97}" presName="node" presStyleLbl="node1" presStyleIdx="1" presStyleCnt="4" custRadScaleRad="126850" custRadScaleInc="1337">
        <dgm:presLayoutVars>
          <dgm:bulletEnabled val="1"/>
        </dgm:presLayoutVars>
      </dgm:prSet>
      <dgm:spPr/>
    </dgm:pt>
    <dgm:pt modelId="{4F5D72A9-06F8-4698-A0AD-A28ACD4CF507}" type="pres">
      <dgm:prSet presAssocID="{CDF0F8C7-D729-479C-9544-60EC6E3C8263}" presName="sibTrans" presStyleLbl="sibTrans2D1" presStyleIdx="1" presStyleCnt="4"/>
      <dgm:spPr/>
    </dgm:pt>
    <dgm:pt modelId="{9FABC539-5579-47F2-BF1D-532B3FDCD9E7}" type="pres">
      <dgm:prSet presAssocID="{CDF0F8C7-D729-479C-9544-60EC6E3C8263}" presName="connectorText" presStyleLbl="sibTrans2D1" presStyleIdx="1" presStyleCnt="4"/>
      <dgm:spPr/>
    </dgm:pt>
    <dgm:pt modelId="{604F49E0-51D9-4523-8F23-9D25B102CF72}" type="pres">
      <dgm:prSet presAssocID="{8305DE20-0EE7-4428-A6FF-7E7E5A40E1CB}" presName="node" presStyleLbl="node1" presStyleIdx="2" presStyleCnt="4" custScaleX="103773" custRadScaleRad="89625" custRadScaleInc="-23892">
        <dgm:presLayoutVars>
          <dgm:bulletEnabled val="1"/>
        </dgm:presLayoutVars>
      </dgm:prSet>
      <dgm:spPr/>
    </dgm:pt>
    <dgm:pt modelId="{D38E1046-5134-4D04-99D3-D73FD2083FD0}" type="pres">
      <dgm:prSet presAssocID="{EA306B37-CD8C-4CDF-9A91-CF53C0203254}" presName="sibTrans" presStyleLbl="sibTrans2D1" presStyleIdx="2" presStyleCnt="4"/>
      <dgm:spPr/>
    </dgm:pt>
    <dgm:pt modelId="{03AB99D7-E657-4E2F-8D0D-2B01986E5F3B}" type="pres">
      <dgm:prSet presAssocID="{EA306B37-CD8C-4CDF-9A91-CF53C0203254}" presName="connectorText" presStyleLbl="sibTrans2D1" presStyleIdx="2" presStyleCnt="4"/>
      <dgm:spPr/>
    </dgm:pt>
    <dgm:pt modelId="{EFB9680F-D512-41D8-BEF8-2F43F45D4B73}" type="pres">
      <dgm:prSet presAssocID="{455160A7-9885-4F0D-8C7E-055A547B8835}" presName="node" presStyleLbl="node1" presStyleIdx="3" presStyleCnt="4" custRadScaleRad="119267" custRadScaleInc="44">
        <dgm:presLayoutVars>
          <dgm:bulletEnabled val="1"/>
        </dgm:presLayoutVars>
      </dgm:prSet>
      <dgm:spPr/>
    </dgm:pt>
    <dgm:pt modelId="{F4166633-C1D3-4476-8E5E-9EB6DA2C84C3}" type="pres">
      <dgm:prSet presAssocID="{605EF439-F2A5-4620-84C9-0A79487D1B57}" presName="sibTrans" presStyleLbl="sibTrans2D1" presStyleIdx="3" presStyleCnt="4" custAng="21115087" custLinFactNeighborX="-7885" custLinFactNeighborY="-51757"/>
      <dgm:spPr/>
    </dgm:pt>
    <dgm:pt modelId="{BC28D235-D1D2-4976-869C-B1A776848467}" type="pres">
      <dgm:prSet presAssocID="{605EF439-F2A5-4620-84C9-0A79487D1B57}" presName="connectorText" presStyleLbl="sibTrans2D1" presStyleIdx="3" presStyleCnt="4"/>
      <dgm:spPr/>
    </dgm:pt>
  </dgm:ptLst>
  <dgm:cxnLst>
    <dgm:cxn modelId="{B2988402-08A9-4D54-B46B-ADD40761C5B8}" type="presOf" srcId="{605EF439-F2A5-4620-84C9-0A79487D1B57}" destId="{F4166633-C1D3-4476-8E5E-9EB6DA2C84C3}" srcOrd="0" destOrd="0" presId="urn:microsoft.com/office/officeart/2005/8/layout/cycle2"/>
    <dgm:cxn modelId="{32F4C65B-4CDA-41B5-A81E-5657ECFA5850}" srcId="{D71354D7-1DAD-4EA0-85A4-AE984DD18509}" destId="{8305DE20-0EE7-4428-A6FF-7E7E5A40E1CB}" srcOrd="2" destOrd="0" parTransId="{A56EE53C-8037-4F90-A1EC-1E55746C7713}" sibTransId="{EA306B37-CD8C-4CDF-9A91-CF53C0203254}"/>
    <dgm:cxn modelId="{8A66C444-3CD7-4C9A-8695-A4B5B0225D8D}" type="presOf" srcId="{D71354D7-1DAD-4EA0-85A4-AE984DD18509}" destId="{266D000F-045D-4871-A600-DAC426E11142}" srcOrd="0" destOrd="0" presId="urn:microsoft.com/office/officeart/2005/8/layout/cycle2"/>
    <dgm:cxn modelId="{FF21AF52-22AA-4EC7-9F44-0C210369B581}" srcId="{D71354D7-1DAD-4EA0-85A4-AE984DD18509}" destId="{922D9988-4638-42B6-9B80-DDB4C804DA97}" srcOrd="1" destOrd="0" parTransId="{9BC9EF3E-C7E2-4DB2-AB3F-2CC7AD56DCEB}" sibTransId="{CDF0F8C7-D729-479C-9544-60EC6E3C8263}"/>
    <dgm:cxn modelId="{25E7937D-9B44-43B0-9B8B-DB1AADF9D793}" type="presOf" srcId="{455160A7-9885-4F0D-8C7E-055A547B8835}" destId="{EFB9680F-D512-41D8-BEF8-2F43F45D4B73}" srcOrd="0" destOrd="0" presId="urn:microsoft.com/office/officeart/2005/8/layout/cycle2"/>
    <dgm:cxn modelId="{3C85A985-0DDF-44A3-9F2A-BA67B9353D09}" type="presOf" srcId="{8305DE20-0EE7-4428-A6FF-7E7E5A40E1CB}" destId="{604F49E0-51D9-4523-8F23-9D25B102CF72}" srcOrd="0" destOrd="0" presId="urn:microsoft.com/office/officeart/2005/8/layout/cycle2"/>
    <dgm:cxn modelId="{EC638E88-077C-44E8-A8C2-043125B99B66}" type="presOf" srcId="{35B2CD19-547E-4CA9-8819-9B9A24252FAA}" destId="{F6E61996-3285-4AE2-9917-55A03BAD21A1}" srcOrd="0" destOrd="0" presId="urn:microsoft.com/office/officeart/2005/8/layout/cycle2"/>
    <dgm:cxn modelId="{047E5699-5CA9-43FC-850B-03DCAD7117B1}" srcId="{D71354D7-1DAD-4EA0-85A4-AE984DD18509}" destId="{35B2CD19-547E-4CA9-8819-9B9A24252FAA}" srcOrd="0" destOrd="0" parTransId="{D881ABCD-2276-4101-85DF-7CED348908B6}" sibTransId="{902FFAB2-E5FD-4EE2-9321-04C37366F991}"/>
    <dgm:cxn modelId="{D613409C-B94A-4A1F-87F3-991009EE4E8F}" type="presOf" srcId="{902FFAB2-E5FD-4EE2-9321-04C37366F991}" destId="{346B129C-0B8D-4BA3-B323-CB6BBACC6ADF}" srcOrd="1" destOrd="0" presId="urn:microsoft.com/office/officeart/2005/8/layout/cycle2"/>
    <dgm:cxn modelId="{611470A4-9753-4016-8EEC-D81C475A4067}" type="presOf" srcId="{902FFAB2-E5FD-4EE2-9321-04C37366F991}" destId="{0EB66D2E-8B42-4453-A22C-B5E90B2C718E}" srcOrd="0" destOrd="0" presId="urn:microsoft.com/office/officeart/2005/8/layout/cycle2"/>
    <dgm:cxn modelId="{6D0181B1-EF6D-4B41-A0CE-2B6D61FA7E16}" type="presOf" srcId="{CDF0F8C7-D729-479C-9544-60EC6E3C8263}" destId="{9FABC539-5579-47F2-BF1D-532B3FDCD9E7}" srcOrd="1" destOrd="0" presId="urn:microsoft.com/office/officeart/2005/8/layout/cycle2"/>
    <dgm:cxn modelId="{C8340FBE-73E7-4A42-8450-F6D5AE0BB75E}" type="presOf" srcId="{605EF439-F2A5-4620-84C9-0A79487D1B57}" destId="{BC28D235-D1D2-4976-869C-B1A776848467}" srcOrd="1" destOrd="0" presId="urn:microsoft.com/office/officeart/2005/8/layout/cycle2"/>
    <dgm:cxn modelId="{3511C3CA-D5DF-4A5A-A5CE-2F0AB3ACCC67}" type="presOf" srcId="{CDF0F8C7-D729-479C-9544-60EC6E3C8263}" destId="{4F5D72A9-06F8-4698-A0AD-A28ACD4CF507}" srcOrd="0" destOrd="0" presId="urn:microsoft.com/office/officeart/2005/8/layout/cycle2"/>
    <dgm:cxn modelId="{A1E4D6D8-014F-40F5-94D5-66E75216039A}" type="presOf" srcId="{EA306B37-CD8C-4CDF-9A91-CF53C0203254}" destId="{D38E1046-5134-4D04-99D3-D73FD2083FD0}" srcOrd="0" destOrd="0" presId="urn:microsoft.com/office/officeart/2005/8/layout/cycle2"/>
    <dgm:cxn modelId="{2EBC4FE6-9DFD-4BEB-B50E-68068315F810}" type="presOf" srcId="{922D9988-4638-42B6-9B80-DDB4C804DA97}" destId="{D3A29540-958E-49FB-8CF0-E986A5A25E71}" srcOrd="0" destOrd="0" presId="urn:microsoft.com/office/officeart/2005/8/layout/cycle2"/>
    <dgm:cxn modelId="{2E2A00E8-EDA3-4E8B-B5C1-15941A5CAA5A}" srcId="{D71354D7-1DAD-4EA0-85A4-AE984DD18509}" destId="{455160A7-9885-4F0D-8C7E-055A547B8835}" srcOrd="3" destOrd="0" parTransId="{D82F5DD4-010D-43C0-9683-230C362F9A99}" sibTransId="{605EF439-F2A5-4620-84C9-0A79487D1B57}"/>
    <dgm:cxn modelId="{107BAAF6-B438-4730-999A-42A9EF32506D}" type="presOf" srcId="{EA306B37-CD8C-4CDF-9A91-CF53C0203254}" destId="{03AB99D7-E657-4E2F-8D0D-2B01986E5F3B}" srcOrd="1" destOrd="0" presId="urn:microsoft.com/office/officeart/2005/8/layout/cycle2"/>
    <dgm:cxn modelId="{7C99EBDA-0DDD-45DE-96AE-6369D83FB8F5}" type="presParOf" srcId="{266D000F-045D-4871-A600-DAC426E11142}" destId="{F6E61996-3285-4AE2-9917-55A03BAD21A1}" srcOrd="0" destOrd="0" presId="urn:microsoft.com/office/officeart/2005/8/layout/cycle2"/>
    <dgm:cxn modelId="{BA78685B-777D-4AE6-A466-C436F2F46969}" type="presParOf" srcId="{266D000F-045D-4871-A600-DAC426E11142}" destId="{0EB66D2E-8B42-4453-A22C-B5E90B2C718E}" srcOrd="1" destOrd="0" presId="urn:microsoft.com/office/officeart/2005/8/layout/cycle2"/>
    <dgm:cxn modelId="{A48BB558-501F-410A-92FA-ACEB40B7B8F0}" type="presParOf" srcId="{0EB66D2E-8B42-4453-A22C-B5E90B2C718E}" destId="{346B129C-0B8D-4BA3-B323-CB6BBACC6ADF}" srcOrd="0" destOrd="0" presId="urn:microsoft.com/office/officeart/2005/8/layout/cycle2"/>
    <dgm:cxn modelId="{23D4309C-15FE-4291-8E4A-5A09577F6673}" type="presParOf" srcId="{266D000F-045D-4871-A600-DAC426E11142}" destId="{D3A29540-958E-49FB-8CF0-E986A5A25E71}" srcOrd="2" destOrd="0" presId="urn:microsoft.com/office/officeart/2005/8/layout/cycle2"/>
    <dgm:cxn modelId="{5DB990F2-5017-4B86-81D1-14EE6381E23B}" type="presParOf" srcId="{266D000F-045D-4871-A600-DAC426E11142}" destId="{4F5D72A9-06F8-4698-A0AD-A28ACD4CF507}" srcOrd="3" destOrd="0" presId="urn:microsoft.com/office/officeart/2005/8/layout/cycle2"/>
    <dgm:cxn modelId="{58F591F4-BB7C-4609-BC61-DF3EB2795C6D}" type="presParOf" srcId="{4F5D72A9-06F8-4698-A0AD-A28ACD4CF507}" destId="{9FABC539-5579-47F2-BF1D-532B3FDCD9E7}" srcOrd="0" destOrd="0" presId="urn:microsoft.com/office/officeart/2005/8/layout/cycle2"/>
    <dgm:cxn modelId="{855735FE-65CA-483F-BDAA-10A57EAE7CE5}" type="presParOf" srcId="{266D000F-045D-4871-A600-DAC426E11142}" destId="{604F49E0-51D9-4523-8F23-9D25B102CF72}" srcOrd="4" destOrd="0" presId="urn:microsoft.com/office/officeart/2005/8/layout/cycle2"/>
    <dgm:cxn modelId="{1D1BA602-7100-4981-96F3-F1A204DA4979}" type="presParOf" srcId="{266D000F-045D-4871-A600-DAC426E11142}" destId="{D38E1046-5134-4D04-99D3-D73FD2083FD0}" srcOrd="5" destOrd="0" presId="urn:microsoft.com/office/officeart/2005/8/layout/cycle2"/>
    <dgm:cxn modelId="{51C03029-9006-4143-ADDF-341FE98104F5}" type="presParOf" srcId="{D38E1046-5134-4D04-99D3-D73FD2083FD0}" destId="{03AB99D7-E657-4E2F-8D0D-2B01986E5F3B}" srcOrd="0" destOrd="0" presId="urn:microsoft.com/office/officeart/2005/8/layout/cycle2"/>
    <dgm:cxn modelId="{BB2A0A87-EFE5-4521-A344-7824E1082B30}" type="presParOf" srcId="{266D000F-045D-4871-A600-DAC426E11142}" destId="{EFB9680F-D512-41D8-BEF8-2F43F45D4B73}" srcOrd="6" destOrd="0" presId="urn:microsoft.com/office/officeart/2005/8/layout/cycle2"/>
    <dgm:cxn modelId="{B37E2B8A-9E6B-4F90-AD3F-A9FAF7039ACB}" type="presParOf" srcId="{266D000F-045D-4871-A600-DAC426E11142}" destId="{F4166633-C1D3-4476-8E5E-9EB6DA2C84C3}" srcOrd="7" destOrd="0" presId="urn:microsoft.com/office/officeart/2005/8/layout/cycle2"/>
    <dgm:cxn modelId="{44E0C860-C543-4B4A-9091-21D2C6196FB7}" type="presParOf" srcId="{F4166633-C1D3-4476-8E5E-9EB6DA2C84C3}" destId="{BC28D235-D1D2-4976-869C-B1A776848467}"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7ABE66A7-EAA2-4EEA-8DAD-CA71C6CCDB43}">
      <dgm:prSet phldrT="[Text]" custT="1"/>
      <dgm:spPr/>
      <dgm:t>
        <a:bodyPr/>
        <a:lstStyle/>
        <a:p>
          <a:pPr algn="l">
            <a:lnSpc>
              <a:spcPct val="100000"/>
            </a:lnSpc>
            <a:spcAft>
              <a:spcPts val="0"/>
            </a:spcAft>
          </a:pPr>
          <a:r>
            <a:rPr lang="ru-RU" sz="2000" b="1" u="sng" dirty="0"/>
            <a:t>Неофициальные Источники</a:t>
          </a:r>
        </a:p>
        <a:p>
          <a:pPr algn="l">
            <a:lnSpc>
              <a:spcPct val="100000"/>
            </a:lnSpc>
            <a:spcAft>
              <a:spcPts val="0"/>
            </a:spcAft>
          </a:pPr>
          <a:r>
            <a:rPr lang="ru-RU" sz="1500" b="0" dirty="0"/>
            <a:t>к подтверждению через официальные источники</a:t>
          </a:r>
          <a:r>
            <a:rPr lang="ru-RU" sz="2000" b="0" dirty="0"/>
            <a:t>	</a:t>
          </a:r>
        </a:p>
      </dgm:t>
    </dgm:pt>
    <dgm:pt modelId="{9A429997-2B53-4300-ABFF-A9288B80C1F2}" type="parTrans" cxnId="{EEE09A15-631B-4707-B4AC-CA29D681E10F}">
      <dgm:prSet/>
      <dgm:spPr/>
      <dgm:t>
        <a:bodyPr/>
        <a:lstStyle/>
        <a:p>
          <a:endParaRPr lang="en-US"/>
        </a:p>
      </dgm:t>
    </dgm:pt>
    <dgm:pt modelId="{2026EBD8-EB7E-41AE-B668-9D97D7082EB7}" type="sibTrans" cxnId="{EEE09A15-631B-4707-B4AC-CA29D681E10F}">
      <dgm:prSet/>
      <dgm:spPr/>
      <dgm:t>
        <a:bodyPr/>
        <a:lstStyle/>
        <a:p>
          <a:endParaRPr lang="en-US"/>
        </a:p>
      </dgm:t>
    </dgm:pt>
    <dgm:pt modelId="{AD0BB290-53B0-4646-90DD-136E39547DF1}">
      <dgm:prSet phldrT="[Text]" custT="1"/>
      <dgm:spPr/>
      <dgm:t>
        <a:bodyPr/>
        <a:lstStyle/>
        <a:p>
          <a:r>
            <a:rPr lang="ru-RU" sz="1500"/>
            <a:t> </a:t>
          </a:r>
        </a:p>
      </dgm:t>
    </dgm:pt>
    <dgm:pt modelId="{AF5DD70D-01B1-4ECD-B6A2-573A345DEDCB}" type="parTrans" cxnId="{2DBE0387-9A34-4D3B-B7CB-DBF1B1B6BB1A}">
      <dgm:prSet/>
      <dgm:spPr/>
      <dgm:t>
        <a:bodyPr/>
        <a:lstStyle/>
        <a:p>
          <a:endParaRPr lang="en-US"/>
        </a:p>
      </dgm:t>
    </dgm:pt>
    <dgm:pt modelId="{E329F361-E2CC-4692-AA1D-E3032C96545B}" type="sibTrans" cxnId="{2DBE0387-9A34-4D3B-B7CB-DBF1B1B6BB1A}">
      <dgm:prSet/>
      <dgm:spPr/>
      <dgm:t>
        <a:bodyPr/>
        <a:lstStyle/>
        <a:p>
          <a:endParaRPr lang="en-US"/>
        </a:p>
      </dgm:t>
    </dgm:pt>
    <dgm:pt modelId="{4D23392D-63E0-45F7-9887-A3713E2A2753}">
      <dgm:prSet phldrT="[Text]" custT="1"/>
      <dgm:spPr/>
      <dgm:t>
        <a:bodyPr/>
        <a:lstStyle/>
        <a:p>
          <a:r>
            <a:rPr lang="ru-RU" sz="1500"/>
            <a:t> </a:t>
          </a:r>
        </a:p>
      </dgm:t>
    </dgm:pt>
    <dgm:pt modelId="{9E69CD7A-4BA3-41EB-88E1-C41B3D4F0F11}" type="parTrans" cxnId="{A101B5A8-24E5-41D0-9067-A51A35657D2F}">
      <dgm:prSet/>
      <dgm:spPr/>
      <dgm:t>
        <a:bodyPr/>
        <a:lstStyle/>
        <a:p>
          <a:endParaRPr lang="en-US"/>
        </a:p>
      </dgm:t>
    </dgm:pt>
    <dgm:pt modelId="{C44606EE-B283-489E-AB3F-2537BE09D0F1}" type="sibTrans" cxnId="{A101B5A8-24E5-41D0-9067-A51A35657D2F}">
      <dgm:prSet/>
      <dgm:spPr/>
      <dgm:t>
        <a:bodyPr/>
        <a:lstStyle/>
        <a:p>
          <a:endParaRPr lang="en-US"/>
        </a:p>
      </dgm:t>
    </dgm:pt>
    <dgm:pt modelId="{DA12DFBD-63C9-4BDF-A689-D6F4E973AAF5}">
      <dgm:prSet phldrT="[Text]" custT="1"/>
      <dgm:spPr/>
      <dgm:t>
        <a:bodyPr/>
        <a:lstStyle/>
        <a:p>
          <a:r>
            <a:rPr lang="ru-RU" sz="1500"/>
            <a:t> </a:t>
          </a:r>
        </a:p>
      </dgm:t>
    </dgm:pt>
    <dgm:pt modelId="{DF5919C1-1F0A-4903-BC56-B72E33EFD520}" type="parTrans" cxnId="{25E6A0BF-FFFA-4174-A5D2-B3E2432CF111}">
      <dgm:prSet/>
      <dgm:spPr/>
      <dgm:t>
        <a:bodyPr/>
        <a:lstStyle/>
        <a:p>
          <a:endParaRPr lang="en-US"/>
        </a:p>
      </dgm:t>
    </dgm:pt>
    <dgm:pt modelId="{20C8B84B-2810-4E49-B04D-2ABBACC9BC8A}" type="sibTrans" cxnId="{25E6A0BF-FFFA-4174-A5D2-B3E2432CF111}">
      <dgm:prSet/>
      <dgm:spPr/>
      <dgm:t>
        <a:bodyPr/>
        <a:lstStyle/>
        <a:p>
          <a:endParaRPr lang="en-US"/>
        </a:p>
      </dgm:t>
    </dgm:pt>
    <dgm:pt modelId="{3A743263-94BD-48F6-910D-55E6C4A2E43E}">
      <dgm:prSet phldrT="[Text]" custT="1"/>
      <dgm:spPr/>
      <dgm:t>
        <a:bodyPr/>
        <a:lstStyle/>
        <a:p>
          <a:r>
            <a:rPr lang="ru-RU" sz="1500"/>
            <a:t> </a:t>
          </a:r>
        </a:p>
      </dgm:t>
    </dgm:pt>
    <dgm:pt modelId="{4AD2961F-BA26-4161-A549-C1B469531D5E}" type="parTrans" cxnId="{C9AB5FE6-AB82-48B1-A649-20FC6B591A1E}">
      <dgm:prSet/>
      <dgm:spPr/>
      <dgm:t>
        <a:bodyPr/>
        <a:lstStyle/>
        <a:p>
          <a:endParaRPr lang="en-US"/>
        </a:p>
      </dgm:t>
    </dgm:pt>
    <dgm:pt modelId="{ED83DD3D-AD5E-4E3D-B929-4E4E0E885234}" type="sibTrans" cxnId="{C9AB5FE6-AB82-48B1-A649-20FC6B591A1E}">
      <dgm:prSet/>
      <dgm:spPr/>
      <dgm:t>
        <a:bodyPr/>
        <a:lstStyle/>
        <a:p>
          <a:endParaRPr lang="en-US"/>
        </a:p>
      </dgm:t>
    </dgm:pt>
    <dgm:pt modelId="{D53B0275-A77C-42FD-9CB8-7BA7FF40ECFB}">
      <dgm:prSet phldrT="[Text]"/>
      <dgm:spPr/>
      <dgm:t>
        <a:bodyPr/>
        <a:lstStyle/>
        <a:p>
          <a:endParaRPr lang="en-US" dirty="0"/>
        </a:p>
      </dgm:t>
    </dgm:pt>
    <dgm:pt modelId="{9B656389-278E-4734-9D79-58D1796E4E9A}" type="parTrans" cxnId="{C75D4565-22B1-498F-B745-B1C7CADE11C7}">
      <dgm:prSet/>
      <dgm:spPr/>
      <dgm:t>
        <a:bodyPr/>
        <a:lstStyle/>
        <a:p>
          <a:endParaRPr lang="en-US"/>
        </a:p>
      </dgm:t>
    </dgm:pt>
    <dgm:pt modelId="{EAF86475-B560-465C-BC37-6D821F3D33D2}" type="sibTrans" cxnId="{C75D4565-22B1-498F-B745-B1C7CADE11C7}">
      <dgm:prSet/>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pt>
    <dgm:pt modelId="{A1D6C514-54E2-4099-833F-2D3D87A29789}" type="pres">
      <dgm:prSet presAssocID="{9127C0DF-6A79-470A-80EE-2DE74850677F}" presName="arrowNode" presStyleLbl="node1" presStyleIdx="0" presStyleCnt="1" custScaleX="94709" custScaleY="95081" custLinFactNeighborX="-9606" custLinFactNeighborY="1638"/>
      <dgm:spPr/>
    </dgm:pt>
    <dgm:pt modelId="{53B29056-3887-43E7-BBC0-849ACFEBC5D9}" type="pres">
      <dgm:prSet presAssocID="{7ABE66A7-EAA2-4EEA-8DAD-CA71C6CCDB43}" presName="txNode1" presStyleLbl="revTx" presStyleIdx="0" presStyleCnt="6" custScaleX="277959" custScaleY="121292" custLinFactNeighborX="42016" custLinFactNeighborY="19094">
        <dgm:presLayoutVars>
          <dgm:bulletEnabled val="1"/>
        </dgm:presLayoutVars>
      </dgm:prSet>
      <dgm:spPr/>
    </dgm:pt>
    <dgm:pt modelId="{A1296C73-A799-4725-B567-0F4EAC5BF4D4}" type="pres">
      <dgm:prSet presAssocID="{AD0BB290-53B0-4646-90DD-136E39547DF1}" presName="txNode2" presStyleLbl="revTx" presStyleIdx="1" presStyleCnt="6" custScaleX="84464" custScaleY="75576" custLinFactNeighborX="-37500" custLinFactNeighborY="-386">
        <dgm:presLayoutVars>
          <dgm:bulletEnabled val="1"/>
        </dgm:presLayoutVars>
      </dgm:prSet>
      <dgm:spPr/>
    </dgm:pt>
    <dgm:pt modelId="{B4C2DD9F-844C-4716-8D70-38BA228EFA22}" type="pres">
      <dgm:prSet presAssocID="{E329F361-E2CC-4692-AA1D-E3032C96545B}" presName="dotNode2" presStyleCnt="0"/>
      <dgm:spPr/>
    </dgm:pt>
    <dgm:pt modelId="{48F8160E-F75A-40B9-A645-42FF22AD27CC}" type="pres">
      <dgm:prSet presAssocID="{E329F361-E2CC-4692-AA1D-E3032C96545B}" presName="dotRepeatNode" presStyleLbl="fgShp" presStyleIdx="0" presStyleCnt="4" custLinFactX="-201679" custLinFactNeighborX="-300000" custLinFactNeighborY="25944"/>
      <dgm:spPr/>
    </dgm:pt>
    <dgm:pt modelId="{22BB4660-32F8-4DC2-9D72-3EC6751A35CC}" type="pres">
      <dgm:prSet presAssocID="{4D23392D-63E0-45F7-9887-A3713E2A2753}" presName="txNode3" presStyleLbl="revTx" presStyleIdx="2" presStyleCnt="6" custScaleX="102743" custLinFactNeighborX="-20632" custLinFactNeighborY="-5509">
        <dgm:presLayoutVars>
          <dgm:bulletEnabled val="1"/>
        </dgm:presLayoutVars>
      </dgm:prSet>
      <dgm:spPr/>
    </dgm:pt>
    <dgm:pt modelId="{30D74047-3A00-48B3-A3A7-8847168E69A5}" type="pres">
      <dgm:prSet presAssocID="{C44606EE-B283-489E-AB3F-2537BE09D0F1}" presName="dotNode3" presStyleCnt="0"/>
      <dgm:spPr/>
    </dgm:pt>
    <dgm:pt modelId="{AF6CFED0-7AFA-4272-A793-6150A998980D}" type="pres">
      <dgm:prSet presAssocID="{C44606EE-B283-489E-AB3F-2537BE09D0F1}" presName="dotRepeatNode" presStyleLbl="fgShp" presStyleIdx="1" presStyleCnt="4" custLinFactX="-213895" custLinFactNeighborX="-300000" custLinFactNeighborY="-32471"/>
      <dgm:spPr/>
    </dgm:pt>
    <dgm:pt modelId="{F51AE2B0-3ED2-441F-A38C-4B3789520621}" type="pres">
      <dgm:prSet presAssocID="{DA12DFBD-63C9-4BDF-A689-D6F4E973AAF5}" presName="txNode4" presStyleLbl="revTx" presStyleIdx="3" presStyleCnt="6" custScaleX="99871" custLinFactNeighborX="-31438" custLinFactNeighborY="-17713">
        <dgm:presLayoutVars>
          <dgm:bulletEnabled val="1"/>
        </dgm:presLayoutVars>
      </dgm:prSet>
      <dgm:spPr/>
    </dgm:pt>
    <dgm:pt modelId="{D14C3244-4AB8-47D3-9CD3-D12ABC8F21E4}" type="pres">
      <dgm:prSet presAssocID="{20C8B84B-2810-4E49-B04D-2ABBACC9BC8A}" presName="dotNode4" presStyleCnt="0"/>
      <dgm:spPr/>
    </dgm:pt>
    <dgm:pt modelId="{3B8F371E-99B2-4AE6-B3F6-EA416C80C63F}" type="pres">
      <dgm:prSet presAssocID="{20C8B84B-2810-4E49-B04D-2ABBACC9BC8A}" presName="dotRepeatNode" presStyleLbl="fgShp" presStyleIdx="2" presStyleCnt="4" custLinFactX="-204500" custLinFactNeighborX="-300000" custLinFactNeighborY="-80150"/>
      <dgm:spPr/>
    </dgm:pt>
    <dgm:pt modelId="{488A0578-B9B0-4E0F-B5E3-DA8FE80D1C3C}" type="pres">
      <dgm:prSet presAssocID="{3A743263-94BD-48F6-910D-55E6C4A2E43E}" presName="txNode5" presStyleLbl="revTx" presStyleIdx="4" presStyleCnt="6" custScaleX="62425" custLinFactNeighborX="4093" custLinFactNeighborY="-10962">
        <dgm:presLayoutVars>
          <dgm:bulletEnabled val="1"/>
        </dgm:presLayoutVars>
      </dgm:prSet>
      <dgm:spPr/>
    </dgm:pt>
    <dgm:pt modelId="{309351BD-CE40-4320-8F9D-6240BC88E764}" type="pres">
      <dgm:prSet presAssocID="{ED83DD3D-AD5E-4E3D-B929-4E4E0E885234}" presName="dotNode5" presStyleCnt="0"/>
      <dgm:spPr/>
    </dgm:pt>
    <dgm:pt modelId="{C98EF678-E236-42C7-99F5-9E057BBF598F}" type="pres">
      <dgm:prSet presAssocID="{ED83DD3D-AD5E-4E3D-B929-4E4E0E885234}" presName="dotRepeatNode" presStyleLbl="fgShp" presStyleIdx="3" presStyleCnt="4" custLinFactX="-200000" custLinFactNeighborX="-278714" custLinFactNeighborY="-87636"/>
      <dgm:spPr/>
    </dgm:pt>
    <dgm:pt modelId="{5EF3DB6C-FEA6-43E8-BBAB-7A83F3613DF6}" type="pres">
      <dgm:prSet presAssocID="{D53B0275-A77C-42FD-9CB8-7BA7FF40ECFB}" presName="txNode6" presStyleLbl="revTx" presStyleIdx="5" presStyleCnt="6">
        <dgm:presLayoutVars>
          <dgm:bulletEnabled val="1"/>
        </dgm:presLayoutVars>
      </dgm:prSet>
      <dgm:spPr/>
    </dgm:pt>
  </dgm:ptLst>
  <dgm:cxnLst>
    <dgm:cxn modelId="{EFC83E07-3E18-4339-B66D-94D5899C53C3}" type="presOf" srcId="{4D23392D-63E0-45F7-9887-A3713E2A2753}" destId="{22BB4660-32F8-4DC2-9D72-3EC6751A35CC}" srcOrd="0" destOrd="0" presId="urn:microsoft.com/office/officeart/2009/3/layout/DescendingProcess"/>
    <dgm:cxn modelId="{EEE09A15-631B-4707-B4AC-CA29D681E10F}" srcId="{9127C0DF-6A79-470A-80EE-2DE74850677F}" destId="{7ABE66A7-EAA2-4EEA-8DAD-CA71C6CCDB43}" srcOrd="0" destOrd="0" parTransId="{9A429997-2B53-4300-ABFF-A9288B80C1F2}" sibTransId="{2026EBD8-EB7E-41AE-B668-9D97D7082EB7}"/>
    <dgm:cxn modelId="{C1E45A2F-55B6-46A8-A026-4146C5074EEB}" type="presOf" srcId="{ED83DD3D-AD5E-4E3D-B929-4E4E0E885234}" destId="{C98EF678-E236-42C7-99F5-9E057BBF598F}" srcOrd="0" destOrd="0" presId="urn:microsoft.com/office/officeart/2009/3/layout/DescendingProcess"/>
    <dgm:cxn modelId="{B743E636-57CB-4A94-9012-91A765CEE98C}" type="presOf" srcId="{9127C0DF-6A79-470A-80EE-2DE74850677F}" destId="{2DAC591C-36D6-4A83-8709-4C93BFC91C82}" srcOrd="0" destOrd="0" presId="urn:microsoft.com/office/officeart/2009/3/layout/DescendingProcess"/>
    <dgm:cxn modelId="{4604D738-A663-4AC0-A082-CA314D512CBC}" type="presOf" srcId="{D53B0275-A77C-42FD-9CB8-7BA7FF40ECFB}" destId="{5EF3DB6C-FEA6-43E8-BBAB-7A83F3613DF6}" srcOrd="0" destOrd="0" presId="urn:microsoft.com/office/officeart/2009/3/layout/DescendingProcess"/>
    <dgm:cxn modelId="{4016C039-F76A-41FE-AA77-7D420352DB7C}" type="presOf" srcId="{E329F361-E2CC-4692-AA1D-E3032C96545B}" destId="{48F8160E-F75A-40B9-A645-42FF22AD27CC}" srcOrd="0" destOrd="0" presId="urn:microsoft.com/office/officeart/2009/3/layout/DescendingProcess"/>
    <dgm:cxn modelId="{9441945B-D338-49A9-B762-7DCECA034046}" type="presOf" srcId="{DA12DFBD-63C9-4BDF-A689-D6F4E973AAF5}" destId="{F51AE2B0-3ED2-441F-A38C-4B3789520621}" srcOrd="0" destOrd="0" presId="urn:microsoft.com/office/officeart/2009/3/layout/DescendingProcess"/>
    <dgm:cxn modelId="{C75D4565-22B1-498F-B745-B1C7CADE11C7}" srcId="{9127C0DF-6A79-470A-80EE-2DE74850677F}" destId="{D53B0275-A77C-42FD-9CB8-7BA7FF40ECFB}" srcOrd="5" destOrd="0" parTransId="{9B656389-278E-4734-9D79-58D1796E4E9A}" sibTransId="{EAF86475-B560-465C-BC37-6D821F3D33D2}"/>
    <dgm:cxn modelId="{2AD5E172-5BC0-4BBA-BEEF-D5D5E42D114A}" type="presOf" srcId="{7ABE66A7-EAA2-4EEA-8DAD-CA71C6CCDB43}" destId="{53B29056-3887-43E7-BBC0-849ACFEBC5D9}" srcOrd="0" destOrd="0" presId="urn:microsoft.com/office/officeart/2009/3/layout/DescendingProcess"/>
    <dgm:cxn modelId="{C4C07057-2BE9-4E84-82D9-AE78F7591B1F}" type="presOf" srcId="{20C8B84B-2810-4E49-B04D-2ABBACC9BC8A}" destId="{3B8F371E-99B2-4AE6-B3F6-EA416C80C63F}" srcOrd="0" destOrd="0" presId="urn:microsoft.com/office/officeart/2009/3/layout/DescendingProcess"/>
    <dgm:cxn modelId="{2DBE0387-9A34-4D3B-B7CB-DBF1B1B6BB1A}" srcId="{9127C0DF-6A79-470A-80EE-2DE74850677F}" destId="{AD0BB290-53B0-4646-90DD-136E39547DF1}" srcOrd="1" destOrd="0" parTransId="{AF5DD70D-01B1-4ECD-B6A2-573A345DEDCB}" sibTransId="{E329F361-E2CC-4692-AA1D-E3032C96545B}"/>
    <dgm:cxn modelId="{4EED4990-1B31-4225-94BD-A129A7A8D65C}" type="presOf" srcId="{C44606EE-B283-489E-AB3F-2537BE09D0F1}" destId="{AF6CFED0-7AFA-4272-A793-6150A998980D}" srcOrd="0" destOrd="0" presId="urn:microsoft.com/office/officeart/2009/3/layout/DescendingProcess"/>
    <dgm:cxn modelId="{A48F0CA2-5942-4763-B03A-505861C5930A}" type="presOf" srcId="{3A743263-94BD-48F6-910D-55E6C4A2E43E}" destId="{488A0578-B9B0-4E0F-B5E3-DA8FE80D1C3C}" srcOrd="0" destOrd="0" presId="urn:microsoft.com/office/officeart/2009/3/layout/DescendingProcess"/>
    <dgm:cxn modelId="{422981A4-2FFE-441E-A74F-6265FB67A68D}" type="presOf" srcId="{AD0BB290-53B0-4646-90DD-136E39547DF1}" destId="{A1296C73-A799-4725-B567-0F4EAC5BF4D4}" srcOrd="0" destOrd="0" presId="urn:microsoft.com/office/officeart/2009/3/layout/DescendingProcess"/>
    <dgm:cxn modelId="{A101B5A8-24E5-41D0-9067-A51A35657D2F}" srcId="{9127C0DF-6A79-470A-80EE-2DE74850677F}" destId="{4D23392D-63E0-45F7-9887-A3713E2A2753}" srcOrd="2" destOrd="0" parTransId="{9E69CD7A-4BA3-41EB-88E1-C41B3D4F0F11}" sibTransId="{C44606EE-B283-489E-AB3F-2537BE09D0F1}"/>
    <dgm:cxn modelId="{25E6A0BF-FFFA-4174-A5D2-B3E2432CF111}" srcId="{9127C0DF-6A79-470A-80EE-2DE74850677F}" destId="{DA12DFBD-63C9-4BDF-A689-D6F4E973AAF5}" srcOrd="3" destOrd="0" parTransId="{DF5919C1-1F0A-4903-BC56-B72E33EFD520}" sibTransId="{20C8B84B-2810-4E49-B04D-2ABBACC9BC8A}"/>
    <dgm:cxn modelId="{C9AB5FE6-AB82-48B1-A649-20FC6B591A1E}" srcId="{9127C0DF-6A79-470A-80EE-2DE74850677F}" destId="{3A743263-94BD-48F6-910D-55E6C4A2E43E}" srcOrd="4" destOrd="0" parTransId="{4AD2961F-BA26-4161-A549-C1B469531D5E}" sibTransId="{ED83DD3D-AD5E-4E3D-B929-4E4E0E885234}"/>
    <dgm:cxn modelId="{50CE1022-E665-41B0-A0A5-1CC034C0438F}" type="presParOf" srcId="{2DAC591C-36D6-4A83-8709-4C93BFC91C82}" destId="{A1D6C514-54E2-4099-833F-2D3D87A29789}" srcOrd="0" destOrd="0" presId="urn:microsoft.com/office/officeart/2009/3/layout/DescendingProcess"/>
    <dgm:cxn modelId="{0A0D5DD1-DDFC-4A1E-803F-7472825A9213}" type="presParOf" srcId="{2DAC591C-36D6-4A83-8709-4C93BFC91C82}" destId="{53B29056-3887-43E7-BBC0-849ACFEBC5D9}" srcOrd="1" destOrd="0" presId="urn:microsoft.com/office/officeart/2009/3/layout/DescendingProcess"/>
    <dgm:cxn modelId="{7F0CCC24-A647-4935-9686-813A86E16D97}" type="presParOf" srcId="{2DAC591C-36D6-4A83-8709-4C93BFC91C82}" destId="{A1296C73-A799-4725-B567-0F4EAC5BF4D4}" srcOrd="2" destOrd="0" presId="urn:microsoft.com/office/officeart/2009/3/layout/DescendingProcess"/>
    <dgm:cxn modelId="{5B70EE43-CF35-4B0A-91FE-346E1716F25C}" type="presParOf" srcId="{2DAC591C-36D6-4A83-8709-4C93BFC91C82}" destId="{B4C2DD9F-844C-4716-8D70-38BA228EFA22}" srcOrd="3" destOrd="0" presId="urn:microsoft.com/office/officeart/2009/3/layout/DescendingProcess"/>
    <dgm:cxn modelId="{F9024215-9045-4C93-829D-8C5673EEB05B}" type="presParOf" srcId="{B4C2DD9F-844C-4716-8D70-38BA228EFA22}" destId="{48F8160E-F75A-40B9-A645-42FF22AD27CC}" srcOrd="0" destOrd="0" presId="urn:microsoft.com/office/officeart/2009/3/layout/DescendingProcess"/>
    <dgm:cxn modelId="{710FBFDC-19CD-4FBE-A304-32141653510E}" type="presParOf" srcId="{2DAC591C-36D6-4A83-8709-4C93BFC91C82}" destId="{22BB4660-32F8-4DC2-9D72-3EC6751A35CC}" srcOrd="4" destOrd="0" presId="urn:microsoft.com/office/officeart/2009/3/layout/DescendingProcess"/>
    <dgm:cxn modelId="{AEB368D8-7E16-418C-A6D2-631E9BB474B0}" type="presParOf" srcId="{2DAC591C-36D6-4A83-8709-4C93BFC91C82}" destId="{30D74047-3A00-48B3-A3A7-8847168E69A5}" srcOrd="5" destOrd="0" presId="urn:microsoft.com/office/officeart/2009/3/layout/DescendingProcess"/>
    <dgm:cxn modelId="{93F5A781-A1A9-435D-A3EE-9FA77C1FBAA2}" type="presParOf" srcId="{30D74047-3A00-48B3-A3A7-8847168E69A5}" destId="{AF6CFED0-7AFA-4272-A793-6150A998980D}" srcOrd="0" destOrd="0" presId="urn:microsoft.com/office/officeart/2009/3/layout/DescendingProcess"/>
    <dgm:cxn modelId="{ABFA5965-5C36-4724-A27F-5C52B4D0C435}" type="presParOf" srcId="{2DAC591C-36D6-4A83-8709-4C93BFC91C82}" destId="{F51AE2B0-3ED2-441F-A38C-4B3789520621}" srcOrd="6" destOrd="0" presId="urn:microsoft.com/office/officeart/2009/3/layout/DescendingProcess"/>
    <dgm:cxn modelId="{FC40FDFE-2CE7-434F-BDA8-AFF1E75F6938}" type="presParOf" srcId="{2DAC591C-36D6-4A83-8709-4C93BFC91C82}" destId="{D14C3244-4AB8-47D3-9CD3-D12ABC8F21E4}" srcOrd="7" destOrd="0" presId="urn:microsoft.com/office/officeart/2009/3/layout/DescendingProcess"/>
    <dgm:cxn modelId="{66002E41-FD38-4832-9820-3B56B835D6CD}" type="presParOf" srcId="{D14C3244-4AB8-47D3-9CD3-D12ABC8F21E4}" destId="{3B8F371E-99B2-4AE6-B3F6-EA416C80C63F}" srcOrd="0" destOrd="0" presId="urn:microsoft.com/office/officeart/2009/3/layout/DescendingProcess"/>
    <dgm:cxn modelId="{BEE8622E-DFC0-42DB-BDF0-EAA44B21A6E6}" type="presParOf" srcId="{2DAC591C-36D6-4A83-8709-4C93BFC91C82}" destId="{488A0578-B9B0-4E0F-B5E3-DA8FE80D1C3C}" srcOrd="8" destOrd="0" presId="urn:microsoft.com/office/officeart/2009/3/layout/DescendingProcess"/>
    <dgm:cxn modelId="{3BDC8A7E-7B27-48BA-8C12-F9FEB086AF70}" type="presParOf" srcId="{2DAC591C-36D6-4A83-8709-4C93BFC91C82}" destId="{309351BD-CE40-4320-8F9D-6240BC88E764}" srcOrd="9" destOrd="0" presId="urn:microsoft.com/office/officeart/2009/3/layout/DescendingProcess"/>
    <dgm:cxn modelId="{D0AA95BC-DE4C-4921-A5DC-80E0E070992B}" type="presParOf" srcId="{309351BD-CE40-4320-8F9D-6240BC88E764}" destId="{C98EF678-E236-42C7-99F5-9E057BBF598F}" srcOrd="0" destOrd="0" presId="urn:microsoft.com/office/officeart/2009/3/layout/DescendingProcess"/>
    <dgm:cxn modelId="{7D018989-7F95-4B44-BB0B-C5E67C920576}" type="presParOf" srcId="{2DAC591C-36D6-4A83-8709-4C93BFC91C82}" destId="{5EF3DB6C-FEA6-43E8-BBAB-7A83F3613DF6}" srcOrd="10" destOrd="0" presId="urn:microsoft.com/office/officeart/2009/3/layout/Descending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84CA627B-8D04-462D-8409-0A5D195997EE}">
      <dgm:prSet phldrT="[Text]" custT="1"/>
      <dgm:spPr/>
      <dgm:t>
        <a:bodyPr/>
        <a:lstStyle/>
        <a:p>
          <a:pPr algn="r"/>
          <a:r>
            <a:rPr lang="ru-RU" sz="2000" b="1" u="sng"/>
            <a:t> Официальные Источники</a:t>
          </a:r>
        </a:p>
        <a:p>
          <a:pPr algn="r"/>
          <a:endParaRPr lang="en-US" sz="2000" b="1" u="sng" dirty="0"/>
        </a:p>
      </dgm:t>
    </dgm:pt>
    <dgm:pt modelId="{72CFC86A-03B1-4727-B00E-49C46758F142}" type="parTrans" cxnId="{AC6A2D07-53F3-4F2C-A783-8FCBF7BAD3A2}">
      <dgm:prSet/>
      <dgm:spPr/>
      <dgm:t>
        <a:bodyPr/>
        <a:lstStyle/>
        <a:p>
          <a:endParaRPr lang="en-US"/>
        </a:p>
      </dgm:t>
    </dgm:pt>
    <dgm:pt modelId="{A8AA1F90-CAFC-46C0-997F-1C5A3F417EFC}" type="sibTrans" cxnId="{AC6A2D07-53F3-4F2C-A783-8FCBF7BAD3A2}">
      <dgm:prSet/>
      <dgm:spPr/>
      <dgm:t>
        <a:bodyPr/>
        <a:lstStyle/>
        <a:p>
          <a:endParaRPr lang="en-US"/>
        </a:p>
      </dgm:t>
    </dgm:pt>
    <dgm:pt modelId="{522664EA-4033-40ED-9BC8-95FC7DC78CE1}">
      <dgm:prSet phldrT="[Text]"/>
      <dgm:spPr/>
      <dgm:t>
        <a:bodyPr/>
        <a:lstStyle/>
        <a:p>
          <a:r>
            <a:rPr lang="ru-RU"/>
            <a:t> </a:t>
          </a:r>
        </a:p>
      </dgm:t>
    </dgm:pt>
    <dgm:pt modelId="{45A856FE-09F7-4924-AFDD-65222FF16D12}" type="parTrans" cxnId="{6C0B3CEB-C062-4278-B4AC-8CAA427D3C61}">
      <dgm:prSet/>
      <dgm:spPr/>
      <dgm:t>
        <a:bodyPr/>
        <a:lstStyle/>
        <a:p>
          <a:endParaRPr lang="en-US"/>
        </a:p>
      </dgm:t>
    </dgm:pt>
    <dgm:pt modelId="{2FA080F0-64BF-4C78-9389-3971F35BD0C2}" type="sibTrans" cxnId="{6C0B3CEB-C062-4278-B4AC-8CAA427D3C61}">
      <dgm:prSet/>
      <dgm:spPr/>
      <dgm:t>
        <a:bodyPr/>
        <a:lstStyle/>
        <a:p>
          <a:endParaRPr lang="en-US"/>
        </a:p>
      </dgm:t>
    </dgm:pt>
    <dgm:pt modelId="{D09805EA-CA84-4FF3-BBD9-92FFC40234B3}">
      <dgm:prSet phldrT="[Text]" custT="1"/>
      <dgm:spPr/>
      <dgm:t>
        <a:bodyPr/>
        <a:lstStyle/>
        <a:p>
          <a:pPr algn="r"/>
          <a:r>
            <a:rPr lang="ru-RU" sz="1500"/>
            <a:t>Подтверждены у источника</a:t>
          </a:r>
        </a:p>
      </dgm:t>
    </dgm:pt>
    <dgm:pt modelId="{ED1DA3E6-8968-4DB2-AA0B-CF78B36E4B5A}" type="parTrans" cxnId="{CEF954FE-BBA9-48CF-8C7F-484FB13C8D0E}">
      <dgm:prSet/>
      <dgm:spPr/>
      <dgm:t>
        <a:bodyPr/>
        <a:lstStyle/>
        <a:p>
          <a:endParaRPr lang="en-US"/>
        </a:p>
      </dgm:t>
    </dgm:pt>
    <dgm:pt modelId="{CE32600F-1930-4506-9C27-83282BA37460}" type="sibTrans" cxnId="{CEF954FE-BBA9-48CF-8C7F-484FB13C8D0E}">
      <dgm:prSet/>
      <dgm:spPr>
        <a:noFill/>
        <a:ln>
          <a:noFill/>
        </a:ln>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pt>
    <dgm:pt modelId="{A1D6C514-54E2-4099-833F-2D3D87A29789}" type="pres">
      <dgm:prSet presAssocID="{9127C0DF-6A79-470A-80EE-2DE74850677F}" presName="arrowNode" presStyleLbl="node1" presStyleIdx="0" presStyleCnt="1" custFlipHor="1" custScaleX="102069" custScaleY="99974" custLinFactNeighborX="-7233" custLinFactNeighborY="956"/>
      <dgm:spPr/>
    </dgm:pt>
    <dgm:pt modelId="{23ADD531-7DE9-40BC-855F-2E9BB6542E2B}" type="pres">
      <dgm:prSet presAssocID="{84CA627B-8D04-462D-8409-0A5D195997EE}" presName="txNode1" presStyleLbl="revTx" presStyleIdx="0" presStyleCnt="3" custScaleX="330486" custScaleY="88712" custLinFactNeighborX="12458" custLinFactNeighborY="25856">
        <dgm:presLayoutVars>
          <dgm:bulletEnabled val="1"/>
        </dgm:presLayoutVars>
      </dgm:prSet>
      <dgm:spPr/>
    </dgm:pt>
    <dgm:pt modelId="{D9FD99D1-F2E1-4CC6-9648-9033D3A1DAB3}" type="pres">
      <dgm:prSet presAssocID="{D09805EA-CA84-4FF3-BBD9-92FFC40234B3}" presName="txNode2" presStyleLbl="revTx" presStyleIdx="1" presStyleCnt="3" custLinFactX="-75051" custLinFactNeighborX="-100000" custLinFactNeighborY="-16838">
        <dgm:presLayoutVars>
          <dgm:bulletEnabled val="1"/>
        </dgm:presLayoutVars>
      </dgm:prSet>
      <dgm:spPr/>
    </dgm:pt>
    <dgm:pt modelId="{5E87476B-9916-49EA-9856-0036478121A5}" type="pres">
      <dgm:prSet presAssocID="{CE32600F-1930-4506-9C27-83282BA37460}" presName="dotNode2" presStyleCnt="0"/>
      <dgm:spPr/>
    </dgm:pt>
    <dgm:pt modelId="{E8C8CAD1-F10A-4994-BEA3-AE7DEC98E26B}" type="pres">
      <dgm:prSet presAssocID="{CE32600F-1930-4506-9C27-83282BA37460}" presName="dotRepeatNode" presStyleLbl="fgShp" presStyleIdx="0" presStyleCnt="1" custLinFactX="-300000" custLinFactNeighborX="-309535" custLinFactNeighborY="-55329"/>
      <dgm:spPr/>
    </dgm:pt>
    <dgm:pt modelId="{1CC62EB1-4E52-4CA4-8FA0-C6F489ED9C46}" type="pres">
      <dgm:prSet presAssocID="{522664EA-4033-40ED-9BC8-95FC7DC78CE1}" presName="txNode3" presStyleLbl="revTx" presStyleIdx="2" presStyleCnt="3">
        <dgm:presLayoutVars>
          <dgm:bulletEnabled val="1"/>
        </dgm:presLayoutVars>
      </dgm:prSet>
      <dgm:spPr/>
    </dgm:pt>
  </dgm:ptLst>
  <dgm:cxnLst>
    <dgm:cxn modelId="{DC0CAA04-BA9B-42D0-BAC1-41A3FA2DA30F}" type="presOf" srcId="{84CA627B-8D04-462D-8409-0A5D195997EE}" destId="{23ADD531-7DE9-40BC-855F-2E9BB6542E2B}" srcOrd="0" destOrd="0" presId="urn:microsoft.com/office/officeart/2009/3/layout/DescendingProcess"/>
    <dgm:cxn modelId="{AC6A2D07-53F3-4F2C-A783-8FCBF7BAD3A2}" srcId="{9127C0DF-6A79-470A-80EE-2DE74850677F}" destId="{84CA627B-8D04-462D-8409-0A5D195997EE}" srcOrd="0" destOrd="0" parTransId="{72CFC86A-03B1-4727-B00E-49C46758F142}" sibTransId="{A8AA1F90-CAFC-46C0-997F-1C5A3F417EFC}"/>
    <dgm:cxn modelId="{16935224-FBD5-4C56-833F-062928701017}" type="presOf" srcId="{CE32600F-1930-4506-9C27-83282BA37460}" destId="{E8C8CAD1-F10A-4994-BEA3-AE7DEC98E26B}" srcOrd="0" destOrd="0" presId="urn:microsoft.com/office/officeart/2009/3/layout/DescendingProcess"/>
    <dgm:cxn modelId="{0DCEDB35-53CD-4CF2-80AE-50BA653ADEAC}" type="presOf" srcId="{522664EA-4033-40ED-9BC8-95FC7DC78CE1}" destId="{1CC62EB1-4E52-4CA4-8FA0-C6F489ED9C46}" srcOrd="0" destOrd="0" presId="urn:microsoft.com/office/officeart/2009/3/layout/DescendingProcess"/>
    <dgm:cxn modelId="{B743E636-57CB-4A94-9012-91A765CEE98C}" type="presOf" srcId="{9127C0DF-6A79-470A-80EE-2DE74850677F}" destId="{2DAC591C-36D6-4A83-8709-4C93BFC91C82}" srcOrd="0" destOrd="0" presId="urn:microsoft.com/office/officeart/2009/3/layout/DescendingProcess"/>
    <dgm:cxn modelId="{79A66BB4-1FA3-48DC-A477-C1362C2432C6}" type="presOf" srcId="{D09805EA-CA84-4FF3-BBD9-92FFC40234B3}" destId="{D9FD99D1-F2E1-4CC6-9648-9033D3A1DAB3}" srcOrd="0" destOrd="0" presId="urn:microsoft.com/office/officeart/2009/3/layout/DescendingProcess"/>
    <dgm:cxn modelId="{6C0B3CEB-C062-4278-B4AC-8CAA427D3C61}" srcId="{9127C0DF-6A79-470A-80EE-2DE74850677F}" destId="{522664EA-4033-40ED-9BC8-95FC7DC78CE1}" srcOrd="2" destOrd="0" parTransId="{45A856FE-09F7-4924-AFDD-65222FF16D12}" sibTransId="{2FA080F0-64BF-4C78-9389-3971F35BD0C2}"/>
    <dgm:cxn modelId="{CEF954FE-BBA9-48CF-8C7F-484FB13C8D0E}" srcId="{9127C0DF-6A79-470A-80EE-2DE74850677F}" destId="{D09805EA-CA84-4FF3-BBD9-92FFC40234B3}" srcOrd="1" destOrd="0" parTransId="{ED1DA3E6-8968-4DB2-AA0B-CF78B36E4B5A}" sibTransId="{CE32600F-1930-4506-9C27-83282BA37460}"/>
    <dgm:cxn modelId="{5B127946-E9EA-4711-915E-C97A17A2B458}" type="presParOf" srcId="{2DAC591C-36D6-4A83-8709-4C93BFC91C82}" destId="{A1D6C514-54E2-4099-833F-2D3D87A29789}" srcOrd="0" destOrd="0" presId="urn:microsoft.com/office/officeart/2009/3/layout/DescendingProcess"/>
    <dgm:cxn modelId="{0F16D6FE-B031-4BB0-BEB8-4AC70AF67AD8}" type="presParOf" srcId="{2DAC591C-36D6-4A83-8709-4C93BFC91C82}" destId="{23ADD531-7DE9-40BC-855F-2E9BB6542E2B}" srcOrd="1" destOrd="0" presId="urn:microsoft.com/office/officeart/2009/3/layout/DescendingProcess"/>
    <dgm:cxn modelId="{514D268F-9EDC-4FBC-BA56-42DD464ECA21}" type="presParOf" srcId="{2DAC591C-36D6-4A83-8709-4C93BFC91C82}" destId="{D9FD99D1-F2E1-4CC6-9648-9033D3A1DAB3}" srcOrd="2" destOrd="0" presId="urn:microsoft.com/office/officeart/2009/3/layout/DescendingProcess"/>
    <dgm:cxn modelId="{BFDD5004-3ABC-4DAD-B8C4-6137A4EEC8F3}" type="presParOf" srcId="{2DAC591C-36D6-4A83-8709-4C93BFC91C82}" destId="{5E87476B-9916-49EA-9856-0036478121A5}" srcOrd="3" destOrd="0" presId="urn:microsoft.com/office/officeart/2009/3/layout/DescendingProcess"/>
    <dgm:cxn modelId="{D6D03D52-A3F6-4513-AE5B-8DB9D2F400FD}" type="presParOf" srcId="{5E87476B-9916-49EA-9856-0036478121A5}" destId="{E8C8CAD1-F10A-4994-BEA3-AE7DEC98E26B}" srcOrd="0" destOrd="0" presId="urn:microsoft.com/office/officeart/2009/3/layout/DescendingProcess"/>
    <dgm:cxn modelId="{D216446A-174E-4F81-BA68-0AB4575856EA}" type="presParOf" srcId="{2DAC591C-36D6-4A83-8709-4C93BFC91C82}" destId="{1CC62EB1-4E52-4CA4-8FA0-C6F489ED9C46}" srcOrd="4" destOrd="0" presId="urn:microsoft.com/office/officeart/2009/3/layout/DescendingProces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7ABE66A7-EAA2-4EEA-8DAD-CA71C6CCDB43}">
      <dgm:prSet phldrT="[Text]" custT="1"/>
      <dgm:spPr/>
      <dgm:t>
        <a:bodyPr/>
        <a:lstStyle/>
        <a:p>
          <a:pPr algn="l">
            <a:lnSpc>
              <a:spcPct val="100000"/>
            </a:lnSpc>
            <a:spcAft>
              <a:spcPts val="0"/>
            </a:spcAft>
          </a:pPr>
          <a:r>
            <a:rPr lang="ru-RU" sz="2000" b="1" u="sng"/>
            <a:t> </a:t>
          </a:r>
        </a:p>
      </dgm:t>
    </dgm:pt>
    <dgm:pt modelId="{9A429997-2B53-4300-ABFF-A9288B80C1F2}" type="parTrans" cxnId="{EEE09A15-631B-4707-B4AC-CA29D681E10F}">
      <dgm:prSet/>
      <dgm:spPr/>
      <dgm:t>
        <a:bodyPr/>
        <a:lstStyle/>
        <a:p>
          <a:endParaRPr lang="en-US"/>
        </a:p>
      </dgm:t>
    </dgm:pt>
    <dgm:pt modelId="{2026EBD8-EB7E-41AE-B668-9D97D7082EB7}" type="sibTrans" cxnId="{EEE09A15-631B-4707-B4AC-CA29D681E10F}">
      <dgm:prSet/>
      <dgm:spPr/>
      <dgm:t>
        <a:bodyPr/>
        <a:lstStyle/>
        <a:p>
          <a:endParaRPr lang="en-US"/>
        </a:p>
      </dgm:t>
    </dgm:pt>
    <dgm:pt modelId="{AD0BB290-53B0-4646-90DD-136E39547DF1}">
      <dgm:prSet phldrT="[Text]" custT="1"/>
      <dgm:spPr/>
      <dgm:t>
        <a:bodyPr/>
        <a:lstStyle/>
        <a:p>
          <a:r>
            <a:rPr lang="ru-RU" sz="1400" dirty="0"/>
            <a:t>Веб-страницы</a:t>
          </a:r>
        </a:p>
      </dgm:t>
    </dgm:pt>
    <dgm:pt modelId="{AF5DD70D-01B1-4ECD-B6A2-573A345DEDCB}" type="parTrans" cxnId="{2DBE0387-9A34-4D3B-B7CB-DBF1B1B6BB1A}">
      <dgm:prSet/>
      <dgm:spPr/>
      <dgm:t>
        <a:bodyPr/>
        <a:lstStyle/>
        <a:p>
          <a:endParaRPr lang="en-US"/>
        </a:p>
      </dgm:t>
    </dgm:pt>
    <dgm:pt modelId="{E329F361-E2CC-4692-AA1D-E3032C96545B}" type="sibTrans" cxnId="{2DBE0387-9A34-4D3B-B7CB-DBF1B1B6BB1A}">
      <dgm:prSet/>
      <dgm:spPr/>
      <dgm:t>
        <a:bodyPr/>
        <a:lstStyle/>
        <a:p>
          <a:endParaRPr lang="en-US"/>
        </a:p>
      </dgm:t>
    </dgm:pt>
    <dgm:pt modelId="{4D23392D-63E0-45F7-9887-A3713E2A2753}">
      <dgm:prSet phldrT="[Text]" custT="1"/>
      <dgm:spPr/>
      <dgm:t>
        <a:bodyPr/>
        <a:lstStyle/>
        <a:p>
          <a:r>
            <a:rPr lang="ru-RU" sz="1400" dirty="0"/>
            <a:t>Регулярные отчеты/бюллетени</a:t>
          </a:r>
        </a:p>
      </dgm:t>
    </dgm:pt>
    <dgm:pt modelId="{9E69CD7A-4BA3-41EB-88E1-C41B3D4F0F11}" type="parTrans" cxnId="{A101B5A8-24E5-41D0-9067-A51A35657D2F}">
      <dgm:prSet/>
      <dgm:spPr/>
      <dgm:t>
        <a:bodyPr/>
        <a:lstStyle/>
        <a:p>
          <a:endParaRPr lang="en-US"/>
        </a:p>
      </dgm:t>
    </dgm:pt>
    <dgm:pt modelId="{C44606EE-B283-489E-AB3F-2537BE09D0F1}" type="sibTrans" cxnId="{A101B5A8-24E5-41D0-9067-A51A35657D2F}">
      <dgm:prSet/>
      <dgm:spPr/>
      <dgm:t>
        <a:bodyPr/>
        <a:lstStyle/>
        <a:p>
          <a:endParaRPr lang="en-US"/>
        </a:p>
      </dgm:t>
    </dgm:pt>
    <dgm:pt modelId="{DA12DFBD-63C9-4BDF-A689-D6F4E973AAF5}">
      <dgm:prSet phldrT="[Text]" custT="1"/>
      <dgm:spPr/>
      <dgm:t>
        <a:bodyPr/>
        <a:lstStyle/>
        <a:p>
          <a:r>
            <a:rPr lang="ru-RU" sz="1400" dirty="0"/>
            <a:t>Страницы социальных сетей</a:t>
          </a:r>
        </a:p>
      </dgm:t>
    </dgm:pt>
    <dgm:pt modelId="{DF5919C1-1F0A-4903-BC56-B72E33EFD520}" type="parTrans" cxnId="{25E6A0BF-FFFA-4174-A5D2-B3E2432CF111}">
      <dgm:prSet/>
      <dgm:spPr/>
      <dgm:t>
        <a:bodyPr/>
        <a:lstStyle/>
        <a:p>
          <a:endParaRPr lang="en-US"/>
        </a:p>
      </dgm:t>
    </dgm:pt>
    <dgm:pt modelId="{20C8B84B-2810-4E49-B04D-2ABBACC9BC8A}" type="sibTrans" cxnId="{25E6A0BF-FFFA-4174-A5D2-B3E2432CF111}">
      <dgm:prSet/>
      <dgm:spPr/>
      <dgm:t>
        <a:bodyPr/>
        <a:lstStyle/>
        <a:p>
          <a:endParaRPr lang="en-US"/>
        </a:p>
      </dgm:t>
    </dgm:pt>
    <dgm:pt modelId="{3A743263-94BD-48F6-910D-55E6C4A2E43E}">
      <dgm:prSet phldrT="[Text]" custT="1"/>
      <dgm:spPr/>
      <dgm:t>
        <a:bodyPr/>
        <a:lstStyle/>
        <a:p>
          <a:r>
            <a:rPr lang="ru-RU" sz="1400" dirty="0"/>
            <a:t>Координационные центры</a:t>
          </a:r>
        </a:p>
      </dgm:t>
    </dgm:pt>
    <dgm:pt modelId="{4AD2961F-BA26-4161-A549-C1B469531D5E}" type="parTrans" cxnId="{C9AB5FE6-AB82-48B1-A649-20FC6B591A1E}">
      <dgm:prSet/>
      <dgm:spPr/>
      <dgm:t>
        <a:bodyPr/>
        <a:lstStyle/>
        <a:p>
          <a:endParaRPr lang="en-US"/>
        </a:p>
      </dgm:t>
    </dgm:pt>
    <dgm:pt modelId="{ED83DD3D-AD5E-4E3D-B929-4E4E0E885234}" type="sibTrans" cxnId="{C9AB5FE6-AB82-48B1-A649-20FC6B591A1E}">
      <dgm:prSet/>
      <dgm:spPr/>
      <dgm:t>
        <a:bodyPr/>
        <a:lstStyle/>
        <a:p>
          <a:endParaRPr lang="en-US"/>
        </a:p>
      </dgm:t>
    </dgm:pt>
    <dgm:pt modelId="{D53B0275-A77C-42FD-9CB8-7BA7FF40ECFB}">
      <dgm:prSet phldrT="[Text]"/>
      <dgm:spPr/>
      <dgm:t>
        <a:bodyPr/>
        <a:lstStyle/>
        <a:p>
          <a:endParaRPr lang="en-US" dirty="0"/>
        </a:p>
      </dgm:t>
    </dgm:pt>
    <dgm:pt modelId="{9B656389-278E-4734-9D79-58D1796E4E9A}" type="parTrans" cxnId="{C75D4565-22B1-498F-B745-B1C7CADE11C7}">
      <dgm:prSet/>
      <dgm:spPr/>
      <dgm:t>
        <a:bodyPr/>
        <a:lstStyle/>
        <a:p>
          <a:endParaRPr lang="en-US"/>
        </a:p>
      </dgm:t>
    </dgm:pt>
    <dgm:pt modelId="{EAF86475-B560-465C-BC37-6D821F3D33D2}" type="sibTrans" cxnId="{C75D4565-22B1-498F-B745-B1C7CADE11C7}">
      <dgm:prSet/>
      <dgm:spPr/>
      <dgm:t>
        <a:bodyPr/>
        <a:lstStyle/>
        <a:p>
          <a:endParaRPr lang="en-US"/>
        </a:p>
      </dgm:t>
    </dgm:pt>
    <dgm:pt modelId="{3D84C387-7624-4B65-AF0D-59C1B59FC81E}">
      <dgm:prSet phldrT="[Text]" custT="1"/>
      <dgm:spPr/>
      <dgm:t>
        <a:bodyPr/>
        <a:lstStyle/>
        <a:p>
          <a:pPr algn="l"/>
          <a:r>
            <a:rPr lang="ru-RU" sz="1400" dirty="0"/>
            <a:t>Платформы /данные НОП</a:t>
          </a:r>
        </a:p>
      </dgm:t>
    </dgm:pt>
    <dgm:pt modelId="{38822E8C-1E2D-46B5-9F40-501827022765}" type="parTrans" cxnId="{9F1FC93E-14FC-421B-A4B3-42056A8EAF48}">
      <dgm:prSet/>
      <dgm:spPr/>
      <dgm:t>
        <a:bodyPr/>
        <a:lstStyle/>
        <a:p>
          <a:endParaRPr lang="en-US"/>
        </a:p>
      </dgm:t>
    </dgm:pt>
    <dgm:pt modelId="{58960FFF-0535-42C5-8588-93AA80337D3E}" type="sibTrans" cxnId="{9F1FC93E-14FC-421B-A4B3-42056A8EAF48}">
      <dgm:prSet/>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pt>
    <dgm:pt modelId="{A1D6C514-54E2-4099-833F-2D3D87A29789}" type="pres">
      <dgm:prSet presAssocID="{9127C0DF-6A79-470A-80EE-2DE74850677F}" presName="arrowNode" presStyleLbl="node1" presStyleIdx="0" presStyleCnt="1" custScaleX="94709" custScaleY="95081" custLinFactNeighborX="-9606" custLinFactNeighborY="1638"/>
      <dgm:spPr/>
    </dgm:pt>
    <dgm:pt modelId="{53B29056-3887-43E7-BBC0-849ACFEBC5D9}" type="pres">
      <dgm:prSet presAssocID="{7ABE66A7-EAA2-4EEA-8DAD-CA71C6CCDB43}" presName="txNode1" presStyleLbl="revTx" presStyleIdx="0" presStyleCnt="7" custScaleX="277959" custScaleY="121292" custLinFactNeighborX="42016" custLinFactNeighborY="19094">
        <dgm:presLayoutVars>
          <dgm:bulletEnabled val="1"/>
        </dgm:presLayoutVars>
      </dgm:prSet>
      <dgm:spPr/>
    </dgm:pt>
    <dgm:pt modelId="{A1296C73-A799-4725-B567-0F4EAC5BF4D4}" type="pres">
      <dgm:prSet presAssocID="{AD0BB290-53B0-4646-90DD-136E39547DF1}" presName="txNode2" presStyleLbl="revTx" presStyleIdx="1" presStyleCnt="7" custScaleX="84464" custScaleY="75576" custLinFactNeighborX="-37500" custLinFactNeighborY="-386">
        <dgm:presLayoutVars>
          <dgm:bulletEnabled val="1"/>
        </dgm:presLayoutVars>
      </dgm:prSet>
      <dgm:spPr/>
    </dgm:pt>
    <dgm:pt modelId="{B4C2DD9F-844C-4716-8D70-38BA228EFA22}" type="pres">
      <dgm:prSet presAssocID="{E329F361-E2CC-4692-AA1D-E3032C96545B}" presName="dotNode2" presStyleCnt="0"/>
      <dgm:spPr/>
    </dgm:pt>
    <dgm:pt modelId="{48F8160E-F75A-40B9-A645-42FF22AD27CC}" type="pres">
      <dgm:prSet presAssocID="{E329F361-E2CC-4692-AA1D-E3032C96545B}" presName="dotRepeatNode" presStyleLbl="fgShp" presStyleIdx="0" presStyleCnt="5" custLinFactX="-201679" custLinFactNeighborX="-300000" custLinFactNeighborY="25944"/>
      <dgm:spPr/>
    </dgm:pt>
    <dgm:pt modelId="{22BB4660-32F8-4DC2-9D72-3EC6751A35CC}" type="pres">
      <dgm:prSet presAssocID="{4D23392D-63E0-45F7-9887-A3713E2A2753}" presName="txNode3" presStyleLbl="revTx" presStyleIdx="2" presStyleCnt="7" custScaleX="130654" custLinFactNeighborX="-38371" custLinFactNeighborY="14263">
        <dgm:presLayoutVars>
          <dgm:bulletEnabled val="1"/>
        </dgm:presLayoutVars>
      </dgm:prSet>
      <dgm:spPr/>
    </dgm:pt>
    <dgm:pt modelId="{30D74047-3A00-48B3-A3A7-8847168E69A5}" type="pres">
      <dgm:prSet presAssocID="{C44606EE-B283-489E-AB3F-2537BE09D0F1}" presName="dotNode3" presStyleCnt="0"/>
      <dgm:spPr/>
    </dgm:pt>
    <dgm:pt modelId="{AF6CFED0-7AFA-4272-A793-6150A998980D}" type="pres">
      <dgm:prSet presAssocID="{C44606EE-B283-489E-AB3F-2537BE09D0F1}" presName="dotRepeatNode" presStyleLbl="fgShp" presStyleIdx="1" presStyleCnt="5" custLinFactX="-200000" custLinFactNeighborX="-248506" custLinFactNeighborY="15678"/>
      <dgm:spPr/>
    </dgm:pt>
    <dgm:pt modelId="{F51AE2B0-3ED2-441F-A38C-4B3789520621}" type="pres">
      <dgm:prSet presAssocID="{DA12DFBD-63C9-4BDF-A689-D6F4E973AAF5}" presName="txNode4" presStyleLbl="revTx" presStyleIdx="3" presStyleCnt="7" custScaleX="99871" custLinFactNeighborX="-35800" custLinFactNeighborY="-1613">
        <dgm:presLayoutVars>
          <dgm:bulletEnabled val="1"/>
        </dgm:presLayoutVars>
      </dgm:prSet>
      <dgm:spPr/>
    </dgm:pt>
    <dgm:pt modelId="{D14C3244-4AB8-47D3-9CD3-D12ABC8F21E4}" type="pres">
      <dgm:prSet presAssocID="{20C8B84B-2810-4E49-B04D-2ABBACC9BC8A}" presName="dotNode4" presStyleCnt="0"/>
      <dgm:spPr/>
    </dgm:pt>
    <dgm:pt modelId="{3B8F371E-99B2-4AE6-B3F6-EA416C80C63F}" type="pres">
      <dgm:prSet presAssocID="{20C8B84B-2810-4E49-B04D-2ABBACC9BC8A}" presName="dotRepeatNode" presStyleLbl="fgShp" presStyleIdx="2" presStyleCnt="5" custLinFactX="-200000" custLinFactNeighborX="-242490" custLinFactNeighborY="-4469"/>
      <dgm:spPr/>
    </dgm:pt>
    <dgm:pt modelId="{0A405D35-7546-4399-A222-DEA649C4901E}" type="pres">
      <dgm:prSet presAssocID="{3D84C387-7624-4B65-AF0D-59C1B59FC81E}" presName="txNode5" presStyleLbl="revTx" presStyleIdx="4" presStyleCnt="7" custScaleX="54270" custLinFactNeighborX="11611" custLinFactNeighborY="24754">
        <dgm:presLayoutVars>
          <dgm:bulletEnabled val="1"/>
        </dgm:presLayoutVars>
      </dgm:prSet>
      <dgm:spPr/>
    </dgm:pt>
    <dgm:pt modelId="{D3465FC9-C065-45BF-B24E-D89DC7102F39}" type="pres">
      <dgm:prSet presAssocID="{58960FFF-0535-42C5-8588-93AA80337D3E}" presName="dotNode5" presStyleCnt="0"/>
      <dgm:spPr/>
    </dgm:pt>
    <dgm:pt modelId="{6FD22A90-1BE6-450A-90CE-AEC5C194D611}" type="pres">
      <dgm:prSet presAssocID="{58960FFF-0535-42C5-8588-93AA80337D3E}" presName="dotRepeatNode" presStyleLbl="fgShp" presStyleIdx="3" presStyleCnt="5" custLinFactX="-200000" custLinFactNeighborX="-213656" custLinFactNeighborY="26770"/>
      <dgm:spPr/>
    </dgm:pt>
    <dgm:pt modelId="{9B7B45D3-FADF-4887-906B-04283DFC2B23}" type="pres">
      <dgm:prSet presAssocID="{3A743263-94BD-48F6-910D-55E6C4A2E43E}" presName="txNode6" presStyleLbl="revTx" presStyleIdx="5" presStyleCnt="7" custLinFactNeighborX="-36022" custLinFactNeighborY="-9116">
        <dgm:presLayoutVars>
          <dgm:bulletEnabled val="1"/>
        </dgm:presLayoutVars>
      </dgm:prSet>
      <dgm:spPr/>
    </dgm:pt>
    <dgm:pt modelId="{C6FE817F-789F-4FAA-878E-88E3B60E3A7C}" type="pres">
      <dgm:prSet presAssocID="{ED83DD3D-AD5E-4E3D-B929-4E4E0E885234}" presName="dotNode6" presStyleCnt="0"/>
      <dgm:spPr/>
    </dgm:pt>
    <dgm:pt modelId="{C98EF678-E236-42C7-99F5-9E057BBF598F}" type="pres">
      <dgm:prSet presAssocID="{ED83DD3D-AD5E-4E3D-B929-4E4E0E885234}" presName="dotRepeatNode" presStyleLbl="fgShp" presStyleIdx="4" presStyleCnt="5" custLinFactX="-178201" custLinFactNeighborX="-200000" custLinFactNeighborY="88300"/>
      <dgm:spPr/>
    </dgm:pt>
    <dgm:pt modelId="{925DCFF0-03C5-4DD8-9E61-D6887E5E7FA7}" type="pres">
      <dgm:prSet presAssocID="{D53B0275-A77C-42FD-9CB8-7BA7FF40ECFB}" presName="txNode7" presStyleLbl="revTx" presStyleIdx="6" presStyleCnt="7">
        <dgm:presLayoutVars>
          <dgm:bulletEnabled val="1"/>
        </dgm:presLayoutVars>
      </dgm:prSet>
      <dgm:spPr/>
    </dgm:pt>
  </dgm:ptLst>
  <dgm:cxnLst>
    <dgm:cxn modelId="{EFC83E07-3E18-4339-B66D-94D5899C53C3}" type="presOf" srcId="{4D23392D-63E0-45F7-9887-A3713E2A2753}" destId="{22BB4660-32F8-4DC2-9D72-3EC6751A35CC}" srcOrd="0" destOrd="0" presId="urn:microsoft.com/office/officeart/2009/3/layout/DescendingProcess"/>
    <dgm:cxn modelId="{19047D12-C4FC-4116-850D-3845B60FB77C}" type="presOf" srcId="{58960FFF-0535-42C5-8588-93AA80337D3E}" destId="{6FD22A90-1BE6-450A-90CE-AEC5C194D611}" srcOrd="0" destOrd="0" presId="urn:microsoft.com/office/officeart/2009/3/layout/DescendingProcess"/>
    <dgm:cxn modelId="{EEE09A15-631B-4707-B4AC-CA29D681E10F}" srcId="{9127C0DF-6A79-470A-80EE-2DE74850677F}" destId="{7ABE66A7-EAA2-4EEA-8DAD-CA71C6CCDB43}" srcOrd="0" destOrd="0" parTransId="{9A429997-2B53-4300-ABFF-A9288B80C1F2}" sibTransId="{2026EBD8-EB7E-41AE-B668-9D97D7082EB7}"/>
    <dgm:cxn modelId="{1837BC20-3B3B-495E-BE57-53220F5259A7}" type="presOf" srcId="{3A743263-94BD-48F6-910D-55E6C4A2E43E}" destId="{9B7B45D3-FADF-4887-906B-04283DFC2B23}" srcOrd="0" destOrd="0" presId="urn:microsoft.com/office/officeart/2009/3/layout/DescendingProcess"/>
    <dgm:cxn modelId="{B743E636-57CB-4A94-9012-91A765CEE98C}" type="presOf" srcId="{9127C0DF-6A79-470A-80EE-2DE74850677F}" destId="{2DAC591C-36D6-4A83-8709-4C93BFC91C82}" srcOrd="0" destOrd="0" presId="urn:microsoft.com/office/officeart/2009/3/layout/DescendingProcess"/>
    <dgm:cxn modelId="{54225E39-AFAA-4E43-94E8-C5AD4E56F0BE}" type="presOf" srcId="{ED83DD3D-AD5E-4E3D-B929-4E4E0E885234}" destId="{C98EF678-E236-42C7-99F5-9E057BBF598F}" srcOrd="0" destOrd="0" presId="urn:microsoft.com/office/officeart/2009/3/layout/DescendingProcess"/>
    <dgm:cxn modelId="{4016C039-F76A-41FE-AA77-7D420352DB7C}" type="presOf" srcId="{E329F361-E2CC-4692-AA1D-E3032C96545B}" destId="{48F8160E-F75A-40B9-A645-42FF22AD27CC}" srcOrd="0" destOrd="0" presId="urn:microsoft.com/office/officeart/2009/3/layout/DescendingProcess"/>
    <dgm:cxn modelId="{9F1FC93E-14FC-421B-A4B3-42056A8EAF48}" srcId="{9127C0DF-6A79-470A-80EE-2DE74850677F}" destId="{3D84C387-7624-4B65-AF0D-59C1B59FC81E}" srcOrd="4" destOrd="0" parTransId="{38822E8C-1E2D-46B5-9F40-501827022765}" sibTransId="{58960FFF-0535-42C5-8588-93AA80337D3E}"/>
    <dgm:cxn modelId="{9441945B-D338-49A9-B762-7DCECA034046}" type="presOf" srcId="{DA12DFBD-63C9-4BDF-A689-D6F4E973AAF5}" destId="{F51AE2B0-3ED2-441F-A38C-4B3789520621}" srcOrd="0" destOrd="0" presId="urn:microsoft.com/office/officeart/2009/3/layout/DescendingProcess"/>
    <dgm:cxn modelId="{C75D4565-22B1-498F-B745-B1C7CADE11C7}" srcId="{9127C0DF-6A79-470A-80EE-2DE74850677F}" destId="{D53B0275-A77C-42FD-9CB8-7BA7FF40ECFB}" srcOrd="6" destOrd="0" parTransId="{9B656389-278E-4734-9D79-58D1796E4E9A}" sibTransId="{EAF86475-B560-465C-BC37-6D821F3D33D2}"/>
    <dgm:cxn modelId="{F89AD749-0274-443C-A8E2-DC5550DB26DB}" type="presOf" srcId="{3D84C387-7624-4B65-AF0D-59C1B59FC81E}" destId="{0A405D35-7546-4399-A222-DEA649C4901E}" srcOrd="0" destOrd="0" presId="urn:microsoft.com/office/officeart/2009/3/layout/DescendingProcess"/>
    <dgm:cxn modelId="{2AD5E172-5BC0-4BBA-BEEF-D5D5E42D114A}" type="presOf" srcId="{7ABE66A7-EAA2-4EEA-8DAD-CA71C6CCDB43}" destId="{53B29056-3887-43E7-BBC0-849ACFEBC5D9}" srcOrd="0" destOrd="0" presId="urn:microsoft.com/office/officeart/2009/3/layout/DescendingProcess"/>
    <dgm:cxn modelId="{C4C07057-2BE9-4E84-82D9-AE78F7591B1F}" type="presOf" srcId="{20C8B84B-2810-4E49-B04D-2ABBACC9BC8A}" destId="{3B8F371E-99B2-4AE6-B3F6-EA416C80C63F}" srcOrd="0" destOrd="0" presId="urn:microsoft.com/office/officeart/2009/3/layout/DescendingProcess"/>
    <dgm:cxn modelId="{2DBE0387-9A34-4D3B-B7CB-DBF1B1B6BB1A}" srcId="{9127C0DF-6A79-470A-80EE-2DE74850677F}" destId="{AD0BB290-53B0-4646-90DD-136E39547DF1}" srcOrd="1" destOrd="0" parTransId="{AF5DD70D-01B1-4ECD-B6A2-573A345DEDCB}" sibTransId="{E329F361-E2CC-4692-AA1D-E3032C96545B}"/>
    <dgm:cxn modelId="{4EED4990-1B31-4225-94BD-A129A7A8D65C}" type="presOf" srcId="{C44606EE-B283-489E-AB3F-2537BE09D0F1}" destId="{AF6CFED0-7AFA-4272-A793-6150A998980D}" srcOrd="0" destOrd="0" presId="urn:microsoft.com/office/officeart/2009/3/layout/DescendingProcess"/>
    <dgm:cxn modelId="{422981A4-2FFE-441E-A74F-6265FB67A68D}" type="presOf" srcId="{AD0BB290-53B0-4646-90DD-136E39547DF1}" destId="{A1296C73-A799-4725-B567-0F4EAC5BF4D4}" srcOrd="0" destOrd="0" presId="urn:microsoft.com/office/officeart/2009/3/layout/DescendingProcess"/>
    <dgm:cxn modelId="{A101B5A8-24E5-41D0-9067-A51A35657D2F}" srcId="{9127C0DF-6A79-470A-80EE-2DE74850677F}" destId="{4D23392D-63E0-45F7-9887-A3713E2A2753}" srcOrd="2" destOrd="0" parTransId="{9E69CD7A-4BA3-41EB-88E1-C41B3D4F0F11}" sibTransId="{C44606EE-B283-489E-AB3F-2537BE09D0F1}"/>
    <dgm:cxn modelId="{25E6A0BF-FFFA-4174-A5D2-B3E2432CF111}" srcId="{9127C0DF-6A79-470A-80EE-2DE74850677F}" destId="{DA12DFBD-63C9-4BDF-A689-D6F4E973AAF5}" srcOrd="3" destOrd="0" parTransId="{DF5919C1-1F0A-4903-BC56-B72E33EFD520}" sibTransId="{20C8B84B-2810-4E49-B04D-2ABBACC9BC8A}"/>
    <dgm:cxn modelId="{C9AB5FE6-AB82-48B1-A649-20FC6B591A1E}" srcId="{9127C0DF-6A79-470A-80EE-2DE74850677F}" destId="{3A743263-94BD-48F6-910D-55E6C4A2E43E}" srcOrd="5" destOrd="0" parTransId="{4AD2961F-BA26-4161-A549-C1B469531D5E}" sibTransId="{ED83DD3D-AD5E-4E3D-B929-4E4E0E885234}"/>
    <dgm:cxn modelId="{B44F69F9-62C4-434D-A9B8-6FBDE7BA9A36}" type="presOf" srcId="{D53B0275-A77C-42FD-9CB8-7BA7FF40ECFB}" destId="{925DCFF0-03C5-4DD8-9E61-D6887E5E7FA7}" srcOrd="0" destOrd="0" presId="urn:microsoft.com/office/officeart/2009/3/layout/DescendingProcess"/>
    <dgm:cxn modelId="{50CE1022-E665-41B0-A0A5-1CC034C0438F}" type="presParOf" srcId="{2DAC591C-36D6-4A83-8709-4C93BFC91C82}" destId="{A1D6C514-54E2-4099-833F-2D3D87A29789}" srcOrd="0" destOrd="0" presId="urn:microsoft.com/office/officeart/2009/3/layout/DescendingProcess"/>
    <dgm:cxn modelId="{0A0D5DD1-DDFC-4A1E-803F-7472825A9213}" type="presParOf" srcId="{2DAC591C-36D6-4A83-8709-4C93BFC91C82}" destId="{53B29056-3887-43E7-BBC0-849ACFEBC5D9}" srcOrd="1" destOrd="0" presId="urn:microsoft.com/office/officeart/2009/3/layout/DescendingProcess"/>
    <dgm:cxn modelId="{7F0CCC24-A647-4935-9686-813A86E16D97}" type="presParOf" srcId="{2DAC591C-36D6-4A83-8709-4C93BFC91C82}" destId="{A1296C73-A799-4725-B567-0F4EAC5BF4D4}" srcOrd="2" destOrd="0" presId="urn:microsoft.com/office/officeart/2009/3/layout/DescendingProcess"/>
    <dgm:cxn modelId="{5B70EE43-CF35-4B0A-91FE-346E1716F25C}" type="presParOf" srcId="{2DAC591C-36D6-4A83-8709-4C93BFC91C82}" destId="{B4C2DD9F-844C-4716-8D70-38BA228EFA22}" srcOrd="3" destOrd="0" presId="urn:microsoft.com/office/officeart/2009/3/layout/DescendingProcess"/>
    <dgm:cxn modelId="{F9024215-9045-4C93-829D-8C5673EEB05B}" type="presParOf" srcId="{B4C2DD9F-844C-4716-8D70-38BA228EFA22}" destId="{48F8160E-F75A-40B9-A645-42FF22AD27CC}" srcOrd="0" destOrd="0" presId="urn:microsoft.com/office/officeart/2009/3/layout/DescendingProcess"/>
    <dgm:cxn modelId="{710FBFDC-19CD-4FBE-A304-32141653510E}" type="presParOf" srcId="{2DAC591C-36D6-4A83-8709-4C93BFC91C82}" destId="{22BB4660-32F8-4DC2-9D72-3EC6751A35CC}" srcOrd="4" destOrd="0" presId="urn:microsoft.com/office/officeart/2009/3/layout/DescendingProcess"/>
    <dgm:cxn modelId="{AEB368D8-7E16-418C-A6D2-631E9BB474B0}" type="presParOf" srcId="{2DAC591C-36D6-4A83-8709-4C93BFC91C82}" destId="{30D74047-3A00-48B3-A3A7-8847168E69A5}" srcOrd="5" destOrd="0" presId="urn:microsoft.com/office/officeart/2009/3/layout/DescendingProcess"/>
    <dgm:cxn modelId="{93F5A781-A1A9-435D-A3EE-9FA77C1FBAA2}" type="presParOf" srcId="{30D74047-3A00-48B3-A3A7-8847168E69A5}" destId="{AF6CFED0-7AFA-4272-A793-6150A998980D}" srcOrd="0" destOrd="0" presId="urn:microsoft.com/office/officeart/2009/3/layout/DescendingProcess"/>
    <dgm:cxn modelId="{ABFA5965-5C36-4724-A27F-5C52B4D0C435}" type="presParOf" srcId="{2DAC591C-36D6-4A83-8709-4C93BFC91C82}" destId="{F51AE2B0-3ED2-441F-A38C-4B3789520621}" srcOrd="6" destOrd="0" presId="urn:microsoft.com/office/officeart/2009/3/layout/DescendingProcess"/>
    <dgm:cxn modelId="{FC40FDFE-2CE7-434F-BDA8-AFF1E75F6938}" type="presParOf" srcId="{2DAC591C-36D6-4A83-8709-4C93BFC91C82}" destId="{D14C3244-4AB8-47D3-9CD3-D12ABC8F21E4}" srcOrd="7" destOrd="0" presId="urn:microsoft.com/office/officeart/2009/3/layout/DescendingProcess"/>
    <dgm:cxn modelId="{66002E41-FD38-4832-9820-3B56B835D6CD}" type="presParOf" srcId="{D14C3244-4AB8-47D3-9CD3-D12ABC8F21E4}" destId="{3B8F371E-99B2-4AE6-B3F6-EA416C80C63F}" srcOrd="0" destOrd="0" presId="urn:microsoft.com/office/officeart/2009/3/layout/DescendingProcess"/>
    <dgm:cxn modelId="{670AEA42-8C7C-4F5C-B28E-037681F0F4A6}" type="presParOf" srcId="{2DAC591C-36D6-4A83-8709-4C93BFC91C82}" destId="{0A405D35-7546-4399-A222-DEA649C4901E}" srcOrd="8" destOrd="0" presId="urn:microsoft.com/office/officeart/2009/3/layout/DescendingProcess"/>
    <dgm:cxn modelId="{48924978-445F-4DFF-9071-A410B9EA67C5}" type="presParOf" srcId="{2DAC591C-36D6-4A83-8709-4C93BFC91C82}" destId="{D3465FC9-C065-45BF-B24E-D89DC7102F39}" srcOrd="9" destOrd="0" presId="urn:microsoft.com/office/officeart/2009/3/layout/DescendingProcess"/>
    <dgm:cxn modelId="{58446FEB-815C-4537-BAE8-D8D357DFA1C5}" type="presParOf" srcId="{D3465FC9-C065-45BF-B24E-D89DC7102F39}" destId="{6FD22A90-1BE6-450A-90CE-AEC5C194D611}" srcOrd="0" destOrd="0" presId="urn:microsoft.com/office/officeart/2009/3/layout/DescendingProcess"/>
    <dgm:cxn modelId="{8E1EF099-6187-49FA-BC9F-0466ECAC1EE0}" type="presParOf" srcId="{2DAC591C-36D6-4A83-8709-4C93BFC91C82}" destId="{9B7B45D3-FADF-4887-906B-04283DFC2B23}" srcOrd="10" destOrd="0" presId="urn:microsoft.com/office/officeart/2009/3/layout/DescendingProcess"/>
    <dgm:cxn modelId="{49F3EC39-999C-40D3-975D-73E20D213C85}" type="presParOf" srcId="{2DAC591C-36D6-4A83-8709-4C93BFC91C82}" destId="{C6FE817F-789F-4FAA-878E-88E3B60E3A7C}" srcOrd="11" destOrd="0" presId="urn:microsoft.com/office/officeart/2009/3/layout/DescendingProcess"/>
    <dgm:cxn modelId="{F34CADB9-FC2C-40F0-8BDD-69BAE90F6D28}" type="presParOf" srcId="{C6FE817F-789F-4FAA-878E-88E3B60E3A7C}" destId="{C98EF678-E236-42C7-99F5-9E057BBF598F}" srcOrd="0" destOrd="0" presId="urn:microsoft.com/office/officeart/2009/3/layout/DescendingProcess"/>
    <dgm:cxn modelId="{055F8F6B-1018-4381-BD16-4E49D5348015}" type="presParOf" srcId="{2DAC591C-36D6-4A83-8709-4C93BFC91C82}" destId="{925DCFF0-03C5-4DD8-9E61-D6887E5E7FA7}" srcOrd="12" destOrd="0" presId="urn:microsoft.com/office/officeart/2009/3/layout/Descending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E61996-3285-4AE2-9917-55A03BAD21A1}">
      <dsp:nvSpPr>
        <dsp:cNvPr id="0" name=""/>
        <dsp:cNvSpPr/>
      </dsp:nvSpPr>
      <dsp:spPr>
        <a:xfrm>
          <a:off x="3188659" y="38308"/>
          <a:ext cx="1845095"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ru-RU" sz="1600" kern="1200" dirty="0"/>
            <a:t>Открытые официальные источники</a:t>
          </a:r>
        </a:p>
      </dsp:txBody>
      <dsp:txXfrm>
        <a:off x="3458867" y="308516"/>
        <a:ext cx="1304679" cy="1304679"/>
      </dsp:txXfrm>
    </dsp:sp>
    <dsp:sp modelId="{0EB66D2E-8B42-4453-A22C-B5E90B2C718E}">
      <dsp:nvSpPr>
        <dsp:cNvPr id="0" name=""/>
        <dsp:cNvSpPr/>
      </dsp:nvSpPr>
      <dsp:spPr>
        <a:xfrm rot="2605056">
          <a:off x="5182805" y="1264479"/>
          <a:ext cx="592511"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5207125" y="1327937"/>
        <a:ext cx="414758" cy="373631"/>
      </dsp:txXfrm>
    </dsp:sp>
    <dsp:sp modelId="{D3A29540-958E-49FB-8CF0-E986A5A25E71}">
      <dsp:nvSpPr>
        <dsp:cNvPr id="0" name=""/>
        <dsp:cNvSpPr/>
      </dsp:nvSpPr>
      <dsp:spPr>
        <a:xfrm>
          <a:off x="5768230" y="1983844"/>
          <a:ext cx="1845095"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ru-RU" sz="2000" kern="1200"/>
            <a:t>Сети экспертов</a:t>
          </a:r>
        </a:p>
      </dsp:txBody>
      <dsp:txXfrm>
        <a:off x="6038438" y="2254052"/>
        <a:ext cx="1304679" cy="1304679"/>
      </dsp:txXfrm>
    </dsp:sp>
    <dsp:sp modelId="{4F5D72A9-06F8-4698-A0AD-A28ACD4CF507}">
      <dsp:nvSpPr>
        <dsp:cNvPr id="0" name=""/>
        <dsp:cNvSpPr/>
      </dsp:nvSpPr>
      <dsp:spPr>
        <a:xfrm rot="8506825">
          <a:off x="5399055" y="3429106"/>
          <a:ext cx="465098"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rot="10800000">
        <a:off x="5523630" y="3510488"/>
        <a:ext cx="325569" cy="373631"/>
      </dsp:txXfrm>
    </dsp:sp>
    <dsp:sp modelId="{604F49E0-51D9-4523-8F23-9D25B102CF72}">
      <dsp:nvSpPr>
        <dsp:cNvPr id="0" name=""/>
        <dsp:cNvSpPr/>
      </dsp:nvSpPr>
      <dsp:spPr>
        <a:xfrm>
          <a:off x="3577875" y="3681286"/>
          <a:ext cx="1914710"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ru-RU" sz="1800" kern="1200"/>
            <a:t>Международные платформы</a:t>
          </a:r>
        </a:p>
      </dsp:txBody>
      <dsp:txXfrm>
        <a:off x="3858278" y="3951494"/>
        <a:ext cx="1353904" cy="1304679"/>
      </dsp:txXfrm>
    </dsp:sp>
    <dsp:sp modelId="{D38E1046-5134-4D04-99D3-D73FD2083FD0}">
      <dsp:nvSpPr>
        <dsp:cNvPr id="0" name=""/>
        <dsp:cNvSpPr/>
      </dsp:nvSpPr>
      <dsp:spPr>
        <a:xfrm rot="12776127">
          <a:off x="2865510" y="3434380"/>
          <a:ext cx="690212"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rot="10800000">
        <a:off x="3037314" y="3609709"/>
        <a:ext cx="503396" cy="373631"/>
      </dsp:txXfrm>
    </dsp:sp>
    <dsp:sp modelId="{EFB9680F-D512-41D8-BEF8-2F43F45D4B73}">
      <dsp:nvSpPr>
        <dsp:cNvPr id="0" name=""/>
        <dsp:cNvSpPr/>
      </dsp:nvSpPr>
      <dsp:spPr>
        <a:xfrm>
          <a:off x="950901" y="1956965"/>
          <a:ext cx="1845095" cy="1845095"/>
        </a:xfrm>
        <a:prstGeom prst="ellipse">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ru-RU" sz="2000" kern="1200"/>
            <a:t>Открытые неофициальные источники</a:t>
          </a:r>
        </a:p>
      </dsp:txBody>
      <dsp:txXfrm>
        <a:off x="1221109" y="2227173"/>
        <a:ext cx="1304679" cy="1304679"/>
      </dsp:txXfrm>
    </dsp:sp>
    <dsp:sp modelId="{F4166633-C1D3-4476-8E5E-9EB6DA2C84C3}">
      <dsp:nvSpPr>
        <dsp:cNvPr id="0" name=""/>
        <dsp:cNvSpPr/>
      </dsp:nvSpPr>
      <dsp:spPr>
        <a:xfrm rot="18678497">
          <a:off x="2641510" y="1297288"/>
          <a:ext cx="584369"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2671303" y="1487676"/>
        <a:ext cx="409058" cy="3736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4396374">
          <a:off x="1095697" y="967878"/>
          <a:ext cx="3312255" cy="2292712"/>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F8160E-F75A-40B9-A645-42FF22AD27CC}">
      <dsp:nvSpPr>
        <dsp:cNvPr id="0" name=""/>
        <dsp:cNvSpPr/>
      </dsp:nvSpPr>
      <dsp:spPr>
        <a:xfrm>
          <a:off x="2076696" y="1098528"/>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6CFED0-7AFA-4272-A793-6150A998980D}">
      <dsp:nvSpPr>
        <dsp:cNvPr id="0" name=""/>
        <dsp:cNvSpPr/>
      </dsp:nvSpPr>
      <dsp:spPr>
        <a:xfrm>
          <a:off x="2562043" y="1428061"/>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8F371E-99B2-4AE6-B3F6-EA416C80C63F}">
      <dsp:nvSpPr>
        <dsp:cNvPr id="0" name=""/>
        <dsp:cNvSpPr/>
      </dsp:nvSpPr>
      <dsp:spPr>
        <a:xfrm>
          <a:off x="3016282" y="1831914"/>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29056-3887-43E7-BBC0-849ACFEBC5D9}">
      <dsp:nvSpPr>
        <dsp:cNvPr id="0" name=""/>
        <dsp:cNvSpPr/>
      </dsp:nvSpPr>
      <dsp:spPr>
        <a:xfrm>
          <a:off x="328081" y="88800"/>
          <a:ext cx="4559363" cy="782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marL="0" lvl="0" indent="0" algn="l" defTabSz="889000">
            <a:lnSpc>
              <a:spcPct val="100000"/>
            </a:lnSpc>
            <a:spcBef>
              <a:spcPct val="0"/>
            </a:spcBef>
            <a:spcAft>
              <a:spcPts val="0"/>
            </a:spcAft>
            <a:buNone/>
          </a:pPr>
          <a:r>
            <a:rPr lang="ru-RU" sz="2000" b="1" u="sng" kern="1200" dirty="0"/>
            <a:t>Неофициальные Источники</a:t>
          </a:r>
        </a:p>
        <a:p>
          <a:pPr marL="0" lvl="0" indent="0" algn="l" defTabSz="889000">
            <a:lnSpc>
              <a:spcPct val="100000"/>
            </a:lnSpc>
            <a:spcBef>
              <a:spcPct val="0"/>
            </a:spcBef>
            <a:spcAft>
              <a:spcPts val="0"/>
            </a:spcAft>
            <a:buNone/>
          </a:pPr>
          <a:r>
            <a:rPr lang="ru-RU" sz="1500" b="0" kern="1200" dirty="0"/>
            <a:t>к подтверждению через официальные источники</a:t>
          </a:r>
          <a:r>
            <a:rPr lang="ru-RU" sz="2000" b="0" kern="1200" dirty="0"/>
            <a:t>	</a:t>
          </a:r>
        </a:p>
      </dsp:txBody>
      <dsp:txXfrm>
        <a:off x="328081" y="88800"/>
        <a:ext cx="4559363" cy="782134"/>
      </dsp:txXfrm>
    </dsp:sp>
    <dsp:sp modelId="{A1296C73-A799-4725-B567-0F4EAC5BF4D4}">
      <dsp:nvSpPr>
        <dsp:cNvPr id="0" name=""/>
        <dsp:cNvSpPr/>
      </dsp:nvSpPr>
      <dsp:spPr>
        <a:xfrm>
          <a:off x="2368433" y="873504"/>
          <a:ext cx="2059472" cy="487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l" defTabSz="666750">
            <a:lnSpc>
              <a:spcPct val="90000"/>
            </a:lnSpc>
            <a:spcBef>
              <a:spcPct val="0"/>
            </a:spcBef>
            <a:spcAft>
              <a:spcPct val="35000"/>
            </a:spcAft>
            <a:buNone/>
          </a:pPr>
          <a:r>
            <a:rPr lang="ru-RU" sz="1500" kern="1200"/>
            <a:t> </a:t>
          </a:r>
        </a:p>
      </dsp:txBody>
      <dsp:txXfrm>
        <a:off x="2368433" y="873504"/>
        <a:ext cx="2059472" cy="487341"/>
      </dsp:txXfrm>
    </dsp:sp>
    <dsp:sp modelId="{22BB4660-32F8-4DC2-9D72-3EC6751A35CC}">
      <dsp:nvSpPr>
        <dsp:cNvPr id="0" name=""/>
        <dsp:cNvSpPr/>
      </dsp:nvSpPr>
      <dsp:spPr>
        <a:xfrm>
          <a:off x="737500" y="1142577"/>
          <a:ext cx="1685294"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r" defTabSz="666750">
            <a:lnSpc>
              <a:spcPct val="90000"/>
            </a:lnSpc>
            <a:spcBef>
              <a:spcPct val="0"/>
            </a:spcBef>
            <a:spcAft>
              <a:spcPct val="35000"/>
            </a:spcAft>
            <a:buNone/>
          </a:pPr>
          <a:r>
            <a:rPr lang="ru-RU" sz="1500" kern="1200"/>
            <a:t> </a:t>
          </a:r>
        </a:p>
      </dsp:txBody>
      <dsp:txXfrm>
        <a:off x="737500" y="1142577"/>
        <a:ext cx="1685294" cy="644835"/>
      </dsp:txXfrm>
    </dsp:sp>
    <dsp:sp modelId="{C98EF678-E236-42C7-99F5-9E057BBF598F}">
      <dsp:nvSpPr>
        <dsp:cNvPr id="0" name=""/>
        <dsp:cNvSpPr/>
      </dsp:nvSpPr>
      <dsp:spPr>
        <a:xfrm>
          <a:off x="3361677" y="2315815"/>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1AE2B0-3ED2-441F-A38C-4B3789520621}">
      <dsp:nvSpPr>
        <dsp:cNvPr id="0" name=""/>
        <dsp:cNvSpPr/>
      </dsp:nvSpPr>
      <dsp:spPr>
        <a:xfrm>
          <a:off x="3376748" y="1509624"/>
          <a:ext cx="1638184"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l" defTabSz="666750">
            <a:lnSpc>
              <a:spcPct val="90000"/>
            </a:lnSpc>
            <a:spcBef>
              <a:spcPct val="0"/>
            </a:spcBef>
            <a:spcAft>
              <a:spcPct val="35000"/>
            </a:spcAft>
            <a:buNone/>
          </a:pPr>
          <a:r>
            <a:rPr lang="ru-RU" sz="1500" kern="1200"/>
            <a:t> </a:t>
          </a:r>
        </a:p>
      </dsp:txBody>
      <dsp:txXfrm>
        <a:off x="3376748" y="1509624"/>
        <a:ext cx="1638184" cy="644835"/>
      </dsp:txXfrm>
    </dsp:sp>
    <dsp:sp modelId="{488A0578-B9B0-4E0F-B5E3-DA8FE80D1C3C}">
      <dsp:nvSpPr>
        <dsp:cNvPr id="0" name=""/>
        <dsp:cNvSpPr/>
      </dsp:nvSpPr>
      <dsp:spPr>
        <a:xfrm>
          <a:off x="1656315" y="2043635"/>
          <a:ext cx="1522099"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r" defTabSz="666750">
            <a:lnSpc>
              <a:spcPct val="90000"/>
            </a:lnSpc>
            <a:spcBef>
              <a:spcPct val="0"/>
            </a:spcBef>
            <a:spcAft>
              <a:spcPct val="35000"/>
            </a:spcAft>
            <a:buNone/>
          </a:pPr>
          <a:r>
            <a:rPr lang="ru-RU" sz="1500" kern="1200"/>
            <a:t> </a:t>
          </a:r>
        </a:p>
      </dsp:txBody>
      <dsp:txXfrm>
        <a:off x="1656315" y="2043635"/>
        <a:ext cx="1522099" cy="644835"/>
      </dsp:txXfrm>
    </dsp:sp>
    <dsp:sp modelId="{5EF3DB6C-FEA6-43E8-BBAB-7A83F3613DF6}">
      <dsp:nvSpPr>
        <dsp:cNvPr id="0" name=""/>
        <dsp:cNvSpPr/>
      </dsp:nvSpPr>
      <dsp:spPr>
        <a:xfrm>
          <a:off x="3315046" y="3419711"/>
          <a:ext cx="2216622"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ctr" defTabSz="1733550">
            <a:lnSpc>
              <a:spcPct val="90000"/>
            </a:lnSpc>
            <a:spcBef>
              <a:spcPct val="0"/>
            </a:spcBef>
            <a:spcAft>
              <a:spcPct val="35000"/>
            </a:spcAft>
            <a:buNone/>
          </a:pPr>
          <a:endParaRPr lang="en-US" sz="3900" kern="1200" dirty="0"/>
        </a:p>
      </dsp:txBody>
      <dsp:txXfrm>
        <a:off x="3315046" y="3419711"/>
        <a:ext cx="2216622" cy="6448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17203626" flipH="1">
          <a:off x="1379853" y="723558"/>
          <a:ext cx="3276309" cy="2376551"/>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C8CAD1-F10A-4994-BEA3-AE7DEC98E26B}">
      <dsp:nvSpPr>
        <dsp:cNvPr id="0" name=""/>
        <dsp:cNvSpPr/>
      </dsp:nvSpPr>
      <dsp:spPr>
        <a:xfrm>
          <a:off x="2836101" y="1437988"/>
          <a:ext cx="83334" cy="83334"/>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23ADD531-7DE9-40BC-855F-2E9BB6542E2B}">
      <dsp:nvSpPr>
        <dsp:cNvPr id="0" name=""/>
        <dsp:cNvSpPr/>
      </dsp:nvSpPr>
      <dsp:spPr>
        <a:xfrm>
          <a:off x="-224241" y="192414"/>
          <a:ext cx="5141796" cy="542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marL="0" lvl="0" indent="0" algn="r" defTabSz="889000">
            <a:lnSpc>
              <a:spcPct val="90000"/>
            </a:lnSpc>
            <a:spcBef>
              <a:spcPct val="0"/>
            </a:spcBef>
            <a:spcAft>
              <a:spcPct val="35000"/>
            </a:spcAft>
            <a:buNone/>
          </a:pPr>
          <a:r>
            <a:rPr lang="ru-RU" sz="2000" b="1" u="sng" kern="1200"/>
            <a:t> Официальные Источники</a:t>
          </a:r>
        </a:p>
        <a:p>
          <a:pPr marL="0" lvl="0" indent="0" algn="r" defTabSz="889000">
            <a:lnSpc>
              <a:spcPct val="90000"/>
            </a:lnSpc>
            <a:spcBef>
              <a:spcPct val="0"/>
            </a:spcBef>
            <a:spcAft>
              <a:spcPct val="35000"/>
            </a:spcAft>
            <a:buNone/>
          </a:pPr>
          <a:endParaRPr lang="en-US" sz="2000" b="1" u="sng" kern="1200" dirty="0"/>
        </a:p>
      </dsp:txBody>
      <dsp:txXfrm>
        <a:off x="-224241" y="192414"/>
        <a:ext cx="5141796" cy="542587"/>
      </dsp:txXfrm>
    </dsp:sp>
    <dsp:sp modelId="{D9FD99D1-F2E1-4CC6-9648-9033D3A1DAB3}">
      <dsp:nvSpPr>
        <dsp:cNvPr id="0" name=""/>
        <dsp:cNvSpPr/>
      </dsp:nvSpPr>
      <dsp:spPr>
        <a:xfrm>
          <a:off x="490935" y="1116963"/>
          <a:ext cx="1850174" cy="611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r" defTabSz="666750">
            <a:lnSpc>
              <a:spcPct val="90000"/>
            </a:lnSpc>
            <a:spcBef>
              <a:spcPct val="0"/>
            </a:spcBef>
            <a:spcAft>
              <a:spcPct val="35000"/>
            </a:spcAft>
            <a:buNone/>
          </a:pPr>
          <a:r>
            <a:rPr lang="ru-RU" sz="1500" kern="1200"/>
            <a:t>Подтверждены у источника</a:t>
          </a:r>
        </a:p>
      </dsp:txBody>
      <dsp:txXfrm>
        <a:off x="490935" y="1116963"/>
        <a:ext cx="1850174" cy="611628"/>
      </dsp:txXfrm>
    </dsp:sp>
    <dsp:sp modelId="{1CC62EB1-4E52-4CA4-8FA0-C6F489ED9C46}">
      <dsp:nvSpPr>
        <dsp:cNvPr id="0" name=""/>
        <dsp:cNvSpPr/>
      </dsp:nvSpPr>
      <dsp:spPr>
        <a:xfrm>
          <a:off x="3477388" y="3210798"/>
          <a:ext cx="2102471" cy="611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990" tIns="46990" rIns="46990" bIns="46990" numCol="1" spcCol="1270" anchor="t" anchorCtr="0">
          <a:noAutofit/>
        </a:bodyPr>
        <a:lstStyle/>
        <a:p>
          <a:pPr marL="0" lvl="0" indent="0" algn="ctr" defTabSz="1644650">
            <a:lnSpc>
              <a:spcPct val="90000"/>
            </a:lnSpc>
            <a:spcBef>
              <a:spcPct val="0"/>
            </a:spcBef>
            <a:spcAft>
              <a:spcPct val="35000"/>
            </a:spcAft>
            <a:buNone/>
          </a:pPr>
          <a:r>
            <a:rPr lang="ru-RU" sz="3700" kern="1200"/>
            <a:t> </a:t>
          </a:r>
        </a:p>
      </dsp:txBody>
      <dsp:txXfrm>
        <a:off x="3477388" y="3210798"/>
        <a:ext cx="2102471" cy="6116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4396374">
          <a:off x="1188549" y="1070009"/>
          <a:ext cx="3661767" cy="2534641"/>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F8160E-F75A-40B9-A645-42FF22AD27CC}">
      <dsp:nvSpPr>
        <dsp:cNvPr id="0" name=""/>
        <dsp:cNvSpPr/>
      </dsp:nvSpPr>
      <dsp:spPr>
        <a:xfrm>
          <a:off x="2273063" y="1214445"/>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6CFED0-7AFA-4272-A793-6150A998980D}">
      <dsp:nvSpPr>
        <dsp:cNvPr id="0" name=""/>
        <dsp:cNvSpPr/>
      </dsp:nvSpPr>
      <dsp:spPr>
        <a:xfrm>
          <a:off x="2790309" y="1530171"/>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8F371E-99B2-4AE6-B3F6-EA416C80C63F}">
      <dsp:nvSpPr>
        <dsp:cNvPr id="0" name=""/>
        <dsp:cNvSpPr/>
      </dsp:nvSpPr>
      <dsp:spPr>
        <a:xfrm>
          <a:off x="3188236" y="1890210"/>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29056-3887-43E7-BBC0-849ACFEBC5D9}">
      <dsp:nvSpPr>
        <dsp:cNvPr id="0" name=""/>
        <dsp:cNvSpPr/>
      </dsp:nvSpPr>
      <dsp:spPr>
        <a:xfrm>
          <a:off x="339934" y="98170"/>
          <a:ext cx="5040470" cy="864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marL="0" lvl="0" indent="0" algn="l" defTabSz="889000">
            <a:lnSpc>
              <a:spcPct val="100000"/>
            </a:lnSpc>
            <a:spcBef>
              <a:spcPct val="0"/>
            </a:spcBef>
            <a:spcAft>
              <a:spcPts val="0"/>
            </a:spcAft>
            <a:buNone/>
          </a:pPr>
          <a:r>
            <a:rPr lang="ru-RU" sz="2000" b="1" u="sng" kern="1200"/>
            <a:t> </a:t>
          </a:r>
        </a:p>
      </dsp:txBody>
      <dsp:txXfrm>
        <a:off x="339934" y="98170"/>
        <a:ext cx="5040470" cy="864665"/>
      </dsp:txXfrm>
    </dsp:sp>
    <dsp:sp modelId="{A1296C73-A799-4725-B567-0F4EAC5BF4D4}">
      <dsp:nvSpPr>
        <dsp:cNvPr id="0" name=""/>
        <dsp:cNvSpPr/>
      </dsp:nvSpPr>
      <dsp:spPr>
        <a:xfrm>
          <a:off x="2532003" y="965676"/>
          <a:ext cx="2318186" cy="5387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l" defTabSz="622300">
            <a:lnSpc>
              <a:spcPct val="90000"/>
            </a:lnSpc>
            <a:spcBef>
              <a:spcPct val="0"/>
            </a:spcBef>
            <a:spcAft>
              <a:spcPct val="35000"/>
            </a:spcAft>
            <a:buNone/>
          </a:pPr>
          <a:r>
            <a:rPr lang="ru-RU" sz="1400" kern="1200" dirty="0"/>
            <a:t>Веб-страницы</a:t>
          </a:r>
        </a:p>
      </dsp:txBody>
      <dsp:txXfrm>
        <a:off x="2532003" y="965676"/>
        <a:ext cx="2318186" cy="538765"/>
      </dsp:txXfrm>
    </dsp:sp>
    <dsp:sp modelId="{22BB4660-32F8-4DC2-9D72-3EC6751A35CC}">
      <dsp:nvSpPr>
        <dsp:cNvPr id="0" name=""/>
        <dsp:cNvSpPr/>
      </dsp:nvSpPr>
      <dsp:spPr>
        <a:xfrm>
          <a:off x="323082" y="1308746"/>
          <a:ext cx="2113125"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r" defTabSz="622300">
            <a:lnSpc>
              <a:spcPct val="90000"/>
            </a:lnSpc>
            <a:spcBef>
              <a:spcPct val="0"/>
            </a:spcBef>
            <a:spcAft>
              <a:spcPct val="35000"/>
            </a:spcAft>
            <a:buNone/>
          </a:pPr>
          <a:r>
            <a:rPr lang="ru-RU" sz="1400" kern="1200" dirty="0"/>
            <a:t>Регулярные отчеты/бюллетени</a:t>
          </a:r>
        </a:p>
      </dsp:txBody>
      <dsp:txXfrm>
        <a:off x="323082" y="1308746"/>
        <a:ext cx="2113125" cy="712879"/>
      </dsp:txXfrm>
    </dsp:sp>
    <dsp:sp modelId="{6FD22A90-1BE6-450A-90CE-AEC5C194D611}">
      <dsp:nvSpPr>
        <dsp:cNvPr id="0" name=""/>
        <dsp:cNvSpPr/>
      </dsp:nvSpPr>
      <dsp:spPr>
        <a:xfrm>
          <a:off x="3555395" y="2340260"/>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1AE2B0-3ED2-441F-A38C-4B3789520621}">
      <dsp:nvSpPr>
        <dsp:cNvPr id="0" name=""/>
        <dsp:cNvSpPr/>
      </dsp:nvSpPr>
      <dsp:spPr>
        <a:xfrm>
          <a:off x="3498150" y="1575177"/>
          <a:ext cx="1908941"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l" defTabSz="622300">
            <a:lnSpc>
              <a:spcPct val="90000"/>
            </a:lnSpc>
            <a:spcBef>
              <a:spcPct val="0"/>
            </a:spcBef>
            <a:spcAft>
              <a:spcPct val="35000"/>
            </a:spcAft>
            <a:buNone/>
          </a:pPr>
          <a:r>
            <a:rPr lang="ru-RU" sz="1400" kern="1200" dirty="0"/>
            <a:t>Страницы социальных сетей</a:t>
          </a:r>
        </a:p>
      </dsp:txBody>
      <dsp:txXfrm>
        <a:off x="3498150" y="1575177"/>
        <a:ext cx="1908941" cy="712879"/>
      </dsp:txXfrm>
    </dsp:sp>
    <dsp:sp modelId="{0A405D35-7546-4399-A222-DEA649C4901E}">
      <dsp:nvSpPr>
        <dsp:cNvPr id="0" name=""/>
        <dsp:cNvSpPr/>
      </dsp:nvSpPr>
      <dsp:spPr>
        <a:xfrm>
          <a:off x="2036405" y="2182850"/>
          <a:ext cx="1329898"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l" defTabSz="622300">
            <a:lnSpc>
              <a:spcPct val="90000"/>
            </a:lnSpc>
            <a:spcBef>
              <a:spcPct val="0"/>
            </a:spcBef>
            <a:spcAft>
              <a:spcPct val="35000"/>
            </a:spcAft>
            <a:buNone/>
          </a:pPr>
          <a:r>
            <a:rPr lang="ru-RU" sz="1400" kern="1200" dirty="0"/>
            <a:t>Платформы /данные НОП</a:t>
          </a:r>
        </a:p>
      </dsp:txBody>
      <dsp:txXfrm>
        <a:off x="2036405" y="2182850"/>
        <a:ext cx="1329898" cy="712879"/>
      </dsp:txXfrm>
    </dsp:sp>
    <dsp:sp modelId="{C98EF678-E236-42C7-99F5-9E057BBF598F}">
      <dsp:nvSpPr>
        <dsp:cNvPr id="0" name=""/>
        <dsp:cNvSpPr/>
      </dsp:nvSpPr>
      <dsp:spPr>
        <a:xfrm>
          <a:off x="3863311" y="2828197"/>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7B45D3-FADF-4887-906B-04283DFC2B23}">
      <dsp:nvSpPr>
        <dsp:cNvPr id="0" name=""/>
        <dsp:cNvSpPr/>
      </dsp:nvSpPr>
      <dsp:spPr>
        <a:xfrm>
          <a:off x="4159323" y="2369571"/>
          <a:ext cx="1421302"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l" defTabSz="622300">
            <a:lnSpc>
              <a:spcPct val="90000"/>
            </a:lnSpc>
            <a:spcBef>
              <a:spcPct val="0"/>
            </a:spcBef>
            <a:spcAft>
              <a:spcPct val="35000"/>
            </a:spcAft>
            <a:buNone/>
          </a:pPr>
          <a:r>
            <a:rPr lang="ru-RU" sz="1400" kern="1200" dirty="0"/>
            <a:t>Координационные центры</a:t>
          </a:r>
        </a:p>
      </dsp:txBody>
      <dsp:txXfrm>
        <a:off x="4159323" y="2369571"/>
        <a:ext cx="1421302" cy="712879"/>
      </dsp:txXfrm>
    </dsp:sp>
    <dsp:sp modelId="{925DCFF0-03C5-4DD8-9E61-D6887E5E7FA7}">
      <dsp:nvSpPr>
        <dsp:cNvPr id="0" name=""/>
        <dsp:cNvSpPr/>
      </dsp:nvSpPr>
      <dsp:spPr>
        <a:xfrm>
          <a:off x="3642086" y="3780562"/>
          <a:ext cx="2450522"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610" tIns="54610" rIns="54610" bIns="54610" numCol="1" spcCol="1270" anchor="t" anchorCtr="0">
          <a:noAutofit/>
        </a:bodyPr>
        <a:lstStyle/>
        <a:p>
          <a:pPr marL="0" lvl="0" indent="0" algn="ctr" defTabSz="1911350">
            <a:lnSpc>
              <a:spcPct val="90000"/>
            </a:lnSpc>
            <a:spcBef>
              <a:spcPct val="0"/>
            </a:spcBef>
            <a:spcAft>
              <a:spcPct val="35000"/>
            </a:spcAft>
            <a:buNone/>
          </a:pPr>
          <a:endParaRPr lang="en-US" sz="4300" kern="1200" dirty="0"/>
        </a:p>
      </dsp:txBody>
      <dsp:txXfrm>
        <a:off x="3642086" y="3780562"/>
        <a:ext cx="2450522" cy="71287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ru-RU" dirty="0"/>
              <a:t>На этом дисплее нет звуковой дорожки.</a:t>
            </a:r>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ru-RU" sz="1200" u="none">
                <a:latin typeface="Arial" charset="0"/>
                <a:cs typeface="Times New Roman" pitchFamily="18" charset="0"/>
              </a:rPr>
              <a:t>Когда такая ситуация возникла в реальной жизни, ЕЦПКЗ сначала провел поиск в Интернете. Но затем мы были вынуждены связаться с нашим национальным координационным центром в Мордоре для ее подтверждения, поскольку в Интернете отсутствовала необходимая информация. НКЦ подтвердил, что событие действительно имело место, но диагноз «Эбола» маловероятен. На следующий день они связались с нами и сообщили, что результаты лабораторных тестов отрицательны. Таким образом, материал был подтвержден, но в итоге отклонен в связи с информацией, предоставленной нашей авторитетной сетью. Позже в тот же день/на следующий день эта информация была размещена в Интернете и стала доступной общественности.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200" u="none">
                <a:latin typeface="Arial" charset="0"/>
                <a:cs typeface="Times New Roman" pitchFamily="18" charset="0"/>
              </a:rPr>
              <a:t>Иногда может случиться, что новости попадают в СМИ до официального диагноза или результатов анализов, в результате чего рождаются так называемые «фальшивые новости». Также иногда может случиться, что информация, предоставленная официальными источниками, оказывается ложной. Это может происходить из-за ложных отрицательных результатов или человеческого фактора. Поэтому при оценке информации следует всегда проявлять осторожность. </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200" u="none">
                <a:latin typeface="Arial" charset="0"/>
                <a:cs typeface="Times New Roman" pitchFamily="18" charset="0"/>
              </a:rPr>
              <a:t>Однако, даже если он не гарантируют правильность информации, ЭА оценивает и использует информацию, полученную из официальных источников, как подтвержденную.</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200" b="1" u="none">
                <a:latin typeface="Arial" charset="0"/>
                <a:cs typeface="Times New Roman" pitchFamily="18" charset="0"/>
              </a:rPr>
              <a:t>[Заметка по оформлению:</a:t>
            </a:r>
            <a:r>
              <a:rPr lang="ru-RU" sz="1200" u="none">
                <a:latin typeface="Arial" charset="0"/>
                <a:cs typeface="Times New Roman" pitchFamily="18" charset="0"/>
              </a:rPr>
              <a:t> всплывающее окно «ОТКЛОНИТЬ» должно появиться в самом конце, когда текст говорит о том, что материал был отклонен. Кроме того, каждая часть текста должна появляться только после того, как она будет упомянута в тексте.</a:t>
            </a:r>
            <a:r>
              <a:rPr lang="ru-RU" sz="1200" b="1" u="none">
                <a:latin typeface="Arial" charset="0"/>
                <a:cs typeface="Times New Roman" pitchFamily="18" charset="0"/>
              </a:rPr>
              <a:t>]</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extLst>
      <p:ext uri="{BB962C8B-B14F-4D97-AF65-F5344CB8AC3E}">
        <p14:creationId xmlns:p14="http://schemas.microsoft.com/office/powerpoint/2010/main" val="3296331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11</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eaLnBrk="1" hangingPunct="1">
              <a:defRPr/>
            </a:pPr>
            <a:r>
              <a:rPr lang="ru-RU" sz="1000" noProof="1"/>
              <a:t>В данном модуле мы рассказали о том, что такое проверка, какая информация должна подтверждаться, как можно проводить проверку информации, а также о важности создания сети партнерских организаций и координационных центров, которые можно использовать для обмена данными, проверки информации, если она недоступна в Интернете, а также для обмена экспертными знаниями, когда это необходимо. Наконец, мы использовали пример лихорадки Эбола в Швеции в январе 2019 г., чтобы проверить, насколько вы усвоили этот модуль.</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marL="190500" indent="-187325" algn="l">
              <a:lnSpc>
                <a:spcPct val="100000"/>
              </a:lnSpc>
              <a:spcBef>
                <a:spcPct val="0"/>
              </a:spcBef>
            </a:pPr>
            <a:r>
              <a:rPr lang="ru-RU" sz="1000" u="none">
                <a:latin typeface="Arial" charset="0"/>
                <a:cs typeface="Times New Roman" pitchFamily="18" charset="0"/>
              </a:rPr>
              <a:t>В данном блоке мы изучим следующие темы: Определение проверки, источники для проверки, процесс проверки, а также установление или определение вашей сети и координационных центров. Затем, чтобы убедиться в том, что вы полностью усвоили этот модуль, мы вместе пройдем через весь процесс, опираясь на пример. В заключение мы приведем краткое резюме блока. </a:t>
            </a:r>
          </a:p>
          <a:p>
            <a:pPr marL="190500" indent="-187325" algn="l">
              <a:lnSpc>
                <a:spcPct val="100000"/>
              </a:lnSpc>
              <a:spcBef>
                <a:spcPct val="0"/>
              </a:spcBef>
            </a:pPr>
            <a:endParaRPr lang="it-IT" sz="1000" u="none" noProof="1">
              <a:latin typeface="Arial" charset="0"/>
              <a:cs typeface="Times New Roman" pitchFamily="18" charset="0"/>
            </a:endParaRPr>
          </a:p>
          <a:p>
            <a:pPr algn="l">
              <a:lnSpc>
                <a:spcPct val="100000"/>
              </a:lnSpc>
              <a:spcBef>
                <a:spcPct val="0"/>
              </a:spcBef>
            </a:pPr>
            <a:endParaRPr lang="it-IT" sz="1000" u="none" dirty="0">
              <a:solidFill>
                <a:schemeClr val="bg2"/>
              </a:solidFill>
              <a:latin typeface="Arial" charset="0"/>
              <a:cs typeface="Times New Roman" pitchFamily="18" charset="0"/>
            </a:endParaRPr>
          </a:p>
          <a:p>
            <a:pPr marL="190500" indent="-187325" algn="l">
              <a:lnSpc>
                <a:spcPct val="100000"/>
              </a:lnSpc>
              <a:spcBef>
                <a:spcPct val="0"/>
              </a:spcBef>
            </a:pPr>
            <a:r>
              <a:rPr lang="ru-RU" sz="1000" u="none" noProof="1">
                <a:latin typeface="Arial" charset="0"/>
                <a:cs typeface="Times New Roman" pitchFamily="18" charset="0"/>
              </a:rPr>
              <a:t>По завершении работы с данным блоком вы…</a:t>
            </a:r>
          </a:p>
          <a:p>
            <a:pPr marL="190500" indent="-187325" algn="l">
              <a:lnSpc>
                <a:spcPct val="100000"/>
              </a:lnSpc>
              <a:spcBef>
                <a:spcPct val="0"/>
              </a:spcBef>
              <a:buFontTx/>
              <a:buChar char="•"/>
            </a:pPr>
            <a:endParaRPr lang="it-IT" sz="10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ru-RU" sz="1000" u="none" noProof="1">
                <a:latin typeface="Arial" charset="0"/>
                <a:cs typeface="Times New Roman" pitchFamily="18" charset="0"/>
              </a:rPr>
              <a:t>сможете применять процесс проверки</a:t>
            </a:r>
          </a:p>
          <a:p>
            <a:pPr marL="190500" indent="-187325" algn="l">
              <a:lnSpc>
                <a:spcPct val="100000"/>
              </a:lnSpc>
              <a:spcBef>
                <a:spcPct val="0"/>
              </a:spcBef>
              <a:buFont typeface="Arial" pitchFamily="34" charset="0"/>
              <a:buChar char="•"/>
            </a:pPr>
            <a:endParaRPr lang="it-IT" sz="1000" u="none" noProof="1">
              <a:latin typeface="Arial" charset="0"/>
              <a:cs typeface="Times New Roman" pitchFamily="18" charset="0"/>
            </a:endParaRPr>
          </a:p>
          <a:p>
            <a:pPr marL="288925" indent="-285750" algn="l">
              <a:lnSpc>
                <a:spcPct val="100000"/>
              </a:lnSpc>
              <a:spcBef>
                <a:spcPct val="0"/>
              </a:spcBef>
              <a:buFont typeface="Arial" panose="020B0604020202020204" pitchFamily="34" charset="0"/>
              <a:buChar char="•"/>
            </a:pPr>
            <a:r>
              <a:rPr lang="ru-RU" sz="1000" u="none" noProof="1">
                <a:latin typeface="Arial" charset="0"/>
              </a:rPr>
              <a:t>поймете, как использовать сети для проверки</a:t>
            </a:r>
          </a:p>
          <a:p>
            <a:pPr algn="l">
              <a:lnSpc>
                <a:spcPct val="100000"/>
              </a:lnSpc>
              <a:spcBef>
                <a:spcPct val="0"/>
              </a:spcBef>
            </a:pPr>
            <a:endParaRPr lang="it-IT" sz="1000" u="none" dirty="0">
              <a:solidFill>
                <a:schemeClr val="bg2"/>
              </a:solidFill>
              <a:latin typeface="Arial" charset="0"/>
              <a:cs typeface="Times New Roman" pitchFamily="18" charset="0"/>
            </a:endParaRPr>
          </a:p>
          <a:p>
            <a:pPr eaLnBrk="1" hangingPunct="1"/>
            <a:r>
              <a:rPr lang="ru-RU" sz="1000" b="1"/>
              <a:t>[Заметки по оформлению:</a:t>
            </a:r>
            <a:r>
              <a:rPr lang="ru-RU" sz="1000"/>
              <a:t> </a:t>
            </a:r>
            <a:r>
              <a:rPr lang="ru-RU" sz="1000">
                <a:solidFill>
                  <a:schemeClr val="tx1"/>
                </a:solidFill>
                <a:latin typeface="Arial" charset="0"/>
                <a:ea typeface="+mn-ea"/>
                <a:cs typeface="+mn-cs"/>
              </a:rPr>
              <a:t>Подчеркивать каждый пункт </a:t>
            </a:r>
            <a:r>
              <a:rPr lang="ru-RU" sz="1000" b="1">
                <a:solidFill>
                  <a:schemeClr val="tx1"/>
                </a:solidFill>
                <a:latin typeface="Arial" charset="0"/>
                <a:ea typeface="+mn-ea"/>
                <a:cs typeface="+mn-cs"/>
              </a:rPr>
              <a:t>(жирным шрифтом)</a:t>
            </a:r>
            <a:r>
              <a:rPr lang="ru-RU" sz="1000">
                <a:solidFill>
                  <a:schemeClr val="tx1"/>
                </a:solidFill>
                <a:latin typeface="Arial" charset="0"/>
                <a:ea typeface="+mn-ea"/>
                <a:cs typeface="+mn-cs"/>
              </a:rPr>
              <a:t> во время прочтения</a:t>
            </a:r>
            <a:r>
              <a:rPr lang="ru-RU" sz="1000" b="1"/>
              <a:t>]</a:t>
            </a:r>
          </a:p>
          <a:p>
            <a:pPr eaLnBrk="1" hangingPunct="1"/>
            <a:endParaRPr lang="it-IT" noProof="1">
              <a:solidFill>
                <a:srgbClr val="FF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u-RU" sz="1050"/>
              <a:t>Проверка – это процесс подтверждения точности и достоверности информации, полученной из неофициальных источников (так называемой непроверенной информации). Процесс проверки является третьим этапом процесса ЭА, следующим за завершением этапов скрининга и фильтрации. </a:t>
            </a:r>
          </a:p>
          <a:p>
            <a:pPr algn="just"/>
            <a:endParaRPr lang="en-GB" sz="1050" kern="0" dirty="0"/>
          </a:p>
          <a:p>
            <a:pPr algn="just"/>
            <a:r>
              <a:rPr lang="ru-RU" sz="1050"/>
              <a:t>Цель процесса проверки заключается в установлении реальности события, о котором сообщил непроверенный источник, такие ка онлайн-сообщения СМИ. Этот процесс гарантирует, что вам не придется без необходимости реагировать на фальшивые новости или создавать ложные предупреждения. Так как вы должны быть максимально точны при создании предупреждения или инициировании плана ответных действий. Поскольку ложные предупреждения ежедневно поступают на рассмотрение сотрудников эпидемического анализа, процесс проверки крайне важен. </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3295379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ru-RU" b="0" baseline="0"/>
              <a:t>Существует множество источников для эпидемического анализа. Процесс проверки различается в зависимости от источника, по которому была получена информация. Как упоминалось в модуле по скринингу, существуют официальные и неофициальные источники.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ru-RU" b="0" baseline="0"/>
              <a:t>К источникам, которые всегда считаются </a:t>
            </a:r>
            <a:r>
              <a:rPr lang="ru-RU" b="1" baseline="0"/>
              <a:t>неофициальными</a:t>
            </a:r>
            <a:r>
              <a:rPr lang="ru-RU" b="0" baseline="0"/>
              <a:t>, относятся медиа-агрегаторы, которые фильтруют новостные статьи или публикации отдельных лиц в социальных сетях в качестве неофициальных материалов.</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ru-RU" b="1" baseline="0"/>
              <a:t>Официальные источники </a:t>
            </a:r>
            <a:r>
              <a:rPr lang="ru-RU" b="0" baseline="0"/>
              <a:t>включают: Общественные веб-сайты и страницы социальных сетей официальных учреждений здравоохранения, таких как ВОЗ, ЦПКЗ, национальные ведомства общественного здравоохранения. Действующие (ограниченные) региональные сети, такие как региональные отделения ВОЗ и их Глобальная система уведомлений ММСП. На уровне ЕС это включает в себя платформы СРПР, EPIS и TESSy, упомянутые в Модуле 2: Скрининг. Поскольку данные платформы поддерживаются официальными государствами-членами, эту информацию, как правило, можно считать официальной. Существуют также действующие экспертные сети, такие как RASFF, GLEWS, ADNS и EVD LabNet. Большинство этих сетей получают информацию от официальных и проверенных институтов или лабораторий. Некоторые из региональных и экспертных сетей могут получать информацию от отдельных агентов на местах или из непроверенных источников, и поэтому их следует рассматривать в качестве неофициальных источников. Примером может служить FluTrackers?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ru-RU" b="1" baseline="0"/>
              <a:t>[Заметка по оформлению]:</a:t>
            </a:r>
            <a:r>
              <a:rPr lang="ru-RU" b="0" baseline="0"/>
              <a:t> При упоминании источника всплывают окна с ним.</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2388742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ru-RU" sz="1000" b="1">
                <a:solidFill>
                  <a:schemeClr val="tx1"/>
                </a:solidFill>
                <a:latin typeface="Arial" charset="0"/>
                <a:ea typeface="+mn-ea"/>
                <a:cs typeface="+mn-cs"/>
                <a:sym typeface="Wingdings" panose="05000000000000000000" pitchFamily="2" charset="2"/>
              </a:rPr>
              <a:t>[аудио запись]  можно поставить этот слайд перед официальным/неофициальным слайдом</a:t>
            </a:r>
          </a:p>
          <a:p>
            <a:pPr marL="0" marR="0" lvl="0" indent="0" algn="l" defTabSz="914400" rtl="0" eaLnBrk="1" fontAlgn="base" latinLnBrk="0" hangingPunct="1">
              <a:lnSpc>
                <a:spcPct val="100000"/>
              </a:lnSpc>
              <a:spcBef>
                <a:spcPct val="30000"/>
              </a:spcBef>
              <a:spcAft>
                <a:spcPct val="0"/>
              </a:spcAft>
              <a:buClrTx/>
              <a:buSzTx/>
              <a:buFontTx/>
              <a:buNone/>
              <a:tabLst/>
              <a:defRPr/>
            </a:pPr>
            <a:r>
              <a:rPr lang="ru-RU" sz="1000" b="0"/>
              <a:t>Для выбранных элементов информации, прошедших стадию проверки и фильтрации, необходимо инициировать процесс подтверждения. Крайне важно </a:t>
            </a:r>
            <a:r>
              <a:rPr lang="ru-RU" sz="1000" b="1"/>
              <a:t>собрать и сопоставить как можно больше информации о потенциальной угрозе</a:t>
            </a:r>
            <a:r>
              <a:rPr lang="ru-RU" sz="1000" b="0"/>
              <a:t> чтобы предоставить </a:t>
            </a:r>
            <a:r>
              <a:rPr lang="ru-RU" sz="1000" b="1"/>
              <a:t>подробную информацию</a:t>
            </a:r>
            <a:r>
              <a:rPr lang="ru-RU" sz="1000" b="0"/>
              <a:t>, включая </a:t>
            </a:r>
            <a:r>
              <a:rPr lang="ru-RU" sz="1000" b="1"/>
              <a:t>первоисточники</a:t>
            </a:r>
            <a:r>
              <a:rPr lang="ru-RU" sz="1000" b="0"/>
              <a:t>. По завершении этой операции процесс проверки будет различным в зависимости от того, из каких источников поступает собранная информация.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000" u="none" dirty="0">
              <a:cs typeface="Times New Roman" pitchFamily="18" charset="0"/>
            </a:endParaRPr>
          </a:p>
          <a:p>
            <a:pPr eaLnBrk="1" hangingPunct="1"/>
            <a:r>
              <a:rPr lang="ru-RU" sz="1000" b="0" baseline="0"/>
              <a:t>Для элементов информации, обнаруженных только через официальные источники, элемент НЕ должен проходить процесс проверки, так как эта информация считается проверенной у источника. Однако для тех выбранных элементов информации, которые полностью или частично обнаружены из неофициальных источников, необходимо ВСЕГДА инициировать процесс проверки. В процессе проверки может потребоваться поиск по нескольким различным платформам/источникам, чтобы найти официальную информацию. На следующем слайде этот процесс будет объяснен более подробно. </a:t>
            </a:r>
          </a:p>
          <a:p>
            <a:pPr eaLnBrk="1" hangingPunct="1"/>
            <a:endParaRPr lang="it-IT" sz="1000" b="1" dirty="0"/>
          </a:p>
          <a:p>
            <a:pPr marL="0" marR="0" indent="0" algn="l" defTabSz="914400" rtl="0" eaLnBrk="0" fontAlgn="base" latinLnBrk="0" hangingPunct="0">
              <a:lnSpc>
                <a:spcPct val="100000"/>
              </a:lnSpc>
              <a:spcBef>
                <a:spcPct val="30000"/>
              </a:spcBef>
              <a:spcAft>
                <a:spcPct val="0"/>
              </a:spcAft>
              <a:buClrTx/>
              <a:buSzTx/>
              <a:buFontTx/>
              <a:buNone/>
              <a:tabLst/>
              <a:defRPr/>
            </a:pPr>
            <a:r>
              <a:rPr lang="ru-RU" sz="1000" u="none" baseline="0">
                <a:solidFill>
                  <a:schemeClr val="tx1"/>
                </a:solidFill>
              </a:rPr>
              <a:t>После того, как информация будет подтверждена, рекомендуется связаться с соответствующими органами, сообщившими о событии, для получения более подробной информации и установления сотрудничества с партнерами в случае, если это необходимо/целесообразно.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000" u="none" kern="1200" baseline="0" dirty="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ru-RU" sz="1000" b="1" u="none" baseline="0">
                <a:solidFill>
                  <a:schemeClr val="tx1"/>
                </a:solidFill>
              </a:rPr>
              <a:t>[Заметки по оформлению:</a:t>
            </a:r>
            <a:r>
              <a:rPr lang="ru-RU" sz="1000" u="none" baseline="0">
                <a:solidFill>
                  <a:schemeClr val="tx1"/>
                </a:solidFill>
              </a:rPr>
              <a:t> Два окна с текстом должны всплывать только при упоминании соответствующей части.</a:t>
            </a:r>
            <a:r>
              <a:rPr lang="ru-RU" sz="1000" b="1" u="none" baseline="0">
                <a:solidFill>
                  <a:schemeClr val="tx1"/>
                </a:solidFill>
              </a:rPr>
              <a:t>]</a:t>
            </a:r>
          </a:p>
          <a:p>
            <a:pPr eaLnBrk="1" hangingPunct="1"/>
            <a:endParaRPr lang="it-IT" sz="1200" noProof="1"/>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3760747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lnSpc>
                <a:spcPct val="100000"/>
              </a:lnSpc>
              <a:spcBef>
                <a:spcPts val="0"/>
              </a:spcBef>
              <a:spcAft>
                <a:spcPts val="0"/>
              </a:spcAft>
              <a:buFontTx/>
              <a:buNone/>
            </a:pPr>
            <a:r>
              <a:rPr lang="ru-RU" sz="1000" b="1" baseline="0"/>
              <a:t>[аудио запись: </a:t>
            </a:r>
            <a:r>
              <a:rPr lang="ru-RU" sz="1000" b="0" baseline="0">
                <a:solidFill>
                  <a:schemeClr val="tx1"/>
                </a:solidFill>
                <a:latin typeface="Arial" charset="0"/>
                <a:ea typeface="+mn-ea"/>
                <a:cs typeface="+mn-cs"/>
              </a:rPr>
              <a:t>При попытке подтверждения информации вам необходимо найти ту же самую информацию в официальном источнике. Поэтому вам нужно просматривать информацию, доступную в: Национальных или субнациональных ведомствах общественного здравоохранения, международных организациях здравоохранения, таких как ВОЗ или ЕЦПКЗ, глобальных и региональных сетях, а также сетях экспертов в интересующей вас области. Некоторые НПО, например, Врачи без границ, также могут рассматриваться в качестве официальных источников.</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baseline="0"/>
              <a:t>При доступе к этим официальным источникам вам, возможно, потребуется вести поиск по различным типам выходных данных, созданным этими организациями. Сюда входит поиск по веб-страницам и страницам социальных сетей, а также по регулярным публикациям. Иногда этими данными обладают и системы надзора на основе показателей, но, зачастую, с задержкой во времени, поэтому их информацию лучше использовать для сравнения с другими временными периодами. Если на веб-сайте официальных учреждений нет соответствующей информации, вы можете обратиться к своим постоянным партнерам или в координационные центры для ее получения. Для изложения данных могут использоваться различные форматы. К ним относятся новости или периодические отчеты и бюллетени, которые можно найти на веб-страницах или получить по рассылке электронной почты. Сюда могут входить пресс-релизы, размещаемые на веб-страницах или публикации в социальных сетях, например, в Facebook или Twitter. Это могут быть также эпидемиологические данные Epi Data, представленные в виде карт, графиков или таблиц в отчетах или на платформе надзора на основе показателей. Наконец, это могут быть электронные сообщения или телефонные звонки постоянным партнерам или в координационные центры, если вы не можете найти информацию через Интернет.</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0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aseline="0"/>
              <a:t>Представленный список является лишь примером и должен быть адаптирован к сфере деятельности вашей организации. Эффективной практикой может быть составление перечня учреждений, сетей и ведомств, имеющих отношение к вашей работе, для более быстрого поиска информации, когда это необходимо. Как и при эпидемическом анализе, важно проявлять оперативность и максимально сокращать время между обнаружением и началом реагирования.</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1" baseline="0"/>
              <a:t>[заметка по оформлению:</a:t>
            </a:r>
            <a:r>
              <a:rPr lang="ru-RU" sz="1000" baseline="0"/>
              <a:t> Подготовить отдельную страницу со списком источников.</a:t>
            </a:r>
            <a:r>
              <a:rPr lang="ru-RU" sz="1000" b="1" baseline="0"/>
              <a:t>]</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213504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4432996"/>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t>Использование социальных сетей в качестве метода проверки является относительно недавним процессом в ЭА. Некоторые события подтверждаются ТОЛЬКО через Facebook или Twitter, в зависимости от практики местных властей.</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t>Поскольку такие социальные медиа-платформы, как Facebook, Twitter и Instagram завоевали популярность среди населения в целом, многие учреждения и органы пришли к выводу, что они обеспечивают быстрый и простой способ охвата более широкой аудитории. Сообщения здесь зачастую короче, требуется меньше редактирования, и нет необходимости в сетевом администраторе. Это позволяет размещать информацию намного быстрее. Сети также могут быть использованы для простого распространения пресс-релизов или видеороликов с видеоконференций. Кроме того, они позволяют небольшим учреждениям, не располагающим ресурсами для надлежащего ведения общественного веб-сайта, поддерживать связь с общественностью. Примерами таких учреждений являются государственные медицинские учреждения небольших или малообеспеченных стран. </a:t>
            </a:r>
          </a:p>
          <a:p>
            <a:endParaRPr lang="nl-NL" sz="100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u="none">
                <a:cs typeface="Times New Roman" pitchFamily="18" charset="0"/>
              </a:rPr>
              <a:t>В целом, Facebook чаще используется в ЭА для подтверждения данных, в то время как Twitter может использоваться как для их скрининга, так и для их подтверждения.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u="none">
                <a:cs typeface="Times New Roman" pitchFamily="18" charset="0"/>
              </a:rPr>
              <a:t>Для того, чтобы быстро найти в социальных сетях нужные страницы для подтверждения, целесообразно иметь список страниц официальных учреждений, ведомств и должностных лиц, имеющих отношение к вашей сфере деятельности/масштабу/организации. Некоторые учреждения официально подтверждают свои страницы в социальных сетях, чтобы уточнить, что они являются РЕАЛЬНОЙ, а не подставной организацией, созданной каким-либо лицом. Эти страницы могут быть распознаны по синему контрольному знаку рядом с названием. Это может быть полезно при попытке найти нужную страницу в социальных сетях, однако, с одной стороны, не все официальные учреждения подтверждают свои страницы, а с другой, синий знак не является гарантией точных/надежных данных.</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1" u="none">
                <a:cs typeface="Times New Roman" pitchFamily="18" charset="0"/>
              </a:rPr>
              <a:t>[заметка по оформлению:</a:t>
            </a:r>
            <a:r>
              <a:rPr lang="ru-RU" sz="1000" u="none">
                <a:cs typeface="Times New Roman" pitchFamily="18" charset="0"/>
              </a:rPr>
              <a:t> Покажите на экране контрольный синий знак, когда упомянете его</a:t>
            </a:r>
            <a:r>
              <a:rPr lang="ru-RU" sz="1000" b="1" u="none">
                <a:cs typeface="Times New Roman" pitchFamily="18" charset="0"/>
              </a:rPr>
              <a:t>]</a:t>
            </a:r>
          </a:p>
          <a:p>
            <a:endParaRPr lang="en-GB" sz="100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1365442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7500" lnSpcReduction="20000"/>
          </a:bodyPr>
          <a:lstStyle/>
          <a:p>
            <a:r>
              <a:rPr lang="ru-RU" sz="1200" u="none">
                <a:solidFill>
                  <a:schemeClr val="tx1"/>
                </a:solidFill>
                <a:latin typeface="Arial" charset="0"/>
                <a:ea typeface="+mn-ea"/>
                <a:cs typeface="+mn-cs"/>
              </a:rPr>
              <a:t>Как уже упоминалось ранее, если нужная информация не может быть найдена в Интернете, следует рассмотреть возможность обращения к контактным лицам соответствующего уровня. Для того, чтобы сделать это своевременно и эффективно, эксперты в области общественного здравоохранения, вовлеченные в процесс ЭА, должны рассмотреть вопрос о создании формальных каналов связи в процессе проверки на местном уровне в случае обнаружения неофициальных сообщений (например, новостных сообщений). Это не только обеспечивает быструю коммуникацию, когда это необходимо, но и позволяет обмениваться экспертными знаниями внутри сети. В эту созданную сеть могут входить различные партнерские организации, а также конкретные контактные лица на местах (в зависимости от размеров страны и организации общественного здравоохранения). Для международной организации это означает создание специального контактного центра для выявления угроз в каждой стране, входящей в вашу сферу деятельности. Полезно также иметь в вашей сети партнеров из других отраслей, таких как животноводство и сельское хозяйство. Это обеспечивает мультидисциплинарный подход. Например, при рассмотрении случаев бешенства среди людей, информация о случаях бешенства среди животных может быть полезна для получения правильной картины риска.</a:t>
            </a:r>
          </a:p>
          <a:p>
            <a:endParaRPr lang="en-GB" sz="1200" u="none" kern="0" dirty="0">
              <a:solidFill>
                <a:schemeClr val="tx1"/>
              </a:solidFill>
              <a:latin typeface="Arial" charset="0"/>
              <a:ea typeface="+mn-ea"/>
              <a:cs typeface="+mn-cs"/>
            </a:endParaRPr>
          </a:p>
          <a:p>
            <a:r>
              <a:rPr lang="ru-RU" sz="1200" u="none">
                <a:solidFill>
                  <a:schemeClr val="tx1"/>
                </a:solidFill>
                <a:latin typeface="Arial" charset="0"/>
                <a:ea typeface="+mn-ea"/>
                <a:cs typeface="+mn-cs"/>
              </a:rPr>
              <a:t>Если вы перейдете по …, вы можете найти/получить ссылки на различные примеры партнеров и координационных центров. Тем не менее, представленный список является лишь примером и должен быть адаптирован к сфере деятельности вашей организации. Для создания таких сетей необходимы взаимное доверие и опыт. Различные структуры в составе сети или партнерского объединения должны извлекать пользу из такого общения, чтобы способствовать эффективному сотрудничеству. Например: Национальные координационные центры могут предоставить официальные цифры международной организации через свою базу данных. В свою очередь, международная организация может предоставить национальному учреждению региональную перспективу или экспертные знания.</a:t>
            </a:r>
          </a:p>
          <a:p>
            <a:endParaRPr lang="en-GB" sz="1200" u="none" kern="0" dirty="0">
              <a:solidFill>
                <a:schemeClr val="tx1"/>
              </a:solidFill>
              <a:latin typeface="Arial" charset="0"/>
              <a:ea typeface="+mn-ea"/>
              <a:cs typeface="+mn-cs"/>
            </a:endParaRPr>
          </a:p>
          <a:p>
            <a:r>
              <a:rPr lang="ru-RU" sz="1200" u="none">
                <a:solidFill>
                  <a:schemeClr val="tx1"/>
                </a:solidFill>
                <a:latin typeface="Arial" charset="0"/>
                <a:ea typeface="+mn-ea"/>
                <a:cs typeface="+mn-cs"/>
              </a:rPr>
              <a:t>Эффективной практикой может быть сохранение контактных данных каждого соответствующего партнера координационного центра.</a:t>
            </a:r>
          </a:p>
          <a:p>
            <a:endParaRPr lang="en-GB" sz="1200" u="none" kern="0" dirty="0">
              <a:solidFill>
                <a:schemeClr val="tx1"/>
              </a:solidFill>
              <a:latin typeface="Arial" charset="0"/>
              <a:ea typeface="+mn-ea"/>
              <a:cs typeface="+mn-cs"/>
            </a:endParaRPr>
          </a:p>
          <a:p>
            <a:r>
              <a:rPr lang="ru-RU" sz="1200" b="1" u="none">
                <a:solidFill>
                  <a:schemeClr val="tx1"/>
                </a:solidFill>
                <a:latin typeface="Arial" charset="0"/>
                <a:ea typeface="+mn-ea"/>
                <a:cs typeface="+mn-cs"/>
              </a:rPr>
              <a:t>[заметка по оформлению:</a:t>
            </a:r>
            <a:r>
              <a:rPr lang="ru-RU" sz="1200" u="none">
                <a:solidFill>
                  <a:schemeClr val="tx1"/>
                </a:solidFill>
                <a:latin typeface="Arial" charset="0"/>
                <a:ea typeface="+mn-ea"/>
                <a:cs typeface="+mn-cs"/>
              </a:rPr>
              <a:t> Подготовить отдельную страницу со списком источников. Заметки по оформлению 2: всплывающее окно с пояснением об НКЦ</a:t>
            </a:r>
            <a:r>
              <a:rPr lang="ru-RU" sz="1200" b="1" u="none">
                <a:solidFill>
                  <a:schemeClr val="tx1"/>
                </a:solidFill>
                <a:latin typeface="Arial" charset="0"/>
                <a:ea typeface="+mn-ea"/>
                <a:cs typeface="+mn-cs"/>
              </a:rPr>
              <a:t>]</a:t>
            </a:r>
          </a:p>
          <a:p>
            <a:pPr marL="287338" marR="0" indent="-287338" algn="l" defTabSz="820738" eaLnBrk="0" latinLnBrk="0" hangingPunct="0">
              <a:lnSpc>
                <a:spcPct val="80000"/>
              </a:lnSpc>
              <a:spcBef>
                <a:spcPct val="50000"/>
              </a:spcBef>
              <a:buClr>
                <a:srgbClr val="B22C1B"/>
              </a:buClr>
              <a:buSzPct val="80000"/>
              <a:buFont typeface="Arial" charset="0"/>
              <a:buNone/>
              <a:tabLst>
                <a:tab pos="341313" algn="l"/>
                <a:tab pos="1150938" algn="l"/>
              </a:tabLst>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3522" y="4558274"/>
            <a:ext cx="5439089" cy="4466670"/>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ru-RU" sz="800" b="0" u="none">
                <a:solidFill>
                  <a:schemeClr val="tx1"/>
                </a:solidFill>
                <a:latin typeface="Arial" charset="0"/>
                <a:ea typeface="+mn-ea"/>
                <a:cs typeface="Times New Roman" pitchFamily="18" charset="0"/>
              </a:rPr>
              <a:t>Утром 4 февраля 2018 г. через агрегатор новостей был передан новостной материал. Заголовок гласит: «Лихорадка Эбола «ударила по Европе»: подозревается случай лихорадки Эбола в Мордоре (фиктивное название вымышленной европейской страны), пациент находится на карантине после рвоты кровью». Далее в описании говорится: «Пациент изолирован, в то время, как врачи проводят тесты, чтобы подтвердить заболевние». Так как это был новостной сюжет о необычном событии с потенциальной угрозой распространения, он прошел этап фильтрации ЭА. Поэтому теперь необходимо инициировать этап проверки. </a:t>
            </a:r>
          </a:p>
          <a:p>
            <a:pPr algn="l"/>
            <a:r>
              <a:rPr lang="ru-RU" sz="800" b="0" u="none" baseline="0">
                <a:cs typeface="Times New Roman" pitchFamily="18" charset="0"/>
              </a:rPr>
              <a:t>Вопрос 1: </a:t>
            </a:r>
            <a:r>
              <a:rPr lang="ru-RU" sz="800" b="1" u="none"/>
              <a:t>Подлежит ли эта информация проверки? </a:t>
            </a:r>
            <a:r>
              <a:rPr lang="ru-RU" sz="800" b="0" u="none">
                <a:solidFill>
                  <a:schemeClr val="tx1"/>
                </a:solidFill>
                <a:latin typeface="Arial" charset="0"/>
                <a:ea typeface="+mn-ea"/>
                <a:cs typeface="+mn-cs"/>
                <a:sym typeface="Wingdings" panose="05000000000000000000" pitchFamily="2" charset="2"/>
              </a:rPr>
              <a:t>Пожалуйста, выберите ответ.  Да; Нет</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800" b="0" u="none" baseline="0">
                <a:solidFill>
                  <a:schemeClr val="tx1"/>
                </a:solidFill>
                <a:latin typeface="Arial" charset="0"/>
                <a:ea typeface="+mn-ea"/>
                <a:cs typeface="Times New Roman" pitchFamily="18" charset="0"/>
                <a:sym typeface="Wingdings" panose="05000000000000000000" pitchFamily="2" charset="2"/>
              </a:rPr>
              <a:t> Если было выбрано «Да»: Это верный ответ, так как эта новость получена через СМИ, считается неофициальным источником. Поэтому данный пункт должен быть подтвержден.</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ru-RU" sz="800" b="0" u="none" baseline="0"/>
              <a:t>Если было выбрано «Нет»: </a:t>
            </a:r>
            <a:r>
              <a:rPr lang="ru-RU" sz="800"/>
              <a:t>Это неверный ответ. </a:t>
            </a:r>
            <a:r>
              <a:rPr lang="ru-RU" sz="800" u="none"/>
              <a:t>Хотя и упоминается, что в подтверждении болезни участвуют врачи, источником данного новостного сюжета являются СМИ. Это считается неофициальным источником. Поэтому информация должна быть подтверждена</a:t>
            </a:r>
          </a:p>
          <a:p>
            <a:pPr algn="l"/>
            <a:r>
              <a:rPr lang="ru-RU" sz="800" b="0" u="none" baseline="0">
                <a:cs typeface="Times New Roman" pitchFamily="18" charset="0"/>
              </a:rPr>
              <a:t>Вопрос 2:</a:t>
            </a:r>
            <a:r>
              <a:rPr lang="ru-RU" sz="800" b="1" u="none"/>
              <a:t> </a:t>
            </a:r>
            <a:r>
              <a:rPr lang="ru-RU" sz="800" b="1" u="none">
                <a:solidFill>
                  <a:schemeClr val="tx1"/>
                </a:solidFill>
                <a:latin typeface="Arial" charset="0"/>
                <a:ea typeface="+mn-ea"/>
                <a:cs typeface="+mn-cs"/>
              </a:rPr>
              <a:t>Выберите все источники, которые могут быть использованы для подтверждения этой информации и нажмите на кнопку отправки:</a:t>
            </a:r>
          </a:p>
          <a:p>
            <a:pPr marL="171450" indent="-171450" algn="l">
              <a:buFont typeface="Wingdings" panose="05000000000000000000" pitchFamily="2" charset="2"/>
              <a:buChar char="q"/>
            </a:pPr>
            <a:r>
              <a:rPr lang="ru-RU" sz="800" u="none"/>
              <a:t>Новости Минздрава Мордора на его веб-странице</a:t>
            </a:r>
          </a:p>
          <a:p>
            <a:pPr marL="171450" indent="-171450" algn="l">
              <a:buFont typeface="Wingdings" panose="05000000000000000000" pitchFamily="2" charset="2"/>
              <a:buChar char="q"/>
            </a:pPr>
            <a:r>
              <a:rPr lang="ru-RU" sz="800" u="none"/>
              <a:t>Публикация в Twitter от человека, который присутствовал в больнице</a:t>
            </a:r>
          </a:p>
          <a:p>
            <a:pPr marL="171450" indent="-171450" algn="l">
              <a:buFont typeface="Wingdings" panose="05000000000000000000" pitchFamily="2" charset="2"/>
              <a:buChar char="q"/>
            </a:pPr>
            <a:r>
              <a:rPr lang="ru-RU" sz="800" u="none"/>
              <a:t>Пресс-релиз Минздрава Мордора, опубликованный на его странице в Facebook.</a:t>
            </a:r>
          </a:p>
          <a:p>
            <a:r>
              <a:rPr lang="ru-RU" sz="800" b="1" u="none">
                <a:cs typeface="Times New Roman" pitchFamily="18" charset="0"/>
                <a:sym typeface="Wingdings" panose="05000000000000000000" pitchFamily="2" charset="2"/>
              </a:rPr>
              <a:t></a:t>
            </a:r>
            <a:r>
              <a:rPr lang="ru-RU" sz="800" b="1" u="none"/>
              <a:t> </a:t>
            </a:r>
            <a:r>
              <a:rPr lang="ru-RU" sz="800" u="none">
                <a:solidFill>
                  <a:schemeClr val="tx1"/>
                </a:solidFill>
                <a:latin typeface="Arial" charset="0"/>
                <a:ea typeface="+mn-ea"/>
                <a:cs typeface="+mn-cs"/>
              </a:rPr>
              <a:t>Это верный ответ, Министерство здравоохранения Мордора считается официальным источником для подтверждения. </a:t>
            </a:r>
          </a:p>
          <a:p>
            <a:r>
              <a:rPr lang="ru-RU" sz="800" u="none">
                <a:solidFill>
                  <a:schemeClr val="tx1"/>
                </a:solidFill>
                <a:latin typeface="Arial" charset="0"/>
                <a:ea typeface="+mn-ea"/>
                <a:cs typeface="+mn-cs"/>
                <a:sym typeface="Wingdings" panose="05000000000000000000" pitchFamily="2" charset="2"/>
              </a:rPr>
              <a:t> Это неверный ответ. Несмотря на то, что данное лицо могло находиться в том же месте, что и предполагаемый пациент, оно не считается официальным источником, который может быть подтвержден. </a:t>
            </a:r>
          </a:p>
          <a:p>
            <a:r>
              <a:rPr lang="ru-RU" sz="800" u="none">
                <a:solidFill>
                  <a:schemeClr val="tx1"/>
                </a:solidFill>
                <a:latin typeface="Arial" charset="0"/>
                <a:ea typeface="+mn-ea"/>
                <a:cs typeface="+mn-cs"/>
                <a:sym typeface="Wingdings" panose="05000000000000000000" pitchFamily="2" charset="2"/>
              </a:rPr>
              <a:t> Это верный ответ. Поскольку пресс-релиз опубликован на официальной странице Министерство здравоохранения Швеции в Facebook, он считается проверенным источником. </a:t>
            </a:r>
          </a:p>
          <a:p>
            <a:pPr marL="228600" indent="-228600" algn="l">
              <a:buFont typeface="+mj-lt"/>
              <a:buAutoNum type="arabicPeriod" startAt="3"/>
            </a:pPr>
            <a:r>
              <a:rPr lang="ru-RU" sz="800" b="1" u="none"/>
              <a:t>Что делать, если ни один из веб-источников не смог подтвердить эту информацию? </a:t>
            </a:r>
            <a:r>
              <a:rPr lang="ru-RU" sz="800" b="0" u="none">
                <a:solidFill>
                  <a:schemeClr val="tx1"/>
                </a:solidFill>
                <a:latin typeface="Arial" charset="0"/>
                <a:ea typeface="+mn-ea"/>
                <a:cs typeface="+mn-cs"/>
              </a:rPr>
              <a:t>Пожалуйста, выберите подходящий(-ие) ответ(ы) и нажмите кнопку отправки.</a:t>
            </a:r>
          </a:p>
          <a:p>
            <a:pPr marL="171450" indent="-171450" algn="l">
              <a:buFont typeface="Wingdings" panose="05000000000000000000" pitchFamily="2" charset="2"/>
              <a:buChar char="q"/>
            </a:pPr>
            <a:r>
              <a:rPr lang="ru-RU" sz="800" b="0" u="none">
                <a:solidFill>
                  <a:schemeClr val="tx1"/>
                </a:solidFill>
                <a:latin typeface="Arial" charset="0"/>
                <a:ea typeface="+mn-ea"/>
                <a:cs typeface="+mn-cs"/>
              </a:rPr>
              <a:t>Позвоните НКЦ в Минздраве Мордора</a:t>
            </a:r>
          </a:p>
          <a:p>
            <a:pPr marL="171450" indent="-171450" algn="l">
              <a:buFont typeface="Wingdings" panose="05000000000000000000" pitchFamily="2" charset="2"/>
              <a:buChar char="q"/>
            </a:pPr>
            <a:r>
              <a:rPr lang="ru-RU" sz="800" b="0" u="none">
                <a:solidFill>
                  <a:schemeClr val="tx1"/>
                </a:solidFill>
                <a:latin typeface="Arial" charset="0"/>
                <a:ea typeface="+mn-ea"/>
                <a:cs typeface="+mn-cs"/>
              </a:rPr>
              <a:t>Отправить эл. сообщение ВОЗ-ЕВРО</a:t>
            </a:r>
          </a:p>
          <a:p>
            <a:pPr marL="171450" indent="-171450" algn="l">
              <a:buFont typeface="Wingdings" panose="05000000000000000000" pitchFamily="2" charset="2"/>
              <a:buChar char="q"/>
            </a:pPr>
            <a:r>
              <a:rPr lang="ru-RU" sz="800" b="0" u="none">
                <a:solidFill>
                  <a:schemeClr val="tx1"/>
                </a:solidFill>
                <a:latin typeface="Arial" charset="0"/>
                <a:ea typeface="+mn-ea"/>
                <a:cs typeface="+mn-cs"/>
              </a:rPr>
              <a:t>Связаться с ЕЦПКЗ</a:t>
            </a:r>
          </a:p>
          <a:p>
            <a:pPr marL="171450" indent="-171450" algn="l">
              <a:buFont typeface="Wingdings" panose="05000000000000000000" pitchFamily="2" charset="2"/>
              <a:buChar char="q"/>
            </a:pPr>
            <a:r>
              <a:rPr lang="ru-RU" sz="800" b="0" u="none">
                <a:solidFill>
                  <a:schemeClr val="tx1"/>
                </a:solidFill>
                <a:latin typeface="Arial" charset="0"/>
                <a:ea typeface="+mn-ea"/>
                <a:cs typeface="+mn-cs"/>
              </a:rPr>
              <a:t>Отклонить данный материал</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800" b="0" u="none">
                <a:solidFill>
                  <a:schemeClr val="tx1"/>
                </a:solidFill>
                <a:latin typeface="Arial" charset="0"/>
                <a:ea typeface="+mn-ea"/>
                <a:cs typeface="+mn-cs"/>
                <a:sym typeface="Wingdings" panose="05000000000000000000" pitchFamily="2" charset="2"/>
              </a:rPr>
              <a:t> Этот ответ может быть верным. Если вы создали национальный координационный центр в Министерстве здравоохранения Швеции, вы можете связаться с ними в установленном порядке.</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ru-RU" sz="800" b="0" u="none">
                <a:solidFill>
                  <a:schemeClr val="tx1"/>
                </a:solidFill>
                <a:latin typeface="Arial" charset="0"/>
                <a:ea typeface="+mn-ea"/>
                <a:cs typeface="+mn-cs"/>
              </a:rPr>
              <a:t>Этот ответ может быть верным. Если Министерство Здравоохранения Швеции не входит в вашу сеть, но там есть представительство ВОЗ по Европейскому региону, вы можете использовать это партнерство в качестве более косвенного способа запроса подтверждения, связавшись с ними в установленном порядке.</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ru-RU" sz="800" b="0" u="none">
                <a:solidFill>
                  <a:schemeClr val="tx1"/>
                </a:solidFill>
                <a:latin typeface="Arial" charset="0"/>
                <a:ea typeface="+mn-ea"/>
                <a:cs typeface="+mn-cs"/>
              </a:rPr>
              <a:t>Этот ответ может быть верным. Если в вашей сети нет Министерства Здравоохранения Швеции, Европейский Центр по Профилактике и Контролю Заболеваний может быть использован в качестве более косвенного источника подтверждения.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ru-RU" sz="800" b="0" u="none">
                <a:solidFill>
                  <a:schemeClr val="tx1"/>
                </a:solidFill>
                <a:latin typeface="Arial" charset="0"/>
                <a:ea typeface="+mn-ea"/>
                <a:cs typeface="+mn-cs"/>
              </a:rPr>
              <a:t>Это неверный ответ. Если вы не смогли проверить информацию через Интернет, вам следует связаться с соответствующей партнерской организацией или установленным координационным центром.</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8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200" b="1" u="none">
                <a:latin typeface="Arial" charset="0"/>
                <a:cs typeface="Times New Roman" pitchFamily="18" charset="0"/>
              </a:rPr>
              <a:t>[Заметка по оформлению: </a:t>
            </a:r>
            <a:r>
              <a:rPr lang="ru-RU" sz="1200" u="none">
                <a:latin typeface="Arial" charset="0"/>
                <a:cs typeface="Times New Roman" pitchFamily="18" charset="0"/>
              </a:rPr>
              <a:t>всплывает окно с ответами на вопрос после того, как ответ на него был выбран и отправлен.</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3947012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22/03/2021</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a:t>First level subhead here</a:t>
            </a:r>
          </a:p>
          <a:p>
            <a:pPr lvl="1"/>
            <a:r>
              <a:rPr lang="en-US"/>
              <a:t>Second level content</a:t>
            </a:r>
          </a:p>
          <a:p>
            <a:pPr lvl="2"/>
            <a:r>
              <a:rPr lang="en-US"/>
              <a:t>Third level content</a:t>
            </a:r>
          </a:p>
          <a:p>
            <a:pPr lvl="3"/>
            <a:r>
              <a:rPr lang="en-US"/>
              <a:t> </a:t>
            </a:r>
          </a:p>
          <a:p>
            <a:pPr lvl="0"/>
            <a:r>
              <a:rPr lang="en-US"/>
              <a:t>First level subhead here</a:t>
            </a:r>
          </a:p>
          <a:p>
            <a:pPr lvl="1"/>
            <a:r>
              <a:rPr lang="en-US"/>
              <a:t>Second level content</a:t>
            </a:r>
          </a:p>
          <a:p>
            <a:pPr lvl="2"/>
            <a:r>
              <a:rPr lang="en-US"/>
              <a:t>Third level content</a:t>
            </a:r>
          </a:p>
          <a:p>
            <a:pPr lvl="3"/>
            <a:r>
              <a:rPr lang="en-US"/>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ru-RU" sz="2600" u="none">
                <a:solidFill>
                  <a:schemeClr val="bg1"/>
                </a:solidFill>
                <a:latin typeface="Arial" charset="0"/>
              </a:rPr>
              <a:t>Пособие по Эпидемическому Анализу</a:t>
            </a:r>
          </a:p>
          <a:p>
            <a:pPr algn="l">
              <a:lnSpc>
                <a:spcPct val="85000"/>
              </a:lnSpc>
              <a:buClr>
                <a:schemeClr val="tx2"/>
              </a:buClr>
              <a:buSzPct val="90000"/>
              <a:buFont typeface="Wingdings" pitchFamily="2" charset="2"/>
              <a:buNone/>
              <a:defRPr/>
            </a:pPr>
            <a:r>
              <a:rPr lang="ru-RU" sz="2600" u="none">
                <a:solidFill>
                  <a:schemeClr val="bg1"/>
                </a:solidFill>
                <a:latin typeface="Arial" charset="0"/>
              </a:rPr>
              <a:t>Проверка</a:t>
            </a: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ru-RU" sz="1600" b="1" u="none">
                <a:latin typeface="Arial" charset="0"/>
              </a:rPr>
              <a:t>/11</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ru-RU" sz="1000" u="none">
                <a:effectLst>
                  <a:glow rad="63500">
                    <a:schemeClr val="accent5">
                      <a:satMod val="175000"/>
                      <a:alpha val="40000"/>
                    </a:schemeClr>
                  </a:glow>
                </a:effectLst>
              </a:rPr>
              <a:t>от Simulwate</a:t>
            </a:r>
          </a:p>
        </p:txBody>
      </p:sp>
      <p:pic>
        <p:nvPicPr>
          <p:cNvPr id="1032" name="Immagine 9" descr="ecdc_logo_x_ppt.png"/>
          <p:cNvPicPr>
            <a:picLocks noChangeAspect="1"/>
          </p:cNvPicPr>
          <p:nvPr userDrawn="1"/>
        </p:nvPicPr>
        <p:blipFill>
          <a:blip r:embed="rId15"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Lst>
  <p:transition>
    <p:wipe dir="r"/>
  </p:transition>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2.xml"/><Relationship Id="rId12"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Layout" Target="../diagrams/layout2.xml"/><Relationship Id="rId11" Type="http://schemas.openxmlformats.org/officeDocument/2006/relationships/diagramLayout" Target="../diagrams/layout3.xml"/><Relationship Id="rId5" Type="http://schemas.openxmlformats.org/officeDocument/2006/relationships/diagramData" Target="../diagrams/data2.xml"/><Relationship Id="rId15" Type="http://schemas.openxmlformats.org/officeDocument/2006/relationships/image" Target="../media/image6.png"/><Relationship Id="rId10" Type="http://schemas.openxmlformats.org/officeDocument/2006/relationships/diagramData" Target="../diagrams/data3.xml"/><Relationship Id="rId4" Type="http://schemas.openxmlformats.org/officeDocument/2006/relationships/image" Target="../media/image5.png"/><Relationship Id="rId9" Type="http://schemas.microsoft.com/office/2007/relationships/diagramDrawing" Target="../diagrams/drawing2.xml"/><Relationship Id="rId14" Type="http://schemas.microsoft.com/office/2007/relationships/diagramDrawing" Target="../diagrams/drawing3.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hyperlink" Target="https://www.ecdc.europa.eu/en/surveillance-atlas-infectious-diseases" TargetMode="Externa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4.xml"/><Relationship Id="rId11" Type="http://schemas.openxmlformats.org/officeDocument/2006/relationships/image" Target="../media/image10.png"/><Relationship Id="rId5" Type="http://schemas.openxmlformats.org/officeDocument/2006/relationships/diagramQuickStyle" Target="../diagrams/quickStyle4.xml"/><Relationship Id="rId10" Type="http://schemas.openxmlformats.org/officeDocument/2006/relationships/image" Target="../media/image9.png"/><Relationship Id="rId4" Type="http://schemas.openxmlformats.org/officeDocument/2006/relationships/diagramLayout" Target="../diagrams/layout4.xml"/><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575244" y="4453623"/>
            <a:ext cx="8191500" cy="369888"/>
          </a:xfrm>
          <a:prstGeom prst="rect">
            <a:avLst/>
          </a:prstGeom>
          <a:noFill/>
          <a:ln w="9525">
            <a:noFill/>
            <a:miter lim="800000"/>
            <a:headEnd/>
            <a:tailEnd/>
          </a:ln>
        </p:spPr>
        <p:txBody>
          <a:bodyPr>
            <a:spAutoFit/>
          </a:bodyPr>
          <a:lstStyle/>
          <a:p>
            <a:pPr algn="l"/>
            <a:r>
              <a:rPr lang="ru-RU" sz="2000" u="none">
                <a:solidFill>
                  <a:schemeClr val="bg2"/>
                </a:solidFill>
                <a:latin typeface="Arial" charset="0"/>
                <a:cs typeface="Arial" charset="0"/>
              </a:rPr>
              <a:t>В данном блоке мы рассмотрим тему:</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Добро пожаловать</a:t>
            </a:r>
          </a:p>
        </p:txBody>
      </p:sp>
      <p:sp>
        <p:nvSpPr>
          <p:cNvPr id="12" name="Rettangolo 11"/>
          <p:cNvSpPr/>
          <p:nvPr/>
        </p:nvSpPr>
        <p:spPr bwMode="auto">
          <a:xfrm>
            <a:off x="450125" y="4786296"/>
            <a:ext cx="7085300" cy="925378"/>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575244" y="4958340"/>
            <a:ext cx="2070823" cy="547842"/>
          </a:xfrm>
          <a:prstGeom prst="rect">
            <a:avLst/>
          </a:prstGeom>
          <a:noFill/>
          <a:ln w="9525">
            <a:noFill/>
            <a:miter lim="800000"/>
            <a:headEnd/>
            <a:tailEnd/>
          </a:ln>
        </p:spPr>
        <p:txBody>
          <a:bodyPr wrap="none">
            <a:spAutoFit/>
          </a:bodyPr>
          <a:lstStyle/>
          <a:p>
            <a:pPr algn="l"/>
            <a:r>
              <a:rPr lang="ru-RU" sz="3200" u="none">
                <a:solidFill>
                  <a:srgbClr val="69AE23"/>
                </a:solidFill>
                <a:latin typeface="MetaPro-Black" pitchFamily="50" charset="0"/>
              </a:rPr>
              <a:t>Проверка</a:t>
            </a:r>
          </a:p>
        </p:txBody>
      </p:sp>
      <p:sp>
        <p:nvSpPr>
          <p:cNvPr id="6" name="Rectangle 3"/>
          <p:cNvSpPr txBox="1">
            <a:spLocks noChangeArrowheads="1"/>
          </p:cNvSpPr>
          <p:nvPr/>
        </p:nvSpPr>
        <p:spPr bwMode="auto">
          <a:xfrm>
            <a:off x="77979" y="3831323"/>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marL="182563" indent="-225425" algn="l" defTabSz="820738" eaLnBrk="0" hangingPunct="0">
              <a:buClr>
                <a:srgbClr val="7FBF1A"/>
              </a:buClr>
              <a:buSzPct val="80000"/>
              <a:tabLst>
                <a:tab pos="341313" algn="l"/>
                <a:tab pos="1150938" algn="l"/>
              </a:tabLst>
              <a:defRPr/>
            </a:pPr>
            <a:r>
              <a:rPr lang="ru-RU" sz="1600" b="1" u="none">
                <a:latin typeface="Arial" charset="0"/>
                <a:cs typeface="Arial" charset="0"/>
              </a:rPr>
              <a:t>Значок</a:t>
            </a:r>
          </a:p>
          <a:p>
            <a:pPr marL="182563" indent="-225425" algn="l" defTabSz="820738" eaLnBrk="0" hangingPunct="0">
              <a:buClr>
                <a:srgbClr val="7FBF1A"/>
              </a:buClr>
              <a:buSzPct val="80000"/>
              <a:tabLst>
                <a:tab pos="341313" algn="l"/>
                <a:tab pos="1150938" algn="l"/>
              </a:tabLst>
              <a:defRPr/>
            </a:pPr>
            <a:r>
              <a:rPr lang="ru-RU" sz="1600" u="none">
                <a:latin typeface="Arial" charset="0"/>
                <a:cs typeface="Arial" charset="0"/>
              </a:rPr>
              <a:t>доска</a:t>
            </a:r>
          </a:p>
          <a:p>
            <a:pPr marL="182563" indent="-225425" algn="l" defTabSz="820738" eaLnBrk="0" hangingPunct="0">
              <a:buClr>
                <a:srgbClr val="7FBF1A"/>
              </a:buClr>
              <a:buSzPct val="80000"/>
              <a:tabLst>
                <a:tab pos="341313" algn="l"/>
                <a:tab pos="1150938" algn="l"/>
              </a:tabLst>
              <a:defRPr/>
            </a:pPr>
            <a:endParaRPr lang="it-IT" sz="1600" b="1" u="none" dirty="0">
              <a:latin typeface="Arial" charset="0"/>
              <a:cs typeface="Arial" charset="0"/>
            </a:endParaRPr>
          </a:p>
        </p:txBody>
      </p:sp>
      <p:grpSp>
        <p:nvGrpSpPr>
          <p:cNvPr id="2" name="Group 1"/>
          <p:cNvGrpSpPr/>
          <p:nvPr/>
        </p:nvGrpSpPr>
        <p:grpSpPr>
          <a:xfrm>
            <a:off x="2654347" y="1206500"/>
            <a:ext cx="8212024" cy="4773504"/>
            <a:chOff x="2691014" y="1100493"/>
            <a:chExt cx="8212024" cy="4773504"/>
          </a:xfrm>
        </p:grpSpPr>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1014" y="1586503"/>
              <a:ext cx="8212024" cy="3449295"/>
            </a:xfrm>
            <a:prstGeom prst="rect">
              <a:avLst/>
            </a:prstGeom>
          </p:spPr>
        </p:pic>
        <p:sp>
          <p:nvSpPr>
            <p:cNvPr id="32" name="Chevron 31"/>
            <p:cNvSpPr/>
            <p:nvPr/>
          </p:nvSpPr>
          <p:spPr>
            <a:xfrm>
              <a:off x="5850725" y="1982577"/>
              <a:ext cx="848103" cy="1582883"/>
            </a:xfrm>
            <a:prstGeom prst="chevron">
              <a:avLst>
                <a:gd name="adj" fmla="val 62310"/>
              </a:avLst>
            </a:prstGeom>
            <a:solidFill>
              <a:srgbClr val="C4E6E0"/>
            </a:solidFill>
            <a:ln>
              <a:noFill/>
            </a:ln>
            <a:effectLst/>
          </p:spPr>
        </p:sp>
        <p:sp>
          <p:nvSpPr>
            <p:cNvPr id="34" name="Chevron 33"/>
            <p:cNvSpPr/>
            <p:nvPr/>
          </p:nvSpPr>
          <p:spPr>
            <a:xfrm>
              <a:off x="7155870" y="1943835"/>
              <a:ext cx="848103" cy="1580632"/>
            </a:xfrm>
            <a:prstGeom prst="chevron">
              <a:avLst>
                <a:gd name="adj" fmla="val 62310"/>
              </a:avLst>
            </a:prstGeom>
            <a:solidFill>
              <a:srgbClr val="70AD47">
                <a:lumMod val="60000"/>
                <a:lumOff val="40000"/>
              </a:srgbClr>
            </a:solidFill>
            <a:ln>
              <a:noFill/>
            </a:ln>
            <a:effectLst/>
          </p:spPr>
        </p:sp>
        <p:sp>
          <p:nvSpPr>
            <p:cNvPr id="35" name="TextBox 34"/>
            <p:cNvSpPr txBox="1"/>
            <p:nvPr/>
          </p:nvSpPr>
          <p:spPr>
            <a:xfrm>
              <a:off x="5107404" y="1158091"/>
              <a:ext cx="430118" cy="782469"/>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1595" u="none">
                  <a:solidFill>
                    <a:prstClr val="black"/>
                  </a:solidFill>
                  <a:latin typeface="Calibri" panose="020F0502020204030204"/>
                </a:rPr>
                <a:t>Скрининг</a:t>
              </a:r>
            </a:p>
          </p:txBody>
        </p:sp>
        <p:sp>
          <p:nvSpPr>
            <p:cNvPr id="36" name="TextBox 35"/>
            <p:cNvSpPr txBox="1"/>
            <p:nvPr/>
          </p:nvSpPr>
          <p:spPr>
            <a:xfrm>
              <a:off x="5744755" y="1183770"/>
              <a:ext cx="430118" cy="73473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1595" u="none">
                  <a:solidFill>
                    <a:prstClr val="black"/>
                  </a:solidFill>
                  <a:latin typeface="Calibri" panose="020F0502020204030204"/>
                </a:rPr>
                <a:t>Фильтрация</a:t>
              </a:r>
            </a:p>
          </p:txBody>
        </p:sp>
        <p:sp>
          <p:nvSpPr>
            <p:cNvPr id="37" name="TextBox 36"/>
            <p:cNvSpPr txBox="1"/>
            <p:nvPr/>
          </p:nvSpPr>
          <p:spPr>
            <a:xfrm>
              <a:off x="6428169" y="1100493"/>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1595" b="1" u="none">
                  <a:solidFill>
                    <a:prstClr val="black"/>
                  </a:solidFill>
                  <a:latin typeface="Calibri" panose="020F0502020204030204"/>
                </a:rPr>
                <a:t>Проверка</a:t>
              </a:r>
            </a:p>
          </p:txBody>
        </p:sp>
        <p:sp>
          <p:nvSpPr>
            <p:cNvPr id="38" name="TextBox 37"/>
            <p:cNvSpPr txBox="1"/>
            <p:nvPr/>
          </p:nvSpPr>
          <p:spPr>
            <a:xfrm>
              <a:off x="7141973" y="1108116"/>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1595" u="none">
                  <a:solidFill>
                    <a:prstClr val="black"/>
                  </a:solidFill>
                  <a:latin typeface="Calibri" panose="020F0502020204030204"/>
                </a:rPr>
                <a:t>Анализ</a:t>
              </a:r>
            </a:p>
          </p:txBody>
        </p:sp>
        <p:sp>
          <p:nvSpPr>
            <p:cNvPr id="42" name="TextBox 41"/>
            <p:cNvSpPr txBox="1"/>
            <p:nvPr/>
          </p:nvSpPr>
          <p:spPr>
            <a:xfrm>
              <a:off x="8488213" y="2504454"/>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ru-RU" sz="18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Предметы интереса</a:t>
              </a:r>
            </a:p>
          </p:txBody>
        </p:sp>
        <p:sp>
          <p:nvSpPr>
            <p:cNvPr id="43" name="Oval 42"/>
            <p:cNvSpPr/>
            <p:nvPr/>
          </p:nvSpPr>
          <p:spPr>
            <a:xfrm flipH="1">
              <a:off x="8259559" y="1989286"/>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4" name="Oval 43"/>
            <p:cNvSpPr/>
            <p:nvPr/>
          </p:nvSpPr>
          <p:spPr>
            <a:xfrm flipH="1">
              <a:off x="9654399" y="1906934"/>
              <a:ext cx="642128" cy="56057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5" name="Oval 44"/>
            <p:cNvSpPr/>
            <p:nvPr/>
          </p:nvSpPr>
          <p:spPr>
            <a:xfrm flipH="1">
              <a:off x="9039258" y="3247447"/>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9" name="TextBox 38"/>
            <p:cNvSpPr txBox="1"/>
            <p:nvPr/>
          </p:nvSpPr>
          <p:spPr>
            <a:xfrm>
              <a:off x="8317176" y="2147415"/>
              <a:ext cx="685428" cy="283154"/>
            </a:xfrm>
            <a:prstGeom prst="rect">
              <a:avLst/>
            </a:prstGeom>
            <a:noFill/>
          </p:spPr>
          <p:txBody>
            <a:bodyPr wrap="square" rtlCol="0">
              <a:spAutoFit/>
            </a:bodyPr>
            <a:lstStyle/>
            <a:p>
              <a:pPr algn="l" defTabSz="810067" fontAlgn="auto">
                <a:lnSpc>
                  <a:spcPct val="100000"/>
                </a:lnSpc>
                <a:spcBef>
                  <a:spcPts val="0"/>
                </a:spcBef>
                <a:spcAft>
                  <a:spcPts val="0"/>
                </a:spcAft>
              </a:pPr>
              <a:r>
                <a:rPr lang="ru-RU" sz="1240" u="none">
                  <a:solidFill>
                    <a:prstClr val="black"/>
                  </a:solidFill>
                  <a:latin typeface="Calibri" panose="020F0502020204030204"/>
                </a:rPr>
                <a:t>Сигнал</a:t>
              </a:r>
            </a:p>
          </p:txBody>
        </p:sp>
        <p:sp>
          <p:nvSpPr>
            <p:cNvPr id="40" name="TextBox 39"/>
            <p:cNvSpPr txBox="1"/>
            <p:nvPr/>
          </p:nvSpPr>
          <p:spPr>
            <a:xfrm>
              <a:off x="9657459" y="2062853"/>
              <a:ext cx="685428" cy="253916"/>
            </a:xfrm>
            <a:prstGeom prst="rect">
              <a:avLst/>
            </a:prstGeom>
            <a:noFill/>
          </p:spPr>
          <p:txBody>
            <a:bodyPr wrap="square" rtlCol="0">
              <a:spAutoFit/>
            </a:bodyPr>
            <a:lstStyle/>
            <a:p>
              <a:pPr algn="l" defTabSz="810067" fontAlgn="auto">
                <a:lnSpc>
                  <a:spcPct val="100000"/>
                </a:lnSpc>
                <a:spcBef>
                  <a:spcPts val="0"/>
                </a:spcBef>
                <a:spcAft>
                  <a:spcPts val="0"/>
                </a:spcAft>
              </a:pPr>
              <a:r>
                <a:rPr lang="ru-RU" sz="1050" u="none" dirty="0">
                  <a:solidFill>
                    <a:prstClr val="black"/>
                  </a:solidFill>
                  <a:latin typeface="Calibri" panose="020F0502020204030204"/>
                </a:rPr>
                <a:t>Событие</a:t>
              </a:r>
            </a:p>
          </p:txBody>
        </p:sp>
        <p:sp>
          <p:nvSpPr>
            <p:cNvPr id="41" name="TextBox 40"/>
            <p:cNvSpPr txBox="1"/>
            <p:nvPr/>
          </p:nvSpPr>
          <p:spPr>
            <a:xfrm>
              <a:off x="9074140" y="3423883"/>
              <a:ext cx="676315" cy="283154"/>
            </a:xfrm>
            <a:prstGeom prst="rect">
              <a:avLst/>
            </a:prstGeom>
            <a:noFill/>
          </p:spPr>
          <p:txBody>
            <a:bodyPr wrap="square" rtlCol="0">
              <a:spAutoFit/>
            </a:bodyPr>
            <a:lstStyle/>
            <a:p>
              <a:pPr algn="l" defTabSz="810067" fontAlgn="auto">
                <a:lnSpc>
                  <a:spcPct val="100000"/>
                </a:lnSpc>
                <a:spcBef>
                  <a:spcPts val="0"/>
                </a:spcBef>
                <a:spcAft>
                  <a:spcPts val="0"/>
                </a:spcAft>
              </a:pPr>
              <a:r>
                <a:rPr lang="ru-RU" sz="1240" u="none">
                  <a:solidFill>
                    <a:prstClr val="black"/>
                  </a:solidFill>
                  <a:latin typeface="Calibri" panose="020F0502020204030204"/>
                </a:rPr>
                <a:t>Угроза</a:t>
              </a:r>
            </a:p>
          </p:txBody>
        </p:sp>
        <p:sp>
          <p:nvSpPr>
            <p:cNvPr id="46" name="Chevron 45"/>
            <p:cNvSpPr/>
            <p:nvPr/>
          </p:nvSpPr>
          <p:spPr>
            <a:xfrm rot="5400000">
              <a:off x="8756581" y="3738283"/>
              <a:ext cx="1163365" cy="1316818"/>
            </a:xfrm>
            <a:prstGeom prst="chevron">
              <a:avLst>
                <a:gd name="adj" fmla="val 62709"/>
              </a:avLst>
            </a:prstGeom>
            <a:solidFill>
              <a:srgbClr val="70AD47">
                <a:lumMod val="20000"/>
                <a:lumOff val="80000"/>
              </a:srgbClr>
            </a:solidFill>
            <a:ln>
              <a:noFill/>
            </a:ln>
            <a:effectLst/>
          </p:spPr>
        </p:sp>
        <p:sp>
          <p:nvSpPr>
            <p:cNvPr id="47" name="TextBox 46"/>
            <p:cNvSpPr txBox="1"/>
            <p:nvPr/>
          </p:nvSpPr>
          <p:spPr>
            <a:xfrm>
              <a:off x="8679854" y="5085638"/>
              <a:ext cx="1452622"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ru-RU" sz="2400" u="none">
                  <a:solidFill>
                    <a:prstClr val="black">
                      <a:hueOff val="0"/>
                      <a:satOff val="0"/>
                      <a:lumOff val="0"/>
                      <a:alphaOff val="0"/>
                    </a:prstClr>
                  </a:solidFill>
                  <a:latin typeface="Calibri" panose="020F0502020204030204"/>
                </a:rPr>
                <a:t>Последующие действия</a:t>
              </a:r>
            </a:p>
          </p:txBody>
        </p:sp>
      </p:grpSp>
      <p:sp>
        <p:nvSpPr>
          <p:cNvPr id="24" name="Rectangle 23"/>
          <p:cNvSpPr/>
          <p:nvPr/>
        </p:nvSpPr>
        <p:spPr bwMode="auto">
          <a:xfrm>
            <a:off x="6467408" y="1089723"/>
            <a:ext cx="794604" cy="2723321"/>
          </a:xfrm>
          <a:prstGeom prst="rect">
            <a:avLst/>
          </a:prstGeom>
          <a:solidFill>
            <a:srgbClr val="02A098">
              <a:alpha val="25000"/>
            </a:srgbClr>
          </a:solidFill>
          <a:ln w="28575" cap="flat" cmpd="sng" algn="ctr">
            <a:solidFill>
              <a:srgbClr val="02A098"/>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3" name="TextBox 2">
            <a:extLst>
              <a:ext uri="{FF2B5EF4-FFF2-40B4-BE49-F238E27FC236}">
                <a16:creationId xmlns:a16="http://schemas.microsoft.com/office/drawing/2014/main" id="{5C712BD8-35A3-41E2-8B2E-2A70DA518FDE}"/>
              </a:ext>
            </a:extLst>
          </p:cNvPr>
          <p:cNvSpPr txBox="1"/>
          <p:nvPr/>
        </p:nvSpPr>
        <p:spPr>
          <a:xfrm>
            <a:off x="3079209" y="2699628"/>
            <a:ext cx="1511376" cy="369332"/>
          </a:xfrm>
          <a:prstGeom prst="rect">
            <a:avLst/>
          </a:prstGeom>
          <a:noFill/>
        </p:spPr>
        <p:txBody>
          <a:bodyPr wrap="none" rtlCol="0">
            <a:spAutoFit/>
          </a:bodyPr>
          <a:lstStyle/>
          <a:p>
            <a:r>
              <a:rPr lang="ru-RU" sz="2000" u="none">
                <a:latin typeface="+mn-lt"/>
              </a:rPr>
              <a:t>Информация</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7" y="865188"/>
            <a:ext cx="8018567" cy="341632"/>
          </a:xfrm>
          <a:prstGeom prst="rect">
            <a:avLst/>
          </a:prstGeom>
          <a:noFill/>
          <a:ln w="9525" algn="ctr">
            <a:noFill/>
            <a:miter lim="800000"/>
            <a:headEnd/>
            <a:tailEnd/>
          </a:ln>
        </p:spPr>
        <p:txBody>
          <a:bodyPr wrap="square">
            <a:spAutoFit/>
          </a:bodyPr>
          <a:lstStyle/>
          <a:p>
            <a:pPr algn="l">
              <a:spcBef>
                <a:spcPct val="50000"/>
              </a:spcBef>
            </a:pPr>
            <a:r>
              <a:rPr lang="ru-RU" sz="1800" b="1" u="none" dirty="0">
                <a:solidFill>
                  <a:srgbClr val="69AE23"/>
                </a:solidFill>
                <a:latin typeface="Arial" charset="0"/>
              </a:rPr>
              <a:t>Пример фальшивых новостей: Вирус Эбола в </a:t>
            </a:r>
            <a:r>
              <a:rPr lang="ru-RU" sz="1800" b="1" u="none" dirty="0" err="1">
                <a:solidFill>
                  <a:srgbClr val="69AE23"/>
                </a:solidFill>
                <a:latin typeface="Arial" charset="0"/>
              </a:rPr>
              <a:t>Мордоре</a:t>
            </a:r>
            <a:r>
              <a:rPr lang="ru-RU" sz="1800" b="1" u="none" dirty="0">
                <a:solidFill>
                  <a:srgbClr val="69AE23"/>
                </a:solidFill>
                <a:latin typeface="Arial" charset="0"/>
              </a:rPr>
              <a:t>, 2019 г.</a:t>
            </a:r>
          </a:p>
        </p:txBody>
      </p:sp>
      <p:sp>
        <p:nvSpPr>
          <p:cNvPr id="4" name="TextBox 3"/>
          <p:cNvSpPr txBox="1"/>
          <p:nvPr/>
        </p:nvSpPr>
        <p:spPr>
          <a:xfrm>
            <a:off x="752842" y="4914165"/>
            <a:ext cx="8976158" cy="1284967"/>
          </a:xfrm>
          <a:prstGeom prst="rect">
            <a:avLst/>
          </a:prstGeom>
          <a:noFill/>
        </p:spPr>
        <p:txBody>
          <a:bodyPr wrap="square" rtlCol="0">
            <a:spAutoFit/>
          </a:bodyPr>
          <a:lstStyle/>
          <a:p>
            <a:pPr lvl="0" algn="l" defTabSz="820738" eaLnBrk="0" hangingPunct="0">
              <a:lnSpc>
                <a:spcPct val="100000"/>
              </a:lnSpc>
              <a:spcBef>
                <a:spcPct val="50000"/>
              </a:spcBef>
              <a:buClr>
                <a:srgbClr val="B22C1B"/>
              </a:buClr>
              <a:buSzPct val="80000"/>
              <a:tabLst>
                <a:tab pos="341313" algn="l"/>
                <a:tab pos="1150938" algn="l"/>
              </a:tabLst>
              <a:defRPr/>
            </a:pPr>
            <a:r>
              <a:rPr lang="ru-RU" sz="1600" b="1" u="none">
                <a:latin typeface="+mn-lt"/>
                <a:sym typeface="Wingdings" panose="05000000000000000000" pitchFamily="2" charset="2"/>
              </a:rPr>
              <a:t>Фальшивые новости иногда попадают в СМИ</a:t>
            </a:r>
          </a:p>
          <a:p>
            <a:pPr lvl="0" algn="l" defTabSz="820738" eaLnBrk="0" hangingPunct="0">
              <a:lnSpc>
                <a:spcPct val="100000"/>
              </a:lnSpc>
              <a:spcBef>
                <a:spcPct val="50000"/>
              </a:spcBef>
              <a:buClr>
                <a:srgbClr val="B22C1B"/>
              </a:buClr>
              <a:buSzPct val="80000"/>
              <a:tabLst>
                <a:tab pos="341313" algn="l"/>
                <a:tab pos="1150938" algn="l"/>
              </a:tabLst>
              <a:defRPr/>
            </a:pPr>
            <a:endParaRPr lang="en-US" sz="900" b="1" u="none" dirty="0">
              <a:latin typeface="+mn-lt"/>
              <a:sym typeface="Wingdings" panose="05000000000000000000" pitchFamily="2" charset="2"/>
            </a:endParaRPr>
          </a:p>
          <a:p>
            <a:pPr lvl="0" algn="l" defTabSz="820738" eaLnBrk="0" hangingPunct="0">
              <a:lnSpc>
                <a:spcPct val="100000"/>
              </a:lnSpc>
              <a:spcBef>
                <a:spcPct val="50000"/>
              </a:spcBef>
              <a:buClr>
                <a:srgbClr val="B22C1B"/>
              </a:buClr>
              <a:buSzPct val="80000"/>
              <a:tabLst>
                <a:tab pos="341313" algn="l"/>
                <a:tab pos="1150938" algn="l"/>
              </a:tabLst>
              <a:defRPr/>
            </a:pPr>
            <a:r>
              <a:rPr lang="ru-RU" sz="1600" b="1" u="none">
                <a:latin typeface="+mn-lt"/>
                <a:sym typeface="Wingdings" panose="05000000000000000000" pitchFamily="2" charset="2"/>
              </a:rPr>
              <a:t>Официальный источник НЕ гарантирует достоверность информации</a:t>
            </a:r>
          </a:p>
          <a:p>
            <a:pPr lvl="0" algn="l" defTabSz="820738" eaLnBrk="0" hangingPunct="0">
              <a:lnSpc>
                <a:spcPct val="100000"/>
              </a:lnSpc>
              <a:spcBef>
                <a:spcPct val="50000"/>
              </a:spcBef>
              <a:buClr>
                <a:srgbClr val="B22C1B"/>
              </a:buClr>
              <a:buSzPct val="80000"/>
              <a:tabLst>
                <a:tab pos="341313" algn="l"/>
                <a:tab pos="1150938" algn="l"/>
              </a:tabLst>
              <a:defRPr/>
            </a:pPr>
            <a:endParaRPr lang="en-US" sz="1600" b="1" u="none" dirty="0">
              <a:latin typeface="+mn-lt"/>
              <a:sym typeface="Wingdings" panose="05000000000000000000" pitchFamily="2" charset="2"/>
            </a:endParaRPr>
          </a:p>
        </p:txBody>
      </p:sp>
      <p:sp>
        <p:nvSpPr>
          <p:cNvPr id="3" name="TextBox 2"/>
          <p:cNvSpPr txBox="1"/>
          <p:nvPr/>
        </p:nvSpPr>
        <p:spPr>
          <a:xfrm>
            <a:off x="760897" y="3330725"/>
            <a:ext cx="6259958" cy="1148007"/>
          </a:xfrm>
          <a:prstGeom prst="rect">
            <a:avLst/>
          </a:prstGeom>
          <a:noFill/>
        </p:spPr>
        <p:txBody>
          <a:bodyPr wrap="square" rtlCol="0">
            <a:spAutoFit/>
          </a:bodyPr>
          <a:lstStyle/>
          <a:p>
            <a:pPr marL="171450" indent="-171450" algn="l">
              <a:lnSpc>
                <a:spcPct val="150000"/>
              </a:lnSpc>
              <a:buFont typeface="Wingdings" panose="05000000000000000000" pitchFamily="2" charset="2"/>
              <a:buChar char="à"/>
            </a:pPr>
            <a:r>
              <a:rPr lang="ru-RU" sz="1400" b="1" u="none" dirty="0">
                <a:solidFill>
                  <a:schemeClr val="accent4"/>
                </a:solidFill>
              </a:rPr>
              <a:t> Информации в Интернете нет, ЕЦПКЗ должен был связаться с НКЦ в </a:t>
            </a:r>
            <a:r>
              <a:rPr lang="ru-RU" sz="1400" b="1" u="none" dirty="0" err="1">
                <a:solidFill>
                  <a:schemeClr val="accent4"/>
                </a:solidFill>
              </a:rPr>
              <a:t>Мордоре</a:t>
            </a:r>
            <a:r>
              <a:rPr lang="ru-RU" sz="1400" b="1" u="none" dirty="0">
                <a:solidFill>
                  <a:schemeClr val="accent4"/>
                </a:solidFill>
              </a:rPr>
              <a:t> </a:t>
            </a:r>
          </a:p>
          <a:p>
            <a:pPr marL="171450" indent="-171450" algn="l">
              <a:lnSpc>
                <a:spcPct val="150000"/>
              </a:lnSpc>
              <a:buFont typeface="Wingdings" panose="05000000000000000000" pitchFamily="2" charset="2"/>
              <a:buChar char="§"/>
            </a:pPr>
            <a:r>
              <a:rPr lang="ru-RU" sz="1400" u="none" dirty="0">
                <a:solidFill>
                  <a:schemeClr val="accent4"/>
                </a:solidFill>
              </a:rPr>
              <a:t>Сам материал был подтвержден</a:t>
            </a:r>
          </a:p>
          <a:p>
            <a:pPr marL="171450" indent="-171450" algn="l">
              <a:lnSpc>
                <a:spcPct val="150000"/>
              </a:lnSpc>
              <a:buFont typeface="Wingdings" panose="05000000000000000000" pitchFamily="2" charset="2"/>
              <a:buChar char="§"/>
            </a:pPr>
            <a:r>
              <a:rPr lang="ru-RU" sz="1400" u="none" dirty="0">
                <a:solidFill>
                  <a:schemeClr val="accent4"/>
                </a:solidFill>
              </a:rPr>
              <a:t>Но событие было отклонено из-за отрицательных результатов лабораторных тестов</a:t>
            </a:r>
          </a:p>
        </p:txBody>
      </p:sp>
      <p:sp>
        <p:nvSpPr>
          <p:cNvPr id="14" name="TextBox 13">
            <a:extLst>
              <a:ext uri="{FF2B5EF4-FFF2-40B4-BE49-F238E27FC236}">
                <a16:creationId xmlns:a16="http://schemas.microsoft.com/office/drawing/2014/main" id="{14DA7594-52A6-489E-8B89-D31CA0DF8CD3}"/>
              </a:ext>
            </a:extLst>
          </p:cNvPr>
          <p:cNvSpPr txBox="1"/>
          <p:nvPr/>
        </p:nvSpPr>
        <p:spPr>
          <a:xfrm>
            <a:off x="877321" y="1448780"/>
            <a:ext cx="9145343" cy="1609671"/>
          </a:xfrm>
          <a:prstGeom prst="rect">
            <a:avLst/>
          </a:prstGeom>
          <a:solidFill>
            <a:schemeClr val="tx1"/>
          </a:solidFill>
        </p:spPr>
        <p:txBody>
          <a:bodyPr wrap="square" rtlCol="0">
            <a:spAutoFit/>
          </a:bodyPr>
          <a:lstStyle/>
          <a:p>
            <a:pPr algn="l">
              <a:lnSpc>
                <a:spcPct val="100000"/>
              </a:lnSpc>
              <a:spcAft>
                <a:spcPts val="600"/>
              </a:spcAft>
            </a:pPr>
            <a:r>
              <a:rPr lang="ru-RU" sz="2400" b="1" u="none">
                <a:solidFill>
                  <a:srgbClr val="448EC2"/>
                </a:solidFill>
                <a:latin typeface="+mn-lt"/>
              </a:rPr>
              <a:t>ЛИХОРАДКА ЭБОЛА «УДАРИЛА ПО ЕВРОПЕ»: </a:t>
            </a:r>
            <a:r>
              <a:rPr lang="ru-RU" sz="2400" b="1" u="none">
                <a:solidFill>
                  <a:schemeClr val="bg1"/>
                </a:solidFill>
                <a:latin typeface="+mn-lt"/>
              </a:rPr>
              <a:t>подозревается случай лихорадки Эбола в Мордоре, пациент находится на карантине после рвоты кровью</a:t>
            </a:r>
          </a:p>
          <a:p>
            <a:pPr algn="l">
              <a:lnSpc>
                <a:spcPct val="100000"/>
              </a:lnSpc>
            </a:pPr>
            <a:r>
              <a:rPr lang="ru-RU" sz="1600" u="none">
                <a:solidFill>
                  <a:schemeClr val="bg1"/>
                </a:solidFill>
                <a:latin typeface="+mn-lt"/>
              </a:rPr>
              <a:t>Пациент изолирован, в то время, как врачи проводят тесты, чтобы подтвердить заболевние.</a:t>
            </a:r>
          </a:p>
          <a:p>
            <a:pPr algn="l"/>
            <a:endParaRPr lang="en-GB" u="none" dirty="0">
              <a:solidFill>
                <a:schemeClr val="bg1"/>
              </a:solidFill>
            </a:endParaRPr>
          </a:p>
          <a:p>
            <a:pPr algn="l"/>
            <a:r>
              <a:rPr lang="ru-RU" u="none">
                <a:solidFill>
                  <a:schemeClr val="bg1"/>
                </a:solidFill>
              </a:rPr>
              <a:t>4 февраля 2018 г., 13:37</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rot="589670">
            <a:off x="8060812" y="1371325"/>
            <a:ext cx="2494109" cy="14851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B7059C9-5A93-4F3D-9FC7-C1B9BC08B190}"/>
              </a:ext>
            </a:extLst>
          </p:cNvPr>
          <p:cNvSpPr txBox="1"/>
          <p:nvPr/>
        </p:nvSpPr>
        <p:spPr>
          <a:xfrm rot="1891246">
            <a:off x="8357125" y="1951635"/>
            <a:ext cx="1901483" cy="424732"/>
          </a:xfrm>
          <a:prstGeom prst="rect">
            <a:avLst/>
          </a:prstGeom>
          <a:noFill/>
        </p:spPr>
        <p:txBody>
          <a:bodyPr wrap="none" rtlCol="0">
            <a:spAutoFit/>
          </a:bodyPr>
          <a:lstStyle/>
          <a:p>
            <a:r>
              <a:rPr lang="ru-RU" sz="2400" b="1" u="none" dirty="0">
                <a:solidFill>
                  <a:srgbClr val="FF0000"/>
                </a:solidFill>
                <a:latin typeface="+mn-lt"/>
              </a:rPr>
              <a:t>ОТКЛОНИТЬ</a:t>
            </a:r>
          </a:p>
        </p:txBody>
      </p:sp>
    </p:spTree>
    <p:extLst>
      <p:ext uri="{BB962C8B-B14F-4D97-AF65-F5344CB8AC3E}">
        <p14:creationId xmlns:p14="http://schemas.microsoft.com/office/powerpoint/2010/main" val="362599490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Резюме</a:t>
            </a:r>
          </a:p>
        </p:txBody>
      </p:sp>
      <p:sp>
        <p:nvSpPr>
          <p:cNvPr id="17" name="Rectangle 4"/>
          <p:cNvSpPr>
            <a:spLocks noChangeArrowheads="1"/>
          </p:cNvSpPr>
          <p:nvPr/>
        </p:nvSpPr>
        <p:spPr bwMode="auto">
          <a:xfrm>
            <a:off x="4275550" y="1943835"/>
            <a:ext cx="1971340" cy="900210"/>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wrap="square" tIns="144000" bIns="144000">
            <a:spAutoFit/>
          </a:bodyPr>
          <a:lstStyle/>
          <a:p>
            <a:pPr>
              <a:defRPr/>
            </a:pPr>
            <a:r>
              <a:rPr lang="ru-RU" sz="2200" b="1" u="none">
                <a:solidFill>
                  <a:schemeClr val="bg1"/>
                </a:solidFill>
                <a:latin typeface="Tahoma" pitchFamily="34" charset="0"/>
                <a:cs typeface="Tahoma" pitchFamily="34" charset="0"/>
              </a:rPr>
              <a:t>ПОСОБИЕ ПО ЭА</a:t>
            </a:r>
          </a:p>
        </p:txBody>
      </p:sp>
      <p:sp>
        <p:nvSpPr>
          <p:cNvPr id="18" name="CasellaDiTesto 18"/>
          <p:cNvSpPr txBox="1">
            <a:spLocks noChangeArrowheads="1"/>
          </p:cNvSpPr>
          <p:nvPr/>
        </p:nvSpPr>
        <p:spPr bwMode="auto">
          <a:xfrm>
            <a:off x="1258554" y="3367734"/>
            <a:ext cx="1395190" cy="369332"/>
          </a:xfrm>
          <a:prstGeom prst="rect">
            <a:avLst/>
          </a:prstGeom>
          <a:noFill/>
          <a:ln w="9525">
            <a:noFill/>
            <a:miter lim="800000"/>
            <a:headEnd/>
            <a:tailEnd/>
          </a:ln>
        </p:spPr>
        <p:txBody>
          <a:bodyPr wrap="none">
            <a:spAutoFit/>
          </a:bodyPr>
          <a:lstStyle/>
          <a:p>
            <a:r>
              <a:rPr lang="ru-RU" sz="2000" b="1" u="none">
                <a:solidFill>
                  <a:srgbClr val="69AE23"/>
                </a:solidFill>
                <a:latin typeface="MetaPro-Bold" pitchFamily="50" charset="0"/>
              </a:rPr>
              <a:t>Проверка</a:t>
            </a:r>
          </a:p>
        </p:txBody>
      </p:sp>
      <p:sp>
        <p:nvSpPr>
          <p:cNvPr id="19" name="CasellaDiTesto 18"/>
          <p:cNvSpPr txBox="1">
            <a:spLocks noChangeArrowheads="1"/>
          </p:cNvSpPr>
          <p:nvPr/>
        </p:nvSpPr>
        <p:spPr bwMode="auto">
          <a:xfrm>
            <a:off x="8100975" y="3367734"/>
            <a:ext cx="1629590" cy="369332"/>
          </a:xfrm>
          <a:prstGeom prst="rect">
            <a:avLst/>
          </a:prstGeom>
          <a:noFill/>
          <a:ln w="9525">
            <a:noFill/>
            <a:miter lim="800000"/>
            <a:headEnd/>
            <a:tailEnd/>
          </a:ln>
        </p:spPr>
        <p:txBody>
          <a:bodyPr wrap="square">
            <a:spAutoFit/>
          </a:bodyPr>
          <a:lstStyle/>
          <a:p>
            <a:pPr>
              <a:spcBef>
                <a:spcPct val="50000"/>
              </a:spcBef>
            </a:pPr>
            <a:r>
              <a:rPr lang="ru-RU" sz="2000" b="1" u="none">
                <a:solidFill>
                  <a:srgbClr val="69AE23"/>
                </a:solidFill>
                <a:latin typeface="Arial" charset="0"/>
              </a:rPr>
              <a:t>Пример</a:t>
            </a:r>
          </a:p>
        </p:txBody>
      </p:sp>
      <p:sp>
        <p:nvSpPr>
          <p:cNvPr id="20" name="Text Box 23"/>
          <p:cNvSpPr txBox="1">
            <a:spLocks noChangeArrowheads="1"/>
          </p:cNvSpPr>
          <p:nvPr/>
        </p:nvSpPr>
        <p:spPr bwMode="auto">
          <a:xfrm>
            <a:off x="583497" y="3890953"/>
            <a:ext cx="2745305" cy="830997"/>
          </a:xfrm>
          <a:prstGeom prst="rect">
            <a:avLst/>
          </a:prstGeom>
          <a:noFill/>
          <a:ln w="9525">
            <a:noFill/>
            <a:miter lim="800000"/>
            <a:headEnd/>
            <a:tailEnd/>
          </a:ln>
        </p:spPr>
        <p:txBody>
          <a:bodyPr wrap="square">
            <a:spAutoFit/>
          </a:bodyPr>
          <a:lstStyle/>
          <a:p>
            <a:pPr algn="l">
              <a:lnSpc>
                <a:spcPct val="100000"/>
              </a:lnSpc>
              <a:spcBef>
                <a:spcPct val="0"/>
              </a:spcBef>
              <a:buFontTx/>
              <a:buChar char="•"/>
            </a:pPr>
            <a:r>
              <a:rPr lang="ru-RU" sz="1600" u="none">
                <a:latin typeface="Arial" charset="0"/>
                <a:cs typeface="Times New Roman" pitchFamily="18" charset="0"/>
              </a:rPr>
              <a:t> Определение проверки</a:t>
            </a:r>
          </a:p>
          <a:p>
            <a:pPr algn="l">
              <a:lnSpc>
                <a:spcPct val="100000"/>
              </a:lnSpc>
              <a:spcBef>
                <a:spcPct val="0"/>
              </a:spcBef>
              <a:buFontTx/>
              <a:buChar char="•"/>
            </a:pPr>
            <a:r>
              <a:rPr lang="ru-RU" sz="1600" u="none">
                <a:latin typeface="Arial" charset="0"/>
                <a:cs typeface="Times New Roman" pitchFamily="18" charset="0"/>
              </a:rPr>
              <a:t> Процесс проверки</a:t>
            </a:r>
          </a:p>
          <a:p>
            <a:pPr algn="l">
              <a:lnSpc>
                <a:spcPct val="100000"/>
              </a:lnSpc>
              <a:spcBef>
                <a:spcPct val="0"/>
              </a:spcBef>
              <a:buFontTx/>
              <a:buChar char="•"/>
            </a:pPr>
            <a:r>
              <a:rPr lang="ru-RU" sz="1600" u="none">
                <a:latin typeface="Arial" charset="0"/>
                <a:cs typeface="Times New Roman" pitchFamily="18" charset="0"/>
              </a:rPr>
              <a:t> Социальные сети для проверки</a:t>
            </a:r>
          </a:p>
        </p:txBody>
      </p:sp>
      <p:cxnSp>
        <p:nvCxnSpPr>
          <p:cNvPr id="23" name="Elbow Connector 66"/>
          <p:cNvCxnSpPr>
            <a:cxnSpLocks noChangeShapeType="1"/>
            <a:stCxn id="17" idx="2"/>
            <a:endCxn id="18" idx="0"/>
          </p:cNvCxnSpPr>
          <p:nvPr/>
        </p:nvCxnSpPr>
        <p:spPr bwMode="auto">
          <a:xfrm rot="5400000">
            <a:off x="3346841" y="1453354"/>
            <a:ext cx="523689" cy="3305071"/>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25" name="Elbow Connector 66"/>
          <p:cNvCxnSpPr>
            <a:cxnSpLocks noChangeShapeType="1"/>
            <a:stCxn id="17" idx="2"/>
            <a:endCxn id="19" idx="0"/>
          </p:cNvCxnSpPr>
          <p:nvPr/>
        </p:nvCxnSpPr>
        <p:spPr bwMode="auto">
          <a:xfrm rot="16200000" flipH="1">
            <a:off x="6826651" y="1278614"/>
            <a:ext cx="523689" cy="3654550"/>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26" name="Elbow Connector 66"/>
          <p:cNvCxnSpPr>
            <a:cxnSpLocks noChangeShapeType="1"/>
            <a:stCxn id="17" idx="2"/>
            <a:endCxn id="28" idx="0"/>
          </p:cNvCxnSpPr>
          <p:nvPr/>
        </p:nvCxnSpPr>
        <p:spPr bwMode="auto">
          <a:xfrm rot="16200000" flipH="1">
            <a:off x="5001668" y="3103597"/>
            <a:ext cx="523689" cy="4584"/>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sp>
        <p:nvSpPr>
          <p:cNvPr id="28" name="CasellaDiTesto 27"/>
          <p:cNvSpPr txBox="1">
            <a:spLocks noChangeArrowheads="1"/>
          </p:cNvSpPr>
          <p:nvPr/>
        </p:nvSpPr>
        <p:spPr bwMode="auto">
          <a:xfrm>
            <a:off x="4446673" y="3367734"/>
            <a:ext cx="1638261" cy="369332"/>
          </a:xfrm>
          <a:prstGeom prst="rect">
            <a:avLst/>
          </a:prstGeom>
          <a:noFill/>
          <a:ln w="9525">
            <a:noFill/>
            <a:miter lim="800000"/>
            <a:headEnd/>
            <a:tailEnd/>
          </a:ln>
        </p:spPr>
        <p:txBody>
          <a:bodyPr wrap="square">
            <a:spAutoFit/>
          </a:bodyPr>
          <a:lstStyle/>
          <a:p>
            <a:r>
              <a:rPr lang="ru-RU" sz="2000" b="1" u="none">
                <a:solidFill>
                  <a:srgbClr val="69AE23"/>
                </a:solidFill>
                <a:latin typeface="MetaPro-Bold" pitchFamily="50" charset="0"/>
              </a:rPr>
              <a:t>Сети</a:t>
            </a:r>
          </a:p>
        </p:txBody>
      </p:sp>
      <p:sp>
        <p:nvSpPr>
          <p:cNvPr id="29" name="Text Box 23"/>
          <p:cNvSpPr txBox="1">
            <a:spLocks noChangeArrowheads="1"/>
          </p:cNvSpPr>
          <p:nvPr/>
        </p:nvSpPr>
        <p:spPr bwMode="auto">
          <a:xfrm>
            <a:off x="3510465" y="3890953"/>
            <a:ext cx="3195355" cy="1077218"/>
          </a:xfrm>
          <a:prstGeom prst="rect">
            <a:avLst/>
          </a:prstGeom>
          <a:noFill/>
          <a:ln w="9525">
            <a:noFill/>
            <a:miter lim="800000"/>
            <a:headEnd/>
            <a:tailEnd/>
          </a:ln>
        </p:spPr>
        <p:txBody>
          <a:bodyPr wrap="square">
            <a:spAutoFit/>
          </a:bodyPr>
          <a:lstStyle/>
          <a:p>
            <a:pPr lvl="1" algn="l">
              <a:lnSpc>
                <a:spcPct val="100000"/>
              </a:lnSpc>
              <a:spcBef>
                <a:spcPct val="0"/>
              </a:spcBef>
              <a:buFontTx/>
              <a:buChar char="•"/>
            </a:pPr>
            <a:r>
              <a:rPr lang="ru-RU" sz="1600" u="none">
                <a:latin typeface="Arial" charset="0"/>
                <a:cs typeface="Times New Roman" pitchFamily="18" charset="0"/>
              </a:rPr>
              <a:t> Организации-партнеры ОЗ</a:t>
            </a:r>
          </a:p>
          <a:p>
            <a:pPr lvl="1" algn="l">
              <a:lnSpc>
                <a:spcPct val="100000"/>
              </a:lnSpc>
              <a:spcBef>
                <a:spcPct val="0"/>
              </a:spcBef>
              <a:buFontTx/>
              <a:buChar char="•"/>
            </a:pPr>
            <a:r>
              <a:rPr lang="ru-RU" sz="1600" u="none">
                <a:latin typeface="Arial" charset="0"/>
                <a:cs typeface="Times New Roman" pitchFamily="18" charset="0"/>
              </a:rPr>
              <a:t> Координационные центры</a:t>
            </a:r>
          </a:p>
          <a:p>
            <a:pPr lvl="1" algn="l">
              <a:lnSpc>
                <a:spcPct val="100000"/>
              </a:lnSpc>
              <a:spcBef>
                <a:spcPct val="0"/>
              </a:spcBef>
              <a:buFontTx/>
              <a:buChar char="•"/>
            </a:pPr>
            <a:r>
              <a:rPr lang="ru-RU" sz="1600" u="none">
                <a:latin typeface="Arial" charset="0"/>
                <a:cs typeface="Times New Roman" pitchFamily="18" charset="0"/>
              </a:rPr>
              <a:t> Партнеры</a:t>
            </a:r>
          </a:p>
          <a:p>
            <a:pPr lvl="1" algn="l">
              <a:lnSpc>
                <a:spcPct val="100000"/>
              </a:lnSpc>
              <a:spcBef>
                <a:spcPct val="0"/>
              </a:spcBef>
              <a:buFontTx/>
              <a:buChar char="•"/>
            </a:pPr>
            <a:endParaRPr lang="en-GB" sz="1600" u="none" dirty="0">
              <a:latin typeface="Arial" charset="0"/>
              <a:cs typeface="Times New Roman" pitchFamily="18" charset="0"/>
            </a:endParaRPr>
          </a:p>
        </p:txBody>
      </p:sp>
      <p:sp>
        <p:nvSpPr>
          <p:cNvPr id="30" name="Text Box 23"/>
          <p:cNvSpPr txBox="1">
            <a:spLocks noChangeArrowheads="1"/>
          </p:cNvSpPr>
          <p:nvPr/>
        </p:nvSpPr>
        <p:spPr bwMode="auto">
          <a:xfrm>
            <a:off x="7016282" y="3890953"/>
            <a:ext cx="2925325" cy="584775"/>
          </a:xfrm>
          <a:prstGeom prst="rect">
            <a:avLst/>
          </a:prstGeom>
          <a:noFill/>
          <a:ln w="9525">
            <a:noFill/>
            <a:miter lim="800000"/>
            <a:headEnd/>
            <a:tailEnd/>
          </a:ln>
        </p:spPr>
        <p:txBody>
          <a:bodyPr wrap="square">
            <a:spAutoFit/>
          </a:bodyPr>
          <a:lstStyle/>
          <a:p>
            <a:pPr lvl="1" algn="l">
              <a:lnSpc>
                <a:spcPct val="100000"/>
              </a:lnSpc>
              <a:spcBef>
                <a:spcPct val="0"/>
              </a:spcBef>
              <a:buFontTx/>
              <a:buChar char="•"/>
            </a:pPr>
            <a:r>
              <a:rPr lang="ru-RU" sz="1600" u="none">
                <a:latin typeface="Arial" charset="0"/>
                <a:cs typeface="Times New Roman" pitchFamily="18" charset="0"/>
              </a:rPr>
              <a:t> Вирус Эбола в Мордоре, 2019 г.</a:t>
            </a:r>
          </a:p>
          <a:p>
            <a:pPr lvl="1" algn="l">
              <a:lnSpc>
                <a:spcPct val="100000"/>
              </a:lnSpc>
              <a:spcBef>
                <a:spcPct val="0"/>
              </a:spcBef>
              <a:buFontTx/>
              <a:buChar char="•"/>
            </a:pPr>
            <a:endParaRPr lang="en-GB" sz="1600" u="none" dirty="0">
              <a:latin typeface="Arial" charset="0"/>
              <a:cs typeface="Times New Roman" pitchFamily="18" charset="0"/>
            </a:endParaRPr>
          </a:p>
        </p:txBody>
      </p:sp>
      <p:sp>
        <p:nvSpPr>
          <p:cNvPr id="2" name="TextBox 1"/>
          <p:cNvSpPr txBox="1"/>
          <p:nvPr/>
        </p:nvSpPr>
        <p:spPr>
          <a:xfrm>
            <a:off x="3328802" y="5364215"/>
            <a:ext cx="5807288" cy="627864"/>
          </a:xfrm>
          <a:prstGeom prst="rect">
            <a:avLst/>
          </a:prstGeom>
          <a:noFill/>
        </p:spPr>
        <p:txBody>
          <a:bodyPr wrap="square" rtlCol="0">
            <a:spAutoFit/>
          </a:bodyPr>
          <a:lstStyle/>
          <a:p>
            <a:r>
              <a:rPr lang="ru-RU" u="none">
                <a:latin typeface="Arial" charset="0"/>
                <a:cs typeface="Times New Roman" pitchFamily="18" charset="0"/>
              </a:rPr>
              <a:t>Процесс подтверждения </a:t>
            </a:r>
            <a:r>
              <a:rPr lang="ru-RU" b="1" u="none">
                <a:solidFill>
                  <a:srgbClr val="69AE23"/>
                </a:solidFill>
                <a:latin typeface="Arial" charset="0"/>
                <a:cs typeface="Times New Roman" pitchFamily="18" charset="0"/>
              </a:rPr>
              <a:t>точности</a:t>
            </a:r>
            <a:r>
              <a:rPr lang="ru-RU" u="none">
                <a:latin typeface="Arial" charset="0"/>
                <a:cs typeface="Times New Roman" pitchFamily="18" charset="0"/>
              </a:rPr>
              <a:t> и </a:t>
            </a:r>
            <a:r>
              <a:rPr lang="ru-RU" b="1" u="none">
                <a:solidFill>
                  <a:srgbClr val="69AE23"/>
                </a:solidFill>
                <a:latin typeface="Arial" charset="0"/>
                <a:cs typeface="Times New Roman" pitchFamily="18" charset="0"/>
              </a:rPr>
              <a:t>достоверности</a:t>
            </a:r>
            <a:r>
              <a:rPr lang="ru-RU" u="none">
                <a:latin typeface="Arial" charset="0"/>
                <a:cs typeface="Times New Roman" pitchFamily="18" charset="0"/>
              </a:rPr>
              <a:t> информации, полученной из неофициальных источников (непроверенная информация).</a:t>
            </a:r>
          </a:p>
          <a:p>
            <a:endParaRPr lang="en-GB" dirty="0"/>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5557838" y="2228850"/>
            <a:ext cx="4621212" cy="3337658"/>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84837" y="2276439"/>
            <a:ext cx="4494213" cy="2062103"/>
          </a:xfrm>
          <a:prstGeom prst="rect">
            <a:avLst/>
          </a:prstGeom>
          <a:noFill/>
          <a:ln w="9525">
            <a:noFill/>
            <a:miter lim="800000"/>
            <a:headEnd/>
            <a:tailEnd/>
          </a:ln>
        </p:spPr>
        <p:txBody>
          <a:bodyPr>
            <a:spAutoFit/>
          </a:bodyPr>
          <a:lstStyle/>
          <a:p>
            <a:pPr marL="190500" indent="-187325" algn="l">
              <a:lnSpc>
                <a:spcPct val="100000"/>
              </a:lnSpc>
              <a:spcBef>
                <a:spcPct val="0"/>
              </a:spcBef>
            </a:pPr>
            <a:r>
              <a:rPr lang="ru-RU" sz="1600" b="1" u="none" noProof="1">
                <a:solidFill>
                  <a:schemeClr val="bg1"/>
                </a:solidFill>
                <a:latin typeface="Arial" charset="0"/>
              </a:rPr>
              <a:t>Цель</a:t>
            </a:r>
          </a:p>
          <a:p>
            <a:pPr marL="190500" indent="-187325" algn="l">
              <a:lnSpc>
                <a:spcPct val="100000"/>
              </a:lnSpc>
              <a:spcBef>
                <a:spcPct val="0"/>
              </a:spcBef>
            </a:pPr>
            <a:endParaRPr lang="it-IT" sz="1600" b="1" u="none" noProof="1">
              <a:latin typeface="Arial" charset="0"/>
            </a:endParaRPr>
          </a:p>
          <a:p>
            <a:pPr marL="190500" indent="-187325" algn="l">
              <a:lnSpc>
                <a:spcPct val="100000"/>
              </a:lnSpc>
              <a:spcBef>
                <a:spcPct val="0"/>
              </a:spcBef>
            </a:pPr>
            <a:r>
              <a:rPr lang="ru-RU" sz="1600" u="none" noProof="1">
                <a:latin typeface="Arial" charset="0"/>
                <a:cs typeface="Times New Roman" pitchFamily="18" charset="0"/>
              </a:rPr>
              <a:t>По завершении работы с данным блоком вы…</a:t>
            </a: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ru-RU" sz="1600" u="none" noProof="1">
                <a:latin typeface="Arial" charset="0"/>
                <a:cs typeface="Times New Roman" pitchFamily="18" charset="0"/>
              </a:rPr>
              <a:t>сможете применять процесс проверки</a:t>
            </a:r>
          </a:p>
          <a:p>
            <a:pPr marL="190500" indent="-187325" algn="l">
              <a:lnSpc>
                <a:spcPct val="100000"/>
              </a:lnSpc>
              <a:spcBef>
                <a:spcPct val="0"/>
              </a:spcBef>
              <a:buFont typeface="Arial" pitchFamily="34" charset="0"/>
              <a:buChar char="•"/>
            </a:pPr>
            <a:endParaRPr lang="it-IT" sz="16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ru-RU" sz="1600" u="none" noProof="1">
                <a:latin typeface="Arial" charset="0"/>
              </a:rPr>
              <a:t>поймете, как использовать сети для проверки</a:t>
            </a:r>
          </a:p>
          <a:p>
            <a:pPr marL="190500" indent="-187325" algn="l">
              <a:lnSpc>
                <a:spcPct val="100000"/>
              </a:lnSpc>
              <a:spcBef>
                <a:spcPct val="0"/>
              </a:spcBef>
            </a:pPr>
            <a:endParaRPr lang="en-US" sz="1600" u="none" noProof="1">
              <a:latin typeface="Arial" charset="0"/>
            </a:endParaRPr>
          </a:p>
        </p:txBody>
      </p:sp>
      <p:grpSp>
        <p:nvGrpSpPr>
          <p:cNvPr id="16388" name="Gruppo 7"/>
          <p:cNvGrpSpPr>
            <a:grpSpLocks/>
          </p:cNvGrpSpPr>
          <p:nvPr/>
        </p:nvGrpSpPr>
        <p:grpSpPr bwMode="auto">
          <a:xfrm>
            <a:off x="465138" y="2228849"/>
            <a:ext cx="4621212" cy="3337659"/>
            <a:chOff x="393700" y="1962150"/>
            <a:chExt cx="3911600" cy="315595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155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Содержание и цели</a:t>
            </a:r>
          </a:p>
        </p:txBody>
      </p:sp>
      <p:sp>
        <p:nvSpPr>
          <p:cNvPr id="16390" name="Text Box 23"/>
          <p:cNvSpPr txBox="1">
            <a:spLocks noChangeArrowheads="1"/>
          </p:cNvSpPr>
          <p:nvPr/>
        </p:nvSpPr>
        <p:spPr bwMode="auto">
          <a:xfrm>
            <a:off x="517525" y="2273300"/>
            <a:ext cx="4500563" cy="2431435"/>
          </a:xfrm>
          <a:prstGeom prst="rect">
            <a:avLst/>
          </a:prstGeom>
          <a:noFill/>
          <a:ln w="9525">
            <a:noFill/>
            <a:miter lim="800000"/>
            <a:headEnd/>
            <a:tailEnd/>
          </a:ln>
        </p:spPr>
        <p:txBody>
          <a:bodyPr>
            <a:spAutoFit/>
          </a:bodyPr>
          <a:lstStyle/>
          <a:p>
            <a:pPr algn="l">
              <a:lnSpc>
                <a:spcPct val="100000"/>
              </a:lnSpc>
              <a:spcBef>
                <a:spcPct val="0"/>
              </a:spcBef>
            </a:pPr>
            <a:r>
              <a:rPr lang="ru-RU" sz="1600" b="1" u="none">
                <a:solidFill>
                  <a:schemeClr val="bg1"/>
                </a:solidFill>
                <a:latin typeface="Arial" charset="0"/>
              </a:rPr>
              <a:t>Содержание</a:t>
            </a:r>
          </a:p>
          <a:p>
            <a:pPr algn="l">
              <a:lnSpc>
                <a:spcPct val="100000"/>
              </a:lnSpc>
              <a:spcBef>
                <a:spcPct val="0"/>
              </a:spcBef>
            </a:pPr>
            <a:endParaRPr lang="it-IT" sz="1600" b="1" u="none" dirty="0">
              <a:latin typeface="Arial" charset="0"/>
            </a:endParaRPr>
          </a:p>
          <a:p>
            <a:pPr algn="l">
              <a:lnSpc>
                <a:spcPct val="100000"/>
              </a:lnSpc>
              <a:spcBef>
                <a:spcPct val="0"/>
              </a:spcBef>
            </a:pPr>
            <a:r>
              <a:rPr lang="ru-RU" sz="1600" u="none">
                <a:latin typeface="Arial" charset="0"/>
                <a:cs typeface="Times New Roman" pitchFamily="18" charset="0"/>
              </a:rPr>
              <a:t>В данном блоке мы изучим следующие темы:</a:t>
            </a:r>
          </a:p>
          <a:p>
            <a:pPr algn="l">
              <a:lnSpc>
                <a:spcPct val="100000"/>
              </a:lnSpc>
              <a:spcBef>
                <a:spcPct val="0"/>
              </a:spcBef>
            </a:pPr>
            <a:endParaRPr lang="it-IT" sz="800" u="none" dirty="0">
              <a:latin typeface="Arial" charset="0"/>
              <a:cs typeface="Times New Roman" pitchFamily="18" charset="0"/>
            </a:endParaRPr>
          </a:p>
          <a:p>
            <a:pPr algn="l">
              <a:lnSpc>
                <a:spcPct val="100000"/>
              </a:lnSpc>
              <a:spcBef>
                <a:spcPct val="0"/>
              </a:spcBef>
              <a:buFontTx/>
              <a:buChar char="•"/>
            </a:pPr>
            <a:r>
              <a:rPr lang="ru-RU" sz="1600" u="none">
                <a:latin typeface="Arial" charset="0"/>
                <a:cs typeface="Times New Roman" pitchFamily="18" charset="0"/>
              </a:rPr>
              <a:t> Определение проверки</a:t>
            </a:r>
          </a:p>
          <a:p>
            <a:pPr algn="l">
              <a:lnSpc>
                <a:spcPct val="100000"/>
              </a:lnSpc>
              <a:spcBef>
                <a:spcPct val="0"/>
              </a:spcBef>
              <a:buFontTx/>
              <a:buChar char="•"/>
            </a:pPr>
            <a:r>
              <a:rPr lang="ru-RU" sz="1600" u="none">
                <a:latin typeface="Arial" charset="0"/>
                <a:cs typeface="Times New Roman" pitchFamily="18" charset="0"/>
              </a:rPr>
              <a:t> Источники для проверки </a:t>
            </a:r>
          </a:p>
          <a:p>
            <a:pPr algn="l">
              <a:lnSpc>
                <a:spcPct val="100000"/>
              </a:lnSpc>
              <a:spcBef>
                <a:spcPct val="0"/>
              </a:spcBef>
              <a:buFontTx/>
              <a:buChar char="•"/>
            </a:pPr>
            <a:r>
              <a:rPr lang="ru-RU" sz="1600" u="none">
                <a:latin typeface="Arial" charset="0"/>
                <a:cs typeface="Times New Roman" pitchFamily="18" charset="0"/>
              </a:rPr>
              <a:t> Процесс проверки</a:t>
            </a:r>
          </a:p>
          <a:p>
            <a:pPr algn="l">
              <a:lnSpc>
                <a:spcPct val="100000"/>
              </a:lnSpc>
              <a:spcBef>
                <a:spcPct val="0"/>
              </a:spcBef>
              <a:buFontTx/>
              <a:buChar char="•"/>
            </a:pPr>
            <a:r>
              <a:rPr lang="ru-RU" sz="1600" u="none">
                <a:latin typeface="Arial" charset="0"/>
                <a:cs typeface="Times New Roman" pitchFamily="18" charset="0"/>
              </a:rPr>
              <a:t> Сети для проверки</a:t>
            </a:r>
          </a:p>
          <a:p>
            <a:pPr algn="l">
              <a:lnSpc>
                <a:spcPct val="100000"/>
              </a:lnSpc>
              <a:spcBef>
                <a:spcPct val="0"/>
              </a:spcBef>
              <a:buFontTx/>
              <a:buChar char="•"/>
            </a:pPr>
            <a:r>
              <a:rPr lang="ru-RU" sz="1600" u="none">
                <a:latin typeface="Arial" charset="0"/>
                <a:cs typeface="Times New Roman" pitchFamily="18" charset="0"/>
              </a:rPr>
              <a:t> Пример</a:t>
            </a:r>
          </a:p>
          <a:p>
            <a:pPr algn="l">
              <a:lnSpc>
                <a:spcPct val="100000"/>
              </a:lnSpc>
              <a:spcBef>
                <a:spcPct val="0"/>
              </a:spcBef>
              <a:buFontTx/>
              <a:buChar char="•"/>
            </a:pPr>
            <a:r>
              <a:rPr lang="ru-RU" sz="1600" u="none">
                <a:latin typeface="Arial" charset="0"/>
                <a:cs typeface="Times New Roman" pitchFamily="18" charset="0"/>
              </a:rPr>
              <a:t> Резюме</a:t>
            </a: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6390785" y="4054721"/>
            <a:ext cx="3911827" cy="2298922"/>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pic>
        <p:nvPicPr>
          <p:cNvPr id="2" name="Picture 8" descr="Afbeeldingsresultaat voor validation"/>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45180" y="1628800"/>
            <a:ext cx="3157353" cy="2841619"/>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10"/>
          <p:cNvSpPr txBox="1">
            <a:spLocks noChangeArrowheads="1"/>
          </p:cNvSpPr>
          <p:nvPr/>
        </p:nvSpPr>
        <p:spPr bwMode="auto">
          <a:xfrm>
            <a:off x="4214848" y="1677598"/>
            <a:ext cx="1881669" cy="480131"/>
          </a:xfrm>
          <a:prstGeom prst="rect">
            <a:avLst/>
          </a:prstGeom>
          <a:noFill/>
          <a:ln w="9525">
            <a:noFill/>
            <a:miter lim="800000"/>
            <a:headEnd/>
            <a:tailEnd/>
          </a:ln>
        </p:spPr>
        <p:txBody>
          <a:bodyPr wrap="none">
            <a:spAutoFit/>
          </a:bodyPr>
          <a:lstStyle/>
          <a:p>
            <a:pPr algn="l"/>
            <a:r>
              <a:rPr lang="ru-RU" sz="2800" b="1" u="none">
                <a:solidFill>
                  <a:srgbClr val="69AE23"/>
                </a:solidFill>
                <a:latin typeface="Arial" panose="020B0604020202020204" pitchFamily="34" charset="0"/>
                <a:cs typeface="Arial" panose="020B0604020202020204" pitchFamily="34" charset="0"/>
              </a:rPr>
              <a:t>Проверка</a:t>
            </a:r>
          </a:p>
        </p:txBody>
      </p:sp>
      <p:grpSp>
        <p:nvGrpSpPr>
          <p:cNvPr id="14" name="Group 13"/>
          <p:cNvGrpSpPr/>
          <p:nvPr/>
        </p:nvGrpSpPr>
        <p:grpSpPr>
          <a:xfrm>
            <a:off x="4451963" y="2302797"/>
            <a:ext cx="5850649" cy="1875712"/>
            <a:chOff x="4455570" y="1879996"/>
            <a:chExt cx="5850649" cy="1875712"/>
          </a:xfrm>
        </p:grpSpPr>
        <p:sp>
          <p:nvSpPr>
            <p:cNvPr id="4" name="Rectangle 3"/>
            <p:cNvSpPr/>
            <p:nvPr/>
          </p:nvSpPr>
          <p:spPr bwMode="auto">
            <a:xfrm>
              <a:off x="4455570" y="2018921"/>
              <a:ext cx="5850649" cy="915024"/>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5" name="TextBox 4"/>
            <p:cNvSpPr txBox="1"/>
            <p:nvPr/>
          </p:nvSpPr>
          <p:spPr>
            <a:xfrm>
              <a:off x="4995630" y="2129720"/>
              <a:ext cx="4995556" cy="738664"/>
            </a:xfrm>
            <a:prstGeom prst="rect">
              <a:avLst/>
            </a:prstGeom>
            <a:noFill/>
          </p:spPr>
          <p:txBody>
            <a:bodyPr wrap="square" rtlCol="0">
              <a:spAutoFit/>
            </a:bodyPr>
            <a:lstStyle/>
            <a:p>
              <a:pPr marR="0" lvl="0" algn="l" defTabSz="820738" eaLnBrk="0" latinLnBrk="0" hangingPunct="0">
                <a:lnSpc>
                  <a:spcPct val="100000"/>
                </a:lnSpc>
                <a:spcBef>
                  <a:spcPct val="0"/>
                </a:spcBef>
                <a:buClr>
                  <a:srgbClr val="B22C1B"/>
                </a:buClr>
                <a:buSzPct val="80000"/>
                <a:tabLst>
                  <a:tab pos="341313" algn="l"/>
                  <a:tab pos="1150938" algn="l"/>
                </a:tabLst>
                <a:defRPr/>
              </a:pPr>
              <a:r>
                <a:rPr lang="ru-RU" sz="1400" u="none">
                  <a:latin typeface="Arial" charset="0"/>
                  <a:cs typeface="Times New Roman" pitchFamily="18" charset="0"/>
                </a:rPr>
                <a:t>Процесс утверждения </a:t>
              </a:r>
              <a:r>
                <a:rPr lang="ru-RU" sz="1400" b="1" u="none">
                  <a:solidFill>
                    <a:srgbClr val="69AE23"/>
                  </a:solidFill>
                  <a:latin typeface="Arial" charset="0"/>
                  <a:cs typeface="Times New Roman" pitchFamily="18" charset="0"/>
                </a:rPr>
                <a:t>точности</a:t>
              </a:r>
              <a:r>
                <a:rPr lang="ru-RU" sz="1400" u="none">
                  <a:latin typeface="Arial" charset="0"/>
                  <a:cs typeface="Times New Roman" pitchFamily="18" charset="0"/>
                </a:rPr>
                <a:t> и </a:t>
              </a:r>
              <a:r>
                <a:rPr lang="ru-RU" sz="1400" b="1" u="none">
                  <a:solidFill>
                    <a:srgbClr val="69AE23"/>
                  </a:solidFill>
                  <a:latin typeface="Arial" charset="0"/>
                  <a:cs typeface="Times New Roman" pitchFamily="18" charset="0"/>
                </a:rPr>
                <a:t>достоверности</a:t>
              </a:r>
              <a:r>
                <a:rPr lang="ru-RU" sz="1400" u="none">
                  <a:latin typeface="Arial" charset="0"/>
                  <a:cs typeface="Times New Roman" pitchFamily="18" charset="0"/>
                </a:rPr>
                <a:t> информации, полученной из неофициальных источников (непроверенная информация).</a:t>
              </a:r>
            </a:p>
          </p:txBody>
        </p:sp>
        <p:sp>
          <p:nvSpPr>
            <p:cNvPr id="6" name="TextBox 5"/>
            <p:cNvSpPr txBox="1"/>
            <p:nvPr/>
          </p:nvSpPr>
          <p:spPr>
            <a:xfrm>
              <a:off x="4455570" y="1879996"/>
              <a:ext cx="540059" cy="1421928"/>
            </a:xfrm>
            <a:prstGeom prst="rect">
              <a:avLst/>
            </a:prstGeom>
            <a:noFill/>
          </p:spPr>
          <p:txBody>
            <a:bodyPr wrap="square" rtlCol="0">
              <a:spAutoFit/>
            </a:bodyPr>
            <a:lstStyle/>
            <a:p>
              <a:r>
                <a:rPr lang="ru-RU" sz="9600" u="none" dirty="0">
                  <a:ln w="0"/>
                  <a:solidFill>
                    <a:srgbClr val="69AE23"/>
                  </a:solidFill>
                  <a:effectLst>
                    <a:outerShdw blurRad="38100" dist="25400" dir="5400000" algn="ctr" rotWithShape="0">
                      <a:srgbClr val="6E747A">
                        <a:alpha val="43000"/>
                      </a:srgbClr>
                    </a:outerShdw>
                  </a:effectLst>
                </a:rPr>
                <a:t>«</a:t>
              </a:r>
            </a:p>
          </p:txBody>
        </p:sp>
        <p:sp>
          <p:nvSpPr>
            <p:cNvPr id="7" name="TextBox 6"/>
            <p:cNvSpPr txBox="1"/>
            <p:nvPr/>
          </p:nvSpPr>
          <p:spPr>
            <a:xfrm>
              <a:off x="9762553" y="2333780"/>
              <a:ext cx="540059" cy="1421928"/>
            </a:xfrm>
            <a:prstGeom prst="rect">
              <a:avLst/>
            </a:prstGeom>
            <a:noFill/>
          </p:spPr>
          <p:txBody>
            <a:bodyPr wrap="square" rtlCol="0">
              <a:spAutoFit/>
            </a:bodyPr>
            <a:lstStyle/>
            <a:p>
              <a:r>
                <a:rPr lang="ru-RU" sz="9600" u="none" dirty="0">
                  <a:ln w="0"/>
                  <a:solidFill>
                    <a:srgbClr val="69AE23"/>
                  </a:solidFill>
                  <a:effectLst>
                    <a:outerShdw blurRad="38100" dist="25400" dir="5400000" algn="ctr" rotWithShape="0">
                      <a:srgbClr val="6E747A">
                        <a:alpha val="43000"/>
                      </a:srgbClr>
                    </a:outerShdw>
                  </a:effectLst>
                </a:rPr>
                <a:t>» </a:t>
              </a:r>
            </a:p>
          </p:txBody>
        </p:sp>
      </p:grpSp>
      <p:sp>
        <p:nvSpPr>
          <p:cNvPr id="9" name="Rectangle 1"/>
          <p:cNvSpPr>
            <a:spLocks noChangeArrowheads="1"/>
          </p:cNvSpPr>
          <p:nvPr/>
        </p:nvSpPr>
        <p:spPr bwMode="auto">
          <a:xfrm>
            <a:off x="945181" y="4695889"/>
            <a:ext cx="5189182" cy="1298817"/>
          </a:xfrm>
          <a:prstGeom prst="rect">
            <a:avLst/>
          </a:prstGeom>
          <a:noFill/>
          <a:ln w="9525">
            <a:noFill/>
            <a:miter lim="800000"/>
            <a:headEnd/>
            <a:tailEnd/>
          </a:ln>
        </p:spPr>
        <p:txBody>
          <a:bodyPr wrap="square" anchor="ctr">
            <a:spAutoFit/>
          </a:bodyPr>
          <a:lstStyle/>
          <a:p>
            <a:pPr algn="just" eaLnBrk="0" hangingPunct="0">
              <a:buClr>
                <a:srgbClr val="85CA3A"/>
              </a:buClr>
            </a:pPr>
            <a:r>
              <a:rPr lang="ru-RU" sz="1600" b="1" u="none">
                <a:latin typeface="Arial" charset="0"/>
                <a:cs typeface="Times New Roman" pitchFamily="18" charset="0"/>
              </a:rPr>
              <a:t>Проверка является третьим этапом процесса ЭА     </a:t>
            </a:r>
          </a:p>
          <a:p>
            <a:pPr algn="just" eaLnBrk="0" hangingPunct="0">
              <a:buClr>
                <a:srgbClr val="85CA3A"/>
              </a:buClr>
            </a:pPr>
            <a:endParaRPr lang="en-GB" sz="1600" u="none" dirty="0">
              <a:latin typeface="Arial" charset="0"/>
              <a:cs typeface="Times New Roman" pitchFamily="18" charset="0"/>
            </a:endParaRPr>
          </a:p>
          <a:p>
            <a:pPr marL="285750" indent="-285750" algn="just" eaLnBrk="0" hangingPunct="0">
              <a:buClr>
                <a:srgbClr val="85CA3A"/>
              </a:buClr>
              <a:buFont typeface="Wingdings" panose="05000000000000000000" pitchFamily="2" charset="2"/>
              <a:buChar char="è"/>
            </a:pPr>
            <a:r>
              <a:rPr lang="ru-RU" sz="1600" u="none">
                <a:latin typeface="Arial" charset="0"/>
                <a:cs typeface="Times New Roman" pitchFamily="18" charset="0"/>
              </a:rPr>
              <a:t>Цель процесса проверки заключается в </a:t>
            </a:r>
            <a:r>
              <a:rPr lang="ru-RU" sz="1600" b="1" u="none">
                <a:solidFill>
                  <a:srgbClr val="69AE23"/>
                </a:solidFill>
                <a:latin typeface="Arial" charset="0"/>
                <a:cs typeface="Times New Roman" pitchFamily="18" charset="0"/>
              </a:rPr>
              <a:t>установлении реальности события, о котором сообщил непроверенный источник</a:t>
            </a:r>
            <a:r>
              <a:rPr lang="ru-RU" sz="1600" u="none">
                <a:latin typeface="Arial" charset="0"/>
                <a:cs typeface="Times New Roman" pitchFamily="18" charset="0"/>
              </a:rPr>
              <a:t>, например, онлайн-сообщения СМИ.</a:t>
            </a:r>
          </a:p>
        </p:txBody>
      </p:sp>
      <p:grpSp>
        <p:nvGrpSpPr>
          <p:cNvPr id="35" name="Group 34"/>
          <p:cNvGrpSpPr/>
          <p:nvPr/>
        </p:nvGrpSpPr>
        <p:grpSpPr>
          <a:xfrm>
            <a:off x="6819451" y="4263701"/>
            <a:ext cx="3410926" cy="2045619"/>
            <a:chOff x="6688045" y="3361722"/>
            <a:chExt cx="3410926" cy="2045619"/>
          </a:xfrm>
        </p:grpSpPr>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88045" y="3718391"/>
              <a:ext cx="3410926" cy="1432691"/>
            </a:xfrm>
            <a:prstGeom prst="rect">
              <a:avLst/>
            </a:prstGeom>
          </p:spPr>
        </p:pic>
        <p:sp>
          <p:nvSpPr>
            <p:cNvPr id="17" name="Chevron 16"/>
            <p:cNvSpPr/>
            <p:nvPr/>
          </p:nvSpPr>
          <p:spPr>
            <a:xfrm>
              <a:off x="7965960" y="3896918"/>
              <a:ext cx="367186" cy="657207"/>
            </a:xfrm>
            <a:prstGeom prst="chevron">
              <a:avLst>
                <a:gd name="adj" fmla="val 62310"/>
              </a:avLst>
            </a:prstGeom>
            <a:solidFill>
              <a:srgbClr val="C4E6E0"/>
            </a:solidFill>
            <a:ln>
              <a:solidFill>
                <a:schemeClr val="accent1">
                  <a:lumMod val="20000"/>
                  <a:lumOff val="80000"/>
                </a:schemeClr>
              </a:solidFill>
            </a:ln>
            <a:effectLst/>
          </p:spPr>
        </p:sp>
        <p:sp>
          <p:nvSpPr>
            <p:cNvPr id="18" name="Chevron 17"/>
            <p:cNvSpPr/>
            <p:nvPr/>
          </p:nvSpPr>
          <p:spPr>
            <a:xfrm>
              <a:off x="8548870" y="3897852"/>
              <a:ext cx="367186" cy="656273"/>
            </a:xfrm>
            <a:prstGeom prst="chevron">
              <a:avLst>
                <a:gd name="adj" fmla="val 62310"/>
              </a:avLst>
            </a:prstGeom>
            <a:solidFill>
              <a:srgbClr val="70AD47">
                <a:lumMod val="60000"/>
                <a:lumOff val="40000"/>
              </a:srgbClr>
            </a:solidFill>
            <a:ln>
              <a:noFill/>
            </a:ln>
            <a:effectLst/>
          </p:spPr>
        </p:sp>
        <p:sp>
          <p:nvSpPr>
            <p:cNvPr id="19" name="TextBox 18"/>
            <p:cNvSpPr txBox="1"/>
            <p:nvPr/>
          </p:nvSpPr>
          <p:spPr>
            <a:xfrm>
              <a:off x="7661986" y="3479754"/>
              <a:ext cx="261610" cy="38591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500" u="none" dirty="0">
                  <a:solidFill>
                    <a:prstClr val="black"/>
                  </a:solidFill>
                  <a:latin typeface="Calibri" panose="020F0502020204030204"/>
                </a:rPr>
                <a:t>Скрининг</a:t>
              </a:r>
            </a:p>
          </p:txBody>
        </p:sp>
        <p:sp>
          <p:nvSpPr>
            <p:cNvPr id="20" name="TextBox 19"/>
            <p:cNvSpPr txBox="1"/>
            <p:nvPr/>
          </p:nvSpPr>
          <p:spPr>
            <a:xfrm>
              <a:off x="7937927" y="3361722"/>
              <a:ext cx="261610" cy="494794"/>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500" u="none" dirty="0">
                  <a:solidFill>
                    <a:prstClr val="black"/>
                  </a:solidFill>
                  <a:latin typeface="Calibri" panose="020F0502020204030204"/>
                </a:rPr>
                <a:t>Фильтрация</a:t>
              </a:r>
            </a:p>
          </p:txBody>
        </p:sp>
        <p:sp>
          <p:nvSpPr>
            <p:cNvPr id="21" name="TextBox 20"/>
            <p:cNvSpPr txBox="1"/>
            <p:nvPr/>
          </p:nvSpPr>
          <p:spPr>
            <a:xfrm>
              <a:off x="8186740" y="3399012"/>
              <a:ext cx="276999" cy="46061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600" b="1" u="none" dirty="0">
                  <a:solidFill>
                    <a:prstClr val="black"/>
                  </a:solidFill>
                  <a:latin typeface="Calibri" panose="020F0502020204030204"/>
                </a:rPr>
                <a:t>Проверка</a:t>
              </a:r>
            </a:p>
          </p:txBody>
        </p:sp>
        <p:sp>
          <p:nvSpPr>
            <p:cNvPr id="22" name="TextBox 21"/>
            <p:cNvSpPr txBox="1"/>
            <p:nvPr/>
          </p:nvSpPr>
          <p:spPr>
            <a:xfrm>
              <a:off x="8463662" y="3409958"/>
              <a:ext cx="276999" cy="44967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600" u="none" dirty="0">
                  <a:solidFill>
                    <a:prstClr val="black"/>
                  </a:solidFill>
                  <a:latin typeface="Calibri" panose="020F0502020204030204"/>
                </a:rPr>
                <a:t>Анализ</a:t>
              </a:r>
            </a:p>
          </p:txBody>
        </p:sp>
        <p:sp>
          <p:nvSpPr>
            <p:cNvPr id="23" name="TextBox 22"/>
            <p:cNvSpPr txBox="1"/>
            <p:nvPr/>
          </p:nvSpPr>
          <p:spPr>
            <a:xfrm>
              <a:off x="9125707" y="4099799"/>
              <a:ext cx="770361" cy="270702"/>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ru-RU" sz="1000" u="none" dirty="0">
                  <a:solidFill>
                    <a:prstClr val="black">
                      <a:hueOff val="0"/>
                      <a:satOff val="0"/>
                      <a:lumOff val="0"/>
                      <a:alphaOff val="0"/>
                    </a:prstClr>
                  </a:solidFill>
                  <a:latin typeface="Calibri" panose="020F0502020204030204"/>
                </a:rPr>
                <a:t>Предметы интереса</a:t>
              </a:r>
            </a:p>
          </p:txBody>
        </p:sp>
        <p:sp>
          <p:nvSpPr>
            <p:cNvPr id="24" name="Oval 23"/>
            <p:cNvSpPr/>
            <p:nvPr/>
          </p:nvSpPr>
          <p:spPr>
            <a:xfrm flipH="1">
              <a:off x="9026712" y="3885903"/>
              <a:ext cx="275169" cy="250954"/>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25" name="Oval 24"/>
            <p:cNvSpPr/>
            <p:nvPr/>
          </p:nvSpPr>
          <p:spPr>
            <a:xfrm flipH="1">
              <a:off x="9630608" y="3851711"/>
              <a:ext cx="278009" cy="23275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26" name="Oval 25"/>
            <p:cNvSpPr/>
            <p:nvPr/>
          </p:nvSpPr>
          <p:spPr>
            <a:xfrm flipH="1">
              <a:off x="9364282" y="4408287"/>
              <a:ext cx="293211" cy="25707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27" name="TextBox 26"/>
            <p:cNvSpPr txBox="1"/>
            <p:nvPr/>
          </p:nvSpPr>
          <p:spPr>
            <a:xfrm>
              <a:off x="8979701" y="3943685"/>
              <a:ext cx="432357" cy="153888"/>
            </a:xfrm>
            <a:prstGeom prst="rect">
              <a:avLst/>
            </a:prstGeom>
            <a:noFill/>
          </p:spPr>
          <p:txBody>
            <a:bodyPr wrap="square" rtlCol="0">
              <a:spAutoFit/>
            </a:bodyPr>
            <a:lstStyle/>
            <a:p>
              <a:pPr algn="l" defTabSz="810067" fontAlgn="auto">
                <a:lnSpc>
                  <a:spcPct val="100000"/>
                </a:lnSpc>
                <a:spcBef>
                  <a:spcPts val="0"/>
                </a:spcBef>
                <a:spcAft>
                  <a:spcPts val="0"/>
                </a:spcAft>
              </a:pPr>
              <a:r>
                <a:rPr lang="ru-RU" sz="400" u="none" dirty="0">
                  <a:solidFill>
                    <a:prstClr val="black"/>
                  </a:solidFill>
                  <a:latin typeface="Calibri" panose="020F0502020204030204"/>
                </a:rPr>
                <a:t>Сигнал</a:t>
              </a:r>
            </a:p>
          </p:txBody>
        </p:sp>
        <p:sp>
          <p:nvSpPr>
            <p:cNvPr id="28" name="TextBox 27"/>
            <p:cNvSpPr txBox="1"/>
            <p:nvPr/>
          </p:nvSpPr>
          <p:spPr>
            <a:xfrm>
              <a:off x="9581705" y="3897561"/>
              <a:ext cx="394179" cy="153888"/>
            </a:xfrm>
            <a:prstGeom prst="rect">
              <a:avLst/>
            </a:prstGeom>
            <a:noFill/>
          </p:spPr>
          <p:txBody>
            <a:bodyPr wrap="square" rtlCol="0">
              <a:spAutoFit/>
            </a:bodyPr>
            <a:lstStyle/>
            <a:p>
              <a:pPr algn="l" defTabSz="810067" fontAlgn="auto">
                <a:lnSpc>
                  <a:spcPct val="100000"/>
                </a:lnSpc>
                <a:spcBef>
                  <a:spcPts val="0"/>
                </a:spcBef>
                <a:spcAft>
                  <a:spcPts val="0"/>
                </a:spcAft>
              </a:pPr>
              <a:r>
                <a:rPr lang="ru-RU" sz="400" u="none" dirty="0">
                  <a:solidFill>
                    <a:prstClr val="black"/>
                  </a:solidFill>
                  <a:latin typeface="Calibri" panose="020F0502020204030204"/>
                </a:rPr>
                <a:t>Событие</a:t>
              </a:r>
            </a:p>
          </p:txBody>
        </p:sp>
        <p:sp>
          <p:nvSpPr>
            <p:cNvPr id="29" name="TextBox 28"/>
            <p:cNvSpPr txBox="1"/>
            <p:nvPr/>
          </p:nvSpPr>
          <p:spPr>
            <a:xfrm>
              <a:off x="9344722" y="4463210"/>
              <a:ext cx="458206" cy="153888"/>
            </a:xfrm>
            <a:prstGeom prst="rect">
              <a:avLst/>
            </a:prstGeom>
            <a:noFill/>
          </p:spPr>
          <p:txBody>
            <a:bodyPr wrap="square" rtlCol="0">
              <a:spAutoFit/>
            </a:bodyPr>
            <a:lstStyle/>
            <a:p>
              <a:pPr algn="l" defTabSz="810067" fontAlgn="auto">
                <a:lnSpc>
                  <a:spcPct val="100000"/>
                </a:lnSpc>
                <a:spcBef>
                  <a:spcPts val="0"/>
                </a:spcBef>
                <a:spcAft>
                  <a:spcPts val="0"/>
                </a:spcAft>
              </a:pPr>
              <a:r>
                <a:rPr lang="ru-RU" sz="400" u="none" dirty="0">
                  <a:solidFill>
                    <a:prstClr val="black"/>
                  </a:solidFill>
                  <a:latin typeface="Calibri" panose="020F0502020204030204"/>
                </a:rPr>
                <a:t>Угроза</a:t>
              </a:r>
            </a:p>
          </p:txBody>
        </p:sp>
        <p:sp>
          <p:nvSpPr>
            <p:cNvPr id="30" name="Chevron 29"/>
            <p:cNvSpPr/>
            <p:nvPr/>
          </p:nvSpPr>
          <p:spPr>
            <a:xfrm rot="5400000">
              <a:off x="9252224" y="4600391"/>
              <a:ext cx="483025" cy="570116"/>
            </a:xfrm>
            <a:prstGeom prst="chevron">
              <a:avLst>
                <a:gd name="adj" fmla="val 62709"/>
              </a:avLst>
            </a:prstGeom>
            <a:solidFill>
              <a:srgbClr val="70AD47">
                <a:lumMod val="20000"/>
                <a:lumOff val="80000"/>
              </a:srgbClr>
            </a:solidFill>
            <a:ln>
              <a:noFill/>
            </a:ln>
            <a:effectLst/>
          </p:spPr>
        </p:sp>
        <p:sp>
          <p:nvSpPr>
            <p:cNvPr id="31" name="TextBox 30"/>
            <p:cNvSpPr txBox="1"/>
            <p:nvPr/>
          </p:nvSpPr>
          <p:spPr>
            <a:xfrm>
              <a:off x="8913855" y="5080017"/>
              <a:ext cx="1093934" cy="327324"/>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ru-RU" sz="1100" u="none">
                  <a:solidFill>
                    <a:prstClr val="black">
                      <a:hueOff val="0"/>
                      <a:satOff val="0"/>
                      <a:lumOff val="0"/>
                      <a:alphaOff val="0"/>
                    </a:prstClr>
                  </a:solidFill>
                  <a:latin typeface="Calibri" panose="020F0502020204030204"/>
                </a:rPr>
                <a:t>Последующие действия</a:t>
              </a:r>
            </a:p>
          </p:txBody>
        </p:sp>
      </p:grpSp>
      <p:sp>
        <p:nvSpPr>
          <p:cNvPr id="32" name="Rectangle 31"/>
          <p:cNvSpPr/>
          <p:nvPr/>
        </p:nvSpPr>
        <p:spPr bwMode="auto">
          <a:xfrm>
            <a:off x="8386022" y="4171089"/>
            <a:ext cx="300752" cy="1410789"/>
          </a:xfrm>
          <a:prstGeom prst="rect">
            <a:avLst/>
          </a:prstGeom>
          <a:solidFill>
            <a:srgbClr val="69AE23">
              <a:alpha val="25000"/>
            </a:srgbClr>
          </a:solidFill>
          <a:ln w="28575" cap="flat" cmpd="sng" algn="ctr">
            <a:solidFill>
              <a:srgbClr val="69AE2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33" name="TextBox 32"/>
          <p:cNvSpPr txBox="1"/>
          <p:nvPr/>
        </p:nvSpPr>
        <p:spPr>
          <a:xfrm>
            <a:off x="1018753" y="865334"/>
            <a:ext cx="1886368" cy="369332"/>
          </a:xfrm>
          <a:prstGeom prst="rect">
            <a:avLst/>
          </a:prstGeom>
          <a:noFill/>
        </p:spPr>
        <p:txBody>
          <a:bodyPr wrap="square" rtlCol="0">
            <a:spAutoFit/>
          </a:bodyPr>
          <a:lstStyle/>
          <a:p>
            <a:r>
              <a:rPr lang="ru-RU" sz="2000" b="1" u="none">
                <a:solidFill>
                  <a:srgbClr val="69AE23"/>
                </a:solidFill>
              </a:rPr>
              <a:t>Определение</a:t>
            </a:r>
          </a:p>
        </p:txBody>
      </p:sp>
      <p:sp>
        <p:nvSpPr>
          <p:cNvPr id="34" name="TextBox 33">
            <a:extLst>
              <a:ext uri="{FF2B5EF4-FFF2-40B4-BE49-F238E27FC236}">
                <a16:creationId xmlns:a16="http://schemas.microsoft.com/office/drawing/2014/main" id="{ACD61AC9-178B-4C85-A882-7CBD91D0D179}"/>
              </a:ext>
            </a:extLst>
          </p:cNvPr>
          <p:cNvSpPr txBox="1"/>
          <p:nvPr/>
        </p:nvSpPr>
        <p:spPr>
          <a:xfrm>
            <a:off x="6838293" y="5009643"/>
            <a:ext cx="915635" cy="244682"/>
          </a:xfrm>
          <a:prstGeom prst="rect">
            <a:avLst/>
          </a:prstGeom>
          <a:noFill/>
        </p:spPr>
        <p:txBody>
          <a:bodyPr wrap="none" rtlCol="0">
            <a:spAutoFit/>
          </a:bodyPr>
          <a:lstStyle/>
          <a:p>
            <a:r>
              <a:rPr lang="ru-RU" sz="1100" u="none" dirty="0">
                <a:latin typeface="+mn-lt"/>
              </a:rPr>
              <a:t>Информация</a:t>
            </a:r>
          </a:p>
        </p:txBody>
      </p:sp>
    </p:spTree>
    <p:extLst>
      <p:ext uri="{BB962C8B-B14F-4D97-AF65-F5344CB8AC3E}">
        <p14:creationId xmlns:p14="http://schemas.microsoft.com/office/powerpoint/2010/main" val="765589452"/>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3169701474"/>
              </p:ext>
            </p:extLst>
          </p:nvPr>
        </p:nvGraphicFramePr>
        <p:xfrm>
          <a:off x="1185622" y="917850"/>
          <a:ext cx="8415935"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8" name="Group 37"/>
          <p:cNvGrpSpPr/>
          <p:nvPr/>
        </p:nvGrpSpPr>
        <p:grpSpPr>
          <a:xfrm>
            <a:off x="6514471" y="5756107"/>
            <a:ext cx="1368917" cy="607106"/>
            <a:chOff x="856096" y="1822082"/>
            <a:chExt cx="1189957" cy="761066"/>
          </a:xfrm>
        </p:grpSpPr>
        <p:sp>
          <p:nvSpPr>
            <p:cNvPr id="39" name="Oval 38"/>
            <p:cNvSpPr/>
            <p:nvPr/>
          </p:nvSpPr>
          <p:spPr>
            <a:xfrm>
              <a:off x="856096" y="1822082"/>
              <a:ext cx="1189957" cy="76106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0" name="Oval 4"/>
            <p:cNvSpPr txBox="1"/>
            <p:nvPr/>
          </p:nvSpPr>
          <p:spPr>
            <a:xfrm>
              <a:off x="1030361" y="1933538"/>
              <a:ext cx="841427" cy="53815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a:solidFill>
                    <a:srgbClr val="BAC6AF"/>
                  </a:solidFill>
                  <a:latin typeface="Calibri" panose="020F0502020204030204" pitchFamily="34" charset="0"/>
                </a:rPr>
                <a:t>EPIS</a:t>
              </a:r>
            </a:p>
          </p:txBody>
        </p:sp>
      </p:grpSp>
      <p:grpSp>
        <p:nvGrpSpPr>
          <p:cNvPr id="53" name="Group 52"/>
          <p:cNvGrpSpPr/>
          <p:nvPr/>
        </p:nvGrpSpPr>
        <p:grpSpPr>
          <a:xfrm>
            <a:off x="3098514" y="4379866"/>
            <a:ext cx="1216736" cy="555922"/>
            <a:chOff x="470216" y="2053560"/>
            <a:chExt cx="1058226" cy="555922"/>
          </a:xfrm>
        </p:grpSpPr>
        <p:sp>
          <p:nvSpPr>
            <p:cNvPr id="54" name="Oval 53"/>
            <p:cNvSpPr/>
            <p:nvPr/>
          </p:nvSpPr>
          <p:spPr>
            <a:xfrm>
              <a:off x="470216" y="2053560"/>
              <a:ext cx="1058226" cy="555922"/>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5" name="Oval 4"/>
            <p:cNvSpPr txBox="1"/>
            <p:nvPr/>
          </p:nvSpPr>
          <p:spPr>
            <a:xfrm>
              <a:off x="625190" y="2123547"/>
              <a:ext cx="748278" cy="39309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1100" dirty="0">
                  <a:solidFill>
                    <a:srgbClr val="BAC6AF"/>
                  </a:solidFill>
                  <a:latin typeface="Calibri" panose="020F0502020204030204" pitchFamily="34" charset="0"/>
                </a:rPr>
                <a:t>Блоги:</a:t>
              </a:r>
            </a:p>
            <a:p>
              <a:pPr lvl="0" algn="ctr" defTabSz="889000">
                <a:lnSpc>
                  <a:spcPct val="90000"/>
                </a:lnSpc>
                <a:spcBef>
                  <a:spcPct val="0"/>
                </a:spcBef>
                <a:spcAft>
                  <a:spcPct val="35000"/>
                </a:spcAft>
              </a:pPr>
              <a:r>
                <a:rPr lang="ru-RU" sz="1100" dirty="0" err="1">
                  <a:solidFill>
                    <a:srgbClr val="BAC6AF"/>
                  </a:solidFill>
                  <a:latin typeface="Calibri" panose="020F0502020204030204" pitchFamily="34" charset="0"/>
                </a:rPr>
                <a:t>FluTrackers</a:t>
              </a:r>
              <a:endParaRPr lang="ru-RU" sz="1100" dirty="0">
                <a:solidFill>
                  <a:srgbClr val="BAC6AF"/>
                </a:solidFill>
                <a:latin typeface="Calibri" panose="020F0502020204030204" pitchFamily="34" charset="0"/>
              </a:endParaRPr>
            </a:p>
          </p:txBody>
        </p:sp>
      </p:grpSp>
      <p:grpSp>
        <p:nvGrpSpPr>
          <p:cNvPr id="44" name="Group 43"/>
          <p:cNvGrpSpPr/>
          <p:nvPr/>
        </p:nvGrpSpPr>
        <p:grpSpPr>
          <a:xfrm>
            <a:off x="6396891" y="5172733"/>
            <a:ext cx="1376325" cy="610611"/>
            <a:chOff x="3519050" y="1450469"/>
            <a:chExt cx="1376325" cy="757309"/>
          </a:xfrm>
        </p:grpSpPr>
        <p:sp>
          <p:nvSpPr>
            <p:cNvPr id="45" name="Oval 44"/>
            <p:cNvSpPr/>
            <p:nvPr/>
          </p:nvSpPr>
          <p:spPr>
            <a:xfrm>
              <a:off x="3519050" y="1450469"/>
              <a:ext cx="1376325" cy="757309"/>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6" name="Oval 4"/>
            <p:cNvSpPr txBox="1"/>
            <p:nvPr/>
          </p:nvSpPr>
          <p:spPr>
            <a:xfrm>
              <a:off x="3720608" y="1561374"/>
              <a:ext cx="973209" cy="53549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a:solidFill>
                    <a:srgbClr val="BAC6AF"/>
                  </a:solidFill>
                  <a:latin typeface="Calibri" panose="020F0502020204030204" pitchFamily="34" charset="0"/>
                </a:rPr>
                <a:t>ММСП </a:t>
              </a:r>
            </a:p>
          </p:txBody>
        </p:sp>
      </p:grpSp>
      <p:grpSp>
        <p:nvGrpSpPr>
          <p:cNvPr id="50" name="Group 49"/>
          <p:cNvGrpSpPr/>
          <p:nvPr/>
        </p:nvGrpSpPr>
        <p:grpSpPr>
          <a:xfrm>
            <a:off x="7542825" y="4529433"/>
            <a:ext cx="1246469" cy="579970"/>
            <a:chOff x="1299170" y="3006084"/>
            <a:chExt cx="1376325" cy="743945"/>
          </a:xfrm>
        </p:grpSpPr>
        <p:sp>
          <p:nvSpPr>
            <p:cNvPr id="51" name="Oval 50"/>
            <p:cNvSpPr/>
            <p:nvPr/>
          </p:nvSpPr>
          <p:spPr>
            <a:xfrm>
              <a:off x="1299170" y="3006084"/>
              <a:ext cx="1376325" cy="743945"/>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2" name="Oval 4"/>
            <p:cNvSpPr txBox="1"/>
            <p:nvPr/>
          </p:nvSpPr>
          <p:spPr>
            <a:xfrm>
              <a:off x="1500728" y="3045837"/>
              <a:ext cx="973209" cy="52604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50000"/>
                </a:lnSpc>
                <a:spcBef>
                  <a:spcPct val="0"/>
                </a:spcBef>
                <a:spcAft>
                  <a:spcPct val="35000"/>
                </a:spcAft>
              </a:pPr>
              <a:r>
                <a:rPr lang="ru-RU" sz="2000" b="0" noProof="0">
                  <a:solidFill>
                    <a:srgbClr val="BAC6AF"/>
                  </a:solidFill>
                  <a:latin typeface="Calibri" panose="020F0502020204030204" pitchFamily="34" charset="0"/>
                </a:rPr>
                <a:t>RASFF</a:t>
              </a:r>
            </a:p>
          </p:txBody>
        </p:sp>
      </p:grpSp>
      <p:grpSp>
        <p:nvGrpSpPr>
          <p:cNvPr id="87" name="Group 86"/>
          <p:cNvGrpSpPr/>
          <p:nvPr/>
        </p:nvGrpSpPr>
        <p:grpSpPr>
          <a:xfrm>
            <a:off x="8190938" y="2905595"/>
            <a:ext cx="1314941" cy="588079"/>
            <a:chOff x="7215523" y="5039678"/>
            <a:chExt cx="1314941" cy="588079"/>
          </a:xfrm>
        </p:grpSpPr>
        <p:sp>
          <p:nvSpPr>
            <p:cNvPr id="57" name="Oval 56"/>
            <p:cNvSpPr/>
            <p:nvPr/>
          </p:nvSpPr>
          <p:spPr>
            <a:xfrm>
              <a:off x="7215523" y="5039678"/>
              <a:ext cx="1314941" cy="588079"/>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8" name="Oval 4"/>
            <p:cNvSpPr txBox="1"/>
            <p:nvPr/>
          </p:nvSpPr>
          <p:spPr>
            <a:xfrm>
              <a:off x="7408091" y="5079495"/>
              <a:ext cx="929804" cy="41583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50000"/>
                </a:lnSpc>
                <a:spcBef>
                  <a:spcPct val="0"/>
                </a:spcBef>
                <a:spcAft>
                  <a:spcPct val="35000"/>
                </a:spcAft>
              </a:pPr>
              <a:r>
                <a:rPr lang="ru-RU" sz="2000" b="0" noProof="0">
                  <a:solidFill>
                    <a:srgbClr val="BAC6AF"/>
                  </a:solidFill>
                  <a:latin typeface="Calibri" panose="020F0502020204030204" pitchFamily="34" charset="0"/>
                </a:rPr>
                <a:t>ADNS</a:t>
              </a:r>
            </a:p>
          </p:txBody>
        </p:sp>
      </p:grpSp>
      <p:grpSp>
        <p:nvGrpSpPr>
          <p:cNvPr id="62" name="Group 61"/>
          <p:cNvGrpSpPr/>
          <p:nvPr/>
        </p:nvGrpSpPr>
        <p:grpSpPr>
          <a:xfrm>
            <a:off x="6131655" y="2717239"/>
            <a:ext cx="1411170" cy="730794"/>
            <a:chOff x="1770330" y="2377541"/>
            <a:chExt cx="1526357" cy="765083"/>
          </a:xfrm>
        </p:grpSpPr>
        <p:sp>
          <p:nvSpPr>
            <p:cNvPr id="63" name="Oval 62"/>
            <p:cNvSpPr/>
            <p:nvPr/>
          </p:nvSpPr>
          <p:spPr>
            <a:xfrm>
              <a:off x="1770330" y="2377541"/>
              <a:ext cx="1526357" cy="765083"/>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4" name="Oval 4"/>
            <p:cNvSpPr txBox="1"/>
            <p:nvPr/>
          </p:nvSpPr>
          <p:spPr>
            <a:xfrm>
              <a:off x="1993860" y="2489585"/>
              <a:ext cx="1079297" cy="54099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a:solidFill>
                    <a:srgbClr val="BAC6AF"/>
                  </a:solidFill>
                  <a:latin typeface="Calibri" panose="020F0502020204030204" pitchFamily="34" charset="0"/>
                </a:rPr>
                <a:t>EVD LabNet?</a:t>
              </a:r>
            </a:p>
          </p:txBody>
        </p:sp>
      </p:grpSp>
      <p:grpSp>
        <p:nvGrpSpPr>
          <p:cNvPr id="65" name="Group 64"/>
          <p:cNvGrpSpPr/>
          <p:nvPr/>
        </p:nvGrpSpPr>
        <p:grpSpPr>
          <a:xfrm>
            <a:off x="8577218" y="3753214"/>
            <a:ext cx="1283248" cy="695395"/>
            <a:chOff x="3583632" y="1626983"/>
            <a:chExt cx="1128305" cy="574946"/>
          </a:xfrm>
        </p:grpSpPr>
        <p:sp>
          <p:nvSpPr>
            <p:cNvPr id="66" name="Oval 65"/>
            <p:cNvSpPr/>
            <p:nvPr/>
          </p:nvSpPr>
          <p:spPr>
            <a:xfrm>
              <a:off x="3583632" y="1626983"/>
              <a:ext cx="1128305" cy="57494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7" name="Oval 4"/>
            <p:cNvSpPr txBox="1"/>
            <p:nvPr/>
          </p:nvSpPr>
          <p:spPr>
            <a:xfrm>
              <a:off x="3743178" y="1667800"/>
              <a:ext cx="860525" cy="50752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a:solidFill>
                    <a:srgbClr val="BAC6AF"/>
                  </a:solidFill>
                  <a:latin typeface="Calibri" panose="020F0502020204030204" pitchFamily="34" charset="0"/>
                </a:rPr>
                <a:t>GLEWS</a:t>
              </a:r>
            </a:p>
          </p:txBody>
        </p:sp>
      </p:grpSp>
      <p:grpSp>
        <p:nvGrpSpPr>
          <p:cNvPr id="68" name="Group 67"/>
          <p:cNvGrpSpPr/>
          <p:nvPr/>
        </p:nvGrpSpPr>
        <p:grpSpPr>
          <a:xfrm>
            <a:off x="1168093" y="2955723"/>
            <a:ext cx="1262252" cy="608292"/>
            <a:chOff x="3128199" y="1798354"/>
            <a:chExt cx="1441958" cy="904530"/>
          </a:xfrm>
        </p:grpSpPr>
        <p:sp>
          <p:nvSpPr>
            <p:cNvPr id="69" name="Oval 68"/>
            <p:cNvSpPr/>
            <p:nvPr/>
          </p:nvSpPr>
          <p:spPr>
            <a:xfrm>
              <a:off x="3128199" y="1798354"/>
              <a:ext cx="1441958" cy="90453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0" name="Oval 4"/>
            <p:cNvSpPr txBox="1"/>
            <p:nvPr/>
          </p:nvSpPr>
          <p:spPr>
            <a:xfrm>
              <a:off x="3339369" y="1930819"/>
              <a:ext cx="1019618" cy="6396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2000">
                  <a:solidFill>
                    <a:srgbClr val="BAC6AF"/>
                  </a:solidFill>
                  <a:latin typeface="Calibri" panose="020F0502020204030204" pitchFamily="34" charset="0"/>
                </a:rPr>
                <a:t>ProMED</a:t>
              </a:r>
            </a:p>
          </p:txBody>
        </p:sp>
      </p:grpSp>
      <p:grpSp>
        <p:nvGrpSpPr>
          <p:cNvPr id="59" name="Group 58"/>
          <p:cNvGrpSpPr/>
          <p:nvPr/>
        </p:nvGrpSpPr>
        <p:grpSpPr>
          <a:xfrm rot="14943593">
            <a:off x="3440094" y="1801961"/>
            <a:ext cx="844428" cy="1608484"/>
            <a:chOff x="2593395" y="151895"/>
            <a:chExt cx="844428" cy="1101989"/>
          </a:xfrm>
        </p:grpSpPr>
        <p:sp>
          <p:nvSpPr>
            <p:cNvPr id="60" name="Oval 59"/>
            <p:cNvSpPr/>
            <p:nvPr/>
          </p:nvSpPr>
          <p:spPr>
            <a:xfrm rot="4962821">
              <a:off x="2464614" y="280676"/>
              <a:ext cx="1101989" cy="844428"/>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1" name="Oval 4"/>
            <p:cNvSpPr txBox="1"/>
            <p:nvPr/>
          </p:nvSpPr>
          <p:spPr>
            <a:xfrm rot="4769076">
              <a:off x="2630395" y="436569"/>
              <a:ext cx="779223" cy="5971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ru-RU" sz="1900" noProof="0">
                  <a:solidFill>
                    <a:srgbClr val="BAC6AF"/>
                  </a:solidFill>
                  <a:latin typeface="Calibri" panose="020F0502020204030204" pitchFamily="34" charset="0"/>
                </a:rPr>
                <a:t>Социальные сети</a:t>
              </a:r>
            </a:p>
          </p:txBody>
        </p:sp>
      </p:grpSp>
      <p:grpSp>
        <p:nvGrpSpPr>
          <p:cNvPr id="71" name="Group 70"/>
          <p:cNvGrpSpPr/>
          <p:nvPr/>
        </p:nvGrpSpPr>
        <p:grpSpPr>
          <a:xfrm>
            <a:off x="5457408" y="984121"/>
            <a:ext cx="1552978" cy="560386"/>
            <a:chOff x="3396188" y="2444588"/>
            <a:chExt cx="1613447" cy="940753"/>
          </a:xfrm>
        </p:grpSpPr>
        <p:sp>
          <p:nvSpPr>
            <p:cNvPr id="72" name="Oval 71"/>
            <p:cNvSpPr/>
            <p:nvPr/>
          </p:nvSpPr>
          <p:spPr>
            <a:xfrm>
              <a:off x="3396188" y="2444588"/>
              <a:ext cx="1613447" cy="940753"/>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3" name="Oval 4"/>
            <p:cNvSpPr txBox="1"/>
            <p:nvPr/>
          </p:nvSpPr>
          <p:spPr>
            <a:xfrm>
              <a:off x="3632472" y="2582358"/>
              <a:ext cx="1140879" cy="66521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ts val="1500"/>
                </a:lnSpc>
                <a:spcBef>
                  <a:spcPct val="0"/>
                </a:spcBef>
                <a:spcAft>
                  <a:spcPts val="0"/>
                </a:spcAft>
              </a:pPr>
              <a:r>
                <a:rPr lang="ru-RU" sz="1400" dirty="0">
                  <a:solidFill>
                    <a:srgbClr val="BAC6AF"/>
                  </a:solidFill>
                  <a:latin typeface="Calibri" panose="020F0502020204030204" pitchFamily="34" charset="0"/>
                </a:rPr>
                <a:t>Веб-сайты ЦПКЗ</a:t>
              </a:r>
            </a:p>
          </p:txBody>
        </p:sp>
      </p:grpSp>
      <p:grpSp>
        <p:nvGrpSpPr>
          <p:cNvPr id="74" name="Group 73"/>
          <p:cNvGrpSpPr/>
          <p:nvPr/>
        </p:nvGrpSpPr>
        <p:grpSpPr>
          <a:xfrm>
            <a:off x="5982106" y="1657830"/>
            <a:ext cx="1263774" cy="628404"/>
            <a:chOff x="3898278" y="1213339"/>
            <a:chExt cx="1263774" cy="896950"/>
          </a:xfrm>
        </p:grpSpPr>
        <p:sp>
          <p:nvSpPr>
            <p:cNvPr id="75" name="Oval 74"/>
            <p:cNvSpPr/>
            <p:nvPr/>
          </p:nvSpPr>
          <p:spPr>
            <a:xfrm>
              <a:off x="3898278" y="1213339"/>
              <a:ext cx="1263774" cy="89695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6" name="Oval 4"/>
            <p:cNvSpPr txBox="1"/>
            <p:nvPr/>
          </p:nvSpPr>
          <p:spPr>
            <a:xfrm>
              <a:off x="4084103" y="1300379"/>
              <a:ext cx="977238" cy="63424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00000"/>
                </a:lnSpc>
                <a:spcBef>
                  <a:spcPct val="0"/>
                </a:spcBef>
                <a:spcAft>
                  <a:spcPts val="0"/>
                </a:spcAft>
              </a:pPr>
              <a:r>
                <a:rPr lang="ru-RU" dirty="0">
                  <a:solidFill>
                    <a:srgbClr val="BAC6AF"/>
                  </a:solidFill>
                  <a:latin typeface="Calibri" panose="020F0502020204030204" pitchFamily="34" charset="0"/>
                </a:rPr>
                <a:t>Веб-сайты ВОЗ</a:t>
              </a:r>
            </a:p>
          </p:txBody>
        </p:sp>
      </p:grpSp>
      <p:grpSp>
        <p:nvGrpSpPr>
          <p:cNvPr id="77" name="Group 76"/>
          <p:cNvGrpSpPr/>
          <p:nvPr/>
        </p:nvGrpSpPr>
        <p:grpSpPr>
          <a:xfrm>
            <a:off x="2925400" y="890212"/>
            <a:ext cx="1744911" cy="1097221"/>
            <a:chOff x="1928914" y="608773"/>
            <a:chExt cx="1744911" cy="1097221"/>
          </a:xfrm>
        </p:grpSpPr>
        <p:sp>
          <p:nvSpPr>
            <p:cNvPr id="78" name="Oval 77"/>
            <p:cNvSpPr/>
            <p:nvPr/>
          </p:nvSpPr>
          <p:spPr>
            <a:xfrm>
              <a:off x="1928914" y="608773"/>
              <a:ext cx="1744911" cy="1097221"/>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9" name="Oval 4"/>
            <p:cNvSpPr txBox="1"/>
            <p:nvPr/>
          </p:nvSpPr>
          <p:spPr>
            <a:xfrm>
              <a:off x="2102027" y="769457"/>
              <a:ext cx="1311795" cy="77585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100000"/>
                </a:lnSpc>
                <a:spcBef>
                  <a:spcPct val="0"/>
                </a:spcBef>
                <a:spcAft>
                  <a:spcPct val="35000"/>
                </a:spcAft>
              </a:pPr>
              <a:r>
                <a:rPr lang="ru-RU" sz="1100" noProof="0" dirty="0">
                  <a:solidFill>
                    <a:srgbClr val="BAC6AF"/>
                  </a:solidFill>
                  <a:latin typeface="Calibri" panose="020F0502020204030204" pitchFamily="34" charset="0"/>
                </a:rPr>
                <a:t>Веб-сайты национального ведомства по охране общественного здоровья</a:t>
              </a:r>
            </a:p>
          </p:txBody>
        </p:sp>
      </p:grpSp>
      <p:sp>
        <p:nvSpPr>
          <p:cNvPr id="11" name="TextBox 10"/>
          <p:cNvSpPr txBox="1"/>
          <p:nvPr/>
        </p:nvSpPr>
        <p:spPr>
          <a:xfrm>
            <a:off x="1212145" y="866261"/>
            <a:ext cx="1886368" cy="341632"/>
          </a:xfrm>
          <a:prstGeom prst="rect">
            <a:avLst/>
          </a:prstGeom>
          <a:noFill/>
        </p:spPr>
        <p:txBody>
          <a:bodyPr wrap="square" rtlCol="0">
            <a:spAutoFit/>
          </a:bodyPr>
          <a:lstStyle/>
          <a:p>
            <a:r>
              <a:rPr lang="ru-RU" sz="1800" b="1" u="none" dirty="0">
                <a:solidFill>
                  <a:srgbClr val="69AE23"/>
                </a:solidFill>
              </a:rPr>
              <a:t>Источники ЭА:</a:t>
            </a:r>
          </a:p>
        </p:txBody>
      </p:sp>
      <p:grpSp>
        <p:nvGrpSpPr>
          <p:cNvPr id="84" name="Group 83"/>
          <p:cNvGrpSpPr/>
          <p:nvPr/>
        </p:nvGrpSpPr>
        <p:grpSpPr>
          <a:xfrm>
            <a:off x="3875612" y="5285734"/>
            <a:ext cx="1172988" cy="512726"/>
            <a:chOff x="2774872" y="6331080"/>
            <a:chExt cx="1172988" cy="512726"/>
          </a:xfrm>
        </p:grpSpPr>
        <p:sp>
          <p:nvSpPr>
            <p:cNvPr id="34" name="Oval 33"/>
            <p:cNvSpPr/>
            <p:nvPr/>
          </p:nvSpPr>
          <p:spPr>
            <a:xfrm>
              <a:off x="2774872" y="6331080"/>
              <a:ext cx="1172988" cy="51272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36" name="Oval 4"/>
            <p:cNvSpPr txBox="1"/>
            <p:nvPr/>
          </p:nvSpPr>
          <p:spPr>
            <a:xfrm>
              <a:off x="2912650" y="6427067"/>
              <a:ext cx="829428" cy="362552"/>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a:solidFill>
                    <a:srgbClr val="BAC6AF"/>
                  </a:solidFill>
                  <a:latin typeface="Calibri" panose="020F0502020204030204" pitchFamily="34" charset="0"/>
                </a:rPr>
                <a:t>СРПР</a:t>
              </a:r>
            </a:p>
          </p:txBody>
        </p:sp>
      </p:grpSp>
      <p:grpSp>
        <p:nvGrpSpPr>
          <p:cNvPr id="86" name="Group 85"/>
          <p:cNvGrpSpPr/>
          <p:nvPr/>
        </p:nvGrpSpPr>
        <p:grpSpPr>
          <a:xfrm>
            <a:off x="5188310" y="6174305"/>
            <a:ext cx="1150006" cy="573127"/>
            <a:chOff x="4547009" y="5739755"/>
            <a:chExt cx="1150006" cy="573127"/>
          </a:xfrm>
        </p:grpSpPr>
        <p:sp>
          <p:nvSpPr>
            <p:cNvPr id="48" name="Oval 47"/>
            <p:cNvSpPr/>
            <p:nvPr/>
          </p:nvSpPr>
          <p:spPr>
            <a:xfrm>
              <a:off x="4547009" y="5739755"/>
              <a:ext cx="1150006" cy="573127"/>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9" name="Oval 4"/>
            <p:cNvSpPr txBox="1"/>
            <p:nvPr/>
          </p:nvSpPr>
          <p:spPr>
            <a:xfrm>
              <a:off x="4715423" y="5823687"/>
              <a:ext cx="813178" cy="405262"/>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a:solidFill>
                    <a:srgbClr val="BAC6AF"/>
                  </a:solidFill>
                  <a:latin typeface="Calibri" panose="020F0502020204030204" pitchFamily="34" charset="0"/>
                </a:rPr>
                <a:t>TESSy</a:t>
              </a:r>
            </a:p>
          </p:txBody>
        </p:sp>
      </p:grpSp>
      <p:grpSp>
        <p:nvGrpSpPr>
          <p:cNvPr id="88" name="Group 87"/>
          <p:cNvGrpSpPr/>
          <p:nvPr/>
        </p:nvGrpSpPr>
        <p:grpSpPr>
          <a:xfrm>
            <a:off x="1145248" y="3826387"/>
            <a:ext cx="1262252" cy="608292"/>
            <a:chOff x="3247686" y="2011895"/>
            <a:chExt cx="1441958" cy="904530"/>
          </a:xfrm>
        </p:grpSpPr>
        <p:sp>
          <p:nvSpPr>
            <p:cNvPr id="89" name="Oval 88"/>
            <p:cNvSpPr/>
            <p:nvPr/>
          </p:nvSpPr>
          <p:spPr>
            <a:xfrm>
              <a:off x="3247686" y="2011895"/>
              <a:ext cx="1441958" cy="90453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90" name="Oval 4"/>
            <p:cNvSpPr txBox="1"/>
            <p:nvPr/>
          </p:nvSpPr>
          <p:spPr>
            <a:xfrm>
              <a:off x="3432548" y="2118351"/>
              <a:ext cx="1019618" cy="6396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2000">
                  <a:solidFill>
                    <a:srgbClr val="BAC6AF"/>
                  </a:solidFill>
                  <a:latin typeface="Calibri" panose="020F0502020204030204" pitchFamily="34" charset="0"/>
                </a:rPr>
                <a:t>СМИ</a:t>
              </a:r>
            </a:p>
          </p:txBody>
        </p:sp>
      </p:grpSp>
    </p:spTree>
    <p:extLst>
      <p:ext uri="{BB962C8B-B14F-4D97-AF65-F5344CB8AC3E}">
        <p14:creationId xmlns:p14="http://schemas.microsoft.com/office/powerpoint/2010/main" val="331106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84"/>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86"/>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4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7"/>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62"/>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65"/>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87"/>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50"/>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3"/>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8"/>
                                        </p:tgtEl>
                                        <p:attrNameLst>
                                          <p:attrName>style.visibility</p:attrName>
                                        </p:attrNameLst>
                                      </p:cBhvr>
                                      <p:to>
                                        <p:strVal val="visible"/>
                                      </p:to>
                                    </p:set>
                                  </p:childTnLst>
                                </p:cTn>
                              </p:par>
                              <p:par>
                                <p:cTn id="63" presetID="1" presetClass="exit" presetSubtype="0" fill="hold" nodeType="withEffect">
                                  <p:stCondLst>
                                    <p:cond delay="0"/>
                                  </p:stCondLst>
                                  <p:childTnLst>
                                    <p:set>
                                      <p:cBhvr>
                                        <p:cTn id="64" dur="1" fill="hold">
                                          <p:stCondLst>
                                            <p:cond delay="0"/>
                                          </p:stCondLst>
                                        </p:cTn>
                                        <p:tgtEl>
                                          <p:spTgt spid="77"/>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71"/>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74"/>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88"/>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59"/>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68"/>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8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86"/>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8"/>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62"/>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65"/>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8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53"/>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77"/>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71"/>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74"/>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68"/>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22082" t="17960" r="3314" b="9348"/>
          <a:stretch/>
        </p:blipFill>
        <p:spPr>
          <a:xfrm rot="19952825">
            <a:off x="4104823" y="1516807"/>
            <a:ext cx="405045" cy="450050"/>
          </a:xfrm>
          <a:prstGeom prst="rect">
            <a:avLst/>
          </a:prstGeom>
        </p:spPr>
      </p:pic>
      <p:pic>
        <p:nvPicPr>
          <p:cNvPr id="11" name="Picture 10"/>
          <p:cNvPicPr>
            <a:picLocks noChangeAspect="1"/>
          </p:cNvPicPr>
          <p:nvPr/>
        </p:nvPicPr>
        <p:blipFill rotWithShape="1">
          <a:blip r:embed="rId4"/>
          <a:srcRect l="27934" t="2238" r="11449" b="60703"/>
          <a:stretch/>
        </p:blipFill>
        <p:spPr>
          <a:xfrm rot="6376317">
            <a:off x="6387156" y="1063588"/>
            <a:ext cx="502312" cy="275327"/>
          </a:xfrm>
          <a:prstGeom prst="rect">
            <a:avLst/>
          </a:prstGeom>
        </p:spPr>
      </p:pic>
      <p:pic>
        <p:nvPicPr>
          <p:cNvPr id="10" name="Picture 9"/>
          <p:cNvPicPr>
            <a:picLocks noChangeAspect="1"/>
          </p:cNvPicPr>
          <p:nvPr/>
        </p:nvPicPr>
        <p:blipFill rotWithShape="1">
          <a:blip r:embed="rId4"/>
          <a:srcRect l="48067" t="35616"/>
          <a:stretch/>
        </p:blipFill>
        <p:spPr>
          <a:xfrm rot="2587454">
            <a:off x="5804615" y="1576273"/>
            <a:ext cx="430360" cy="478338"/>
          </a:xfrm>
          <a:prstGeom prst="rect">
            <a:avLst/>
          </a:prstGeom>
        </p:spPr>
      </p:pic>
      <p:graphicFrame>
        <p:nvGraphicFramePr>
          <p:cNvPr id="3" name="Diagram 2"/>
          <p:cNvGraphicFramePr/>
          <p:nvPr>
            <p:extLst>
              <p:ext uri="{D42A27DB-BD31-4B8C-83A1-F6EECF244321}">
                <p14:modId xmlns:p14="http://schemas.microsoft.com/office/powerpoint/2010/main" val="1005424637"/>
              </p:ext>
            </p:extLst>
          </p:nvPr>
        </p:nvGraphicFramePr>
        <p:xfrm>
          <a:off x="5630788" y="1835417"/>
          <a:ext cx="5170562" cy="403022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Diagram 4"/>
          <p:cNvGraphicFramePr/>
          <p:nvPr>
            <p:extLst/>
          </p:nvPr>
        </p:nvGraphicFramePr>
        <p:xfrm>
          <a:off x="-710" y="2034884"/>
          <a:ext cx="5161793" cy="3822675"/>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6" name="TextBox 5"/>
          <p:cNvSpPr txBox="1"/>
          <p:nvPr/>
        </p:nvSpPr>
        <p:spPr>
          <a:xfrm>
            <a:off x="900175" y="5094185"/>
            <a:ext cx="9721080" cy="424732"/>
          </a:xfrm>
          <a:prstGeom prst="rect">
            <a:avLst/>
          </a:prstGeom>
          <a:noFill/>
        </p:spPr>
        <p:txBody>
          <a:bodyPr wrap="square" rtlCol="0">
            <a:spAutoFit/>
          </a:bodyPr>
          <a:lstStyle/>
          <a:p>
            <a:r>
              <a:rPr lang="ru-RU" sz="2400" b="1" u="none">
                <a:latin typeface="+mn-lt"/>
              </a:rPr>
              <a:t>Подтвержденные элементы информации</a:t>
            </a:r>
          </a:p>
        </p:txBody>
      </p:sp>
      <p:sp>
        <p:nvSpPr>
          <p:cNvPr id="7" name="Down Arrow 6"/>
          <p:cNvSpPr/>
          <p:nvPr/>
        </p:nvSpPr>
        <p:spPr bwMode="auto">
          <a:xfrm>
            <a:off x="5265660" y="5518917"/>
            <a:ext cx="450000" cy="520373"/>
          </a:xfrm>
          <a:prstGeom prst="downArrow">
            <a:avLst/>
          </a:prstGeom>
          <a:solidFill>
            <a:schemeClr val="accent1"/>
          </a:solidFill>
          <a:ln w="19050" cap="flat" cmpd="sng" algn="ctr">
            <a:solidFill>
              <a:schemeClr val="bg1">
                <a:lumMod val="9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i="0" u="sng" strike="noStrike" normalizeH="0" baseline="0">
              <a:ln w="0"/>
              <a:solidFill>
                <a:schemeClr val="accent1"/>
              </a:solidFill>
              <a:effectLst>
                <a:outerShdw blurRad="38100" dist="25400" dir="5400000" algn="ctr" rotWithShape="0">
                  <a:srgbClr val="6E747A">
                    <a:alpha val="43000"/>
                  </a:srgbClr>
                </a:outerShdw>
              </a:effectLst>
              <a:latin typeface="Microsoft Sans Serif" pitchFamily="34" charset="0"/>
            </a:endParaRPr>
          </a:p>
        </p:txBody>
      </p:sp>
      <p:pic>
        <p:nvPicPr>
          <p:cNvPr id="9" name="Picture 8"/>
          <p:cNvPicPr>
            <a:picLocks noChangeAspect="1"/>
          </p:cNvPicPr>
          <p:nvPr/>
        </p:nvPicPr>
        <p:blipFill>
          <a:blip r:embed="rId4"/>
          <a:stretch>
            <a:fillRect/>
          </a:stretch>
        </p:blipFill>
        <p:spPr>
          <a:xfrm>
            <a:off x="3735490" y="908720"/>
            <a:ext cx="828675" cy="685082"/>
          </a:xfrm>
          <a:prstGeom prst="rect">
            <a:avLst/>
          </a:prstGeom>
        </p:spPr>
      </p:pic>
      <p:sp>
        <p:nvSpPr>
          <p:cNvPr id="8" name="Rettangolo 9"/>
          <p:cNvSpPr/>
          <p:nvPr/>
        </p:nvSpPr>
        <p:spPr>
          <a:xfrm>
            <a:off x="1170205" y="6152412"/>
            <a:ext cx="8820980" cy="341632"/>
          </a:xfrm>
          <a:prstGeom prst="rect">
            <a:avLst/>
          </a:prstGeom>
          <a:solidFill>
            <a:schemeClr val="accent1">
              <a:lumMod val="20000"/>
              <a:lumOff val="80000"/>
            </a:schemeClr>
          </a:solidFill>
          <a:ln w="19050">
            <a:solidFill>
              <a:schemeClr val="accent1"/>
            </a:solidFill>
          </a:ln>
        </p:spPr>
        <p:txBody>
          <a:bodyPr wrap="square">
            <a:spAutoFit/>
          </a:bodyPr>
          <a:lstStyle/>
          <a:p>
            <a:r>
              <a:rPr lang="ru-RU" sz="1800" u="none">
                <a:solidFill>
                  <a:schemeClr val="accent4"/>
                </a:solidFill>
                <a:latin typeface="Arial" charset="0"/>
              </a:rPr>
              <a:t>Запросить дополнительную информацию и/или установить сотрудничество</a:t>
            </a:r>
          </a:p>
        </p:txBody>
      </p:sp>
      <p:sp>
        <p:nvSpPr>
          <p:cNvPr id="2" name="Rettangolo 9"/>
          <p:cNvSpPr/>
          <p:nvPr/>
        </p:nvSpPr>
        <p:spPr>
          <a:xfrm>
            <a:off x="4181367" y="1174136"/>
            <a:ext cx="2301912" cy="286232"/>
          </a:xfrm>
          <a:prstGeom prst="rect">
            <a:avLst/>
          </a:prstGeom>
          <a:solidFill>
            <a:schemeClr val="accent1">
              <a:lumMod val="20000"/>
              <a:lumOff val="80000"/>
            </a:schemeClr>
          </a:solidFill>
          <a:ln w="38100">
            <a:solidFill>
              <a:srgbClr val="448EC2"/>
            </a:solidFill>
          </a:ln>
        </p:spPr>
        <p:txBody>
          <a:bodyPr wrap="none">
            <a:spAutoFit/>
          </a:bodyPr>
          <a:lstStyle/>
          <a:p>
            <a:r>
              <a:rPr lang="ru-RU" sz="1400" b="1" u="none" dirty="0">
                <a:solidFill>
                  <a:srgbClr val="02A098"/>
                </a:solidFill>
                <a:latin typeface="Arial" charset="0"/>
              </a:rPr>
              <a:t>Элементы информации</a:t>
            </a:r>
          </a:p>
        </p:txBody>
      </p:sp>
      <p:sp>
        <p:nvSpPr>
          <p:cNvPr id="13" name="Rectangular Callout 12"/>
          <p:cNvSpPr/>
          <p:nvPr/>
        </p:nvSpPr>
        <p:spPr bwMode="auto">
          <a:xfrm>
            <a:off x="171850" y="1172736"/>
            <a:ext cx="3241015" cy="649133"/>
          </a:xfrm>
          <a:prstGeom prst="wedgeRectCallout">
            <a:avLst>
              <a:gd name="adj1" fmla="val 41445"/>
              <a:gd name="adj2" fmla="val 79868"/>
            </a:avLst>
          </a:prstGeom>
          <a:solidFill>
            <a:schemeClr val="accent1">
              <a:lumMod val="40000"/>
              <a:lumOff val="60000"/>
              <a:alpha val="25000"/>
            </a:schemeClr>
          </a:solidFill>
          <a:ln w="28575"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ru-RU" sz="1100" u="none" dirty="0"/>
              <a:t>Информация из официальных </a:t>
            </a:r>
            <a:br>
              <a:rPr lang="en-US" sz="1100" u="none" dirty="0"/>
            </a:br>
            <a:r>
              <a:rPr lang="ru-RU" sz="1100" u="none" dirty="0"/>
              <a:t>источников </a:t>
            </a:r>
            <a:r>
              <a:rPr lang="ru-RU" sz="1100" b="1" u="none" dirty="0"/>
              <a:t>НЕ</a:t>
            </a:r>
            <a:r>
              <a:rPr lang="ru-RU" sz="1100" u="none" dirty="0"/>
              <a:t> </a:t>
            </a:r>
          </a:p>
          <a:p>
            <a:r>
              <a:rPr lang="ru-RU" sz="1100" u="none" dirty="0"/>
              <a:t>должна проходить процесс проверки</a:t>
            </a:r>
          </a:p>
        </p:txBody>
      </p:sp>
      <p:sp>
        <p:nvSpPr>
          <p:cNvPr id="14" name="Rectangular Callout 13"/>
          <p:cNvSpPr/>
          <p:nvPr/>
        </p:nvSpPr>
        <p:spPr bwMode="auto">
          <a:xfrm>
            <a:off x="7233681" y="1172736"/>
            <a:ext cx="3252560" cy="649133"/>
          </a:xfrm>
          <a:prstGeom prst="wedgeRectCallout">
            <a:avLst>
              <a:gd name="adj1" fmla="val -41382"/>
              <a:gd name="adj2" fmla="val 81697"/>
            </a:avLst>
          </a:prstGeom>
          <a:solidFill>
            <a:schemeClr val="accent1">
              <a:lumMod val="40000"/>
              <a:lumOff val="60000"/>
              <a:alpha val="25000"/>
            </a:schemeClr>
          </a:solidFill>
          <a:ln w="28575"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ru-RU" sz="1100" u="none" dirty="0"/>
              <a:t>Информация из неофициальных </a:t>
            </a:r>
            <a:br>
              <a:rPr lang="en-US" sz="1100" u="none" dirty="0"/>
            </a:br>
            <a:r>
              <a:rPr lang="ru-RU" sz="1100" u="none" dirty="0"/>
              <a:t>источников </a:t>
            </a:r>
            <a:r>
              <a:rPr lang="ru-RU" sz="1100" b="1" u="none" dirty="0"/>
              <a:t>ВСЕГДА </a:t>
            </a:r>
          </a:p>
          <a:p>
            <a:r>
              <a:rPr lang="ru-RU" sz="1100" u="none" dirty="0"/>
              <a:t>должна проходить процесс проверки</a:t>
            </a:r>
          </a:p>
        </p:txBody>
      </p:sp>
      <p:sp>
        <p:nvSpPr>
          <p:cNvPr id="16" name="Curved Down Arrow 15"/>
          <p:cNvSpPr/>
          <p:nvPr/>
        </p:nvSpPr>
        <p:spPr bwMode="auto">
          <a:xfrm rot="2413731">
            <a:off x="7935025" y="2710053"/>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7" name="Curved Down Arrow 16"/>
          <p:cNvSpPr/>
          <p:nvPr/>
        </p:nvSpPr>
        <p:spPr bwMode="auto">
          <a:xfrm rot="2151296" flipV="1">
            <a:off x="7882962" y="3602682"/>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8" name="Curved Down Arrow 17"/>
          <p:cNvSpPr/>
          <p:nvPr/>
        </p:nvSpPr>
        <p:spPr bwMode="auto">
          <a:xfrm rot="2413731">
            <a:off x="8898329" y="3507830"/>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9" name="Curved Down Arrow 18"/>
          <p:cNvSpPr/>
          <p:nvPr/>
        </p:nvSpPr>
        <p:spPr bwMode="auto">
          <a:xfrm rot="4666840" flipV="1">
            <a:off x="8289002" y="4459092"/>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20" name="TextBox 19"/>
          <p:cNvSpPr txBox="1"/>
          <p:nvPr/>
        </p:nvSpPr>
        <p:spPr>
          <a:xfrm>
            <a:off x="1018753" y="865334"/>
            <a:ext cx="1886368" cy="369332"/>
          </a:xfrm>
          <a:prstGeom prst="rect">
            <a:avLst/>
          </a:prstGeom>
          <a:noFill/>
        </p:spPr>
        <p:txBody>
          <a:bodyPr wrap="square" rtlCol="0">
            <a:spAutoFit/>
          </a:bodyPr>
          <a:lstStyle/>
          <a:p>
            <a:r>
              <a:rPr lang="ru-RU" sz="2000" b="1" u="none">
                <a:solidFill>
                  <a:srgbClr val="69AE23"/>
                </a:solidFill>
              </a:rPr>
              <a:t>Процесс</a:t>
            </a:r>
          </a:p>
        </p:txBody>
      </p:sp>
      <p:pic>
        <p:nvPicPr>
          <p:cNvPr id="4" name="Picture 3">
            <a:extLst>
              <a:ext uri="{FF2B5EF4-FFF2-40B4-BE49-F238E27FC236}">
                <a16:creationId xmlns:a16="http://schemas.microsoft.com/office/drawing/2014/main" id="{34537A87-7928-4A9D-8700-DE6901AE2E5B}"/>
              </a:ext>
            </a:extLst>
          </p:cNvPr>
          <p:cNvPicPr>
            <a:picLocks noChangeAspect="1"/>
          </p:cNvPicPr>
          <p:nvPr/>
        </p:nvPicPr>
        <p:blipFill>
          <a:blip r:embed="rId15"/>
          <a:stretch>
            <a:fillRect/>
          </a:stretch>
        </p:blipFill>
        <p:spPr>
          <a:xfrm>
            <a:off x="2250325" y="3157704"/>
            <a:ext cx="518205" cy="542591"/>
          </a:xfrm>
          <a:prstGeom prst="rect">
            <a:avLst/>
          </a:prstGeom>
        </p:spPr>
      </p:pic>
    </p:spTree>
    <p:extLst>
      <p:ext uri="{BB962C8B-B14F-4D97-AF65-F5344CB8AC3E}">
        <p14:creationId xmlns:p14="http://schemas.microsoft.com/office/powerpoint/2010/main" val="352477393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5" grpId="0">
        <p:bldAsOne/>
      </p:bldGraphic>
      <p:bldP spid="7" grpId="0" animBg="1"/>
      <p:bldP spid="8" grpId="0" animBg="1"/>
      <p:bldP spid="13" grpId="0" animBg="1"/>
      <p:bldP spid="14" grpId="0" animBg="1"/>
      <p:bldP spid="16"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829087442"/>
              </p:ext>
            </p:extLst>
          </p:nvPr>
        </p:nvGraphicFramePr>
        <p:xfrm>
          <a:off x="-179945" y="2663915"/>
          <a:ext cx="5670630" cy="4455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bwMode="auto">
          <a:xfrm>
            <a:off x="132210" y="1226031"/>
            <a:ext cx="8775976" cy="1746785"/>
          </a:xfrm>
          <a:prstGeom prst="rect">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4" name="Rectangle 3"/>
          <p:cNvSpPr txBox="1">
            <a:spLocks noChangeArrowheads="1"/>
          </p:cNvSpPr>
          <p:nvPr/>
        </p:nvSpPr>
        <p:spPr>
          <a:xfrm>
            <a:off x="517631" y="1103558"/>
            <a:ext cx="7875875" cy="1887143"/>
          </a:xfrm>
          <a:prstGeom prst="rect">
            <a:avLst/>
          </a:prstGeom>
          <a:noFill/>
        </p:spPr>
        <p:txBody>
          <a:bodyPr/>
          <a:lstStyle/>
          <a:p>
            <a:pPr algn="l">
              <a:lnSpc>
                <a:spcPct val="100000"/>
              </a:lnSpc>
              <a:spcBef>
                <a:spcPts val="0"/>
              </a:spcBef>
              <a:spcAft>
                <a:spcPts val="600"/>
              </a:spcAft>
            </a:pPr>
            <a:endParaRPr lang="nl-NL" sz="1400" b="1" u="none" dirty="0">
              <a:solidFill>
                <a:srgbClr val="69AE23"/>
              </a:solidFill>
            </a:endParaRPr>
          </a:p>
          <a:p>
            <a:pPr algn="l">
              <a:lnSpc>
                <a:spcPct val="100000"/>
              </a:lnSpc>
              <a:spcBef>
                <a:spcPts val="0"/>
              </a:spcBef>
              <a:spcAft>
                <a:spcPts val="0"/>
              </a:spcAft>
            </a:pPr>
            <a:r>
              <a:rPr lang="ru-RU" sz="1400" b="1" u="none" dirty="0">
                <a:solidFill>
                  <a:srgbClr val="69AE23"/>
                </a:solidFill>
              </a:rPr>
              <a:t>Найти официальные источники:</a:t>
            </a:r>
          </a:p>
          <a:p>
            <a:pPr algn="l">
              <a:lnSpc>
                <a:spcPct val="100000"/>
              </a:lnSpc>
              <a:spcBef>
                <a:spcPts val="0"/>
              </a:spcBef>
              <a:spcAft>
                <a:spcPts val="0"/>
              </a:spcAft>
            </a:pPr>
            <a:endParaRPr lang="nl-NL" sz="300" b="1" u="none" dirty="0">
              <a:solidFill>
                <a:srgbClr val="69AE23"/>
              </a:solidFill>
            </a:endParaRPr>
          </a:p>
          <a:p>
            <a:pPr indent="-171450" algn="l">
              <a:lnSpc>
                <a:spcPct val="100000"/>
              </a:lnSpc>
              <a:spcBef>
                <a:spcPts val="0"/>
              </a:spcBef>
              <a:spcAft>
                <a:spcPts val="0"/>
              </a:spcAft>
              <a:buFontTx/>
              <a:buChar char="-"/>
            </a:pPr>
            <a:r>
              <a:rPr lang="ru-RU" sz="1400" u="none" dirty="0"/>
              <a:t>Национальные/субнациональные ведомства общественного здравоохранения</a:t>
            </a:r>
          </a:p>
          <a:p>
            <a:pPr indent="-171450" algn="l">
              <a:lnSpc>
                <a:spcPct val="100000"/>
              </a:lnSpc>
              <a:spcBef>
                <a:spcPts val="0"/>
              </a:spcBef>
              <a:spcAft>
                <a:spcPts val="0"/>
              </a:spcAft>
              <a:buFontTx/>
              <a:buChar char="-"/>
            </a:pPr>
            <a:r>
              <a:rPr lang="ru-RU" sz="1400" u="none" dirty="0">
                <a:cs typeface="Times New Roman" pitchFamily="18" charset="0"/>
              </a:rPr>
              <a:t>ВОЗ и ЦПКЗ</a:t>
            </a:r>
          </a:p>
          <a:p>
            <a:pPr indent="-171450" algn="l">
              <a:lnSpc>
                <a:spcPct val="100000"/>
              </a:lnSpc>
              <a:spcBef>
                <a:spcPts val="0"/>
              </a:spcBef>
              <a:spcAft>
                <a:spcPts val="0"/>
              </a:spcAft>
              <a:buFontTx/>
              <a:buChar char="-"/>
            </a:pPr>
            <a:r>
              <a:rPr lang="ru-RU" sz="1400" u="none" dirty="0">
                <a:cs typeface="Times New Roman" pitchFamily="18" charset="0"/>
              </a:rPr>
              <a:t>Глобальные/региональные сети</a:t>
            </a:r>
          </a:p>
          <a:p>
            <a:pPr indent="-171450" algn="l">
              <a:lnSpc>
                <a:spcPct val="100000"/>
              </a:lnSpc>
              <a:spcBef>
                <a:spcPts val="0"/>
              </a:spcBef>
              <a:spcAft>
                <a:spcPts val="0"/>
              </a:spcAft>
              <a:buFontTx/>
              <a:buChar char="-"/>
            </a:pPr>
            <a:r>
              <a:rPr lang="ru-RU" sz="1400" u="none" dirty="0">
                <a:cs typeface="Times New Roman" pitchFamily="18" charset="0"/>
              </a:rPr>
              <a:t>Сети экспертов</a:t>
            </a:r>
          </a:p>
          <a:p>
            <a:pPr indent="-171450" algn="l">
              <a:lnSpc>
                <a:spcPct val="100000"/>
              </a:lnSpc>
              <a:spcBef>
                <a:spcPts val="0"/>
              </a:spcBef>
              <a:spcAft>
                <a:spcPts val="0"/>
              </a:spcAft>
              <a:buFontTx/>
              <a:buChar char="-"/>
            </a:pPr>
            <a:r>
              <a:rPr lang="ru-RU" sz="1400" u="none" dirty="0">
                <a:cs typeface="Times New Roman" pitchFamily="18" charset="0"/>
              </a:rPr>
              <a:t>Надежные НПО (Врачи без границ)</a:t>
            </a:r>
          </a:p>
          <a:p>
            <a:pPr lvl="1" algn="l" defTabSz="820738">
              <a:lnSpc>
                <a:spcPct val="100000"/>
              </a:lnSpc>
              <a:spcBef>
                <a:spcPct val="50000"/>
              </a:spcBef>
              <a:buClr>
                <a:srgbClr val="69AE23"/>
              </a:buClr>
              <a:buSzPct val="80000"/>
              <a:tabLst>
                <a:tab pos="341313" algn="l"/>
                <a:tab pos="1150938" algn="l"/>
              </a:tabLst>
              <a:defRPr/>
            </a:pPr>
            <a:endParaRPr lang="nl-NL" sz="1400" u="none" kern="0" dirty="0">
              <a:latin typeface="+mn-lt"/>
            </a:endParaRPr>
          </a:p>
          <a:p>
            <a:pPr marL="287338" indent="-287338" algn="l" defTabSz="820738">
              <a:lnSpc>
                <a:spcPct val="100000"/>
              </a:lnSpc>
              <a:spcBef>
                <a:spcPct val="50000"/>
              </a:spcBef>
              <a:buClr>
                <a:srgbClr val="69AE23"/>
              </a:buClr>
              <a:buSzPct val="80000"/>
              <a:buFont typeface="Wingdings" panose="05000000000000000000" pitchFamily="2" charset="2"/>
              <a:buChar char="§"/>
              <a:tabLst>
                <a:tab pos="341313" algn="l"/>
                <a:tab pos="1150938" algn="l"/>
              </a:tabLst>
              <a:defRPr/>
            </a:pPr>
            <a:endParaRPr lang="nl-NL" sz="1400" u="none" kern="0" dirty="0">
              <a:latin typeface="+mn-lt"/>
            </a:endParaRPr>
          </a:p>
        </p:txBody>
      </p:sp>
      <p:sp>
        <p:nvSpPr>
          <p:cNvPr id="5" name="TextBox 4"/>
          <p:cNvSpPr txBox="1"/>
          <p:nvPr/>
        </p:nvSpPr>
        <p:spPr>
          <a:xfrm>
            <a:off x="759987" y="3158970"/>
            <a:ext cx="1146469" cy="517065"/>
          </a:xfrm>
          <a:prstGeom prst="rect">
            <a:avLst/>
          </a:prstGeom>
          <a:noFill/>
        </p:spPr>
        <p:txBody>
          <a:bodyPr wrap="none" rtlCol="0">
            <a:spAutoFit/>
          </a:bodyPr>
          <a:lstStyle/>
          <a:p>
            <a:r>
              <a:rPr lang="ru-RU" sz="1600" b="1" u="none">
                <a:solidFill>
                  <a:srgbClr val="69AE23"/>
                </a:solidFill>
                <a:sym typeface="Wingdings" panose="05000000000000000000" pitchFamily="2" charset="2"/>
              </a:rPr>
              <a:t></a:t>
            </a:r>
            <a:r>
              <a:rPr lang="ru-RU" sz="1600" b="1" u="none">
                <a:solidFill>
                  <a:srgbClr val="69AE23"/>
                </a:solidFill>
              </a:rPr>
              <a:t> Поиск:</a:t>
            </a:r>
          </a:p>
          <a:p>
            <a:endParaRPr lang="en-GB" dirty="0"/>
          </a:p>
        </p:txBody>
      </p:sp>
      <p:sp>
        <p:nvSpPr>
          <p:cNvPr id="6" name="TextBox 5"/>
          <p:cNvSpPr txBox="1"/>
          <p:nvPr/>
        </p:nvSpPr>
        <p:spPr>
          <a:xfrm>
            <a:off x="6480795" y="4228054"/>
            <a:ext cx="4074087" cy="1631216"/>
          </a:xfrm>
          <a:prstGeom prst="rect">
            <a:avLst/>
          </a:prstGeom>
          <a:noFill/>
        </p:spPr>
        <p:txBody>
          <a:bodyPr wrap="square" rtlCol="0">
            <a:spAutoFit/>
          </a:bodyPr>
          <a:lstStyle/>
          <a:p>
            <a:pPr lvl="0" defTabSz="820738">
              <a:lnSpc>
                <a:spcPct val="100000"/>
              </a:lnSpc>
              <a:spcBef>
                <a:spcPts val="0"/>
              </a:spcBef>
              <a:buClr>
                <a:srgbClr val="69AE23"/>
              </a:buClr>
              <a:buSzPct val="80000"/>
              <a:tabLst>
                <a:tab pos="341313" algn="l"/>
                <a:tab pos="1150938" algn="l"/>
              </a:tabLst>
              <a:defRPr/>
            </a:pPr>
            <a:endParaRPr lang="nl-NL" sz="800" b="1" u="none" kern="0" dirty="0">
              <a:solidFill>
                <a:srgbClr val="69AE23"/>
              </a:solidFill>
            </a:endParaRPr>
          </a:p>
          <a:p>
            <a:pPr lvl="0" algn="l" defTabSz="820738">
              <a:lnSpc>
                <a:spcPct val="100000"/>
              </a:lnSpc>
              <a:spcBef>
                <a:spcPts val="0"/>
              </a:spcBef>
              <a:buClr>
                <a:srgbClr val="69AE23"/>
              </a:buClr>
              <a:buSzPct val="80000"/>
              <a:tabLst>
                <a:tab pos="341313" algn="l"/>
                <a:tab pos="1150938" algn="l"/>
              </a:tabLst>
              <a:defRPr/>
            </a:pPr>
            <a:r>
              <a:rPr lang="ru-RU" sz="1600" b="1" u="none">
                <a:solidFill>
                  <a:srgbClr val="69AE23"/>
                </a:solidFill>
              </a:rPr>
              <a:t>В различных форматах:</a:t>
            </a:r>
          </a:p>
          <a:p>
            <a:pPr lvl="0" algn="l" defTabSz="820738">
              <a:lnSpc>
                <a:spcPct val="100000"/>
              </a:lnSpc>
              <a:spcBef>
                <a:spcPts val="0"/>
              </a:spcBef>
              <a:buClr>
                <a:srgbClr val="69AE23"/>
              </a:buClr>
              <a:buSzPct val="80000"/>
              <a:tabLst>
                <a:tab pos="341313" algn="l"/>
                <a:tab pos="1150938" algn="l"/>
              </a:tabLst>
              <a:defRPr/>
            </a:pPr>
            <a:endParaRPr lang="nl-NL" sz="400" b="1" u="none" kern="0" dirty="0">
              <a:solidFill>
                <a:srgbClr val="69AE23"/>
              </a:solidFill>
            </a:endParaRPr>
          </a:p>
          <a:p>
            <a:pPr lvl="0" algn="l" defTabSz="820738">
              <a:lnSpc>
                <a:spcPct val="100000"/>
              </a:lnSpc>
              <a:spcBef>
                <a:spcPts val="0"/>
              </a:spcBef>
              <a:buClr>
                <a:srgbClr val="69AE23"/>
              </a:buClr>
              <a:buSzPct val="80000"/>
              <a:tabLst>
                <a:tab pos="341313" algn="l"/>
                <a:tab pos="1150938" algn="l"/>
              </a:tabLst>
              <a:defRPr/>
            </a:pPr>
            <a:r>
              <a:rPr lang="ru-RU" sz="1600" b="1" u="none"/>
              <a:t>Текст: </a:t>
            </a:r>
            <a:r>
              <a:rPr lang="ru-RU" sz="1600" u="none"/>
              <a:t>Новости, Пресс-релиз, Обновление</a:t>
            </a:r>
          </a:p>
          <a:p>
            <a:pPr lvl="0" algn="l" defTabSz="820738">
              <a:lnSpc>
                <a:spcPct val="100000"/>
              </a:lnSpc>
              <a:spcBef>
                <a:spcPts val="0"/>
              </a:spcBef>
              <a:buClr>
                <a:srgbClr val="69AE23"/>
              </a:buClr>
              <a:buSzPct val="80000"/>
              <a:tabLst>
                <a:tab pos="341313" algn="l"/>
                <a:tab pos="1150938" algn="l"/>
              </a:tabLst>
              <a:defRPr/>
            </a:pPr>
            <a:r>
              <a:rPr lang="ru-RU" sz="1600" b="1" u="none"/>
              <a:t>Epi Data:</a:t>
            </a:r>
            <a:r>
              <a:rPr lang="ru-RU" sz="1600" u="none"/>
              <a:t> Карты, графики, таблицы</a:t>
            </a:r>
          </a:p>
          <a:p>
            <a:pPr lvl="0" algn="l" defTabSz="820738">
              <a:lnSpc>
                <a:spcPct val="100000"/>
              </a:lnSpc>
              <a:spcBef>
                <a:spcPts val="0"/>
              </a:spcBef>
              <a:buClr>
                <a:srgbClr val="69AE23"/>
              </a:buClr>
              <a:buSzPct val="80000"/>
              <a:tabLst>
                <a:tab pos="341313" algn="l"/>
                <a:tab pos="1150938" algn="l"/>
              </a:tabLst>
              <a:defRPr/>
            </a:pPr>
            <a:r>
              <a:rPr lang="ru-RU" sz="1600" b="1" u="none"/>
              <a:t>Сообщения: </a:t>
            </a:r>
            <a:r>
              <a:rPr lang="ru-RU" sz="1600" u="none"/>
              <a:t>Tweet, E-mail, Телефонные звонки</a:t>
            </a:r>
          </a:p>
          <a:p>
            <a:pPr lvl="1" defTabSz="820738">
              <a:lnSpc>
                <a:spcPct val="100000"/>
              </a:lnSpc>
              <a:spcBef>
                <a:spcPct val="50000"/>
              </a:spcBef>
              <a:buClr>
                <a:srgbClr val="69AE23"/>
              </a:buClr>
              <a:buSzPct val="80000"/>
              <a:tabLst>
                <a:tab pos="341313" algn="l"/>
                <a:tab pos="1150938" algn="l"/>
              </a:tabLst>
              <a:defRPr/>
            </a:pPr>
            <a:endParaRPr lang="nl-NL" sz="1600" u="none" kern="0" dirty="0"/>
          </a:p>
        </p:txBody>
      </p:sp>
      <p:sp>
        <p:nvSpPr>
          <p:cNvPr id="7" name="Rectangle 6"/>
          <p:cNvSpPr/>
          <p:nvPr/>
        </p:nvSpPr>
        <p:spPr bwMode="auto">
          <a:xfrm>
            <a:off x="6480795" y="4329100"/>
            <a:ext cx="3960440" cy="1845205"/>
          </a:xfrm>
          <a:prstGeom prst="rect">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pic>
        <p:nvPicPr>
          <p:cNvPr id="10" name="Picture 9"/>
          <p:cNvPicPr>
            <a:picLocks noChangeAspect="1"/>
          </p:cNvPicPr>
          <p:nvPr/>
        </p:nvPicPr>
        <p:blipFill rotWithShape="1">
          <a:blip r:embed="rId8"/>
          <a:srcRect l="-1" t="5470" r="30302"/>
          <a:stretch/>
        </p:blipFill>
        <p:spPr>
          <a:xfrm>
            <a:off x="5054339" y="4133152"/>
            <a:ext cx="1029988" cy="930846"/>
          </a:xfrm>
          <a:prstGeom prst="rect">
            <a:avLst/>
          </a:prstGeom>
        </p:spPr>
      </p:pic>
      <p:pic>
        <p:nvPicPr>
          <p:cNvPr id="11" name="Picture 10"/>
          <p:cNvPicPr>
            <a:picLocks noChangeAspect="1"/>
          </p:cNvPicPr>
          <p:nvPr/>
        </p:nvPicPr>
        <p:blipFill>
          <a:blip r:embed="rId9"/>
          <a:stretch>
            <a:fillRect/>
          </a:stretch>
        </p:blipFill>
        <p:spPr>
          <a:xfrm>
            <a:off x="865511" y="4751222"/>
            <a:ext cx="993761" cy="957519"/>
          </a:xfrm>
          <a:prstGeom prst="rect">
            <a:avLst/>
          </a:prstGeom>
        </p:spPr>
      </p:pic>
      <p:pic>
        <p:nvPicPr>
          <p:cNvPr id="12" name="Picture 4" descr="Afbeeldingsresultaat voor phone logo"/>
          <p:cNvPicPr>
            <a:picLocks noChangeAspect="1" noChangeArrowheads="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16431" y="5274205"/>
            <a:ext cx="372840" cy="37284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Afbeeldingsresultaat voor email logo"/>
          <p:cNvPicPr>
            <a:picLocks noChangeAspect="1" noChangeArrowheads="1"/>
          </p:cNvPicPr>
          <p:nvPr/>
        </p:nvPicPr>
        <p:blipFill>
          <a:blip r:embed="rId11" cstate="print">
            <a:duotone>
              <a:schemeClr val="accent1">
                <a:shade val="45000"/>
                <a:satMod val="135000"/>
              </a:schemeClr>
              <a:prstClr val="white"/>
            </a:duotone>
            <a:extLst>
              <a:ext uri="{BEBA8EAE-BF5A-486C-A8C5-ECC9F3942E4B}">
                <a14:imgProps xmlns:a14="http://schemas.microsoft.com/office/drawing/2010/main">
                  <a14:imgLayer r:embed="rId12">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632541" y="5418543"/>
            <a:ext cx="451786" cy="44877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018752" y="865334"/>
            <a:ext cx="5670630" cy="369332"/>
          </a:xfrm>
          <a:prstGeom prst="rect">
            <a:avLst/>
          </a:prstGeom>
          <a:noFill/>
        </p:spPr>
        <p:txBody>
          <a:bodyPr wrap="square" rtlCol="0">
            <a:spAutoFit/>
          </a:bodyPr>
          <a:lstStyle/>
          <a:p>
            <a:r>
              <a:rPr lang="ru-RU" sz="2000" b="1" u="none" dirty="0">
                <a:solidFill>
                  <a:srgbClr val="69AE23"/>
                </a:solidFill>
              </a:rPr>
              <a:t>Процесс для неофициальных источников</a:t>
            </a:r>
          </a:p>
        </p:txBody>
      </p:sp>
      <p:sp>
        <p:nvSpPr>
          <p:cNvPr id="16" name="Rectangular Callout 15"/>
          <p:cNvSpPr/>
          <p:nvPr/>
        </p:nvSpPr>
        <p:spPr bwMode="auto">
          <a:xfrm>
            <a:off x="6625888" y="1057762"/>
            <a:ext cx="3928994" cy="675075"/>
          </a:xfrm>
          <a:prstGeom prst="wedgeRectCallout">
            <a:avLst>
              <a:gd name="adj1" fmla="val -63234"/>
              <a:gd name="adj2" fmla="val 4032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ru-RU" sz="700" b="0" i="0" u="sng" strike="noStrike" cap="none" normalizeH="0" baseline="0">
                <a:ln>
                  <a:noFill/>
                </a:ln>
                <a:solidFill>
                  <a:schemeClr val="tx1"/>
                </a:solidFill>
                <a:latin typeface="Microsoft Sans Serif" pitchFamily="34" charset="0"/>
              </a:rPr>
              <a:t>Совет:</a:t>
            </a:r>
            <a:r>
              <a:rPr kumimoji="0" lang="ru-RU" sz="700" b="0" i="0" u="sng" strike="noStrike" cap="none" normalizeH="0">
                <a:ln>
                  <a:noFill/>
                </a:ln>
                <a:solidFill>
                  <a:schemeClr val="tx1"/>
                </a:solidFill>
                <a:latin typeface="Microsoft Sans Serif" pitchFamily="34" charset="0"/>
              </a:rPr>
              <a:t> </a:t>
            </a:r>
          </a:p>
          <a:p>
            <a:pPr marL="0" marR="0" indent="0" algn="ctr" defTabSz="914400" rtl="0" eaLnBrk="1" fontAlgn="base" latinLnBrk="0" hangingPunct="1">
              <a:lnSpc>
                <a:spcPct val="90000"/>
              </a:lnSpc>
              <a:spcBef>
                <a:spcPct val="20000"/>
              </a:spcBef>
              <a:spcAft>
                <a:spcPct val="0"/>
              </a:spcAft>
              <a:buClrTx/>
              <a:buSzTx/>
              <a:buFontTx/>
              <a:buNone/>
              <a:tabLst/>
            </a:pPr>
            <a:r>
              <a:rPr kumimoji="0" lang="ru-RU" sz="700" b="0" i="0" u="sng" strike="noStrike" cap="none" normalizeH="0">
                <a:ln>
                  <a:noFill/>
                </a:ln>
                <a:solidFill>
                  <a:schemeClr val="tx1"/>
                </a:solidFill>
                <a:latin typeface="Microsoft Sans Serif" pitchFamily="34" charset="0"/>
              </a:rPr>
              <a:t>Используйте исходный язык веб-сайтов для проверки,</a:t>
            </a:r>
          </a:p>
          <a:p>
            <a:pPr marL="0" marR="0" indent="0" algn="ctr" defTabSz="914400" rtl="0" eaLnBrk="1" fontAlgn="base" latinLnBrk="0" hangingPunct="1">
              <a:lnSpc>
                <a:spcPct val="90000"/>
              </a:lnSpc>
              <a:spcBef>
                <a:spcPct val="20000"/>
              </a:spcBef>
              <a:spcAft>
                <a:spcPct val="0"/>
              </a:spcAft>
              <a:buClrTx/>
              <a:buSzTx/>
              <a:buFontTx/>
              <a:buNone/>
              <a:tabLst/>
            </a:pPr>
            <a:r>
              <a:rPr kumimoji="0" lang="ru-RU" sz="700" b="0" i="0" u="sng" strike="noStrike" cap="none" normalizeH="0">
                <a:ln>
                  <a:noFill/>
                </a:ln>
                <a:solidFill>
                  <a:schemeClr val="tx1"/>
                </a:solidFill>
                <a:latin typeface="Microsoft Sans Serif" pitchFamily="34" charset="0"/>
              </a:rPr>
              <a:t> обычно они располагают большей информацией. Можно использовать онлайн-переводчики</a:t>
            </a:r>
          </a:p>
        </p:txBody>
      </p:sp>
      <p:sp>
        <p:nvSpPr>
          <p:cNvPr id="17" name="TextBox 16"/>
          <p:cNvSpPr txBox="1"/>
          <p:nvPr/>
        </p:nvSpPr>
        <p:spPr>
          <a:xfrm>
            <a:off x="759987" y="5708741"/>
            <a:ext cx="1310318" cy="923330"/>
          </a:xfrm>
          <a:prstGeom prst="rect">
            <a:avLst/>
          </a:prstGeom>
          <a:noFill/>
        </p:spPr>
        <p:txBody>
          <a:bodyPr wrap="square" rtlCol="0">
            <a:spAutoFit/>
          </a:bodyPr>
          <a:lstStyle/>
          <a:p>
            <a:r>
              <a:rPr lang="ru-RU">
                <a:hlinkClick r:id="rId13"/>
              </a:rPr>
              <a:t>https://www.ecdc.europa.eu/en/surveillance-atlas-infectious-diseases</a:t>
            </a:r>
          </a:p>
        </p:txBody>
      </p:sp>
    </p:spTree>
    <p:extLst>
      <p:ext uri="{BB962C8B-B14F-4D97-AF65-F5344CB8AC3E}">
        <p14:creationId xmlns:p14="http://schemas.microsoft.com/office/powerpoint/2010/main" val="235107820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1366528"/>
          </a:xfrm>
          <a:prstGeom prst="rect">
            <a:avLst/>
          </a:prstGeom>
          <a:noFill/>
          <a:ln w="9525" algn="ctr">
            <a:noFill/>
            <a:miter lim="800000"/>
            <a:headEnd/>
            <a:tailEnd/>
          </a:ln>
        </p:spPr>
        <p:txBody>
          <a:bodyPr>
            <a:spAutoFit/>
          </a:bodyPr>
          <a:lstStyle/>
          <a:p>
            <a:pPr algn="l">
              <a:spcBef>
                <a:spcPct val="50000"/>
              </a:spcBef>
            </a:pPr>
            <a:r>
              <a:rPr lang="ru-RU" sz="1800" b="1" u="none" noProof="1">
                <a:solidFill>
                  <a:srgbClr val="69AE23"/>
                </a:solidFill>
                <a:latin typeface="Arial" charset="0"/>
              </a:rPr>
              <a:t>Социальные сети для проверки</a:t>
            </a:r>
          </a:p>
          <a:p>
            <a:pPr algn="l">
              <a:spcBef>
                <a:spcPct val="50000"/>
              </a:spcBef>
            </a:pPr>
            <a:r>
              <a:rPr lang="ru-RU" sz="1800" u="none"/>
              <a:t>Некоторые события подтверждаются ТОЛЬКО через Facebook или Twitter, в зависимости от практики местных органов власти.</a:t>
            </a:r>
          </a:p>
          <a:p>
            <a:pPr algn="l">
              <a:spcBef>
                <a:spcPct val="50000"/>
              </a:spcBef>
            </a:pPr>
            <a:endParaRPr lang="it-IT" sz="1800" b="1" u="none" noProof="1">
              <a:solidFill>
                <a:srgbClr val="69AE23"/>
              </a:solidFill>
              <a:latin typeface="Arial" charset="0"/>
            </a:endParaRPr>
          </a:p>
        </p:txBody>
      </p:sp>
      <p:sp>
        <p:nvSpPr>
          <p:cNvPr id="3" name="Rectangle 2"/>
          <p:cNvSpPr/>
          <p:nvPr/>
        </p:nvSpPr>
        <p:spPr>
          <a:xfrm>
            <a:off x="765160" y="1883953"/>
            <a:ext cx="8675593" cy="2785378"/>
          </a:xfrm>
          <a:prstGeom prst="rect">
            <a:avLst/>
          </a:prstGeom>
        </p:spPr>
        <p:txBody>
          <a:bodyPr wrap="square">
            <a:spAutoFit/>
          </a:bodyPr>
          <a:lstStyle/>
          <a:p>
            <a:pPr algn="l">
              <a:lnSpc>
                <a:spcPct val="100000"/>
              </a:lnSpc>
              <a:spcBef>
                <a:spcPts val="0"/>
              </a:spcBef>
              <a:spcAft>
                <a:spcPts val="600"/>
              </a:spcAft>
            </a:pPr>
            <a:r>
              <a:rPr lang="ru-RU" sz="1400" b="1" u="none" dirty="0" err="1"/>
              <a:t>Twitter</a:t>
            </a:r>
            <a:r>
              <a:rPr lang="ru-RU" sz="1400" b="1" u="none" dirty="0"/>
              <a:t>/</a:t>
            </a:r>
            <a:r>
              <a:rPr lang="ru-RU" sz="1400" b="1" u="none" dirty="0" err="1"/>
              <a:t>Facebook</a:t>
            </a:r>
            <a:r>
              <a:rPr lang="ru-RU" sz="1400" b="1" u="none" dirty="0"/>
              <a:t>/</a:t>
            </a:r>
            <a:r>
              <a:rPr lang="ru-RU" sz="1400" b="1" u="none" dirty="0" err="1"/>
              <a:t>Instagram</a:t>
            </a:r>
            <a:r>
              <a:rPr lang="ru-RU" sz="1400" b="1" u="none" dirty="0"/>
              <a:t>/</a:t>
            </a:r>
            <a:r>
              <a:rPr lang="ru-RU" sz="1400" b="1" u="none" dirty="0" err="1"/>
              <a:t>LinkedIn</a:t>
            </a:r>
            <a:r>
              <a:rPr lang="ru-RU" sz="1400" b="1" u="none" dirty="0"/>
              <a:t> и т. д.</a:t>
            </a:r>
          </a:p>
          <a:p>
            <a:pPr marL="285750" indent="-285750" algn="l">
              <a:lnSpc>
                <a:spcPct val="100000"/>
              </a:lnSpc>
              <a:spcBef>
                <a:spcPts val="0"/>
              </a:spcBef>
              <a:spcAft>
                <a:spcPts val="600"/>
              </a:spcAft>
              <a:buClr>
                <a:srgbClr val="69AE23"/>
              </a:buClr>
              <a:buFont typeface="Wingdings" panose="05000000000000000000" pitchFamily="2" charset="2"/>
              <a:buChar char="è"/>
            </a:pPr>
            <a:r>
              <a:rPr lang="ru-RU" sz="1400" u="none" dirty="0">
                <a:latin typeface="Arial" charset="0"/>
                <a:cs typeface="Times New Roman" pitchFamily="18" charset="0"/>
              </a:rPr>
              <a:t>Быстрее веб-страниц</a:t>
            </a:r>
          </a:p>
          <a:p>
            <a:pPr marL="285750" indent="-285750" algn="l">
              <a:lnSpc>
                <a:spcPct val="100000"/>
              </a:lnSpc>
              <a:spcBef>
                <a:spcPts val="0"/>
              </a:spcBef>
              <a:spcAft>
                <a:spcPts val="600"/>
              </a:spcAft>
              <a:buClr>
                <a:srgbClr val="69AE23"/>
              </a:buClr>
              <a:buFont typeface="Wingdings" panose="05000000000000000000" pitchFamily="2" charset="2"/>
              <a:buChar char="è"/>
            </a:pPr>
            <a:r>
              <a:rPr lang="ru-RU" sz="1400" u="none" dirty="0">
                <a:latin typeface="Arial" charset="0"/>
                <a:cs typeface="Times New Roman" pitchFamily="18" charset="0"/>
              </a:rPr>
              <a:t>Организации/учреждения без веб-страниц</a:t>
            </a:r>
          </a:p>
          <a:p>
            <a:pPr marL="285750" indent="-285750" algn="l">
              <a:lnSpc>
                <a:spcPct val="100000"/>
              </a:lnSpc>
              <a:spcBef>
                <a:spcPts val="0"/>
              </a:spcBef>
              <a:spcAft>
                <a:spcPts val="600"/>
              </a:spcAft>
              <a:buClr>
                <a:srgbClr val="69AE23"/>
              </a:buClr>
              <a:buFont typeface="Wingdings" panose="05000000000000000000" pitchFamily="2" charset="2"/>
              <a:buChar char="è"/>
            </a:pPr>
            <a:r>
              <a:rPr lang="ru-RU" sz="1400" u="none" dirty="0">
                <a:latin typeface="Arial" charset="0"/>
                <a:cs typeface="Times New Roman" pitchFamily="18" charset="0"/>
              </a:rPr>
              <a:t>Информация в социальных сетях считается действительной, если она размещена через официальный аккаунт (напр., аккаунт Министерства здравоохранения)</a:t>
            </a:r>
          </a:p>
          <a:p>
            <a:pPr algn="l">
              <a:lnSpc>
                <a:spcPct val="100000"/>
              </a:lnSpc>
              <a:spcBef>
                <a:spcPts val="0"/>
              </a:spcBef>
              <a:spcAft>
                <a:spcPts val="600"/>
              </a:spcAft>
              <a:buClr>
                <a:srgbClr val="69AE23"/>
              </a:buClr>
            </a:pPr>
            <a:r>
              <a:rPr lang="ru-RU" sz="1400" b="1" u="none" dirty="0">
                <a:solidFill>
                  <a:srgbClr val="69AE23"/>
                </a:solidFill>
                <a:latin typeface="Arial" charset="0"/>
                <a:cs typeface="Times New Roman" pitchFamily="18" charset="0"/>
              </a:rPr>
              <a:t>Передовая практика:</a:t>
            </a:r>
          </a:p>
          <a:p>
            <a:pPr algn="l">
              <a:lnSpc>
                <a:spcPct val="100000"/>
              </a:lnSpc>
              <a:spcBef>
                <a:spcPts val="0"/>
              </a:spcBef>
              <a:spcAft>
                <a:spcPts val="600"/>
              </a:spcAft>
              <a:buClr>
                <a:srgbClr val="69AE23"/>
              </a:buClr>
            </a:pPr>
            <a:r>
              <a:rPr lang="ru-RU" sz="1400" u="none" dirty="0">
                <a:latin typeface="Arial" charset="0"/>
                <a:cs typeface="Times New Roman" pitchFamily="18" charset="0"/>
              </a:rPr>
              <a:t>Составить список официальных страниц в социальных сетях профильных учреждений, ведомств общественного здравоохранения,</a:t>
            </a:r>
          </a:p>
          <a:p>
            <a:pPr algn="l">
              <a:lnSpc>
                <a:spcPct val="100000"/>
              </a:lnSpc>
              <a:spcBef>
                <a:spcPts val="0"/>
              </a:spcBef>
              <a:spcAft>
                <a:spcPts val="600"/>
              </a:spcAft>
              <a:buClr>
                <a:srgbClr val="69AE23"/>
              </a:buClr>
            </a:pPr>
            <a:r>
              <a:rPr lang="ru-RU" sz="1400" u="none" dirty="0">
                <a:latin typeface="Arial" charset="0"/>
                <a:cs typeface="Times New Roman" pitchFamily="18" charset="0"/>
              </a:rPr>
              <a:t>а также должностных лиц</a:t>
            </a:r>
          </a:p>
          <a:p>
            <a:pPr algn="l">
              <a:lnSpc>
                <a:spcPct val="100000"/>
              </a:lnSpc>
              <a:spcBef>
                <a:spcPts val="0"/>
              </a:spcBef>
              <a:spcAft>
                <a:spcPts val="600"/>
              </a:spcAft>
            </a:pPr>
            <a:endParaRPr lang="en-US" sz="1400" u="none" dirty="0"/>
          </a:p>
        </p:txBody>
      </p:sp>
      <p:pic>
        <p:nvPicPr>
          <p:cNvPr id="6" name="Picture 5"/>
          <p:cNvPicPr>
            <a:picLocks noChangeAspect="1"/>
          </p:cNvPicPr>
          <p:nvPr/>
        </p:nvPicPr>
        <p:blipFill rotWithShape="1">
          <a:blip r:embed="rId3"/>
          <a:srcRect l="-1" r="40288" b="259"/>
          <a:stretch/>
        </p:blipFill>
        <p:spPr>
          <a:xfrm>
            <a:off x="294166" y="4306761"/>
            <a:ext cx="2136179" cy="2317593"/>
          </a:xfrm>
          <a:prstGeom prst="rect">
            <a:avLst/>
          </a:prstGeom>
          <a:ln>
            <a:solidFill>
              <a:schemeClr val="tx1">
                <a:lumMod val="65000"/>
                <a:lumOff val="35000"/>
              </a:schemeClr>
            </a:solidFill>
          </a:ln>
        </p:spPr>
      </p:pic>
      <p:pic>
        <p:nvPicPr>
          <p:cNvPr id="7" name="Picture 6"/>
          <p:cNvPicPr>
            <a:picLocks noChangeAspect="1"/>
          </p:cNvPicPr>
          <p:nvPr/>
        </p:nvPicPr>
        <p:blipFill rotWithShape="1">
          <a:blip r:embed="rId4"/>
          <a:srcRect l="6255" b="16898"/>
          <a:stretch/>
        </p:blipFill>
        <p:spPr>
          <a:xfrm>
            <a:off x="7081789" y="4306762"/>
            <a:ext cx="3465520" cy="2184268"/>
          </a:xfrm>
          <a:prstGeom prst="rect">
            <a:avLst/>
          </a:prstGeom>
          <a:ln>
            <a:solidFill>
              <a:schemeClr val="tx1">
                <a:lumMod val="65000"/>
                <a:lumOff val="35000"/>
              </a:schemeClr>
            </a:solidFill>
          </a:ln>
        </p:spPr>
      </p:pic>
      <p:pic>
        <p:nvPicPr>
          <p:cNvPr id="8" name="Picture 7"/>
          <p:cNvPicPr>
            <a:picLocks noChangeAspect="1"/>
          </p:cNvPicPr>
          <p:nvPr/>
        </p:nvPicPr>
        <p:blipFill rotWithShape="1">
          <a:blip r:embed="rId5"/>
          <a:srcRect r="4535" b="23474"/>
          <a:stretch/>
        </p:blipFill>
        <p:spPr>
          <a:xfrm>
            <a:off x="3629551" y="4294583"/>
            <a:ext cx="3436309" cy="2184268"/>
          </a:xfrm>
          <a:prstGeom prst="rect">
            <a:avLst/>
          </a:prstGeom>
          <a:ln>
            <a:solidFill>
              <a:schemeClr val="tx1">
                <a:lumMod val="65000"/>
                <a:lumOff val="35000"/>
              </a:schemeClr>
            </a:solidFill>
          </a:ln>
        </p:spPr>
      </p:pic>
      <p:pic>
        <p:nvPicPr>
          <p:cNvPr id="5" name="Picture 4"/>
          <p:cNvPicPr>
            <a:picLocks noChangeAspect="1"/>
          </p:cNvPicPr>
          <p:nvPr/>
        </p:nvPicPr>
        <p:blipFill>
          <a:blip r:embed="rId6"/>
          <a:stretch>
            <a:fillRect/>
          </a:stretch>
        </p:blipFill>
        <p:spPr>
          <a:xfrm>
            <a:off x="9879858" y="3199495"/>
            <a:ext cx="495055" cy="518629"/>
          </a:xfrm>
          <a:prstGeom prst="rect">
            <a:avLst/>
          </a:prstGeom>
        </p:spPr>
      </p:pic>
      <p:pic>
        <p:nvPicPr>
          <p:cNvPr id="9" name="Picture 8"/>
          <p:cNvPicPr>
            <a:picLocks noChangeAspect="1"/>
          </p:cNvPicPr>
          <p:nvPr/>
        </p:nvPicPr>
        <p:blipFill>
          <a:blip r:embed="rId7"/>
          <a:stretch>
            <a:fillRect/>
          </a:stretch>
        </p:blipFill>
        <p:spPr>
          <a:xfrm>
            <a:off x="9197173" y="3211747"/>
            <a:ext cx="528870" cy="506377"/>
          </a:xfrm>
          <a:prstGeom prst="rect">
            <a:avLst/>
          </a:prstGeom>
        </p:spPr>
      </p:pic>
    </p:spTree>
    <p:extLst>
      <p:ext uri="{BB962C8B-B14F-4D97-AF65-F5344CB8AC3E}">
        <p14:creationId xmlns:p14="http://schemas.microsoft.com/office/powerpoint/2010/main" val="69130485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relateerde afbeeldi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12440" y="2348880"/>
            <a:ext cx="4107610" cy="229525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txBox="1">
            <a:spLocks noChangeArrowheads="1"/>
          </p:cNvSpPr>
          <p:nvPr/>
        </p:nvSpPr>
        <p:spPr>
          <a:xfrm>
            <a:off x="495130" y="1538790"/>
            <a:ext cx="9352905" cy="3570852"/>
          </a:xfrm>
          <a:prstGeom prst="rect">
            <a:avLst/>
          </a:prstGeom>
        </p:spPr>
        <p:txBody>
          <a:bodyPr/>
          <a:lstStyle/>
          <a:p>
            <a:pPr lvl="0" algn="l" defTabSz="820738" eaLnBrk="0" hangingPunct="0">
              <a:lnSpc>
                <a:spcPct val="100000"/>
              </a:lnSpc>
              <a:spcBef>
                <a:spcPct val="50000"/>
              </a:spcBef>
              <a:buClr>
                <a:srgbClr val="69AE23"/>
              </a:buClr>
              <a:buSzPct val="80000"/>
              <a:tabLst>
                <a:tab pos="341313" algn="l"/>
                <a:tab pos="1150938" algn="l"/>
              </a:tabLst>
              <a:defRPr/>
            </a:pPr>
            <a:r>
              <a:rPr lang="ru-RU" sz="1800" b="1" u="none" dirty="0">
                <a:solidFill>
                  <a:srgbClr val="69AE23"/>
                </a:solidFill>
                <a:cs typeface="Times New Roman" pitchFamily="18" charset="0"/>
              </a:rPr>
              <a:t>Если </a:t>
            </a:r>
            <a:r>
              <a:rPr lang="ru-RU" sz="1800" b="1" u="none" dirty="0">
                <a:cs typeface="Times New Roman" pitchFamily="18" charset="0"/>
              </a:rPr>
              <a:t>официальная информация не может быть найдена в Интернете, </a:t>
            </a:r>
            <a:r>
              <a:rPr lang="ru-RU" sz="1800" b="1" u="none" dirty="0">
                <a:solidFill>
                  <a:srgbClr val="69AE23"/>
                </a:solidFill>
                <a:cs typeface="Times New Roman" pitchFamily="18" charset="0"/>
              </a:rPr>
              <a:t>свяжитесь</a:t>
            </a:r>
            <a:r>
              <a:rPr lang="ru-RU" sz="1800" b="1" u="none" dirty="0">
                <a:cs typeface="Times New Roman" pitchFamily="18" charset="0"/>
              </a:rPr>
              <a:t> с компетентными партнерами:</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ru-RU" sz="1400" b="1" u="none" dirty="0">
                <a:cs typeface="Times New Roman" pitchFamily="18" charset="0"/>
              </a:rPr>
              <a:t>Создание</a:t>
            </a:r>
            <a:r>
              <a:rPr lang="ru-RU" sz="1400" u="none" dirty="0">
                <a:cs typeface="Times New Roman" pitchFamily="18" charset="0"/>
              </a:rPr>
              <a:t> сетей/каналов:</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ru-RU" sz="1400" u="none" dirty="0">
                <a:cs typeface="Times New Roman" pitchFamily="18" charset="0"/>
              </a:rPr>
              <a:t>Для быстрой связи</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ru-RU" sz="1400" u="none" dirty="0">
                <a:cs typeface="Times New Roman" pitchFamily="18" charset="0"/>
              </a:rPr>
              <a:t>Позволяет </a:t>
            </a:r>
            <a:r>
              <a:rPr lang="ru-RU" sz="1400" b="1" u="none" dirty="0">
                <a:cs typeface="Times New Roman" pitchFamily="18" charset="0"/>
              </a:rPr>
              <a:t>обмениваться</a:t>
            </a:r>
            <a:r>
              <a:rPr lang="ru-RU" sz="1400" u="none" dirty="0">
                <a:cs typeface="Times New Roman" pitchFamily="18" charset="0"/>
              </a:rPr>
              <a:t> данными и экспертными знаниями</a:t>
            </a:r>
          </a:p>
          <a:p>
            <a:pPr algn="l" defTabSz="820738" eaLnBrk="0" hangingPunct="0">
              <a:lnSpc>
                <a:spcPct val="100000"/>
              </a:lnSpc>
              <a:spcBef>
                <a:spcPct val="50000"/>
              </a:spcBef>
              <a:buClr>
                <a:srgbClr val="69AE23"/>
              </a:buClr>
              <a:buSzPct val="80000"/>
              <a:tabLst>
                <a:tab pos="341313" algn="l"/>
                <a:tab pos="1150938" algn="l"/>
              </a:tabLst>
              <a:defRPr/>
            </a:pPr>
            <a:endParaRPr lang="nl-NL" sz="1400" u="none" dirty="0">
              <a:cs typeface="Times New Roman" pitchFamily="18" charset="0"/>
            </a:endParaRPr>
          </a:p>
          <a:p>
            <a:pPr algn="l" defTabSz="820738" eaLnBrk="0" hangingPunct="0">
              <a:lnSpc>
                <a:spcPct val="100000"/>
              </a:lnSpc>
              <a:spcBef>
                <a:spcPct val="50000"/>
              </a:spcBef>
              <a:buClr>
                <a:srgbClr val="69AE23"/>
              </a:buClr>
              <a:buSzPct val="80000"/>
              <a:tabLst>
                <a:tab pos="341313" algn="l"/>
                <a:tab pos="1150938" algn="l"/>
              </a:tabLst>
              <a:defRPr/>
            </a:pPr>
            <a:endParaRPr lang="nl-NL" sz="1400" u="none" dirty="0">
              <a:cs typeface="Times New Roman" pitchFamily="18" charset="0"/>
            </a:endParaRP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ru-RU" sz="1400" b="1" u="none" dirty="0">
                <a:cs typeface="Times New Roman" pitchFamily="18" charset="0"/>
              </a:rPr>
              <a:t>Сюда входят:</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ru-RU" sz="1400" u="none" dirty="0">
                <a:cs typeface="Times New Roman" pitchFamily="18" charset="0"/>
              </a:rPr>
              <a:t>Партнеры в области общественного здравоохранения</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ru-RU" sz="1400" u="none" dirty="0">
                <a:cs typeface="Times New Roman" pitchFamily="18" charset="0"/>
              </a:rPr>
              <a:t>(Национальные) координационные центры (</a:t>
            </a:r>
            <a:r>
              <a:rPr lang="ru-RU" sz="1400" b="1" u="none" dirty="0">
                <a:solidFill>
                  <a:srgbClr val="69AE23"/>
                </a:solidFill>
                <a:cs typeface="Times New Roman" pitchFamily="18" charset="0"/>
              </a:rPr>
              <a:t>НКЦ</a:t>
            </a:r>
            <a:r>
              <a:rPr lang="ru-RU" sz="1400" u="none" dirty="0">
                <a:cs typeface="Times New Roman" pitchFamily="18" charset="0"/>
              </a:rPr>
              <a:t>)</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ru-RU" sz="1400" u="none" dirty="0">
                <a:ea typeface="Microsoft Sans Serif" panose="020B0604020202020204" pitchFamily="34" charset="0"/>
                <a:cs typeface="Microsoft Sans Serif" panose="020B0604020202020204" pitchFamily="34" charset="0"/>
              </a:rPr>
              <a:t>Партнеры в других отраслях</a:t>
            </a:r>
          </a:p>
          <a:p>
            <a:pPr marL="287338" marR="0" indent="-287338" algn="l" defTabSz="820738" eaLnBrk="0" latinLnBrk="0" hangingPunct="0">
              <a:lnSpc>
                <a:spcPct val="80000"/>
              </a:lnSpc>
              <a:spcBef>
                <a:spcPct val="50000"/>
              </a:spcBef>
              <a:buClr>
                <a:srgbClr val="69AE23"/>
              </a:buClr>
              <a:buSzPct val="80000"/>
              <a:buFont typeface="Wingdings" panose="05000000000000000000" pitchFamily="2" charset="2"/>
              <a:buChar char="Ø"/>
              <a:tabLst>
                <a:tab pos="341313" algn="l"/>
                <a:tab pos="1150938" algn="l"/>
              </a:tabLst>
              <a:defRPr/>
            </a:pPr>
            <a:endParaRPr lang="en-GB" sz="1400" u="none" kern="0" dirty="0">
              <a:ea typeface="Microsoft Sans Serif" panose="020B0604020202020204" pitchFamily="34" charset="0"/>
              <a:cs typeface="Microsoft Sans Serif" panose="020B0604020202020204" pitchFamily="34" charset="0"/>
            </a:endParaRPr>
          </a:p>
        </p:txBody>
      </p:sp>
      <p:sp>
        <p:nvSpPr>
          <p:cNvPr id="5" name="Rectangular Callout 4"/>
          <p:cNvSpPr/>
          <p:nvPr/>
        </p:nvSpPr>
        <p:spPr bwMode="auto">
          <a:xfrm>
            <a:off x="4977653" y="4779150"/>
            <a:ext cx="1372645" cy="1620180"/>
          </a:xfrm>
          <a:prstGeom prst="wedgeRectCallout">
            <a:avLst>
              <a:gd name="adj1" fmla="val -67091"/>
              <a:gd name="adj2" fmla="val -48385"/>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
        <p:nvSpPr>
          <p:cNvPr id="6" name="TextBox 5"/>
          <p:cNvSpPr txBox="1"/>
          <p:nvPr/>
        </p:nvSpPr>
        <p:spPr>
          <a:xfrm>
            <a:off x="4915512" y="4783115"/>
            <a:ext cx="1496928" cy="1126462"/>
          </a:xfrm>
          <a:prstGeom prst="rect">
            <a:avLst/>
          </a:prstGeom>
          <a:noFill/>
        </p:spPr>
        <p:txBody>
          <a:bodyPr wrap="square" rtlCol="0">
            <a:spAutoFit/>
          </a:bodyPr>
          <a:lstStyle/>
          <a:p>
            <a:r>
              <a:rPr lang="ru-RU" dirty="0"/>
              <a:t>Предварительно определенные контактные лица в официальных (национальных) ведомствах общественного здравоохранения</a:t>
            </a:r>
          </a:p>
          <a:p>
            <a:endParaRPr lang="en-GB" dirty="0"/>
          </a:p>
        </p:txBody>
      </p:sp>
      <p:sp>
        <p:nvSpPr>
          <p:cNvPr id="7" name="TextBox 6"/>
          <p:cNvSpPr txBox="1"/>
          <p:nvPr/>
        </p:nvSpPr>
        <p:spPr>
          <a:xfrm>
            <a:off x="1260215" y="863715"/>
            <a:ext cx="3211792" cy="369332"/>
          </a:xfrm>
          <a:prstGeom prst="rect">
            <a:avLst/>
          </a:prstGeom>
          <a:noFill/>
        </p:spPr>
        <p:txBody>
          <a:bodyPr wrap="square" rtlCol="0">
            <a:spAutoFit/>
          </a:bodyPr>
          <a:lstStyle/>
          <a:p>
            <a:pPr algn="l"/>
            <a:r>
              <a:rPr lang="ru-RU" sz="2000" b="1" u="none" dirty="0">
                <a:solidFill>
                  <a:srgbClr val="69AE23"/>
                </a:solidFill>
              </a:rPr>
              <a:t>Сети для проверки</a:t>
            </a: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Пример: Вирус Эбола в Мордоре, 2019 г.</a:t>
            </a:r>
          </a:p>
        </p:txBody>
      </p:sp>
      <p:sp>
        <p:nvSpPr>
          <p:cNvPr id="31" name="Rectangle 30"/>
          <p:cNvSpPr/>
          <p:nvPr/>
        </p:nvSpPr>
        <p:spPr bwMode="auto">
          <a:xfrm>
            <a:off x="6611824" y="3415370"/>
            <a:ext cx="3911827" cy="2298922"/>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grpSp>
        <p:nvGrpSpPr>
          <p:cNvPr id="32" name="Group 31"/>
          <p:cNvGrpSpPr/>
          <p:nvPr/>
        </p:nvGrpSpPr>
        <p:grpSpPr>
          <a:xfrm>
            <a:off x="6862274" y="3252062"/>
            <a:ext cx="3410926" cy="2295190"/>
            <a:chOff x="6688045" y="3112151"/>
            <a:chExt cx="3410926" cy="2295190"/>
          </a:xfrm>
        </p:grpSpPr>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8045" y="3718391"/>
              <a:ext cx="3410926" cy="1432691"/>
            </a:xfrm>
            <a:prstGeom prst="rect">
              <a:avLst/>
            </a:prstGeom>
          </p:spPr>
        </p:pic>
        <p:sp>
          <p:nvSpPr>
            <p:cNvPr id="34" name="Chevron 33"/>
            <p:cNvSpPr/>
            <p:nvPr/>
          </p:nvSpPr>
          <p:spPr>
            <a:xfrm>
              <a:off x="7965960" y="3896918"/>
              <a:ext cx="367186" cy="657207"/>
            </a:xfrm>
            <a:prstGeom prst="chevron">
              <a:avLst>
                <a:gd name="adj" fmla="val 62310"/>
              </a:avLst>
            </a:prstGeom>
            <a:solidFill>
              <a:srgbClr val="C4E6E0"/>
            </a:solidFill>
            <a:ln>
              <a:solidFill>
                <a:schemeClr val="accent1">
                  <a:lumMod val="20000"/>
                  <a:lumOff val="80000"/>
                </a:schemeClr>
              </a:solidFill>
            </a:ln>
            <a:effectLst/>
          </p:spPr>
        </p:sp>
        <p:sp>
          <p:nvSpPr>
            <p:cNvPr id="35" name="Chevron 34"/>
            <p:cNvSpPr/>
            <p:nvPr/>
          </p:nvSpPr>
          <p:spPr>
            <a:xfrm>
              <a:off x="8548870" y="3897852"/>
              <a:ext cx="367186" cy="656273"/>
            </a:xfrm>
            <a:prstGeom prst="chevron">
              <a:avLst>
                <a:gd name="adj" fmla="val 62310"/>
              </a:avLst>
            </a:prstGeom>
            <a:solidFill>
              <a:srgbClr val="70AD47">
                <a:lumMod val="60000"/>
                <a:lumOff val="40000"/>
              </a:srgbClr>
            </a:solidFill>
            <a:ln>
              <a:noFill/>
            </a:ln>
            <a:effectLst/>
          </p:spPr>
        </p:sp>
        <p:sp>
          <p:nvSpPr>
            <p:cNvPr id="36" name="TextBox 35"/>
            <p:cNvSpPr txBox="1"/>
            <p:nvPr/>
          </p:nvSpPr>
          <p:spPr>
            <a:xfrm>
              <a:off x="7661986" y="3239414"/>
              <a:ext cx="246221" cy="62625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400" u="none">
                  <a:solidFill>
                    <a:prstClr val="black"/>
                  </a:solidFill>
                  <a:latin typeface="Calibri" panose="020F0502020204030204"/>
                </a:rPr>
                <a:t>Скрининг</a:t>
              </a:r>
            </a:p>
          </p:txBody>
        </p:sp>
        <p:sp>
          <p:nvSpPr>
            <p:cNvPr id="37" name="TextBox 36"/>
            <p:cNvSpPr txBox="1"/>
            <p:nvPr/>
          </p:nvSpPr>
          <p:spPr>
            <a:xfrm>
              <a:off x="7937927" y="3361472"/>
              <a:ext cx="246221" cy="495044"/>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400" u="none">
                  <a:solidFill>
                    <a:prstClr val="black"/>
                  </a:solidFill>
                  <a:latin typeface="Calibri" panose="020F0502020204030204"/>
                </a:rPr>
                <a:t>Фильтрация</a:t>
              </a:r>
            </a:p>
          </p:txBody>
        </p:sp>
        <p:sp>
          <p:nvSpPr>
            <p:cNvPr id="38" name="TextBox 37"/>
            <p:cNvSpPr txBox="1"/>
            <p:nvPr/>
          </p:nvSpPr>
          <p:spPr>
            <a:xfrm>
              <a:off x="8186740" y="3112151"/>
              <a:ext cx="246221" cy="74747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400" b="1" u="none" dirty="0">
                  <a:solidFill>
                    <a:prstClr val="black"/>
                  </a:solidFill>
                  <a:latin typeface="Calibri" panose="020F0502020204030204"/>
                </a:rPr>
                <a:t>Проверка</a:t>
              </a:r>
            </a:p>
          </p:txBody>
        </p:sp>
        <p:sp>
          <p:nvSpPr>
            <p:cNvPr id="39" name="TextBox 38"/>
            <p:cNvSpPr txBox="1"/>
            <p:nvPr/>
          </p:nvSpPr>
          <p:spPr>
            <a:xfrm>
              <a:off x="8463662" y="3129914"/>
              <a:ext cx="246221" cy="729714"/>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400" u="none">
                  <a:solidFill>
                    <a:prstClr val="black"/>
                  </a:solidFill>
                  <a:latin typeface="Calibri" panose="020F0502020204030204"/>
                </a:rPr>
                <a:t>Анализ</a:t>
              </a:r>
            </a:p>
          </p:txBody>
        </p:sp>
        <p:sp>
          <p:nvSpPr>
            <p:cNvPr id="40" name="TextBox 39"/>
            <p:cNvSpPr txBox="1"/>
            <p:nvPr/>
          </p:nvSpPr>
          <p:spPr>
            <a:xfrm>
              <a:off x="9125707" y="4099799"/>
              <a:ext cx="770361" cy="270702"/>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ru-RU" sz="1000" u="none" dirty="0">
                  <a:solidFill>
                    <a:prstClr val="black">
                      <a:hueOff val="0"/>
                      <a:satOff val="0"/>
                      <a:lumOff val="0"/>
                      <a:alphaOff val="0"/>
                    </a:prstClr>
                  </a:solidFill>
                  <a:latin typeface="Calibri" panose="020F0502020204030204"/>
                </a:rPr>
                <a:t>Предметы интереса</a:t>
              </a:r>
            </a:p>
          </p:txBody>
        </p:sp>
        <p:sp>
          <p:nvSpPr>
            <p:cNvPr id="41" name="Oval 40"/>
            <p:cNvSpPr/>
            <p:nvPr/>
          </p:nvSpPr>
          <p:spPr>
            <a:xfrm flipH="1">
              <a:off x="9026712" y="3885903"/>
              <a:ext cx="275169" cy="250954"/>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2" name="Oval 41"/>
            <p:cNvSpPr/>
            <p:nvPr/>
          </p:nvSpPr>
          <p:spPr>
            <a:xfrm flipH="1">
              <a:off x="9630608" y="3851711"/>
              <a:ext cx="278009" cy="23275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3" name="Oval 42"/>
            <p:cNvSpPr/>
            <p:nvPr/>
          </p:nvSpPr>
          <p:spPr>
            <a:xfrm flipH="1">
              <a:off x="9364282" y="4408287"/>
              <a:ext cx="293211" cy="25707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4" name="TextBox 43"/>
            <p:cNvSpPr txBox="1"/>
            <p:nvPr/>
          </p:nvSpPr>
          <p:spPr>
            <a:xfrm>
              <a:off x="9001075" y="3919409"/>
              <a:ext cx="432357" cy="138499"/>
            </a:xfrm>
            <a:prstGeom prst="rect">
              <a:avLst/>
            </a:prstGeom>
            <a:noFill/>
          </p:spPr>
          <p:txBody>
            <a:bodyPr wrap="square" rtlCol="0">
              <a:spAutoFit/>
            </a:bodyPr>
            <a:lstStyle/>
            <a:p>
              <a:pPr algn="l" defTabSz="810067" fontAlgn="auto">
                <a:lnSpc>
                  <a:spcPct val="100000"/>
                </a:lnSpc>
                <a:spcBef>
                  <a:spcPts val="0"/>
                </a:spcBef>
                <a:spcAft>
                  <a:spcPts val="0"/>
                </a:spcAft>
              </a:pPr>
              <a:r>
                <a:rPr lang="ru-RU" sz="300" u="none">
                  <a:solidFill>
                    <a:prstClr val="black"/>
                  </a:solidFill>
                  <a:latin typeface="Calibri" panose="020F0502020204030204"/>
                </a:rPr>
                <a:t>Сигнал</a:t>
              </a:r>
            </a:p>
          </p:txBody>
        </p:sp>
        <p:sp>
          <p:nvSpPr>
            <p:cNvPr id="45" name="TextBox 44"/>
            <p:cNvSpPr txBox="1"/>
            <p:nvPr/>
          </p:nvSpPr>
          <p:spPr>
            <a:xfrm>
              <a:off x="9590129" y="3889832"/>
              <a:ext cx="394179" cy="153888"/>
            </a:xfrm>
            <a:prstGeom prst="rect">
              <a:avLst/>
            </a:prstGeom>
            <a:noFill/>
          </p:spPr>
          <p:txBody>
            <a:bodyPr wrap="square" rtlCol="0">
              <a:spAutoFit/>
            </a:bodyPr>
            <a:lstStyle/>
            <a:p>
              <a:pPr algn="l" defTabSz="810067" fontAlgn="auto">
                <a:lnSpc>
                  <a:spcPct val="100000"/>
                </a:lnSpc>
                <a:spcBef>
                  <a:spcPts val="0"/>
                </a:spcBef>
                <a:spcAft>
                  <a:spcPts val="0"/>
                </a:spcAft>
              </a:pPr>
              <a:r>
                <a:rPr lang="ru-RU" sz="400" u="none" dirty="0">
                  <a:solidFill>
                    <a:prstClr val="black"/>
                  </a:solidFill>
                  <a:latin typeface="Calibri" panose="020F0502020204030204"/>
                </a:rPr>
                <a:t>Событие</a:t>
              </a:r>
            </a:p>
          </p:txBody>
        </p:sp>
        <p:sp>
          <p:nvSpPr>
            <p:cNvPr id="46" name="TextBox 45"/>
            <p:cNvSpPr txBox="1"/>
            <p:nvPr/>
          </p:nvSpPr>
          <p:spPr>
            <a:xfrm>
              <a:off x="9316110" y="4444080"/>
              <a:ext cx="458206" cy="153888"/>
            </a:xfrm>
            <a:prstGeom prst="rect">
              <a:avLst/>
            </a:prstGeom>
            <a:noFill/>
          </p:spPr>
          <p:txBody>
            <a:bodyPr wrap="square" rtlCol="0">
              <a:spAutoFit/>
            </a:bodyPr>
            <a:lstStyle/>
            <a:p>
              <a:pPr algn="l" defTabSz="810067" fontAlgn="auto">
                <a:lnSpc>
                  <a:spcPct val="100000"/>
                </a:lnSpc>
                <a:spcBef>
                  <a:spcPts val="0"/>
                </a:spcBef>
                <a:spcAft>
                  <a:spcPts val="0"/>
                </a:spcAft>
              </a:pPr>
              <a:r>
                <a:rPr lang="ru-RU" sz="400" u="none">
                  <a:solidFill>
                    <a:prstClr val="black"/>
                  </a:solidFill>
                  <a:latin typeface="Calibri" panose="020F0502020204030204"/>
                </a:rPr>
                <a:t>Угроза</a:t>
              </a:r>
            </a:p>
          </p:txBody>
        </p:sp>
        <p:sp>
          <p:nvSpPr>
            <p:cNvPr id="47" name="Chevron 46"/>
            <p:cNvSpPr/>
            <p:nvPr/>
          </p:nvSpPr>
          <p:spPr>
            <a:xfrm rot="5400000">
              <a:off x="9252224" y="4600391"/>
              <a:ext cx="483025" cy="570116"/>
            </a:xfrm>
            <a:prstGeom prst="chevron">
              <a:avLst>
                <a:gd name="adj" fmla="val 62709"/>
              </a:avLst>
            </a:prstGeom>
            <a:solidFill>
              <a:srgbClr val="70AD47">
                <a:lumMod val="20000"/>
                <a:lumOff val="80000"/>
              </a:srgbClr>
            </a:solidFill>
            <a:ln>
              <a:noFill/>
            </a:ln>
            <a:effectLst/>
          </p:spPr>
        </p:sp>
        <p:sp>
          <p:nvSpPr>
            <p:cNvPr id="48" name="TextBox 47"/>
            <p:cNvSpPr txBox="1"/>
            <p:nvPr/>
          </p:nvSpPr>
          <p:spPr>
            <a:xfrm>
              <a:off x="8913855" y="5080017"/>
              <a:ext cx="1093934" cy="327324"/>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ru-RU" sz="1100" u="none">
                  <a:solidFill>
                    <a:prstClr val="black">
                      <a:hueOff val="0"/>
                      <a:satOff val="0"/>
                      <a:lumOff val="0"/>
                      <a:alphaOff val="0"/>
                    </a:prstClr>
                  </a:solidFill>
                  <a:latin typeface="Calibri" panose="020F0502020204030204"/>
                </a:rPr>
                <a:t>Последующие действия</a:t>
              </a:r>
            </a:p>
          </p:txBody>
        </p:sp>
      </p:grpSp>
      <p:sp>
        <p:nvSpPr>
          <p:cNvPr id="5" name="TextBox 4"/>
          <p:cNvSpPr txBox="1"/>
          <p:nvPr/>
        </p:nvSpPr>
        <p:spPr>
          <a:xfrm>
            <a:off x="850090" y="3401740"/>
            <a:ext cx="5360675" cy="664797"/>
          </a:xfrm>
          <a:prstGeom prst="rect">
            <a:avLst/>
          </a:prstGeom>
          <a:noFill/>
        </p:spPr>
        <p:txBody>
          <a:bodyPr wrap="square" rtlCol="0">
            <a:spAutoFit/>
          </a:bodyPr>
          <a:lstStyle/>
          <a:p>
            <a:pPr marL="228600" indent="-228600" algn="l">
              <a:buFont typeface="+mj-lt"/>
              <a:buAutoNum type="arabicPeriod"/>
            </a:pPr>
            <a:r>
              <a:rPr lang="ru-RU" b="1" u="none"/>
              <a:t>Подлежит ли эта информация проверки?</a:t>
            </a:r>
          </a:p>
          <a:p>
            <a:pPr marL="171450" indent="-171450" algn="l">
              <a:buFont typeface="Wingdings" panose="05000000000000000000" pitchFamily="2" charset="2"/>
              <a:buChar char="q"/>
            </a:pPr>
            <a:r>
              <a:rPr lang="ru-RU" u="none"/>
              <a:t>Да</a:t>
            </a:r>
          </a:p>
          <a:p>
            <a:pPr marL="171450" indent="-171450" algn="l">
              <a:buFont typeface="Wingdings" panose="05000000000000000000" pitchFamily="2" charset="2"/>
              <a:buChar char="q"/>
            </a:pPr>
            <a:r>
              <a:rPr lang="ru-RU" u="none"/>
              <a:t>Нет</a:t>
            </a:r>
          </a:p>
        </p:txBody>
      </p:sp>
      <p:sp>
        <p:nvSpPr>
          <p:cNvPr id="6" name="TextBox 5"/>
          <p:cNvSpPr txBox="1"/>
          <p:nvPr/>
        </p:nvSpPr>
        <p:spPr>
          <a:xfrm>
            <a:off x="-1884875" y="1475131"/>
            <a:ext cx="2645858" cy="2445285"/>
          </a:xfrm>
          <a:prstGeom prst="rect">
            <a:avLst/>
          </a:prstGeom>
          <a:solidFill>
            <a:schemeClr val="accent1">
              <a:lumMod val="20000"/>
              <a:lumOff val="80000"/>
            </a:schemeClr>
          </a:solidFill>
          <a:ln w="19050">
            <a:solidFill>
              <a:srgbClr val="69AE23"/>
            </a:solidFill>
          </a:ln>
        </p:spPr>
        <p:txBody>
          <a:bodyPr wrap="square" rtlCol="0">
            <a:spAutoFit/>
          </a:bodyPr>
          <a:lstStyle/>
          <a:p>
            <a:pPr marL="228600" indent="-228600">
              <a:buFont typeface="+mj-lt"/>
              <a:buAutoNum type="arabicPeriod"/>
            </a:pPr>
            <a:r>
              <a:rPr lang="ru-RU" sz="1100" b="1" u="none" dirty="0"/>
              <a:t>Два всплывающих окна в зависимости от ответа:</a:t>
            </a:r>
          </a:p>
          <a:p>
            <a:r>
              <a:rPr lang="ru-RU" sz="1100" dirty="0"/>
              <a:t>Это верный ответ</a:t>
            </a:r>
            <a:r>
              <a:rPr lang="ru-RU" sz="1100" u="none" dirty="0"/>
              <a:t>, так как эта новость получена через СМИ, то она считается неофициальным источником. Поэтому данный пункт должен быть подтвержден.</a:t>
            </a:r>
          </a:p>
          <a:p>
            <a:r>
              <a:rPr lang="ru-RU" sz="1100" dirty="0"/>
              <a:t>Это неверный ответ. </a:t>
            </a:r>
            <a:r>
              <a:rPr lang="ru-RU" sz="1100" u="none" dirty="0"/>
              <a:t>Хотя и упоминается, что в подтверждении болезни участвуют врачи, источником данного новостного сюжета являются СМИ. Это считается неофициальным источником. Поэтому информация должна быть подтверждена.</a:t>
            </a:r>
          </a:p>
        </p:txBody>
      </p:sp>
      <p:sp>
        <p:nvSpPr>
          <p:cNvPr id="27" name="TextBox 26"/>
          <p:cNvSpPr txBox="1"/>
          <p:nvPr/>
        </p:nvSpPr>
        <p:spPr>
          <a:xfrm>
            <a:off x="821256" y="4168170"/>
            <a:ext cx="5360675" cy="1071062"/>
          </a:xfrm>
          <a:prstGeom prst="rect">
            <a:avLst/>
          </a:prstGeom>
          <a:noFill/>
        </p:spPr>
        <p:txBody>
          <a:bodyPr wrap="square" rtlCol="0">
            <a:spAutoFit/>
          </a:bodyPr>
          <a:lstStyle/>
          <a:p>
            <a:pPr marL="228600" indent="-228600" algn="l">
              <a:buFont typeface="+mj-lt"/>
              <a:buAutoNum type="arabicPeriod" startAt="2"/>
            </a:pPr>
            <a:r>
              <a:rPr lang="ru-RU" b="1" u="none"/>
              <a:t>Выберите все источники, которые могут быть использованы для проверки этой информации:</a:t>
            </a:r>
          </a:p>
          <a:p>
            <a:pPr marL="171450" indent="-171450" algn="l">
              <a:buFont typeface="Wingdings" panose="05000000000000000000" pitchFamily="2" charset="2"/>
              <a:buChar char="q"/>
            </a:pPr>
            <a:r>
              <a:rPr lang="ru-RU" u="none"/>
              <a:t>Новости Минздрава Мордора на его веб-странице</a:t>
            </a:r>
          </a:p>
          <a:p>
            <a:pPr marL="171450" indent="-171450" algn="l">
              <a:buFont typeface="Wingdings" panose="05000000000000000000" pitchFamily="2" charset="2"/>
              <a:buChar char="q"/>
            </a:pPr>
            <a:r>
              <a:rPr lang="ru-RU" u="none"/>
              <a:t>Публикация в Twitter от человека, который присутствовал в больнице</a:t>
            </a:r>
          </a:p>
          <a:p>
            <a:pPr marL="171450" indent="-171450" algn="l">
              <a:buFont typeface="Wingdings" panose="05000000000000000000" pitchFamily="2" charset="2"/>
              <a:buChar char="q"/>
            </a:pPr>
            <a:r>
              <a:rPr lang="ru-RU" u="none"/>
              <a:t>Пресс-релиз Минздрава Мордора, опубликованный на его странице в Facebook</a:t>
            </a:r>
          </a:p>
          <a:p>
            <a:pPr algn="l"/>
            <a:endParaRPr lang="en-GB" u="none" dirty="0"/>
          </a:p>
        </p:txBody>
      </p:sp>
      <p:sp>
        <p:nvSpPr>
          <p:cNvPr id="28" name="TextBox 27"/>
          <p:cNvSpPr txBox="1"/>
          <p:nvPr/>
        </p:nvSpPr>
        <p:spPr>
          <a:xfrm>
            <a:off x="-1905567" y="4043639"/>
            <a:ext cx="2645858" cy="2783839"/>
          </a:xfrm>
          <a:prstGeom prst="rect">
            <a:avLst/>
          </a:prstGeom>
          <a:solidFill>
            <a:schemeClr val="accent1">
              <a:lumMod val="20000"/>
              <a:lumOff val="80000"/>
            </a:schemeClr>
          </a:solidFill>
          <a:ln w="19050">
            <a:solidFill>
              <a:srgbClr val="69AE23"/>
            </a:solidFill>
          </a:ln>
        </p:spPr>
        <p:txBody>
          <a:bodyPr wrap="square" rtlCol="0">
            <a:spAutoFit/>
          </a:bodyPr>
          <a:lstStyle/>
          <a:p>
            <a:pPr marL="228600" indent="-228600">
              <a:buFont typeface="+mj-lt"/>
              <a:buAutoNum type="arabicPeriod" startAt="2"/>
            </a:pPr>
            <a:r>
              <a:rPr lang="ru-RU" sz="1100" b="1" u="none" dirty="0"/>
              <a:t>всплывающие окна для каждого ответа:</a:t>
            </a:r>
          </a:p>
          <a:p>
            <a:r>
              <a:rPr lang="ru-RU" sz="1100" dirty="0"/>
              <a:t>Это верный ответ:</a:t>
            </a:r>
            <a:r>
              <a:rPr lang="ru-RU" sz="1100" u="none" dirty="0"/>
              <a:t> Министерство здравоохранения </a:t>
            </a:r>
            <a:r>
              <a:rPr lang="ru-RU" sz="1100" u="none" dirty="0" err="1"/>
              <a:t>Мордора</a:t>
            </a:r>
            <a:r>
              <a:rPr lang="ru-RU" sz="1100" u="none" dirty="0"/>
              <a:t> считается официальным источником для подтверждения. </a:t>
            </a:r>
          </a:p>
          <a:p>
            <a:r>
              <a:rPr lang="ru-RU" sz="1100" dirty="0"/>
              <a:t>Это неверный ответ.</a:t>
            </a:r>
            <a:r>
              <a:rPr lang="ru-RU" sz="1100" u="none" dirty="0"/>
              <a:t> Несмотря на то, что данное лицо могло находиться в том же месте, что и предполагаемый пациент, оно не считается официальным источником, который может быть подтвержден. </a:t>
            </a:r>
          </a:p>
          <a:p>
            <a:r>
              <a:rPr lang="ru-RU" sz="1100" dirty="0"/>
              <a:t>Это верный ответ.</a:t>
            </a:r>
            <a:r>
              <a:rPr lang="ru-RU" sz="1100" u="none" dirty="0"/>
              <a:t> Поскольку пресс-релиз опубликован на официальной странице Минздрава </a:t>
            </a:r>
            <a:r>
              <a:rPr lang="ru-RU" sz="1100" u="none" dirty="0" err="1"/>
              <a:t>Мордора</a:t>
            </a:r>
            <a:r>
              <a:rPr lang="ru-RU" sz="1100" u="none" dirty="0"/>
              <a:t> в </a:t>
            </a:r>
            <a:r>
              <a:rPr lang="ru-RU" sz="1100" u="none" dirty="0" err="1"/>
              <a:t>Facebook</a:t>
            </a:r>
            <a:r>
              <a:rPr lang="ru-RU" sz="1100" u="none" dirty="0"/>
              <a:t>, он считается проверенным источником. </a:t>
            </a:r>
          </a:p>
        </p:txBody>
      </p:sp>
      <p:sp>
        <p:nvSpPr>
          <p:cNvPr id="29" name="TextBox 28"/>
          <p:cNvSpPr txBox="1"/>
          <p:nvPr/>
        </p:nvSpPr>
        <p:spPr>
          <a:xfrm>
            <a:off x="795619" y="5384575"/>
            <a:ext cx="5360675" cy="1237262"/>
          </a:xfrm>
          <a:prstGeom prst="rect">
            <a:avLst/>
          </a:prstGeom>
          <a:noFill/>
        </p:spPr>
        <p:txBody>
          <a:bodyPr wrap="square" rtlCol="0">
            <a:spAutoFit/>
          </a:bodyPr>
          <a:lstStyle/>
          <a:p>
            <a:pPr marL="228600" indent="-228600" algn="l">
              <a:buFont typeface="+mj-lt"/>
              <a:buAutoNum type="arabicPeriod" startAt="3"/>
            </a:pPr>
            <a:r>
              <a:rPr lang="ru-RU" b="1" u="none"/>
              <a:t>Что делать, если ни один из веб-источников не смог подтвердить эту информацию?</a:t>
            </a:r>
          </a:p>
          <a:p>
            <a:pPr marL="171450" indent="-171450" algn="l">
              <a:buFont typeface="Wingdings" panose="05000000000000000000" pitchFamily="2" charset="2"/>
              <a:buChar char="q"/>
            </a:pPr>
            <a:r>
              <a:rPr lang="ru-RU" u="none"/>
              <a:t>Связаться с НКЦ в Минздраве Мордора</a:t>
            </a:r>
          </a:p>
          <a:p>
            <a:pPr marL="171450" indent="-171450" algn="l">
              <a:buFont typeface="Wingdings" panose="05000000000000000000" pitchFamily="2" charset="2"/>
              <a:buChar char="q"/>
            </a:pPr>
            <a:r>
              <a:rPr lang="ru-RU" u="none"/>
              <a:t>Связаться с ВОЗ-ЕВРО</a:t>
            </a:r>
          </a:p>
          <a:p>
            <a:pPr marL="171450" indent="-171450" algn="l">
              <a:buFont typeface="Wingdings" panose="05000000000000000000" pitchFamily="2" charset="2"/>
              <a:buChar char="q"/>
            </a:pPr>
            <a:r>
              <a:rPr lang="ru-RU" u="none"/>
              <a:t>Связаться с ЕЦПКЗ</a:t>
            </a:r>
          </a:p>
          <a:p>
            <a:pPr marL="171450" indent="-171450" algn="l">
              <a:buFont typeface="Wingdings" panose="05000000000000000000" pitchFamily="2" charset="2"/>
              <a:buChar char="q"/>
            </a:pPr>
            <a:r>
              <a:rPr lang="ru-RU" u="none"/>
              <a:t>Не рассматривать данный пункт</a:t>
            </a:r>
          </a:p>
        </p:txBody>
      </p:sp>
      <p:sp>
        <p:nvSpPr>
          <p:cNvPr id="30" name="TextBox 29"/>
          <p:cNvSpPr txBox="1"/>
          <p:nvPr/>
        </p:nvSpPr>
        <p:spPr>
          <a:xfrm>
            <a:off x="3587209" y="5714292"/>
            <a:ext cx="2645858" cy="5678478"/>
          </a:xfrm>
          <a:prstGeom prst="rect">
            <a:avLst/>
          </a:prstGeom>
          <a:solidFill>
            <a:schemeClr val="accent1">
              <a:lumMod val="20000"/>
              <a:lumOff val="80000"/>
            </a:schemeClr>
          </a:solidFill>
          <a:ln w="19050">
            <a:solidFill>
              <a:srgbClr val="69AE23"/>
            </a:solidFill>
          </a:ln>
        </p:spPr>
        <p:txBody>
          <a:bodyPr wrap="square" rtlCol="0">
            <a:spAutoFit/>
          </a:bodyPr>
          <a:lstStyle/>
          <a:p>
            <a:pPr marL="228600" indent="-228600">
              <a:buFont typeface="+mj-lt"/>
              <a:buAutoNum type="arabicPeriod" startAt="3"/>
            </a:pPr>
            <a:r>
              <a:rPr lang="ru-RU" sz="1100" b="1" u="none" dirty="0"/>
              <a:t>всплывающие окна для каждого ответа:</a:t>
            </a:r>
          </a:p>
          <a:p>
            <a:pPr lvl="0" algn="l" eaLnBrk="0" hangingPunct="0">
              <a:lnSpc>
                <a:spcPct val="100000"/>
              </a:lnSpc>
              <a:spcBef>
                <a:spcPct val="30000"/>
              </a:spcBef>
              <a:defRPr/>
            </a:pPr>
            <a:r>
              <a:rPr lang="ru-RU" sz="1100" dirty="0"/>
              <a:t>Этот ответ может быть верным.</a:t>
            </a:r>
            <a:r>
              <a:rPr lang="ru-RU" sz="1100" u="none" dirty="0"/>
              <a:t> Если вы создали национальный координационный центр в Министерстве здравоохранения </a:t>
            </a:r>
            <a:r>
              <a:rPr lang="ru-RU" sz="1100" u="none" dirty="0" err="1"/>
              <a:t>Мордора</a:t>
            </a:r>
            <a:r>
              <a:rPr lang="ru-RU" sz="1100" u="none" dirty="0"/>
              <a:t>, вы можете связаться с ними в установленном порядке.</a:t>
            </a:r>
          </a:p>
          <a:p>
            <a:pPr lvl="0" algn="l" eaLnBrk="0" hangingPunct="0">
              <a:lnSpc>
                <a:spcPct val="100000"/>
              </a:lnSpc>
              <a:spcBef>
                <a:spcPct val="30000"/>
              </a:spcBef>
              <a:defRPr/>
            </a:pPr>
            <a:r>
              <a:rPr lang="ru-RU" sz="1100" dirty="0"/>
              <a:t>Этот ответ может быть верным.</a:t>
            </a:r>
            <a:r>
              <a:rPr lang="ru-RU" sz="1100" u="none" dirty="0"/>
              <a:t> Если Министерство здравоохранения Швеции не входит в вашу сеть, но там есть представительство ВОЗ по Европейскому региону, вы можете использовать это партнерство в качестве более косвенного способа запроса подтверждения, связавшись с ними в установленном порядке.</a:t>
            </a:r>
          </a:p>
          <a:p>
            <a:pPr lvl="0" algn="l" eaLnBrk="0" hangingPunct="0">
              <a:lnSpc>
                <a:spcPct val="100000"/>
              </a:lnSpc>
              <a:spcBef>
                <a:spcPct val="30000"/>
              </a:spcBef>
              <a:defRPr/>
            </a:pPr>
            <a:r>
              <a:rPr lang="ru-RU" sz="1100" dirty="0">
                <a:latin typeface="Arial" charset="0"/>
                <a:cs typeface="Times New Roman" pitchFamily="18" charset="0"/>
              </a:rPr>
              <a:t>Этот ответ может быть верным.</a:t>
            </a:r>
            <a:r>
              <a:rPr lang="ru-RU" sz="1100" u="none" dirty="0">
                <a:latin typeface="Arial" charset="0"/>
                <a:cs typeface="Times New Roman" pitchFamily="18" charset="0"/>
              </a:rPr>
              <a:t> </a:t>
            </a:r>
            <a:r>
              <a:rPr lang="ru-RU" sz="1100" u="none" dirty="0"/>
              <a:t>Если в вашей сети нет Минздрава </a:t>
            </a:r>
            <a:r>
              <a:rPr lang="ru-RU" sz="1100" u="none" dirty="0" err="1"/>
              <a:t>Мордора</a:t>
            </a:r>
            <a:r>
              <a:rPr lang="ru-RU" sz="1100" u="none" dirty="0"/>
              <a:t>, Европейский Центр по Профилактике и Контролю Заболеваний может быть использован в качестве более косвенного источника подтверждения. </a:t>
            </a:r>
          </a:p>
          <a:p>
            <a:pPr lvl="0" algn="l" eaLnBrk="0" hangingPunct="0">
              <a:lnSpc>
                <a:spcPct val="100000"/>
              </a:lnSpc>
              <a:spcBef>
                <a:spcPct val="30000"/>
              </a:spcBef>
              <a:defRPr/>
            </a:pPr>
            <a:r>
              <a:rPr lang="ru-RU" sz="1100" dirty="0">
                <a:latin typeface="Arial" charset="0"/>
                <a:cs typeface="Times New Roman" pitchFamily="18" charset="0"/>
              </a:rPr>
              <a:t>Это неверный ответ. </a:t>
            </a:r>
            <a:r>
              <a:rPr lang="ru-RU" sz="1100" u="none" dirty="0">
                <a:latin typeface="Arial" charset="0"/>
                <a:cs typeface="Times New Roman" pitchFamily="18" charset="0"/>
              </a:rPr>
              <a:t>Если вы не смогли проверить информацию через Интернет, вам следует связаться с соответствующей партнерской организацией или установленным координационным центром.</a:t>
            </a:r>
          </a:p>
        </p:txBody>
      </p:sp>
      <p:sp>
        <p:nvSpPr>
          <p:cNvPr id="9" name="TextBox 8">
            <a:extLst>
              <a:ext uri="{FF2B5EF4-FFF2-40B4-BE49-F238E27FC236}">
                <a16:creationId xmlns:a16="http://schemas.microsoft.com/office/drawing/2014/main" id="{75860B0A-FFD3-4EDD-B54B-C291D1CD0A12}"/>
              </a:ext>
            </a:extLst>
          </p:cNvPr>
          <p:cNvSpPr txBox="1"/>
          <p:nvPr/>
        </p:nvSpPr>
        <p:spPr>
          <a:xfrm>
            <a:off x="877321" y="1448780"/>
            <a:ext cx="9145343" cy="1609671"/>
          </a:xfrm>
          <a:prstGeom prst="rect">
            <a:avLst/>
          </a:prstGeom>
          <a:solidFill>
            <a:schemeClr val="tx1"/>
          </a:solidFill>
        </p:spPr>
        <p:txBody>
          <a:bodyPr wrap="square" rtlCol="0">
            <a:spAutoFit/>
          </a:bodyPr>
          <a:lstStyle/>
          <a:p>
            <a:pPr algn="l">
              <a:lnSpc>
                <a:spcPct val="100000"/>
              </a:lnSpc>
              <a:spcAft>
                <a:spcPts val="600"/>
              </a:spcAft>
            </a:pPr>
            <a:r>
              <a:rPr lang="ru-RU" sz="2400" b="1" u="none">
                <a:solidFill>
                  <a:srgbClr val="448EC2"/>
                </a:solidFill>
                <a:latin typeface="+mn-lt"/>
              </a:rPr>
              <a:t>ЛИХОРАДКА ЭБОЛА «УДАРИЛА ПО ЕВРОПЕ»: </a:t>
            </a:r>
            <a:r>
              <a:rPr lang="ru-RU" sz="2400" b="1" u="none">
                <a:solidFill>
                  <a:schemeClr val="bg1"/>
                </a:solidFill>
                <a:latin typeface="+mn-lt"/>
              </a:rPr>
              <a:t>подозревается случай лихорадки Эбола в Мордоре, пациент находится на карантине после рвоты кровью</a:t>
            </a:r>
          </a:p>
          <a:p>
            <a:pPr algn="l">
              <a:lnSpc>
                <a:spcPct val="100000"/>
              </a:lnSpc>
            </a:pPr>
            <a:r>
              <a:rPr lang="ru-RU" sz="1600" u="none">
                <a:solidFill>
                  <a:schemeClr val="bg1"/>
                </a:solidFill>
                <a:latin typeface="+mn-lt"/>
              </a:rPr>
              <a:t>Пациент изолирован, в то время, как врачи проводят тесты, чтобы подтвердить заболевание.</a:t>
            </a:r>
          </a:p>
          <a:p>
            <a:pPr algn="l"/>
            <a:endParaRPr lang="en-GB" u="none" dirty="0">
              <a:solidFill>
                <a:schemeClr val="bg1"/>
              </a:solidFill>
            </a:endParaRPr>
          </a:p>
          <a:p>
            <a:pPr algn="l"/>
            <a:r>
              <a:rPr lang="ru-RU" u="none">
                <a:solidFill>
                  <a:schemeClr val="bg1"/>
                </a:solidFill>
              </a:rPr>
              <a:t>4 февраля 2018 г., 13:37</a:t>
            </a:r>
          </a:p>
        </p:txBody>
      </p:sp>
      <p:sp>
        <p:nvSpPr>
          <p:cNvPr id="49" name="TextBox 48">
            <a:extLst>
              <a:ext uri="{FF2B5EF4-FFF2-40B4-BE49-F238E27FC236}">
                <a16:creationId xmlns:a16="http://schemas.microsoft.com/office/drawing/2014/main" id="{5678B559-2E80-4B00-A438-084B784B3A3F}"/>
              </a:ext>
            </a:extLst>
          </p:cNvPr>
          <p:cNvSpPr txBox="1"/>
          <p:nvPr/>
        </p:nvSpPr>
        <p:spPr>
          <a:xfrm>
            <a:off x="6915310" y="4239090"/>
            <a:ext cx="915635" cy="244682"/>
          </a:xfrm>
          <a:prstGeom prst="rect">
            <a:avLst/>
          </a:prstGeom>
          <a:noFill/>
        </p:spPr>
        <p:txBody>
          <a:bodyPr wrap="none" rtlCol="0">
            <a:spAutoFit/>
          </a:bodyPr>
          <a:lstStyle/>
          <a:p>
            <a:r>
              <a:rPr lang="ru-RU" sz="1100" u="none">
                <a:latin typeface="+mn-lt"/>
              </a:rPr>
              <a:t>Информация</a:t>
            </a:r>
          </a:p>
        </p:txBody>
      </p:sp>
    </p:spTree>
    <p:extLst>
      <p:ext uri="{BB962C8B-B14F-4D97-AF65-F5344CB8AC3E}">
        <p14:creationId xmlns:p14="http://schemas.microsoft.com/office/powerpoint/2010/main" val="1778957044"/>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4&quot;/&gt;&lt;property id=&quot;20307&quot; value=&quot;292&quot;/&gt;&lt;/object&gt;&lt;object type=&quot;3&quot; unique_id=&quot;10178&quot;&gt;&lt;property id=&quot;20148&quot; value=&quot;5&quot;/&gt;&lt;property id=&quot;20300&quot; value=&quot;Slide 5&quot;/&gt;&lt;property id=&quot;20307&quot; value=&quot;298&quot;/&gt;&lt;/object&gt;&lt;object type=&quot;3&quot; unique_id=&quot;10180&quot;&gt;&lt;property id=&quot;20148&quot; value=&quot;5&quot;/&gt;&lt;property id=&quot;20300&quot; value=&quot;Slide 16&quot;/&gt;&lt;property id=&quot;20307&quot; value=&quot;281&quot;/&gt;&lt;/object&gt;&lt;object type=&quot;3&quot; unique_id=&quot;10181&quot;&gt;&lt;property id=&quot;20148&quot; value=&quot;5&quot;/&gt;&lt;property id=&quot;20300&quot; value=&quot;Slide 17&quot;/&gt;&lt;property id=&quot;20307&quot; value=&quot;297&quot;/&gt;&lt;/object&gt;&lt;object type=&quot;3&quot; unique_id=&quot;10506&quot;&gt;&lt;property id=&quot;20148&quot; value=&quot;5&quot;/&gt;&lt;property id=&quot;20300&quot; value=&quot;Slide 3&quot;/&gt;&lt;property id=&quot;20307&quot; value=&quot;309&quot;/&gt;&lt;/object&gt;&lt;object type=&quot;3&quot; unique_id=&quot;10508&quot;&gt;&lt;property id=&quot;20148&quot; value=&quot;5&quot;/&gt;&lt;property id=&quot;20300&quot; value=&quot;Slide 6&quot;/&gt;&lt;property id=&quot;20307&quot; value=&quot;300&quot;/&gt;&lt;/object&gt;&lt;object type=&quot;3&quot; unique_id=&quot;10509&quot;&gt;&lt;property id=&quot;20148&quot; value=&quot;5&quot;/&gt;&lt;property id=&quot;20300&quot; value=&quot;Slide 7&quot;/&gt;&lt;property id=&quot;20307&quot; value=&quot;301&quot;/&gt;&lt;/object&gt;&lt;object type=&quot;3&quot; unique_id=&quot;10512&quot;&gt;&lt;property id=&quot;20148&quot; value=&quot;5&quot;/&gt;&lt;property id=&quot;20300&quot; value=&quot;Slide 8&quot;/&gt;&lt;property id=&quot;20307&quot; value=&quot;303&quot;/&gt;&lt;/object&gt;&lt;object type=&quot;3&quot; unique_id=&quot;10513&quot;&gt;&lt;property id=&quot;20148&quot; value=&quot;5&quot;/&gt;&lt;property id=&quot;20300&quot; value=&quot;Slide 9&quot;/&gt;&lt;property id=&quot;20307&quot; value=&quot;304&quot;/&gt;&lt;/object&gt;&lt;object type=&quot;3&quot; unique_id=&quot;10514&quot;&gt;&lt;property id=&quot;20148&quot; value=&quot;5&quot;/&gt;&lt;property id=&quot;20300&quot; value=&quot;Slide 10&quot;/&gt;&lt;property id=&quot;20307&quot; value=&quot;305&quot;/&gt;&lt;/object&gt;&lt;object type=&quot;3&quot; unique_id=&quot;10515&quot;&gt;&lt;property id=&quot;20148&quot; value=&quot;5&quot;/&gt;&lt;property id=&quot;20300&quot; value=&quot;Slide 11&quot;/&gt;&lt;property id=&quot;20307&quot; value=&quot;306&quot;/&gt;&lt;/object&gt;&lt;object type=&quot;3&quot; unique_id=&quot;10516&quot;&gt;&lt;property id=&quot;20148&quot; value=&quot;5&quot;/&gt;&lt;property id=&quot;20300&quot; value=&quot;Slide 12&quot;/&gt;&lt;property id=&quot;20307&quot; value=&quot;307&quot;/&gt;&lt;/object&gt;&lt;object type=&quot;3&quot; unique_id=&quot;10517&quot;&gt;&lt;property id=&quot;20148&quot; value=&quot;5&quot;/&gt;&lt;property id=&quot;20300&quot; value=&quot;Slide 13&quot;/&gt;&lt;property id=&quot;20307&quot; value=&quot;308&quot;/&gt;&lt;/object&gt;&lt;object type=&quot;3&quot; unique_id=&quot;10518&quot;&gt;&lt;property id=&quot;20148&quot; value=&quot;5&quot;/&gt;&lt;property id=&quot;20300&quot; value=&quot;Slide 14&quot;/&gt;&lt;property id=&quot;20307&quot; value=&quot;311&quot;/&gt;&lt;/object&gt;&lt;object type=&quot;3&quot; unique_id=&quot;10519&quot;&gt;&lt;property id=&quot;20148&quot; value=&quot;5&quot;/&gt;&lt;property id=&quot;20300&quot; value=&quot;Slide 15&quot;/&gt;&lt;property id=&quot;20307&quot; value=&quot;312&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2.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90CA72A-F9B2-4DBD-862E-480CD4D639F7}">
  <ds:schemaRefs>
    <ds:schemaRef ds:uri="http://purl.org/dc/terms/"/>
    <ds:schemaRef ds:uri="376727eb-354b-45e4-998d-f84ea079474e"/>
    <ds:schemaRef ds:uri="http://schemas.microsoft.com/office/2006/metadata/properties"/>
    <ds:schemaRef ds:uri="http://schemas.microsoft.com/office/2006/documentManagement/types"/>
    <ds:schemaRef ds:uri="http://schemas.microsoft.com/sharepoint/v3"/>
    <ds:schemaRef ds:uri="http://purl.org/dc/elements/1.1/"/>
    <ds:schemaRef ds:uri="http://schemas.openxmlformats.org/package/2006/metadata/core-properties"/>
    <ds:schemaRef ds:uri="http://schemas.microsoft.com/office/infopath/2007/PartnerControls"/>
    <ds:schemaRef ds:uri="d23a570b-d7a9-49ca-a34c-8afb8206b4bf"/>
    <ds:schemaRef ds:uri="http://www.w3.org/XML/1998/namespace"/>
    <ds:schemaRef ds:uri="http://purl.org/dc/dcmitype/"/>
    <ds:schemaRef ds:uri="f21cd5e7-4e59-4426-9a65-65a4b49b5ea4"/>
  </ds:schemaRefs>
</ds:datastoreItem>
</file>

<file path=customXml/itemProps2.xml><?xml version="1.0" encoding="utf-8"?>
<ds:datastoreItem xmlns:ds="http://schemas.openxmlformats.org/officeDocument/2006/customXml" ds:itemID="{B194CA3C-9EFF-4181-81E8-1BAE14820F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ABEBE7-96E8-4C6A-859F-4E8FCB001107}">
  <ds:schemaRefs>
    <ds:schemaRef ds:uri="http://schemas.microsoft.com/sharepoint/events"/>
  </ds:schemaRefs>
</ds:datastoreItem>
</file>

<file path=docProps/app.xml><?xml version="1.0" encoding="utf-8"?>
<ap:Properties xmlns:vt="http://schemas.openxmlformats.org/officeDocument/2006/docPropsVTypes" xmlns:ap="http://schemas.openxmlformats.org/officeDocument/2006/extended-properties">
  <ap:Template/>
  <ap:TotalTime>4805</ap:TotalTime>
  <ap:Words>2825</ap:Words>
  <ap:Application>Microsoft Office PowerPoint</ap:Application>
  <ap:PresentationFormat>Custom</ap:PresentationFormat>
  <ap:Paragraphs>295</ap:Paragraphs>
  <ap:Slides>11</ap:Slides>
  <ap:Notes>11</ap:Notes>
  <ap:HiddenSlides>0</ap:HiddenSlides>
  <ap:MMClips>0</ap:MMClips>
  <ap:ScaleCrop>false</ap:ScaleCrop>
  <ap:HeadingPairs>
    <vt:vector baseType="variant" size="6">
      <vt:variant>
        <vt:lpstr>Fonts Used</vt:lpstr>
      </vt:variant>
      <vt:variant>
        <vt:i4>9</vt:i4>
      </vt:variant>
      <vt:variant>
        <vt:lpstr>Theme</vt:lpstr>
      </vt:variant>
      <vt:variant>
        <vt:i4>1</vt:i4>
      </vt:variant>
      <vt:variant>
        <vt:lpstr>Slide Titles</vt:lpstr>
      </vt:variant>
      <vt:variant>
        <vt:i4>11</vt:i4>
      </vt:variant>
    </vt:vector>
  </ap:HeadingPairs>
  <ap:TitlesOfParts>
    <vt:vector baseType="lpstr" size="21">
      <vt:lpstr>AdobeCorpID MyriadRg</vt:lpstr>
      <vt:lpstr>Arial</vt:lpstr>
      <vt:lpstr>Calibri</vt:lpstr>
      <vt:lpstr>MetaPro-Black</vt:lpstr>
      <vt:lpstr>MetaPro-Bold</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UPDATE_unit_05_validation</dc:title>
  <dc:subject>Not specified</dc:subject>
  <dc:creator>CDT</dc:creator>
  <cp:keywords/>
  <cp:lastModifiedBy>CDT</cp:lastModifiedBy>
  <cp:revision>1063</cp:revision>
  <dcterms:created xsi:type="dcterms:W3CDTF">2006-11-17T14:43:15Z</dcterms:created>
  <dcterms:modified xsi:type="dcterms:W3CDTF">2021-03-22T14:06:43Z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DOI1007-2079432915-197</vt:lpwstr>
  </property>
  <property fmtid="{D5CDD505-2E9C-101B-9397-08002B2CF9AE}" pid="4" name="_dlc_DocIdUrl">
    <vt:lpwstr>http://dms.ecdcnet.europa.eu/sites/projects/prodmgmt/hsi/_layouts/15/DocIdRedir.aspx?ID=DOI1007-2079432915-197, DOI1007-2079432915-197</vt:lpwstr>
  </property>
  <property fmtid="{D5CDD505-2E9C-101B-9397-08002B2CF9AE}" pid="5" name="_dlc_DocIdItemGuid">
    <vt:lpwstr>8bdf855e-7151-46a0-a0dc-159ba55ba908</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Document_Type_Product_Documentation">
    <vt:lpwstr>9559;#Non-Classified Project or Product Document|70fa46e0-bdd2-4182-98f7-a57178742ef5</vt:lpwstr>
  </property>
  <property fmtid="{D5CDD505-2E9C-101B-9397-08002B2CF9AE}" pid="27" name="DMS Product">
    <vt:lpwstr/>
  </property>
  <property fmtid="{D5CDD505-2E9C-101B-9397-08002B2CF9AE}" pid="28" name="ECDC_DMS_EDRM_Meeting_Code">
    <vt:lpwstr/>
  </property>
  <property fmtid="{D5CDD505-2E9C-101B-9397-08002B2CF9AE}" pid="29" name="ECDC_DMS_ITPROD_PORTFOLIO">
    <vt:lpwstr>8503;#DIR|d280b436-bc76-4c87-a7ad-b215a1406941</vt:lpwstr>
  </property>
  <property fmtid="{D5CDD505-2E9C-101B-9397-08002B2CF9AE}" pid="30" name="ECDC_DMS_ITPROD_YEAR">
    <vt:lpwstr/>
  </property>
</Properties>
</file>