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70" r:id="rId5"/>
    <p:sldId id="257" r:id="rId6"/>
    <p:sldId id="259" r:id="rId7"/>
    <p:sldId id="260" r:id="rId8"/>
    <p:sldId id="271" r:id="rId9"/>
    <p:sldId id="272" r:id="rId10"/>
    <p:sldId id="261" r:id="rId11"/>
    <p:sldId id="269" r:id="rId12"/>
    <p:sldId id="263" r:id="rId13"/>
    <p:sldId id="262" r:id="rId14"/>
    <p:sldId id="273" r:id="rId15"/>
    <p:sldId id="275" r:id="rId16"/>
    <p:sldId id="27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DT" initials="CDT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8173" autoAdjust="0"/>
  </p:normalViewPr>
  <p:slideViewPr>
    <p:cSldViewPr snapToGrid="0">
      <p:cViewPr varScale="1">
        <p:scale>
          <a:sx n="60" d="100"/>
          <a:sy n="60" d="100"/>
        </p:scale>
        <p:origin x="8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6" d="100"/>
          <a:sy n="126" d="100"/>
        </p:scale>
        <p:origin x="4912" y="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9CFCA7-F84D-440C-AE80-70271C2D7384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4F07D53-64FA-493E-BD27-37745AD9D3EC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/>
            <a:t>ВРЕМЯ</a:t>
          </a:r>
        </a:p>
      </dgm:t>
    </dgm:pt>
    <dgm:pt modelId="{012E1099-5A9A-494E-B06A-F17DB007EC45}" type="parTrans" cxnId="{81D1394E-1698-400D-8833-BA86EB2BE5C0}">
      <dgm:prSet/>
      <dgm:spPr/>
      <dgm:t>
        <a:bodyPr/>
        <a:lstStyle/>
        <a:p>
          <a:endParaRPr lang="en-US"/>
        </a:p>
      </dgm:t>
    </dgm:pt>
    <dgm:pt modelId="{10BA0CCF-A4B0-45F7-BB1E-9CA1FE3A50C6}" type="sibTrans" cxnId="{81D1394E-1698-400D-8833-BA86EB2BE5C0}">
      <dgm:prSet/>
      <dgm:spPr/>
      <dgm:t>
        <a:bodyPr/>
        <a:lstStyle/>
        <a:p>
          <a:endParaRPr lang="en-US"/>
        </a:p>
      </dgm:t>
    </dgm:pt>
    <dgm:pt modelId="{6840364D-C1EB-4CBF-8203-2A26D402726D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/>
            <a:t>ЧЕЛОВЕК</a:t>
          </a:r>
        </a:p>
      </dgm:t>
    </dgm:pt>
    <dgm:pt modelId="{D2412A35-AD19-409B-AC6B-3BC8C9DC15D2}" type="parTrans" cxnId="{F1F5C45C-0659-4F72-8399-0F4F357486C1}">
      <dgm:prSet/>
      <dgm:spPr/>
      <dgm:t>
        <a:bodyPr/>
        <a:lstStyle/>
        <a:p>
          <a:endParaRPr lang="en-US"/>
        </a:p>
      </dgm:t>
    </dgm:pt>
    <dgm:pt modelId="{B092F58E-D600-4CDF-AA7D-FDA4170DBFEB}" type="sibTrans" cxnId="{F1F5C45C-0659-4F72-8399-0F4F357486C1}">
      <dgm:prSet/>
      <dgm:spPr/>
      <dgm:t>
        <a:bodyPr/>
        <a:lstStyle/>
        <a:p>
          <a:endParaRPr lang="en-US"/>
        </a:p>
      </dgm:t>
    </dgm:pt>
    <dgm:pt modelId="{4EF3A09B-A7CE-4D4E-ADBD-D9BE204CA93A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/>
            <a:t>МЕСТО</a:t>
          </a:r>
        </a:p>
      </dgm:t>
    </dgm:pt>
    <dgm:pt modelId="{F4C9987D-4CA1-4403-8FF2-488DE79B1F08}" type="parTrans" cxnId="{8DB990B5-A596-4C96-AE57-0AD64DA5B4FA}">
      <dgm:prSet/>
      <dgm:spPr/>
      <dgm:t>
        <a:bodyPr/>
        <a:lstStyle/>
        <a:p>
          <a:endParaRPr lang="en-US"/>
        </a:p>
      </dgm:t>
    </dgm:pt>
    <dgm:pt modelId="{0DD1B55F-B3B0-4467-821E-B0AFDF44B992}" type="sibTrans" cxnId="{8DB990B5-A596-4C96-AE57-0AD64DA5B4FA}">
      <dgm:prSet/>
      <dgm:spPr/>
      <dgm:t>
        <a:bodyPr/>
        <a:lstStyle/>
        <a:p>
          <a:endParaRPr lang="en-US"/>
        </a:p>
      </dgm:t>
    </dgm:pt>
    <dgm:pt modelId="{A7AD1CD4-D938-4629-B44C-2A832A65A7DA}" type="pres">
      <dgm:prSet presAssocID="{7D9CFCA7-F84D-440C-AE80-70271C2D7384}" presName="cycle" presStyleCnt="0">
        <dgm:presLayoutVars>
          <dgm:dir/>
          <dgm:resizeHandles val="exact"/>
        </dgm:presLayoutVars>
      </dgm:prSet>
      <dgm:spPr/>
    </dgm:pt>
    <dgm:pt modelId="{25657216-6C68-4A85-A19E-6DA2A3B0610E}" type="pres">
      <dgm:prSet presAssocID="{04F07D53-64FA-493E-BD27-37745AD9D3EC}" presName="node" presStyleLbl="node1" presStyleIdx="0" presStyleCnt="3">
        <dgm:presLayoutVars>
          <dgm:bulletEnabled val="1"/>
        </dgm:presLayoutVars>
      </dgm:prSet>
      <dgm:spPr/>
    </dgm:pt>
    <dgm:pt modelId="{35E5D686-1FA0-4B19-8758-FA41059964A6}" type="pres">
      <dgm:prSet presAssocID="{10BA0CCF-A4B0-45F7-BB1E-9CA1FE3A50C6}" presName="sibTrans" presStyleLbl="sibTrans2D1" presStyleIdx="0" presStyleCnt="3"/>
      <dgm:spPr/>
    </dgm:pt>
    <dgm:pt modelId="{D8382772-EF30-47FB-85C7-B837D04396F8}" type="pres">
      <dgm:prSet presAssocID="{10BA0CCF-A4B0-45F7-BB1E-9CA1FE3A50C6}" presName="connectorText" presStyleLbl="sibTrans2D1" presStyleIdx="0" presStyleCnt="3"/>
      <dgm:spPr/>
    </dgm:pt>
    <dgm:pt modelId="{79FC274C-B683-4DC4-B5D6-00C64584A91F}" type="pres">
      <dgm:prSet presAssocID="{6840364D-C1EB-4CBF-8203-2A26D402726D}" presName="node" presStyleLbl="node1" presStyleIdx="1" presStyleCnt="3">
        <dgm:presLayoutVars>
          <dgm:bulletEnabled val="1"/>
        </dgm:presLayoutVars>
      </dgm:prSet>
      <dgm:spPr/>
    </dgm:pt>
    <dgm:pt modelId="{28BFE84A-BD9A-486D-8994-00B4F61BBADA}" type="pres">
      <dgm:prSet presAssocID="{B092F58E-D600-4CDF-AA7D-FDA4170DBFEB}" presName="sibTrans" presStyleLbl="sibTrans2D1" presStyleIdx="1" presStyleCnt="3"/>
      <dgm:spPr/>
    </dgm:pt>
    <dgm:pt modelId="{E06E9948-5F64-4E95-B11D-7EA77566643C}" type="pres">
      <dgm:prSet presAssocID="{B092F58E-D600-4CDF-AA7D-FDA4170DBFEB}" presName="connectorText" presStyleLbl="sibTrans2D1" presStyleIdx="1" presStyleCnt="3"/>
      <dgm:spPr/>
    </dgm:pt>
    <dgm:pt modelId="{A8102ED0-F108-4300-9F3E-A23730E6030E}" type="pres">
      <dgm:prSet presAssocID="{4EF3A09B-A7CE-4D4E-ADBD-D9BE204CA93A}" presName="node" presStyleLbl="node1" presStyleIdx="2" presStyleCnt="3">
        <dgm:presLayoutVars>
          <dgm:bulletEnabled val="1"/>
        </dgm:presLayoutVars>
      </dgm:prSet>
      <dgm:spPr/>
    </dgm:pt>
    <dgm:pt modelId="{39BEB682-652C-434D-9E0B-C31BAA8E5E41}" type="pres">
      <dgm:prSet presAssocID="{0DD1B55F-B3B0-4467-821E-B0AFDF44B992}" presName="sibTrans" presStyleLbl="sibTrans2D1" presStyleIdx="2" presStyleCnt="3"/>
      <dgm:spPr/>
    </dgm:pt>
    <dgm:pt modelId="{901A845A-4D0F-40C4-81A0-575A99E0D3E4}" type="pres">
      <dgm:prSet presAssocID="{0DD1B55F-B3B0-4467-821E-B0AFDF44B992}" presName="connectorText" presStyleLbl="sibTrans2D1" presStyleIdx="2" presStyleCnt="3"/>
      <dgm:spPr/>
    </dgm:pt>
  </dgm:ptLst>
  <dgm:cxnLst>
    <dgm:cxn modelId="{94ACC507-750F-44BC-9C7C-CCE9AA7B35D2}" type="presOf" srcId="{0DD1B55F-B3B0-4467-821E-B0AFDF44B992}" destId="{901A845A-4D0F-40C4-81A0-575A99E0D3E4}" srcOrd="1" destOrd="0" presId="urn:microsoft.com/office/officeart/2005/8/layout/cycle2"/>
    <dgm:cxn modelId="{18973B08-D0DA-41D2-A6A8-77F957342B02}" type="presOf" srcId="{4EF3A09B-A7CE-4D4E-ADBD-D9BE204CA93A}" destId="{A8102ED0-F108-4300-9F3E-A23730E6030E}" srcOrd="0" destOrd="0" presId="urn:microsoft.com/office/officeart/2005/8/layout/cycle2"/>
    <dgm:cxn modelId="{4FD3E039-C8BD-4769-B6AC-5844F55ECD25}" type="presOf" srcId="{0DD1B55F-B3B0-4467-821E-B0AFDF44B992}" destId="{39BEB682-652C-434D-9E0B-C31BAA8E5E41}" srcOrd="0" destOrd="0" presId="urn:microsoft.com/office/officeart/2005/8/layout/cycle2"/>
    <dgm:cxn modelId="{5F84BC3C-709D-46D7-AE75-ECD044BF7FAB}" type="presOf" srcId="{B092F58E-D600-4CDF-AA7D-FDA4170DBFEB}" destId="{28BFE84A-BD9A-486D-8994-00B4F61BBADA}" srcOrd="0" destOrd="0" presId="urn:microsoft.com/office/officeart/2005/8/layout/cycle2"/>
    <dgm:cxn modelId="{F1F5C45C-0659-4F72-8399-0F4F357486C1}" srcId="{7D9CFCA7-F84D-440C-AE80-70271C2D7384}" destId="{6840364D-C1EB-4CBF-8203-2A26D402726D}" srcOrd="1" destOrd="0" parTransId="{D2412A35-AD19-409B-AC6B-3BC8C9DC15D2}" sibTransId="{B092F58E-D600-4CDF-AA7D-FDA4170DBFEB}"/>
    <dgm:cxn modelId="{81D1394E-1698-400D-8833-BA86EB2BE5C0}" srcId="{7D9CFCA7-F84D-440C-AE80-70271C2D7384}" destId="{04F07D53-64FA-493E-BD27-37745AD9D3EC}" srcOrd="0" destOrd="0" parTransId="{012E1099-5A9A-494E-B06A-F17DB007EC45}" sibTransId="{10BA0CCF-A4B0-45F7-BB1E-9CA1FE3A50C6}"/>
    <dgm:cxn modelId="{AFCAC85A-E278-43F1-8329-74E4EB7495EE}" type="presOf" srcId="{7D9CFCA7-F84D-440C-AE80-70271C2D7384}" destId="{A7AD1CD4-D938-4629-B44C-2A832A65A7DA}" srcOrd="0" destOrd="0" presId="urn:microsoft.com/office/officeart/2005/8/layout/cycle2"/>
    <dgm:cxn modelId="{33AF95A9-B339-4764-AA29-7060F77308DC}" type="presOf" srcId="{10BA0CCF-A4B0-45F7-BB1E-9CA1FE3A50C6}" destId="{35E5D686-1FA0-4B19-8758-FA41059964A6}" srcOrd="0" destOrd="0" presId="urn:microsoft.com/office/officeart/2005/8/layout/cycle2"/>
    <dgm:cxn modelId="{AFD73AAA-C39E-47DB-A2E8-3F2DF7E365E0}" type="presOf" srcId="{04F07D53-64FA-493E-BD27-37745AD9D3EC}" destId="{25657216-6C68-4A85-A19E-6DA2A3B0610E}" srcOrd="0" destOrd="0" presId="urn:microsoft.com/office/officeart/2005/8/layout/cycle2"/>
    <dgm:cxn modelId="{3D13E6B0-816C-41D5-B0E6-C26069B25B3F}" type="presOf" srcId="{10BA0CCF-A4B0-45F7-BB1E-9CA1FE3A50C6}" destId="{D8382772-EF30-47FB-85C7-B837D04396F8}" srcOrd="1" destOrd="0" presId="urn:microsoft.com/office/officeart/2005/8/layout/cycle2"/>
    <dgm:cxn modelId="{8DB990B5-A596-4C96-AE57-0AD64DA5B4FA}" srcId="{7D9CFCA7-F84D-440C-AE80-70271C2D7384}" destId="{4EF3A09B-A7CE-4D4E-ADBD-D9BE204CA93A}" srcOrd="2" destOrd="0" parTransId="{F4C9987D-4CA1-4403-8FF2-488DE79B1F08}" sibTransId="{0DD1B55F-B3B0-4467-821E-B0AFDF44B992}"/>
    <dgm:cxn modelId="{B76A49CB-73C5-43B9-817E-F1F40B01ED14}" type="presOf" srcId="{B092F58E-D600-4CDF-AA7D-FDA4170DBFEB}" destId="{E06E9948-5F64-4E95-B11D-7EA77566643C}" srcOrd="1" destOrd="0" presId="urn:microsoft.com/office/officeart/2005/8/layout/cycle2"/>
    <dgm:cxn modelId="{303B42E2-294A-4472-980C-FE5F2434EB87}" type="presOf" srcId="{6840364D-C1EB-4CBF-8203-2A26D402726D}" destId="{79FC274C-B683-4DC4-B5D6-00C64584A91F}" srcOrd="0" destOrd="0" presId="urn:microsoft.com/office/officeart/2005/8/layout/cycle2"/>
    <dgm:cxn modelId="{9108197C-6D36-4C3D-8E42-89C01D38362C}" type="presParOf" srcId="{A7AD1CD4-D938-4629-B44C-2A832A65A7DA}" destId="{25657216-6C68-4A85-A19E-6DA2A3B0610E}" srcOrd="0" destOrd="0" presId="urn:microsoft.com/office/officeart/2005/8/layout/cycle2"/>
    <dgm:cxn modelId="{32BB0AB2-BF0F-4C0B-B23D-6833929A534B}" type="presParOf" srcId="{A7AD1CD4-D938-4629-B44C-2A832A65A7DA}" destId="{35E5D686-1FA0-4B19-8758-FA41059964A6}" srcOrd="1" destOrd="0" presId="urn:microsoft.com/office/officeart/2005/8/layout/cycle2"/>
    <dgm:cxn modelId="{A75DC3DB-8FE9-4486-901C-0B19FB174C87}" type="presParOf" srcId="{35E5D686-1FA0-4B19-8758-FA41059964A6}" destId="{D8382772-EF30-47FB-85C7-B837D04396F8}" srcOrd="0" destOrd="0" presId="urn:microsoft.com/office/officeart/2005/8/layout/cycle2"/>
    <dgm:cxn modelId="{D2C7AA59-ED8D-49BC-8FD7-7A7E414AD2FC}" type="presParOf" srcId="{A7AD1CD4-D938-4629-B44C-2A832A65A7DA}" destId="{79FC274C-B683-4DC4-B5D6-00C64584A91F}" srcOrd="2" destOrd="0" presId="urn:microsoft.com/office/officeart/2005/8/layout/cycle2"/>
    <dgm:cxn modelId="{90BD9980-AE13-4CB2-9631-D71B31C62DF8}" type="presParOf" srcId="{A7AD1CD4-D938-4629-B44C-2A832A65A7DA}" destId="{28BFE84A-BD9A-486D-8994-00B4F61BBADA}" srcOrd="3" destOrd="0" presId="urn:microsoft.com/office/officeart/2005/8/layout/cycle2"/>
    <dgm:cxn modelId="{5C71D257-2B30-4CC3-B636-CBA3DBB0929F}" type="presParOf" srcId="{28BFE84A-BD9A-486D-8994-00B4F61BBADA}" destId="{E06E9948-5F64-4E95-B11D-7EA77566643C}" srcOrd="0" destOrd="0" presId="urn:microsoft.com/office/officeart/2005/8/layout/cycle2"/>
    <dgm:cxn modelId="{7F9285EF-2AC7-4508-82A8-1CFBBD7C91C3}" type="presParOf" srcId="{A7AD1CD4-D938-4629-B44C-2A832A65A7DA}" destId="{A8102ED0-F108-4300-9F3E-A23730E6030E}" srcOrd="4" destOrd="0" presId="urn:microsoft.com/office/officeart/2005/8/layout/cycle2"/>
    <dgm:cxn modelId="{B4B7363C-9178-49F0-B6EA-FB1647FF673B}" type="presParOf" srcId="{A7AD1CD4-D938-4629-B44C-2A832A65A7DA}" destId="{39BEB682-652C-434D-9E0B-C31BAA8E5E41}" srcOrd="5" destOrd="0" presId="urn:microsoft.com/office/officeart/2005/8/layout/cycle2"/>
    <dgm:cxn modelId="{CB466735-173B-45C2-8C84-C2075E4DF95D}" type="presParOf" srcId="{39BEB682-652C-434D-9E0B-C31BAA8E5E41}" destId="{901A845A-4D0F-40C4-81A0-575A99E0D3E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340A71-C724-42C3-B42C-AB32FEE328BC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C2BFA49-455B-4B9D-8C61-15EAC3123F77}">
      <dgm:prSet phldrT="[Text]" custT="1"/>
      <dgm:spPr>
        <a:solidFill>
          <a:srgbClr val="69AE23"/>
        </a:solidFill>
      </dgm:spPr>
      <dgm:t>
        <a:bodyPr/>
        <a:lstStyle/>
        <a:p>
          <a:r>
            <a:rPr lang="ru-RU" sz="1600"/>
            <a:t>Хранилище данных</a:t>
          </a:r>
        </a:p>
      </dgm:t>
    </dgm:pt>
    <dgm:pt modelId="{266C0F2A-235E-4359-9631-29B9C4935691}" type="parTrans" cxnId="{1F8CBCAA-38FF-46AC-B349-624AF3BDC1B5}">
      <dgm:prSet/>
      <dgm:spPr/>
      <dgm:t>
        <a:bodyPr/>
        <a:lstStyle/>
        <a:p>
          <a:endParaRPr lang="en-GB" sz="1050"/>
        </a:p>
      </dgm:t>
    </dgm:pt>
    <dgm:pt modelId="{F4E21B9E-CCF6-4135-803F-0C31D021EA84}" type="sibTrans" cxnId="{1F8CBCAA-38FF-46AC-B349-624AF3BDC1B5}">
      <dgm:prSet custT="1"/>
      <dgm:spPr>
        <a:solidFill>
          <a:srgbClr val="B2B2B2"/>
        </a:solidFill>
      </dgm:spPr>
      <dgm:t>
        <a:bodyPr/>
        <a:lstStyle/>
        <a:p>
          <a:endParaRPr lang="en-GB" sz="1000"/>
        </a:p>
      </dgm:t>
    </dgm:pt>
    <dgm:pt modelId="{7153A8DD-8788-41D1-B42D-32B89716EC85}">
      <dgm:prSet phldrT="[Text]" custT="1"/>
      <dgm:spPr>
        <a:solidFill>
          <a:srgbClr val="69AE23"/>
        </a:solidFill>
      </dgm:spPr>
      <dgm:t>
        <a:bodyPr/>
        <a:lstStyle/>
        <a:p>
          <a:r>
            <a:rPr lang="ru-RU" sz="1600" dirty="0"/>
            <a:t>Подготовка отчетов и итоговых материалов</a:t>
          </a:r>
        </a:p>
      </dgm:t>
    </dgm:pt>
    <dgm:pt modelId="{B854E2A3-D916-4FED-A19B-C0E7B66E626E}" type="parTrans" cxnId="{29560D97-2C91-4B7C-BE30-A50E080D3055}">
      <dgm:prSet/>
      <dgm:spPr/>
      <dgm:t>
        <a:bodyPr/>
        <a:lstStyle/>
        <a:p>
          <a:endParaRPr lang="en-GB" sz="1050"/>
        </a:p>
      </dgm:t>
    </dgm:pt>
    <dgm:pt modelId="{41FF99A3-4ED9-4C25-8057-17266FC7BBAD}" type="sibTrans" cxnId="{29560D97-2C91-4B7C-BE30-A50E080D3055}">
      <dgm:prSet custT="1"/>
      <dgm:spPr>
        <a:solidFill>
          <a:srgbClr val="B2B2B2"/>
        </a:solidFill>
      </dgm:spPr>
      <dgm:t>
        <a:bodyPr/>
        <a:lstStyle/>
        <a:p>
          <a:endParaRPr lang="en-GB" sz="1000"/>
        </a:p>
      </dgm:t>
    </dgm:pt>
    <dgm:pt modelId="{68CEF3A2-CBB2-41B1-B9A3-9444681DF3CD}">
      <dgm:prSet phldrT="[Text]" custT="1"/>
      <dgm:spPr>
        <a:solidFill>
          <a:srgbClr val="69AE23"/>
        </a:solidFill>
      </dgm:spPr>
      <dgm:t>
        <a:bodyPr/>
        <a:lstStyle/>
        <a:p>
          <a:r>
            <a:rPr lang="ru-RU" sz="1600"/>
            <a:t>Поддержка ежедневного обзора угроз </a:t>
          </a:r>
        </a:p>
      </dgm:t>
    </dgm:pt>
    <dgm:pt modelId="{5E1BE449-22AD-4EC4-A29D-5C55FF7326A7}" type="parTrans" cxnId="{951A4D52-9ECF-481A-9097-544F1C7E7209}">
      <dgm:prSet/>
      <dgm:spPr/>
      <dgm:t>
        <a:bodyPr/>
        <a:lstStyle/>
        <a:p>
          <a:endParaRPr lang="en-GB" sz="1050"/>
        </a:p>
      </dgm:t>
    </dgm:pt>
    <dgm:pt modelId="{551A8AE8-F2E1-40D3-9F82-979AD39E7AF9}" type="sibTrans" cxnId="{951A4D52-9ECF-481A-9097-544F1C7E7209}">
      <dgm:prSet custT="1"/>
      <dgm:spPr>
        <a:solidFill>
          <a:srgbClr val="B2B2B2"/>
        </a:solidFill>
      </dgm:spPr>
      <dgm:t>
        <a:bodyPr/>
        <a:lstStyle/>
        <a:p>
          <a:endParaRPr lang="en-GB" sz="1000"/>
        </a:p>
      </dgm:t>
    </dgm:pt>
    <dgm:pt modelId="{79543E0B-1676-44E8-A502-4D850CF685C8}">
      <dgm:prSet phldrT="[Text]" custT="1"/>
      <dgm:spPr>
        <a:solidFill>
          <a:srgbClr val="69AE23"/>
        </a:solidFill>
      </dgm:spPr>
      <dgm:t>
        <a:bodyPr/>
        <a:lstStyle/>
        <a:p>
          <a:r>
            <a:rPr lang="ru-RU" sz="1600" dirty="0"/>
            <a:t>Поддержка анализа и последующих действий</a:t>
          </a:r>
        </a:p>
      </dgm:t>
    </dgm:pt>
    <dgm:pt modelId="{B19C41A4-3FA2-4236-88AC-702F28F7B46C}" type="parTrans" cxnId="{1D64657F-E520-4ECF-8AAC-B75A492AD30D}">
      <dgm:prSet/>
      <dgm:spPr/>
      <dgm:t>
        <a:bodyPr/>
        <a:lstStyle/>
        <a:p>
          <a:endParaRPr lang="en-US" sz="1600"/>
        </a:p>
      </dgm:t>
    </dgm:pt>
    <dgm:pt modelId="{45E1C862-C973-4DAE-A8B2-B3348E7D8B01}" type="sibTrans" cxnId="{1D64657F-E520-4ECF-8AAC-B75A492AD30D}">
      <dgm:prSet custT="1"/>
      <dgm:spPr/>
      <dgm:t>
        <a:bodyPr/>
        <a:lstStyle/>
        <a:p>
          <a:endParaRPr lang="en-US" sz="900"/>
        </a:p>
      </dgm:t>
    </dgm:pt>
    <dgm:pt modelId="{3606CECF-40C1-4350-9953-07AFCEB10B5F}">
      <dgm:prSet phldrT="[Text]" custT="1"/>
      <dgm:spPr>
        <a:solidFill>
          <a:srgbClr val="69AE23"/>
        </a:solidFill>
      </dgm:spPr>
      <dgm:t>
        <a:bodyPr/>
        <a:lstStyle/>
        <a:p>
          <a:r>
            <a:rPr lang="ru-RU" sz="1600"/>
            <a:t>Обмен данными</a:t>
          </a:r>
        </a:p>
      </dgm:t>
    </dgm:pt>
    <dgm:pt modelId="{1CA40CE3-549F-4399-917D-688A776E2E36}" type="parTrans" cxnId="{95BDEBC1-5334-43AC-8705-62CD2BF1DBC5}">
      <dgm:prSet/>
      <dgm:spPr/>
      <dgm:t>
        <a:bodyPr/>
        <a:lstStyle/>
        <a:p>
          <a:endParaRPr lang="en-US" sz="1600"/>
        </a:p>
      </dgm:t>
    </dgm:pt>
    <dgm:pt modelId="{EC67244E-6633-4EC4-A2C5-520B2B7C08CE}" type="sibTrans" cxnId="{95BDEBC1-5334-43AC-8705-62CD2BF1DBC5}">
      <dgm:prSet custT="1"/>
      <dgm:spPr/>
      <dgm:t>
        <a:bodyPr/>
        <a:lstStyle/>
        <a:p>
          <a:endParaRPr lang="en-US" sz="900"/>
        </a:p>
      </dgm:t>
    </dgm:pt>
    <dgm:pt modelId="{134693C7-30A8-4A63-9908-45E2085410F1}" type="pres">
      <dgm:prSet presAssocID="{64340A71-C724-42C3-B42C-AB32FEE328BC}" presName="Name0" presStyleCnt="0">
        <dgm:presLayoutVars>
          <dgm:dir/>
          <dgm:resizeHandles val="exact"/>
        </dgm:presLayoutVars>
      </dgm:prSet>
      <dgm:spPr/>
    </dgm:pt>
    <dgm:pt modelId="{1D619549-9F71-4759-983B-8C1E5931894A}" type="pres">
      <dgm:prSet presAssocID="{EC2BFA49-455B-4B9D-8C61-15EAC3123F77}" presName="node" presStyleLbl="node1" presStyleIdx="0" presStyleCnt="5" custScaleX="98741" custScaleY="84749" custRadScaleRad="90190" custRadScaleInc="11729">
        <dgm:presLayoutVars>
          <dgm:bulletEnabled val="1"/>
        </dgm:presLayoutVars>
      </dgm:prSet>
      <dgm:spPr/>
    </dgm:pt>
    <dgm:pt modelId="{C52A0C91-5C3D-46BE-A0F4-A6CA28214637}" type="pres">
      <dgm:prSet presAssocID="{F4E21B9E-CCF6-4135-803F-0C31D021EA84}" presName="sibTrans" presStyleLbl="sibTrans2D1" presStyleIdx="0" presStyleCnt="5" custAng="98173" custLinFactY="-64606" custLinFactNeighborX="19639" custLinFactNeighborY="-100000"/>
      <dgm:spPr/>
    </dgm:pt>
    <dgm:pt modelId="{2B7401EF-158B-46B0-B494-BCC3B4C33EDA}" type="pres">
      <dgm:prSet presAssocID="{F4E21B9E-CCF6-4135-803F-0C31D021EA84}" presName="connectorText" presStyleLbl="sibTrans2D1" presStyleIdx="0" presStyleCnt="5"/>
      <dgm:spPr/>
    </dgm:pt>
    <dgm:pt modelId="{EE54B99C-0AA7-46E0-A5A0-71234653B406}" type="pres">
      <dgm:prSet presAssocID="{7153A8DD-8788-41D1-B42D-32B89716EC85}" presName="node" presStyleLbl="node1" presStyleIdx="1" presStyleCnt="5" custScaleY="152534" custRadScaleRad="139405" custRadScaleInc="3885">
        <dgm:presLayoutVars>
          <dgm:bulletEnabled val="1"/>
        </dgm:presLayoutVars>
      </dgm:prSet>
      <dgm:spPr/>
    </dgm:pt>
    <dgm:pt modelId="{64188312-2356-4983-BDE8-98C07031F65A}" type="pres">
      <dgm:prSet presAssocID="{41FF99A3-4ED9-4C25-8057-17266FC7BBAD}" presName="sibTrans" presStyleLbl="sibTrans2D1" presStyleIdx="1" presStyleCnt="5"/>
      <dgm:spPr/>
    </dgm:pt>
    <dgm:pt modelId="{D251261B-8AFC-4E7C-AFCF-D65A941B024F}" type="pres">
      <dgm:prSet presAssocID="{41FF99A3-4ED9-4C25-8057-17266FC7BBAD}" presName="connectorText" presStyleLbl="sibTrans2D1" presStyleIdx="1" presStyleCnt="5"/>
      <dgm:spPr/>
    </dgm:pt>
    <dgm:pt modelId="{816AA60C-DDFB-4FED-98F3-BF0F91B46C9B}" type="pres">
      <dgm:prSet presAssocID="{68CEF3A2-CBB2-41B1-B9A3-9444681DF3CD}" presName="node" presStyleLbl="node1" presStyleIdx="2" presStyleCnt="5" custScaleX="109697" custScaleY="113144" custRadScaleRad="104096" custRadScaleInc="5618">
        <dgm:presLayoutVars>
          <dgm:bulletEnabled val="1"/>
        </dgm:presLayoutVars>
      </dgm:prSet>
      <dgm:spPr/>
    </dgm:pt>
    <dgm:pt modelId="{4F67AA48-347E-41A1-A0F8-8839368E58FA}" type="pres">
      <dgm:prSet presAssocID="{551A8AE8-F2E1-40D3-9F82-979AD39E7AF9}" presName="sibTrans" presStyleLbl="sibTrans2D1" presStyleIdx="2" presStyleCnt="5" custAng="286615" custScaleX="107333" custLinFactNeighborX="-571" custLinFactNeighborY="74443"/>
      <dgm:spPr/>
    </dgm:pt>
    <dgm:pt modelId="{E75B5838-F071-48AF-926A-07CADE6BC097}" type="pres">
      <dgm:prSet presAssocID="{551A8AE8-F2E1-40D3-9F82-979AD39E7AF9}" presName="connectorText" presStyleLbl="sibTrans2D1" presStyleIdx="2" presStyleCnt="5"/>
      <dgm:spPr/>
    </dgm:pt>
    <dgm:pt modelId="{BA551F23-128A-422E-8283-97767E5F0978}" type="pres">
      <dgm:prSet presAssocID="{79543E0B-1676-44E8-A502-4D850CF685C8}" presName="node" presStyleLbl="node1" presStyleIdx="3" presStyleCnt="5" custScaleY="172410" custRadScaleRad="97384" custRadScaleInc="1673">
        <dgm:presLayoutVars>
          <dgm:bulletEnabled val="1"/>
        </dgm:presLayoutVars>
      </dgm:prSet>
      <dgm:spPr/>
    </dgm:pt>
    <dgm:pt modelId="{18A786F4-6F37-41E3-93AF-7120FC357498}" type="pres">
      <dgm:prSet presAssocID="{45E1C862-C973-4DAE-A8B2-B3348E7D8B01}" presName="sibTrans" presStyleLbl="sibTrans2D1" presStyleIdx="3" presStyleCnt="5"/>
      <dgm:spPr/>
    </dgm:pt>
    <dgm:pt modelId="{C29BAAED-2B45-4478-A396-DC98F4A1A558}" type="pres">
      <dgm:prSet presAssocID="{45E1C862-C973-4DAE-A8B2-B3348E7D8B01}" presName="connectorText" presStyleLbl="sibTrans2D1" presStyleIdx="3" presStyleCnt="5"/>
      <dgm:spPr/>
    </dgm:pt>
    <dgm:pt modelId="{B41B3F9F-C915-4695-BB75-34ECF22D217B}" type="pres">
      <dgm:prSet presAssocID="{3606CECF-40C1-4350-9953-07AFCEB10B5F}" presName="node" presStyleLbl="node1" presStyleIdx="4" presStyleCnt="5">
        <dgm:presLayoutVars>
          <dgm:bulletEnabled val="1"/>
        </dgm:presLayoutVars>
      </dgm:prSet>
      <dgm:spPr/>
    </dgm:pt>
    <dgm:pt modelId="{D930B422-4FE5-4DE7-8D00-B7BDD56337DA}" type="pres">
      <dgm:prSet presAssocID="{EC67244E-6633-4EC4-A2C5-520B2B7C08CE}" presName="sibTrans" presStyleLbl="sibTrans2D1" presStyleIdx="4" presStyleCnt="5" custLinFactY="-21824" custLinFactNeighborX="-56731" custLinFactNeighborY="-100000"/>
      <dgm:spPr/>
    </dgm:pt>
    <dgm:pt modelId="{A6D77F15-8560-4011-A85C-8AD734E27418}" type="pres">
      <dgm:prSet presAssocID="{EC67244E-6633-4EC4-A2C5-520B2B7C08CE}" presName="connectorText" presStyleLbl="sibTrans2D1" presStyleIdx="4" presStyleCnt="5"/>
      <dgm:spPr/>
    </dgm:pt>
  </dgm:ptLst>
  <dgm:cxnLst>
    <dgm:cxn modelId="{516C6502-1AF6-4109-AD44-2D93F09A3138}" type="presOf" srcId="{41FF99A3-4ED9-4C25-8057-17266FC7BBAD}" destId="{D251261B-8AFC-4E7C-AFCF-D65A941B024F}" srcOrd="1" destOrd="0" presId="urn:microsoft.com/office/officeart/2005/8/layout/cycle7"/>
    <dgm:cxn modelId="{6ED04A05-752D-4AF9-95E9-549035237F22}" type="presOf" srcId="{EC2BFA49-455B-4B9D-8C61-15EAC3123F77}" destId="{1D619549-9F71-4759-983B-8C1E5931894A}" srcOrd="0" destOrd="0" presId="urn:microsoft.com/office/officeart/2005/8/layout/cycle7"/>
    <dgm:cxn modelId="{A39D1A17-678D-47AD-8972-BF87D56D9B4A}" type="presOf" srcId="{3606CECF-40C1-4350-9953-07AFCEB10B5F}" destId="{B41B3F9F-C915-4695-BB75-34ECF22D217B}" srcOrd="0" destOrd="0" presId="urn:microsoft.com/office/officeart/2005/8/layout/cycle7"/>
    <dgm:cxn modelId="{BCEE3320-FE18-49BC-BDC3-C78DE49747D6}" type="presOf" srcId="{45E1C862-C973-4DAE-A8B2-B3348E7D8B01}" destId="{18A786F4-6F37-41E3-93AF-7120FC357498}" srcOrd="0" destOrd="0" presId="urn:microsoft.com/office/officeart/2005/8/layout/cycle7"/>
    <dgm:cxn modelId="{786C662F-D254-4462-AB21-F8D41C19FBC2}" type="presOf" srcId="{EC67244E-6633-4EC4-A2C5-520B2B7C08CE}" destId="{A6D77F15-8560-4011-A85C-8AD734E27418}" srcOrd="1" destOrd="0" presId="urn:microsoft.com/office/officeart/2005/8/layout/cycle7"/>
    <dgm:cxn modelId="{100A4D32-6813-4611-B0C8-09BEAFE75388}" type="presOf" srcId="{EC67244E-6633-4EC4-A2C5-520B2B7C08CE}" destId="{D930B422-4FE5-4DE7-8D00-B7BDD56337DA}" srcOrd="0" destOrd="0" presId="urn:microsoft.com/office/officeart/2005/8/layout/cycle7"/>
    <dgm:cxn modelId="{EB90B35F-D6F7-4E75-90CC-3B1443A1402E}" type="presOf" srcId="{F4E21B9E-CCF6-4135-803F-0C31D021EA84}" destId="{C52A0C91-5C3D-46BE-A0F4-A6CA28214637}" srcOrd="0" destOrd="0" presId="urn:microsoft.com/office/officeart/2005/8/layout/cycle7"/>
    <dgm:cxn modelId="{02D3176C-0D29-4F8D-BE15-8EF2691F3649}" type="presOf" srcId="{68CEF3A2-CBB2-41B1-B9A3-9444681DF3CD}" destId="{816AA60C-DDFB-4FED-98F3-BF0F91B46C9B}" srcOrd="0" destOrd="0" presId="urn:microsoft.com/office/officeart/2005/8/layout/cycle7"/>
    <dgm:cxn modelId="{951A4D52-9ECF-481A-9097-544F1C7E7209}" srcId="{64340A71-C724-42C3-B42C-AB32FEE328BC}" destId="{68CEF3A2-CBB2-41B1-B9A3-9444681DF3CD}" srcOrd="2" destOrd="0" parTransId="{5E1BE449-22AD-4EC4-A29D-5C55FF7326A7}" sibTransId="{551A8AE8-F2E1-40D3-9F82-979AD39E7AF9}"/>
    <dgm:cxn modelId="{D4FD5674-2C1D-4339-8C51-1A39AABE24D0}" type="presOf" srcId="{551A8AE8-F2E1-40D3-9F82-979AD39E7AF9}" destId="{E75B5838-F071-48AF-926A-07CADE6BC097}" srcOrd="1" destOrd="0" presId="urn:microsoft.com/office/officeart/2005/8/layout/cycle7"/>
    <dgm:cxn modelId="{C9FB8C7A-5687-4A91-ACD8-CFDA8D840F48}" type="presOf" srcId="{551A8AE8-F2E1-40D3-9F82-979AD39E7AF9}" destId="{4F67AA48-347E-41A1-A0F8-8839368E58FA}" srcOrd="0" destOrd="0" presId="urn:microsoft.com/office/officeart/2005/8/layout/cycle7"/>
    <dgm:cxn modelId="{1D64657F-E520-4ECF-8AAC-B75A492AD30D}" srcId="{64340A71-C724-42C3-B42C-AB32FEE328BC}" destId="{79543E0B-1676-44E8-A502-4D850CF685C8}" srcOrd="3" destOrd="0" parTransId="{B19C41A4-3FA2-4236-88AC-702F28F7B46C}" sibTransId="{45E1C862-C973-4DAE-A8B2-B3348E7D8B01}"/>
    <dgm:cxn modelId="{A7A06C84-8DA0-415C-886B-C989091654D1}" type="presOf" srcId="{F4E21B9E-CCF6-4135-803F-0C31D021EA84}" destId="{2B7401EF-158B-46B0-B494-BCC3B4C33EDA}" srcOrd="1" destOrd="0" presId="urn:microsoft.com/office/officeart/2005/8/layout/cycle7"/>
    <dgm:cxn modelId="{7132168C-8216-4C7A-AED0-4A89C283300E}" type="presOf" srcId="{45E1C862-C973-4DAE-A8B2-B3348E7D8B01}" destId="{C29BAAED-2B45-4478-A396-DC98F4A1A558}" srcOrd="1" destOrd="0" presId="urn:microsoft.com/office/officeart/2005/8/layout/cycle7"/>
    <dgm:cxn modelId="{F30E6A8E-AFCA-49F2-91AF-81AEDBC93D58}" type="presOf" srcId="{79543E0B-1676-44E8-A502-4D850CF685C8}" destId="{BA551F23-128A-422E-8283-97767E5F0978}" srcOrd="0" destOrd="0" presId="urn:microsoft.com/office/officeart/2005/8/layout/cycle7"/>
    <dgm:cxn modelId="{A3A85994-933B-43FC-9D2E-BE49E9304CAA}" type="presOf" srcId="{7153A8DD-8788-41D1-B42D-32B89716EC85}" destId="{EE54B99C-0AA7-46E0-A5A0-71234653B406}" srcOrd="0" destOrd="0" presId="urn:microsoft.com/office/officeart/2005/8/layout/cycle7"/>
    <dgm:cxn modelId="{29560D97-2C91-4B7C-BE30-A50E080D3055}" srcId="{64340A71-C724-42C3-B42C-AB32FEE328BC}" destId="{7153A8DD-8788-41D1-B42D-32B89716EC85}" srcOrd="1" destOrd="0" parTransId="{B854E2A3-D916-4FED-A19B-C0E7B66E626E}" sibTransId="{41FF99A3-4ED9-4C25-8057-17266FC7BBAD}"/>
    <dgm:cxn modelId="{1F8CBCAA-38FF-46AC-B349-624AF3BDC1B5}" srcId="{64340A71-C724-42C3-B42C-AB32FEE328BC}" destId="{EC2BFA49-455B-4B9D-8C61-15EAC3123F77}" srcOrd="0" destOrd="0" parTransId="{266C0F2A-235E-4359-9631-29B9C4935691}" sibTransId="{F4E21B9E-CCF6-4135-803F-0C31D021EA84}"/>
    <dgm:cxn modelId="{DD4CC9BB-2AC7-429C-8436-43690AE2627B}" type="presOf" srcId="{41FF99A3-4ED9-4C25-8057-17266FC7BBAD}" destId="{64188312-2356-4983-BDE8-98C07031F65A}" srcOrd="0" destOrd="0" presId="urn:microsoft.com/office/officeart/2005/8/layout/cycle7"/>
    <dgm:cxn modelId="{95BDEBC1-5334-43AC-8705-62CD2BF1DBC5}" srcId="{64340A71-C724-42C3-B42C-AB32FEE328BC}" destId="{3606CECF-40C1-4350-9953-07AFCEB10B5F}" srcOrd="4" destOrd="0" parTransId="{1CA40CE3-549F-4399-917D-688A776E2E36}" sibTransId="{EC67244E-6633-4EC4-A2C5-520B2B7C08CE}"/>
    <dgm:cxn modelId="{DEFF99DA-B653-49E0-84BE-904CC6BD4E32}" type="presOf" srcId="{64340A71-C724-42C3-B42C-AB32FEE328BC}" destId="{134693C7-30A8-4A63-9908-45E2085410F1}" srcOrd="0" destOrd="0" presId="urn:microsoft.com/office/officeart/2005/8/layout/cycle7"/>
    <dgm:cxn modelId="{E7CCB4D0-CD55-4871-9A72-2C1D57F1541F}" type="presParOf" srcId="{134693C7-30A8-4A63-9908-45E2085410F1}" destId="{1D619549-9F71-4759-983B-8C1E5931894A}" srcOrd="0" destOrd="0" presId="urn:microsoft.com/office/officeart/2005/8/layout/cycle7"/>
    <dgm:cxn modelId="{6BD4D125-DF48-442E-882A-0D6EE82F6AF5}" type="presParOf" srcId="{134693C7-30A8-4A63-9908-45E2085410F1}" destId="{C52A0C91-5C3D-46BE-A0F4-A6CA28214637}" srcOrd="1" destOrd="0" presId="urn:microsoft.com/office/officeart/2005/8/layout/cycle7"/>
    <dgm:cxn modelId="{A271F38E-DBEB-4225-BD75-A33F4AC98737}" type="presParOf" srcId="{C52A0C91-5C3D-46BE-A0F4-A6CA28214637}" destId="{2B7401EF-158B-46B0-B494-BCC3B4C33EDA}" srcOrd="0" destOrd="0" presId="urn:microsoft.com/office/officeart/2005/8/layout/cycle7"/>
    <dgm:cxn modelId="{25F46ED6-7575-4E32-8144-C92AF73ED5FB}" type="presParOf" srcId="{134693C7-30A8-4A63-9908-45E2085410F1}" destId="{EE54B99C-0AA7-46E0-A5A0-71234653B406}" srcOrd="2" destOrd="0" presId="urn:microsoft.com/office/officeart/2005/8/layout/cycle7"/>
    <dgm:cxn modelId="{6426BAFD-7D7A-4EB2-AF63-FFDBE395CC1E}" type="presParOf" srcId="{134693C7-30A8-4A63-9908-45E2085410F1}" destId="{64188312-2356-4983-BDE8-98C07031F65A}" srcOrd="3" destOrd="0" presId="urn:microsoft.com/office/officeart/2005/8/layout/cycle7"/>
    <dgm:cxn modelId="{DDBB76A5-695B-4FAF-A8BA-B285A6052D04}" type="presParOf" srcId="{64188312-2356-4983-BDE8-98C07031F65A}" destId="{D251261B-8AFC-4E7C-AFCF-D65A941B024F}" srcOrd="0" destOrd="0" presId="urn:microsoft.com/office/officeart/2005/8/layout/cycle7"/>
    <dgm:cxn modelId="{41AF563A-E597-4C22-96FA-9EFBE476DD7A}" type="presParOf" srcId="{134693C7-30A8-4A63-9908-45E2085410F1}" destId="{816AA60C-DDFB-4FED-98F3-BF0F91B46C9B}" srcOrd="4" destOrd="0" presId="urn:microsoft.com/office/officeart/2005/8/layout/cycle7"/>
    <dgm:cxn modelId="{3FD73D15-6CDE-4F1C-828E-94D59D604CEF}" type="presParOf" srcId="{134693C7-30A8-4A63-9908-45E2085410F1}" destId="{4F67AA48-347E-41A1-A0F8-8839368E58FA}" srcOrd="5" destOrd="0" presId="urn:microsoft.com/office/officeart/2005/8/layout/cycle7"/>
    <dgm:cxn modelId="{DD5A1729-5E89-48A4-A6B4-3B2642C88E68}" type="presParOf" srcId="{4F67AA48-347E-41A1-A0F8-8839368E58FA}" destId="{E75B5838-F071-48AF-926A-07CADE6BC097}" srcOrd="0" destOrd="0" presId="urn:microsoft.com/office/officeart/2005/8/layout/cycle7"/>
    <dgm:cxn modelId="{20453AEC-3539-4B10-BF58-7FE518D1AEAC}" type="presParOf" srcId="{134693C7-30A8-4A63-9908-45E2085410F1}" destId="{BA551F23-128A-422E-8283-97767E5F0978}" srcOrd="6" destOrd="0" presId="urn:microsoft.com/office/officeart/2005/8/layout/cycle7"/>
    <dgm:cxn modelId="{115D5D46-C3E1-41BB-BE0A-8FF598CE3DD6}" type="presParOf" srcId="{134693C7-30A8-4A63-9908-45E2085410F1}" destId="{18A786F4-6F37-41E3-93AF-7120FC357498}" srcOrd="7" destOrd="0" presId="urn:microsoft.com/office/officeart/2005/8/layout/cycle7"/>
    <dgm:cxn modelId="{634FB6D1-6E97-41EE-B47F-1721C305B51D}" type="presParOf" srcId="{18A786F4-6F37-41E3-93AF-7120FC357498}" destId="{C29BAAED-2B45-4478-A396-DC98F4A1A558}" srcOrd="0" destOrd="0" presId="urn:microsoft.com/office/officeart/2005/8/layout/cycle7"/>
    <dgm:cxn modelId="{574AE9F8-B62F-4F7A-97EC-F129CD009C01}" type="presParOf" srcId="{134693C7-30A8-4A63-9908-45E2085410F1}" destId="{B41B3F9F-C915-4695-BB75-34ECF22D217B}" srcOrd="8" destOrd="0" presId="urn:microsoft.com/office/officeart/2005/8/layout/cycle7"/>
    <dgm:cxn modelId="{869BBC30-EE2C-4D18-A75A-927FAED5742A}" type="presParOf" srcId="{134693C7-30A8-4A63-9908-45E2085410F1}" destId="{D930B422-4FE5-4DE7-8D00-B7BDD56337DA}" srcOrd="9" destOrd="0" presId="urn:microsoft.com/office/officeart/2005/8/layout/cycle7"/>
    <dgm:cxn modelId="{6C9D105F-CB79-46F1-A527-640700EF4095}" type="presParOf" srcId="{D930B422-4FE5-4DE7-8D00-B7BDD56337DA}" destId="{A6D77F15-8560-4011-A85C-8AD734E27418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657216-6C68-4A85-A19E-6DA2A3B0610E}">
      <dsp:nvSpPr>
        <dsp:cNvPr id="0" name=""/>
        <dsp:cNvSpPr/>
      </dsp:nvSpPr>
      <dsp:spPr>
        <a:xfrm>
          <a:off x="2474952" y="47"/>
          <a:ext cx="1918255" cy="1918255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/>
            <a:t>ВРЕМЯ</a:t>
          </a:r>
        </a:p>
      </dsp:txBody>
      <dsp:txXfrm>
        <a:off x="2755874" y="280969"/>
        <a:ext cx="1356411" cy="1356411"/>
      </dsp:txXfrm>
    </dsp:sp>
    <dsp:sp modelId="{35E5D686-1FA0-4B19-8758-FA41059964A6}">
      <dsp:nvSpPr>
        <dsp:cNvPr id="0" name=""/>
        <dsp:cNvSpPr/>
      </dsp:nvSpPr>
      <dsp:spPr>
        <a:xfrm rot="3600000">
          <a:off x="3891960" y="1870870"/>
          <a:ext cx="510756" cy="6474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3930267" y="1934003"/>
        <a:ext cx="357529" cy="388447"/>
      </dsp:txXfrm>
    </dsp:sp>
    <dsp:sp modelId="{79FC274C-B683-4DC4-B5D6-00C64584A91F}">
      <dsp:nvSpPr>
        <dsp:cNvPr id="0" name=""/>
        <dsp:cNvSpPr/>
      </dsp:nvSpPr>
      <dsp:spPr>
        <a:xfrm>
          <a:off x="3915925" y="2495886"/>
          <a:ext cx="1918255" cy="1918255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/>
            <a:t>ЧЕЛОВЕК</a:t>
          </a:r>
        </a:p>
      </dsp:txBody>
      <dsp:txXfrm>
        <a:off x="4196847" y="2776808"/>
        <a:ext cx="1356411" cy="1356411"/>
      </dsp:txXfrm>
    </dsp:sp>
    <dsp:sp modelId="{28BFE84A-BD9A-486D-8994-00B4F61BBADA}">
      <dsp:nvSpPr>
        <dsp:cNvPr id="0" name=""/>
        <dsp:cNvSpPr/>
      </dsp:nvSpPr>
      <dsp:spPr>
        <a:xfrm rot="10800000">
          <a:off x="3193157" y="3131308"/>
          <a:ext cx="510756" cy="6474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 rot="10800000">
        <a:off x="3346384" y="3260790"/>
        <a:ext cx="357529" cy="388447"/>
      </dsp:txXfrm>
    </dsp:sp>
    <dsp:sp modelId="{A8102ED0-F108-4300-9F3E-A23730E6030E}">
      <dsp:nvSpPr>
        <dsp:cNvPr id="0" name=""/>
        <dsp:cNvSpPr/>
      </dsp:nvSpPr>
      <dsp:spPr>
        <a:xfrm>
          <a:off x="1033978" y="2495886"/>
          <a:ext cx="1918255" cy="1918255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/>
            <a:t>МЕСТО</a:t>
          </a:r>
        </a:p>
      </dsp:txBody>
      <dsp:txXfrm>
        <a:off x="1314900" y="2776808"/>
        <a:ext cx="1356411" cy="1356411"/>
      </dsp:txXfrm>
    </dsp:sp>
    <dsp:sp modelId="{39BEB682-652C-434D-9E0B-C31BAA8E5E41}">
      <dsp:nvSpPr>
        <dsp:cNvPr id="0" name=""/>
        <dsp:cNvSpPr/>
      </dsp:nvSpPr>
      <dsp:spPr>
        <a:xfrm rot="18000000">
          <a:off x="2450987" y="1895907"/>
          <a:ext cx="510756" cy="6474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100" kern="1200"/>
        </a:p>
      </dsp:txBody>
      <dsp:txXfrm>
        <a:off x="2489294" y="2091738"/>
        <a:ext cx="357529" cy="3884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619549-9F71-4759-983B-8C1E5931894A}">
      <dsp:nvSpPr>
        <dsp:cNvPr id="0" name=""/>
        <dsp:cNvSpPr/>
      </dsp:nvSpPr>
      <dsp:spPr>
        <a:xfrm>
          <a:off x="2707518" y="119646"/>
          <a:ext cx="1319522" cy="566270"/>
        </a:xfrm>
        <a:prstGeom prst="roundRect">
          <a:avLst>
            <a:gd name="adj" fmla="val 10000"/>
          </a:avLst>
        </a:prstGeom>
        <a:solidFill>
          <a:srgbClr val="69AE2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/>
            <a:t>Хранилище данных</a:t>
          </a:r>
        </a:p>
      </dsp:txBody>
      <dsp:txXfrm>
        <a:off x="2724103" y="136231"/>
        <a:ext cx="1286352" cy="533100"/>
      </dsp:txXfrm>
    </dsp:sp>
    <dsp:sp modelId="{C52A0C91-5C3D-46BE-A0F4-A6CA28214637}">
      <dsp:nvSpPr>
        <dsp:cNvPr id="0" name=""/>
        <dsp:cNvSpPr/>
      </dsp:nvSpPr>
      <dsp:spPr>
        <a:xfrm rot="1390687">
          <a:off x="4364234" y="369335"/>
          <a:ext cx="624775" cy="233860"/>
        </a:xfrm>
        <a:prstGeom prst="leftRightArrow">
          <a:avLst>
            <a:gd name="adj1" fmla="val 60000"/>
            <a:gd name="adj2" fmla="val 50000"/>
          </a:avLst>
        </a:prstGeom>
        <a:solidFill>
          <a:srgbClr val="B2B2B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>
        <a:off x="4434392" y="416107"/>
        <a:ext cx="484459" cy="140316"/>
      </dsp:txXfrm>
    </dsp:sp>
    <dsp:sp modelId="{EE54B99C-0AA7-46E0-A5A0-71234653B406}">
      <dsp:nvSpPr>
        <dsp:cNvPr id="0" name=""/>
        <dsp:cNvSpPr/>
      </dsp:nvSpPr>
      <dsp:spPr>
        <a:xfrm>
          <a:off x="5080803" y="833373"/>
          <a:ext cx="1336346" cy="1019191"/>
        </a:xfrm>
        <a:prstGeom prst="roundRect">
          <a:avLst>
            <a:gd name="adj" fmla="val 10000"/>
          </a:avLst>
        </a:prstGeom>
        <a:solidFill>
          <a:srgbClr val="69AE2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Подготовка отчетов и итоговых материалов</a:t>
          </a:r>
        </a:p>
      </dsp:txBody>
      <dsp:txXfrm>
        <a:off x="5110654" y="863224"/>
        <a:ext cx="1276644" cy="959489"/>
      </dsp:txXfrm>
    </dsp:sp>
    <dsp:sp modelId="{64188312-2356-4983-BDE8-98C07031F65A}">
      <dsp:nvSpPr>
        <dsp:cNvPr id="0" name=""/>
        <dsp:cNvSpPr/>
      </dsp:nvSpPr>
      <dsp:spPr>
        <a:xfrm rot="7267578">
          <a:off x="4689419" y="2463353"/>
          <a:ext cx="624775" cy="233860"/>
        </a:xfrm>
        <a:prstGeom prst="leftRightArrow">
          <a:avLst>
            <a:gd name="adj1" fmla="val 60000"/>
            <a:gd name="adj2" fmla="val 50000"/>
          </a:avLst>
        </a:prstGeom>
        <a:solidFill>
          <a:srgbClr val="B2B2B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 rot="10800000">
        <a:off x="4759577" y="2510125"/>
        <a:ext cx="484459" cy="140316"/>
      </dsp:txXfrm>
    </dsp:sp>
    <dsp:sp modelId="{816AA60C-DDFB-4FED-98F3-BF0F91B46C9B}">
      <dsp:nvSpPr>
        <dsp:cNvPr id="0" name=""/>
        <dsp:cNvSpPr/>
      </dsp:nvSpPr>
      <dsp:spPr>
        <a:xfrm>
          <a:off x="3601136" y="3308001"/>
          <a:ext cx="1465932" cy="755998"/>
        </a:xfrm>
        <a:prstGeom prst="roundRect">
          <a:avLst>
            <a:gd name="adj" fmla="val 10000"/>
          </a:avLst>
        </a:prstGeom>
        <a:solidFill>
          <a:srgbClr val="69AE2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/>
            <a:t>Поддержка ежедневного обзора угроз </a:t>
          </a:r>
        </a:p>
      </dsp:txBody>
      <dsp:txXfrm>
        <a:off x="3623278" y="3330143"/>
        <a:ext cx="1421648" cy="711714"/>
      </dsp:txXfrm>
    </dsp:sp>
    <dsp:sp modelId="{4F67AA48-347E-41A1-A0F8-8839368E58FA}">
      <dsp:nvSpPr>
        <dsp:cNvPr id="0" name=""/>
        <dsp:cNvSpPr/>
      </dsp:nvSpPr>
      <dsp:spPr>
        <a:xfrm rot="11289949">
          <a:off x="2872472" y="3676677"/>
          <a:ext cx="670589" cy="233860"/>
        </a:xfrm>
        <a:prstGeom prst="leftRightArrow">
          <a:avLst>
            <a:gd name="adj1" fmla="val 60000"/>
            <a:gd name="adj2" fmla="val 50000"/>
          </a:avLst>
        </a:prstGeom>
        <a:solidFill>
          <a:srgbClr val="B2B2B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 rot="10800000">
        <a:off x="2942630" y="3723449"/>
        <a:ext cx="530273" cy="140316"/>
      </dsp:txXfrm>
    </dsp:sp>
    <dsp:sp modelId="{BA551F23-128A-422E-8283-97767E5F0978}">
      <dsp:nvSpPr>
        <dsp:cNvPr id="0" name=""/>
        <dsp:cNvSpPr/>
      </dsp:nvSpPr>
      <dsp:spPr>
        <a:xfrm>
          <a:off x="1485186" y="2980865"/>
          <a:ext cx="1336346" cy="1151997"/>
        </a:xfrm>
        <a:prstGeom prst="roundRect">
          <a:avLst>
            <a:gd name="adj" fmla="val 10000"/>
          </a:avLst>
        </a:prstGeom>
        <a:solidFill>
          <a:srgbClr val="69AE2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Поддержка анализа и последующих действий</a:t>
          </a:r>
        </a:p>
      </dsp:txBody>
      <dsp:txXfrm>
        <a:off x="1518927" y="3014606"/>
        <a:ext cx="1268864" cy="1084515"/>
      </dsp:txXfrm>
    </dsp:sp>
    <dsp:sp modelId="{18A786F4-6F37-41E3-93AF-7120FC357498}">
      <dsp:nvSpPr>
        <dsp:cNvPr id="0" name=""/>
        <dsp:cNvSpPr/>
      </dsp:nvSpPr>
      <dsp:spPr>
        <a:xfrm rot="15074667">
          <a:off x="1452459" y="2295776"/>
          <a:ext cx="624775" cy="23386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10800000">
        <a:off x="1522617" y="2342548"/>
        <a:ext cx="484459" cy="140316"/>
      </dsp:txXfrm>
    </dsp:sp>
    <dsp:sp modelId="{B41B3F9F-C915-4695-BB75-34ECF22D217B}">
      <dsp:nvSpPr>
        <dsp:cNvPr id="0" name=""/>
        <dsp:cNvSpPr/>
      </dsp:nvSpPr>
      <dsp:spPr>
        <a:xfrm>
          <a:off x="790305" y="1176374"/>
          <a:ext cx="1336346" cy="668173"/>
        </a:xfrm>
        <a:prstGeom prst="roundRect">
          <a:avLst>
            <a:gd name="adj" fmla="val 10000"/>
          </a:avLst>
        </a:prstGeom>
        <a:solidFill>
          <a:srgbClr val="69AE2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/>
            <a:t>Обмен данными</a:t>
          </a:r>
        </a:p>
      </dsp:txBody>
      <dsp:txXfrm>
        <a:off x="809875" y="1195944"/>
        <a:ext cx="1297206" cy="629033"/>
      </dsp:txXfrm>
    </dsp:sp>
    <dsp:sp modelId="{D930B422-4FE5-4DE7-8D00-B7BDD56337DA}">
      <dsp:nvSpPr>
        <dsp:cNvPr id="0" name=""/>
        <dsp:cNvSpPr/>
      </dsp:nvSpPr>
      <dsp:spPr>
        <a:xfrm rot="19792400">
          <a:off x="1789951" y="529316"/>
          <a:ext cx="624775" cy="23386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1860109" y="576088"/>
        <a:ext cx="484459" cy="1403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B3D51E-B42E-4BF7-905E-4DE6627B258A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46787-EECC-41E0-B9DF-41CF126B0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700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b="1" dirty="0"/>
          </a:p>
        </p:txBody>
      </p:sp>
      <p:sp>
        <p:nvSpPr>
          <p:cNvPr id="2662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D69AFB-8D47-4EB5-B652-9EE217EAE72C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92588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i="0" u="none"/>
              <a:t>ЕЦПКЗ разработал систему документирования в качестве нового IT-решения для поддержки деятельности по раннему выявлению на уровне ЕЦПКЗ и ЕС, а также для усиления координации ответных мер между всеми вовлеченными партнерами. Этот инструмент является результатом всестороннего обновления и слияния различных инструментов, использовавшихся ранее на уровне ЕЦПКЗ, для обеспечения лучшей интеграции и функциональной совместимости между всеми системами, используемыми на уровне ЕС при проведении действий по эпидемиологическому анализу.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i="0" u="none"/>
              <a:t>Этот или аналогичные инструменты документирования должны поддерживать большинство действий по эпидемиологическому анализу. Система документирования ЕЦПКЗ доступна как внутренним пользователям ЕЦПКЗ, так и внешним пользователям, что позволяет обмениваться информацией и осуществлять сотрудничество между ЕЦПКЗ и его международной сетью при проведении мероприятий по сбору эпидемиологической информации. Система документирования: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b="0" i="0" u="none"/>
              <a:t>Служит </a:t>
            </a:r>
            <a:r>
              <a:rPr lang="ru-RU" b="0" i="0" u="sng"/>
              <a:t>в качестве хранилища данных:</a:t>
            </a:r>
            <a:r>
              <a:rPr lang="ru-RU" b="0" i="0" u="none"/>
              <a:t> пользователи могут получить доступ к материалам, зарегистрированным на платформе, а также извлечь архив старых материалов, имеющих статус закрытых.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b="0" i="0" u="sng"/>
              <a:t>Поддерживает подготовку отчетов: </a:t>
            </a:r>
            <a:r>
              <a:rPr lang="ru-RU" b="0" i="0" u="none"/>
              <a:t>система документирования должна облегчать создание материалов и отчетов, таких как эпидемиологические бюллетени.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b="0" i="0" u="sng"/>
              <a:t>Поддерживает ежедневный обзор угроз</a:t>
            </a:r>
            <a:r>
              <a:rPr lang="ru-RU" b="0" i="0"/>
              <a:t> на совещаниях:</a:t>
            </a:r>
            <a:r>
              <a:rPr lang="ru-RU" b="0" i="0" u="none"/>
              <a:t> Платформа позволяет подготавливать и отображать таблицы и цифры, помогающие экспертам проводить обсуждения в ходе совещаний по обзору угроз.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b="0" i="0" u="sng"/>
              <a:t>Поддерживает анализ и последующие действия по текущим вопросам:</a:t>
            </a:r>
            <a:r>
              <a:rPr lang="ru-RU" b="0" i="0" u="none"/>
              <a:t>  система документирования облегчает проведение последующих действий, укрепляя скоординированные и комплексные действия по надзору с участием всех партнеров.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b="0" i="0" u="sng"/>
              <a:t>Позволяет обмен данными:</a:t>
            </a:r>
            <a:r>
              <a:rPr lang="ru-RU" b="0" i="0" u="none"/>
              <a:t> Как внешние, так и внутренние пользователи могут вносить в платформу новые элементы для последующих действий, что позволяет бесперебойно и своевременно обмениваться данными об актуальных эпидемиологических событиях.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i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46787-EECC-41E0-B9DF-41CF126B048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9779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aseline="0"/>
              <a:t>Платформа для документации должна позволять хранить различные типы предметов интереса вне зависимости от уровня представляемой угрозы.</a:t>
            </a:r>
          </a:p>
          <a:p>
            <a:r>
              <a:rPr lang="ru-RU" baseline="0"/>
              <a:t> Платформа для документирования должна обеспечивать возможность приоритизации сигналов, событий и угроз, сохраняя данные и метаданные.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46787-EECC-41E0-B9DF-41CF126B048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2431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46787-EECC-41E0-B9DF-41CF126B048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385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5809AC-2752-4B45-8AA5-E469B0ADB2A2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defRPr/>
            </a:pPr>
            <a:r>
              <a:rPr lang="ru-RU" sz="1000" b="1" strike="noStrike"/>
              <a:t>Аудио запись:</a:t>
            </a:r>
            <a:r>
              <a:rPr lang="ru-RU" sz="1000" b="0" strike="noStrike"/>
              <a:t> Тот же текст, что и на слайде.</a:t>
            </a:r>
          </a:p>
          <a:p>
            <a:pPr eaLnBrk="1" hangingPunct="1">
              <a:defRPr/>
            </a:pPr>
            <a:endParaRPr lang="en-GB" sz="1000" b="0" strike="noStrike" dirty="0"/>
          </a:p>
          <a:p>
            <a:pPr eaLnBrk="1" hangingPunct="1">
              <a:defRPr/>
            </a:pPr>
            <a:endParaRPr lang="it-IT" sz="1000" b="0" strike="noStrike" dirty="0"/>
          </a:p>
        </p:txBody>
      </p:sp>
    </p:spTree>
    <p:extLst>
      <p:ext uri="{BB962C8B-B14F-4D97-AF65-F5344CB8AC3E}">
        <p14:creationId xmlns:p14="http://schemas.microsoft.com/office/powerpoint/2010/main" val="2769532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strike="noStrike" baseline="0"/>
              <a:t>Основные цели процесса документирования: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1200" b="0" strike="noStrike" baseline="0"/>
              <a:t>Поддержка мониторинга и последующих действий в связи с событиями.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1200" b="0" strike="noStrike" baseline="0"/>
              <a:t>Поддержка коммуникации как на внутреннем уровне, так и с широкой общественностью.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1200" b="0" strike="noStrike" baseline="0"/>
              <a:t>Обеспечение отчетности и отслеживания принятых мер и решений.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46787-EECC-41E0-B9DF-41CF126B048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467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lvl="0" indent="-342900">
              <a:spcAft>
                <a:spcPct val="20000"/>
              </a:spcAft>
              <a:buClr>
                <a:srgbClr val="69AE23"/>
              </a:buClr>
              <a:defRPr/>
            </a:pPr>
            <a:r>
              <a:rPr lang="ru-RU" sz="1000">
                <a:latin typeface="Arial" charset="0"/>
                <a:cs typeface="Times New Roman" pitchFamily="18" charset="0"/>
              </a:rPr>
              <a:t>Источники и содержание определенных сигналов должны храниться в оригинальном формате со ссылками на места расположения и точными метаданными. Документирование внутренних процессов принятия решений должно документировать участников, сроки и обоснование принятых решений. Кроме того, должны документироваться запланированные действия и распределение обязанностей. Центральным инструментом документирования на практике должна считаться база данных. </a:t>
            </a:r>
          </a:p>
          <a:p>
            <a:pPr marL="342900" lvl="0" indent="-342900">
              <a:spcAft>
                <a:spcPct val="20000"/>
              </a:spcAft>
              <a:buClr>
                <a:srgbClr val="69AE23"/>
              </a:buClr>
              <a:defRPr/>
            </a:pPr>
            <a:r>
              <a:rPr lang="ru-RU" sz="1000">
                <a:latin typeface="Arial" charset="0"/>
                <a:cs typeface="Times New Roman" pitchFamily="18" charset="0"/>
              </a:rPr>
              <a:t>Для поддержки всех этих действий необходимо внедрить четкий и устойчивый процесс документирования и обработки данных.</a:t>
            </a:r>
          </a:p>
          <a:p>
            <a:pPr marL="342900" lvl="0" indent="-342900">
              <a:spcAft>
                <a:spcPct val="20000"/>
              </a:spcAft>
              <a:buClr>
                <a:srgbClr val="69AE23"/>
              </a:buClr>
              <a:defRPr/>
            </a:pPr>
            <a:endParaRPr lang="en-GB" sz="1000" dirty="0">
              <a:latin typeface="Arial" charset="0"/>
              <a:cs typeface="Times New Roman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60045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В процессе эпидемического анализа используется подход описательной эпидемиологии при выявлении и проверке потенциальных эпидемиологических событий. При таком подходе должны быть определены и задокументированы три основных аспекта. А именно:</a:t>
            </a:r>
          </a:p>
          <a:p>
            <a:endParaRPr lang="en-GB" baseline="0" dirty="0"/>
          </a:p>
          <a:p>
            <a:r>
              <a:rPr lang="ru-RU" u="sng" baseline="0"/>
              <a:t>Время:</a:t>
            </a:r>
            <a:r>
              <a:rPr lang="ru-RU" baseline="0"/>
              <a:t> Период времени, в течение которого сообщается о случаях заболевания или проявляются его симптомы. Чаще всего эти данные представлены в виде эпидемиологической кривой.</a:t>
            </a:r>
          </a:p>
          <a:p>
            <a:endParaRPr lang="en-GB" baseline="0" dirty="0"/>
          </a:p>
          <a:p>
            <a:r>
              <a:rPr lang="ru-RU" u="sng" baseline="0"/>
              <a:t>Место:</a:t>
            </a:r>
            <a:r>
              <a:rPr lang="ru-RU" baseline="0"/>
              <a:t> Географическое расположение случаев заболевания. </a:t>
            </a:r>
          </a:p>
          <a:p>
            <a:endParaRPr lang="en-GB" baseline="0" dirty="0"/>
          </a:p>
          <a:p>
            <a:r>
              <a:rPr lang="ru-RU" u="sng" baseline="0"/>
              <a:t>Человек:</a:t>
            </a:r>
            <a:r>
              <a:rPr lang="ru-RU" baseline="0"/>
              <a:t> Количество случаев поражения определенным заболеванием. При характеристике этой переменной используются две основные категории: возраст и пол. </a:t>
            </a:r>
          </a:p>
          <a:p>
            <a:endParaRPr lang="en-GB" baseline="0" dirty="0"/>
          </a:p>
          <a:p>
            <a:r>
              <a:rPr lang="ru-RU" baseline="0"/>
              <a:t>Однако существует множество других переменных, которые могут подлежать документированию при возникновении эпидемиологического события. Перейдя по ссылке с дополнительным материалом, вы получите список примеров данных и метаданных, которые можно рассматривать как подлежащие регистрации.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46787-EECC-41E0-B9DF-41CF126B048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689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0" baseline="0"/>
              <a:t>На этом слайде представлен список примеров данных, которые следует учитывать при регистрации эпидемиологического события. Кроме того, некоторые метаданные должны автоматически генерироваться при каждом вводе данных, что позволяет легко проследить изменения, внесенные в базу данных.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46787-EECC-41E0-B9DF-41CF126B048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00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u="none">
                <a:latin typeface="Arial" charset="0"/>
                <a:cs typeface="Times New Roman" pitchFamily="18" charset="0"/>
              </a:rPr>
              <a:t>Защита персональных данных, конфиденциальность, а также законодательство должны приниматься во внимание во всех видах деятельности, связанных с документированием. На протяжении всего процесса документирования применяются различные законодательные акты на уровне ЕС и на национальном уровне в области защиты данных и авторских прав. С некоторыми из наиболее актуальных директив ЕС и регламентов ЕС по этим вопросам можно ознакомиться, перейдя по ссылке ниже.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u="none" dirty="0">
              <a:latin typeface="Arial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u="none">
                <a:latin typeface="Arial" charset="0"/>
                <a:cs typeface="Times New Roman" pitchFamily="18" charset="0"/>
              </a:rPr>
              <a:t>[В ОЖИДАНИИ ПЕРЕСМОТРА ЮРИСТОМ]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u="none" dirty="0">
              <a:latin typeface="Arial" charset="0"/>
              <a:cs typeface="Times New Roman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85996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46787-EECC-41E0-B9DF-41CF126B048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4355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aseline="0"/>
              <a:t>ЕЦПКЗ генерирует и собирает данные, предоставляемые странами ЕС/ЕЭЗ. После этого ЕЦПКЗ обрабатывает эти данные с целью получения результатов, которые передаются и доводятся до сведения участников (Европейской комиссии и государств-членов), а также широкой общественности. Важно отметить, что процесс документирования осуществляется на протяжении всего этого процесса. </a:t>
            </a:r>
          </a:p>
          <a:p>
            <a:endParaRPr lang="en-GB" baseline="0" dirty="0"/>
          </a:p>
          <a:p>
            <a:r>
              <a:rPr lang="ru-RU" baseline="0"/>
              <a:t>Некоторые из наиболее востребованных продуктов ЕЦПКЗ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baseline="0"/>
              <a:t>Карты эпиднадзора и распространения случаев заболевания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baseline="0"/>
              <a:t>Быстрая оценка рисков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baseline="0"/>
              <a:t>Ежедневные и еженедельные отчеты об угрозах, связанных с инфекционными заболеваниями, а также многие другие материалы.</a:t>
            </a:r>
          </a:p>
          <a:p>
            <a:endParaRPr lang="en-GB" baseline="0" dirty="0"/>
          </a:p>
          <a:p>
            <a:r>
              <a:rPr lang="ru-RU" baseline="0"/>
              <a:t>Более подробный обзор итоговых материалов, подготовленных ЕЦПКЗ, приводится в главе «Коммуникация», с которой можно ознакомиться в отдельном модуле данного пособия.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571ED2-4B5D-4287-9D41-E7746ED3F025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747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6A71D-A6F2-4139-B2A8-CD05681C1B5C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C03F-9A8D-4DC3-959B-7C455DD6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62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6A71D-A6F2-4139-B2A8-CD05681C1B5C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C03F-9A8D-4DC3-959B-7C455DD6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528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6A71D-A6F2-4139-B2A8-CD05681C1B5C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C03F-9A8D-4DC3-959B-7C455DD6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5159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219200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4151772420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6A71D-A6F2-4139-B2A8-CD05681C1B5C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C03F-9A8D-4DC3-959B-7C455DD6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025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6A71D-A6F2-4139-B2A8-CD05681C1B5C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C03F-9A8D-4DC3-959B-7C455DD6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346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6A71D-A6F2-4139-B2A8-CD05681C1B5C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C03F-9A8D-4DC3-959B-7C455DD6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776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6A71D-A6F2-4139-B2A8-CD05681C1B5C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C03F-9A8D-4DC3-959B-7C455DD6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588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6A71D-A6F2-4139-B2A8-CD05681C1B5C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C03F-9A8D-4DC3-959B-7C455DD6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80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6A71D-A6F2-4139-B2A8-CD05681C1B5C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C03F-9A8D-4DC3-959B-7C455DD6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961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6A71D-A6F2-4139-B2A8-CD05681C1B5C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C03F-9A8D-4DC3-959B-7C455DD6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958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6A71D-A6F2-4139-B2A8-CD05681C1B5C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C03F-9A8D-4DC3-959B-7C455DD6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258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6A71D-A6F2-4139-B2A8-CD05681C1B5C}" type="datetimeFigureOut">
              <a:rPr lang="en-GB" smtClean="0"/>
              <a:t>22/03/2021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9C03F-9A8D-4DC3-959B-7C455DD69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86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ur-lex.europa.eu/legal-content/EN/TXT/?uri=celex%3A32001L0029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eur-lex.europa.eu/legal-content/EN/TXT/PDF/?uri=CELEX:31996L0009&amp;from=EN" TargetMode="External"/><Relationship Id="rId5" Type="http://schemas.openxmlformats.org/officeDocument/2006/relationships/hyperlink" Target="https://eur-lex.europa.eu/eli/reg/2016/679/oj" TargetMode="External"/><Relationship Id="rId4" Type="http://schemas.openxmlformats.org/officeDocument/2006/relationships/hyperlink" Target="https://eur-lex.europa.eu/legal-content/EN/TXT/PDF/?uri=CELEX:32018R1725&amp;from=EN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18" Type="http://schemas.openxmlformats.org/officeDocument/2006/relationships/hyperlink" Target="https://www.ecdc.europa.eu/en/dengue-monthly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6" Type="http://schemas.openxmlformats.org/officeDocument/2006/relationships/hyperlink" Target="https://www.ecdc.europa.eu/en/publications-data/rapid-risk-assessment-dengue-outbreak-reunion-france-and-associated-risk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hyperlink" Target="https://www.ecdc.europa.eu/en/publications-data/communicable-disease-threats-report-25-31-march-2018-week-13" TargetMode="External"/><Relationship Id="rId10" Type="http://schemas.openxmlformats.org/officeDocument/2006/relationships/image" Target="../media/image10.jpg"/><Relationship Id="rId4" Type="http://schemas.openxmlformats.org/officeDocument/2006/relationships/image" Target="../media/image4.jpeg"/><Relationship Id="rId9" Type="http://schemas.openxmlformats.org/officeDocument/2006/relationships/image" Target="../media/image9.png"/><Relationship Id="rId14" Type="http://schemas.openxmlformats.org/officeDocument/2006/relationships/hyperlink" Target="https://www.ecdc.europa.eu/en/publications-data/communicable-disease-threats-report-22-28-september-2019-week-3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 Box 36">
            <a:extLst>
              <a:ext uri="{FF2B5EF4-FFF2-40B4-BE49-F238E27FC236}">
                <a16:creationId xmlns:a16="http://schemas.microsoft.com/office/drawing/2014/main" id="{BF47F616-24AC-49ED-9AD5-B80734439C28}"/>
              </a:ext>
            </a:extLst>
          </p:cNvPr>
          <p:cNvSpPr txBox="1">
            <a:spLocks noChangeArrowheads="1"/>
          </p:cNvSpPr>
          <p:nvPr/>
        </p:nvSpPr>
        <p:spPr bwMode="auto">
          <a:xfrm rot="5871091">
            <a:off x="5180313" y="4105106"/>
            <a:ext cx="581095" cy="26835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normAutofit fontScale="55000" lnSpcReduction="20000"/>
          </a:bodyPr>
          <a:lstStyle/>
          <a:p>
            <a:pPr marL="3175" indent="-3175">
              <a:tabLst>
                <a:tab pos="357188" algn="l"/>
              </a:tabLst>
            </a:pPr>
            <a:r>
              <a:rPr lang="ru-RU" sz="1200" b="1">
                <a:solidFill>
                  <a:schemeClr val="bg1">
                    <a:lumMod val="65000"/>
                  </a:schemeClr>
                </a:solidFill>
                <a:latin typeface="Arial" charset="0"/>
                <a:cs typeface="Times New Roman" pitchFamily="18" charset="0"/>
              </a:rPr>
              <a:t>Действие</a:t>
            </a:r>
          </a:p>
        </p:txBody>
      </p:sp>
      <p:sp>
        <p:nvSpPr>
          <p:cNvPr id="44" name="Text Box 36">
            <a:extLst>
              <a:ext uri="{FF2B5EF4-FFF2-40B4-BE49-F238E27FC236}">
                <a16:creationId xmlns:a16="http://schemas.microsoft.com/office/drawing/2014/main" id="{C8C656F9-747A-440A-9371-1DDB53CD216A}"/>
              </a:ext>
            </a:extLst>
          </p:cNvPr>
          <p:cNvSpPr txBox="1">
            <a:spLocks noChangeArrowheads="1"/>
          </p:cNvSpPr>
          <p:nvPr/>
        </p:nvSpPr>
        <p:spPr bwMode="auto">
          <a:xfrm rot="5871091">
            <a:off x="5152742" y="3510531"/>
            <a:ext cx="843261" cy="25749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normAutofit lnSpcReduction="10000"/>
          </a:bodyPr>
          <a:lstStyle/>
          <a:p>
            <a:pPr marL="3175" indent="-3175">
              <a:tabLst>
                <a:tab pos="357188" algn="l"/>
              </a:tabLst>
            </a:pPr>
            <a:r>
              <a:rPr lang="ru-RU" sz="1200" b="1">
                <a:solidFill>
                  <a:srgbClr val="FFC000"/>
                </a:solidFill>
                <a:latin typeface="Arial" charset="0"/>
                <a:cs typeface="Times New Roman" pitchFamily="18" charset="0"/>
              </a:rPr>
              <a:t>Оценка</a:t>
            </a:r>
          </a:p>
        </p:txBody>
      </p:sp>
      <p:sp>
        <p:nvSpPr>
          <p:cNvPr id="43" name="Text Box 36">
            <a:extLst>
              <a:ext uri="{FF2B5EF4-FFF2-40B4-BE49-F238E27FC236}">
                <a16:creationId xmlns:a16="http://schemas.microsoft.com/office/drawing/2014/main" id="{7DD0AB17-ABDB-44A3-9F7C-F5DEEAEC22D1}"/>
              </a:ext>
            </a:extLst>
          </p:cNvPr>
          <p:cNvSpPr txBox="1">
            <a:spLocks noChangeArrowheads="1"/>
          </p:cNvSpPr>
          <p:nvPr/>
        </p:nvSpPr>
        <p:spPr bwMode="auto">
          <a:xfrm rot="5871091">
            <a:off x="5178531" y="2901029"/>
            <a:ext cx="937116" cy="35410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normAutofit fontScale="85000" lnSpcReduction="20000"/>
          </a:bodyPr>
          <a:lstStyle/>
          <a:p>
            <a:pPr marL="3175" indent="-3175">
              <a:tabLst>
                <a:tab pos="357188" algn="l"/>
              </a:tabLst>
            </a:pPr>
            <a:r>
              <a:rPr lang="ru-RU" sz="1200" b="1">
                <a:solidFill>
                  <a:schemeClr val="bg1">
                    <a:lumMod val="65000"/>
                  </a:schemeClr>
                </a:solidFill>
                <a:latin typeface="Arial" charset="0"/>
                <a:cs typeface="Times New Roman" pitchFamily="18" charset="0"/>
              </a:rPr>
              <a:t>Анализировать</a:t>
            </a:r>
          </a:p>
        </p:txBody>
      </p:sp>
      <p:pic>
        <p:nvPicPr>
          <p:cNvPr id="33" name="Immagin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534" y="142442"/>
            <a:ext cx="6818626" cy="7016529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D9A34C4B-C976-48AD-80E3-F1E75B0A2C71}"/>
              </a:ext>
            </a:extLst>
          </p:cNvPr>
          <p:cNvSpPr txBox="1"/>
          <p:nvPr/>
        </p:nvSpPr>
        <p:spPr>
          <a:xfrm rot="3001688">
            <a:off x="5756415" y="4504356"/>
            <a:ext cx="8418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Реагирование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389242E-2768-4288-AE32-CD5214603EAA}"/>
              </a:ext>
            </a:extLst>
          </p:cNvPr>
          <p:cNvSpPr txBox="1"/>
          <p:nvPr/>
        </p:nvSpPr>
        <p:spPr>
          <a:xfrm rot="3001688">
            <a:off x="5752216" y="3988616"/>
            <a:ext cx="1781257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Угрозы (явления в области общественного здоровья)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1FD367E-59C9-4CFB-A843-CCF5EF9AFFA2}"/>
              </a:ext>
            </a:extLst>
          </p:cNvPr>
          <p:cNvSpPr txBox="1"/>
          <p:nvPr/>
        </p:nvSpPr>
        <p:spPr>
          <a:xfrm rot="3001688">
            <a:off x="6099728" y="3529003"/>
            <a:ext cx="1862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Подтвержденные события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3C8DB0-4E27-4F87-997E-C4606323BFEC}"/>
              </a:ext>
            </a:extLst>
          </p:cNvPr>
          <p:cNvSpPr txBox="1"/>
          <p:nvPr/>
        </p:nvSpPr>
        <p:spPr>
          <a:xfrm rot="3001688">
            <a:off x="7056997" y="3179706"/>
            <a:ext cx="857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События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4044F8A-B3D1-4F43-B635-A893AD098E9A}"/>
              </a:ext>
            </a:extLst>
          </p:cNvPr>
          <p:cNvSpPr txBox="1"/>
          <p:nvPr/>
        </p:nvSpPr>
        <p:spPr>
          <a:xfrm rot="3001688">
            <a:off x="7528133" y="2890919"/>
            <a:ext cx="787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Сигналы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EC117A-F6D8-4584-9810-7F0245CF175A}"/>
              </a:ext>
            </a:extLst>
          </p:cNvPr>
          <p:cNvSpPr txBox="1"/>
          <p:nvPr/>
        </p:nvSpPr>
        <p:spPr>
          <a:xfrm rot="3001688">
            <a:off x="6810687" y="2553156"/>
            <a:ext cx="3350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Информация: случаи, вспышки, слухи</a:t>
            </a:r>
          </a:p>
        </p:txBody>
      </p:sp>
      <p:sp>
        <p:nvSpPr>
          <p:cNvPr id="7" name="Rettangolo 6"/>
          <p:cNvSpPr/>
          <p:nvPr/>
        </p:nvSpPr>
        <p:spPr bwMode="auto">
          <a:xfrm rot="21591091">
            <a:off x="5696734" y="4739942"/>
            <a:ext cx="5106727" cy="1351795"/>
          </a:xfrm>
          <a:prstGeom prst="rect">
            <a:avLst/>
          </a:prstGeom>
          <a:solidFill>
            <a:srgbClr val="FFC000"/>
          </a:solidFill>
          <a:ln w="76200" cap="flat" cmpd="sng" algn="ctr">
            <a:noFill/>
            <a:prstDash val="solid"/>
            <a:bevel/>
            <a:headEnd type="none" w="lg" len="lg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it-IT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Parentesi graffa aperta 7"/>
          <p:cNvSpPr/>
          <p:nvPr/>
        </p:nvSpPr>
        <p:spPr bwMode="auto">
          <a:xfrm rot="16191091">
            <a:off x="8016539" y="3729153"/>
            <a:ext cx="365248" cy="5094808"/>
          </a:xfrm>
          <a:prstGeom prst="leftBrace">
            <a:avLst>
              <a:gd name="adj1" fmla="val 36673"/>
              <a:gd name="adj2" fmla="val 81365"/>
            </a:avLst>
          </a:prstGeom>
          <a:solidFill>
            <a:srgbClr val="FFC000"/>
          </a:solidFill>
          <a:ln w="76200" cap="flat" cmpd="sng" algn="ctr">
            <a:noFill/>
            <a:prstDash val="solid"/>
            <a:bevel/>
            <a:headEnd type="none" w="lg" len="lg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it-IT" sz="1200" u="sng" dirty="0">
              <a:solidFill>
                <a:schemeClr val="bg1">
                  <a:lumMod val="85000"/>
                </a:schemeClr>
              </a:solidFill>
              <a:latin typeface="Microsoft Sans Serif" pitchFamily="34" charset="0"/>
            </a:endParaRPr>
          </a:p>
        </p:txBody>
      </p:sp>
      <p:sp>
        <p:nvSpPr>
          <p:cNvPr id="9" name="Parentesi graffa aperta 8"/>
          <p:cNvSpPr/>
          <p:nvPr/>
        </p:nvSpPr>
        <p:spPr bwMode="auto">
          <a:xfrm rot="16191091">
            <a:off x="7222794" y="3821325"/>
            <a:ext cx="365247" cy="3542025"/>
          </a:xfrm>
          <a:prstGeom prst="leftBrace">
            <a:avLst>
              <a:gd name="adj1" fmla="val 36673"/>
              <a:gd name="adj2" fmla="val 82598"/>
            </a:avLst>
          </a:prstGeom>
          <a:solidFill>
            <a:schemeClr val="bg1">
              <a:lumMod val="75000"/>
            </a:schemeClr>
          </a:solidFill>
          <a:ln w="76200" cap="flat" cmpd="sng" algn="ctr">
            <a:noFill/>
            <a:prstDash val="solid"/>
            <a:bevel/>
            <a:headEnd type="none" w="lg" len="lg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it-IT" sz="1200" u="sng" dirty="0">
              <a:solidFill>
                <a:schemeClr val="bg1">
                  <a:lumMod val="85000"/>
                </a:schemeClr>
              </a:solidFill>
              <a:latin typeface="Microsoft Sans Serif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 rot="21591091">
            <a:off x="7270758" y="5745557"/>
            <a:ext cx="3287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ru-RU" dirty="0">
                <a:solidFill>
                  <a:schemeClr val="bg1">
                    <a:lumMod val="65000"/>
                  </a:schemeClr>
                </a:solidFill>
                <a:latin typeface="Arial" charset="0"/>
                <a:cs typeface="Times New Roman" pitchFamily="18" charset="0"/>
              </a:rPr>
              <a:t>Оперативная коммуникация</a:t>
            </a:r>
          </a:p>
        </p:txBody>
      </p:sp>
      <p:sp>
        <p:nvSpPr>
          <p:cNvPr id="11" name="Rettangolo 10"/>
          <p:cNvSpPr/>
          <p:nvPr/>
        </p:nvSpPr>
        <p:spPr bwMode="auto">
          <a:xfrm rot="21591091">
            <a:off x="5632928" y="4745424"/>
            <a:ext cx="3542025" cy="708793"/>
          </a:xfrm>
          <a:prstGeom prst="rect">
            <a:avLst/>
          </a:prstGeom>
          <a:solidFill>
            <a:schemeClr val="bg1">
              <a:lumMod val="75000"/>
            </a:schemeClr>
          </a:solidFill>
          <a:ln w="76200" cap="flat" cmpd="sng" algn="ctr">
            <a:noFill/>
            <a:prstDash val="solid"/>
            <a:bevel/>
            <a:headEnd type="none" w="lg" len="lg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it-IT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 rot="21591091">
            <a:off x="5941034" y="4938117"/>
            <a:ext cx="30059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ru-RU" dirty="0">
                <a:solidFill>
                  <a:schemeClr val="bg1">
                    <a:lumMod val="65000"/>
                  </a:schemeClr>
                </a:solidFill>
                <a:latin typeface="Arial" charset="0"/>
                <a:cs typeface="Times New Roman" pitchFamily="18" charset="0"/>
              </a:rPr>
              <a:t>Коммуникация с общественностью</a:t>
            </a:r>
          </a:p>
        </p:txBody>
      </p:sp>
      <p:sp>
        <p:nvSpPr>
          <p:cNvPr id="14" name="Parentesi graffa aperta 13"/>
          <p:cNvSpPr/>
          <p:nvPr/>
        </p:nvSpPr>
        <p:spPr bwMode="auto">
          <a:xfrm rot="16191091">
            <a:off x="6435592" y="3961327"/>
            <a:ext cx="365248" cy="1948550"/>
          </a:xfrm>
          <a:prstGeom prst="leftBrace">
            <a:avLst>
              <a:gd name="adj1" fmla="val 36673"/>
              <a:gd name="adj2" fmla="val 54120"/>
            </a:avLst>
          </a:prstGeom>
          <a:solidFill>
            <a:schemeClr val="bg1">
              <a:lumMod val="65000"/>
            </a:schemeClr>
          </a:solidFill>
          <a:ln w="76200" cap="flat" cmpd="sng" algn="ctr">
            <a:noFill/>
            <a:prstDash val="solid"/>
            <a:bevel/>
            <a:headEnd type="none" w="lg" len="lg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it-IT" sz="1200" u="sng" dirty="0">
              <a:solidFill>
                <a:schemeClr val="bg1">
                  <a:lumMod val="85000"/>
                </a:schemeClr>
              </a:solidFill>
              <a:latin typeface="Microsoft Sans Serif" pitchFamily="34" charset="0"/>
            </a:endParaRPr>
          </a:p>
        </p:txBody>
      </p:sp>
      <p:sp>
        <p:nvSpPr>
          <p:cNvPr id="15" name="Freccia in giù 14"/>
          <p:cNvSpPr/>
          <p:nvPr/>
        </p:nvSpPr>
        <p:spPr bwMode="auto">
          <a:xfrm rot="471091" flipH="1">
            <a:off x="5916994" y="960726"/>
            <a:ext cx="218559" cy="188679"/>
          </a:xfrm>
          <a:prstGeom prst="downArrow">
            <a:avLst>
              <a:gd name="adj1" fmla="val 55936"/>
              <a:gd name="adj2" fmla="val 49143"/>
            </a:avLst>
          </a:prstGeom>
          <a:noFill/>
          <a:ln w="12700" cap="flat" cmpd="sng" algn="ctr">
            <a:solidFill>
              <a:schemeClr val="tx1">
                <a:alpha val="5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it-IT" dirty="0">
              <a:ln>
                <a:solidFill>
                  <a:srgbClr val="69AE23"/>
                </a:solidFill>
              </a:ln>
            </a:endParaRPr>
          </a:p>
        </p:txBody>
      </p:sp>
      <p:sp>
        <p:nvSpPr>
          <p:cNvPr id="16" name="Freccia in giù 15"/>
          <p:cNvSpPr/>
          <p:nvPr/>
        </p:nvSpPr>
        <p:spPr bwMode="auto">
          <a:xfrm rot="471091" flipH="1">
            <a:off x="5812495" y="1615074"/>
            <a:ext cx="218559" cy="188679"/>
          </a:xfrm>
          <a:prstGeom prst="downArrow">
            <a:avLst>
              <a:gd name="adj1" fmla="val 55936"/>
              <a:gd name="adj2" fmla="val 49143"/>
            </a:avLst>
          </a:prstGeom>
          <a:noFill/>
          <a:ln w="12700" cap="flat" cmpd="sng" algn="ctr">
            <a:solidFill>
              <a:schemeClr val="tx1">
                <a:alpha val="5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it-IT" dirty="0">
              <a:ln>
                <a:solidFill>
                  <a:srgbClr val="69AE23"/>
                </a:solidFill>
              </a:ln>
            </a:endParaRPr>
          </a:p>
        </p:txBody>
      </p:sp>
      <p:sp>
        <p:nvSpPr>
          <p:cNvPr id="17" name="Freccia in giù 16"/>
          <p:cNvSpPr/>
          <p:nvPr/>
        </p:nvSpPr>
        <p:spPr bwMode="auto">
          <a:xfrm rot="471091" flipH="1">
            <a:off x="5678140" y="2456381"/>
            <a:ext cx="218559" cy="188679"/>
          </a:xfrm>
          <a:prstGeom prst="downArrow">
            <a:avLst>
              <a:gd name="adj1" fmla="val 55936"/>
              <a:gd name="adj2" fmla="val 49143"/>
            </a:avLst>
          </a:prstGeom>
          <a:noFill/>
          <a:ln w="12700" cap="flat" cmpd="sng" algn="ctr">
            <a:solidFill>
              <a:schemeClr val="tx1">
                <a:alpha val="5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it-IT" dirty="0">
              <a:ln>
                <a:solidFill>
                  <a:srgbClr val="69AE23"/>
                </a:solidFill>
              </a:ln>
            </a:endParaRPr>
          </a:p>
        </p:txBody>
      </p:sp>
      <p:sp>
        <p:nvSpPr>
          <p:cNvPr id="18" name="Freccia in giù 17"/>
          <p:cNvSpPr/>
          <p:nvPr/>
        </p:nvSpPr>
        <p:spPr bwMode="auto">
          <a:xfrm rot="471091" flipH="1">
            <a:off x="5538818" y="3328800"/>
            <a:ext cx="218559" cy="188679"/>
          </a:xfrm>
          <a:prstGeom prst="downArrow">
            <a:avLst>
              <a:gd name="adj1" fmla="val 55936"/>
              <a:gd name="adj2" fmla="val 49143"/>
            </a:avLst>
          </a:prstGeom>
          <a:noFill/>
          <a:ln w="12700" cap="flat" cmpd="sng" algn="ctr">
            <a:solidFill>
              <a:schemeClr val="tx1">
                <a:alpha val="5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it-IT" dirty="0">
              <a:ln>
                <a:solidFill>
                  <a:srgbClr val="69AE23"/>
                </a:solidFill>
              </a:ln>
            </a:endParaRPr>
          </a:p>
        </p:txBody>
      </p:sp>
      <p:sp>
        <p:nvSpPr>
          <p:cNvPr id="19" name="Freccia in giù 18"/>
          <p:cNvSpPr/>
          <p:nvPr/>
        </p:nvSpPr>
        <p:spPr bwMode="auto">
          <a:xfrm rot="471091" flipH="1">
            <a:off x="5409432" y="4138993"/>
            <a:ext cx="218559" cy="188679"/>
          </a:xfrm>
          <a:prstGeom prst="downArrow">
            <a:avLst>
              <a:gd name="adj1" fmla="val 55936"/>
              <a:gd name="adj2" fmla="val 49143"/>
            </a:avLst>
          </a:prstGeom>
          <a:noFill/>
          <a:ln w="12700" cap="flat" cmpd="sng" algn="ctr">
            <a:solidFill>
              <a:schemeClr val="tx1">
                <a:alpha val="5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it-IT" dirty="0">
              <a:ln>
                <a:solidFill>
                  <a:srgbClr val="69AE23"/>
                </a:solidFill>
              </a:ln>
            </a:endParaRPr>
          </a:p>
        </p:txBody>
      </p:sp>
      <p:sp>
        <p:nvSpPr>
          <p:cNvPr id="20" name="Text Box 36"/>
          <p:cNvSpPr txBox="1">
            <a:spLocks noChangeArrowheads="1"/>
          </p:cNvSpPr>
          <p:nvPr/>
        </p:nvSpPr>
        <p:spPr bwMode="auto">
          <a:xfrm rot="5871091">
            <a:off x="5729262" y="493021"/>
            <a:ext cx="733475" cy="346209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noAutofit/>
          </a:bodyPr>
          <a:lstStyle/>
          <a:p>
            <a:pPr marL="3175" indent="-3175">
              <a:tabLst>
                <a:tab pos="357188" algn="l"/>
              </a:tabLst>
            </a:pPr>
            <a:r>
              <a:rPr lang="ru-RU" sz="900" b="1" dirty="0">
                <a:solidFill>
                  <a:srgbClr val="BEBEBE"/>
                </a:solidFill>
                <a:latin typeface="Arial" charset="0"/>
                <a:cs typeface="Times New Roman" pitchFamily="18" charset="0"/>
              </a:rPr>
              <a:t>Скрининг</a:t>
            </a:r>
          </a:p>
        </p:txBody>
      </p:sp>
      <p:sp>
        <p:nvSpPr>
          <p:cNvPr id="21" name="Parentesi graffa aperta 20"/>
          <p:cNvSpPr/>
          <p:nvPr/>
        </p:nvSpPr>
        <p:spPr bwMode="auto">
          <a:xfrm rot="11271091" flipH="1">
            <a:off x="5382951" y="339878"/>
            <a:ext cx="420833" cy="2037272"/>
          </a:xfrm>
          <a:prstGeom prst="leftBrace">
            <a:avLst>
              <a:gd name="adj1" fmla="val 36673"/>
              <a:gd name="adj2" fmla="val 50283"/>
            </a:avLst>
          </a:prstGeom>
          <a:solidFill>
            <a:srgbClr val="EAEAEA"/>
          </a:solidFill>
          <a:ln w="76200" cap="flat" cmpd="sng" algn="ctr">
            <a:noFill/>
            <a:prstDash val="solid"/>
            <a:bevel/>
            <a:headEnd type="none" w="lg" len="lg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it-IT" sz="1200" u="sng" dirty="0">
              <a:solidFill>
                <a:schemeClr val="bg1">
                  <a:lumMod val="85000"/>
                </a:schemeClr>
              </a:solidFill>
              <a:latin typeface="Microsoft Sans Serif" pitchFamily="34" charset="0"/>
            </a:endParaRP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 rot="5846135">
            <a:off x="3613280" y="1796529"/>
            <a:ext cx="30798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175" indent="-3175">
              <a:tabLst>
                <a:tab pos="357188" algn="l"/>
              </a:tabLst>
            </a:pPr>
            <a:r>
              <a:rPr lang="ru-RU" dirty="0">
                <a:solidFill>
                  <a:schemeClr val="bg1">
                    <a:lumMod val="65000"/>
                  </a:schemeClr>
                </a:solidFill>
                <a:latin typeface="Arial" charset="0"/>
                <a:cs typeface="Times New Roman" pitchFamily="18" charset="0"/>
              </a:rPr>
              <a:t>Раннее выявление</a:t>
            </a:r>
          </a:p>
        </p:txBody>
      </p:sp>
      <p:sp>
        <p:nvSpPr>
          <p:cNvPr id="23" name="Parentesi graffa aperta 22"/>
          <p:cNvSpPr/>
          <p:nvPr/>
        </p:nvSpPr>
        <p:spPr bwMode="auto">
          <a:xfrm rot="11271091" flipH="1">
            <a:off x="5014053" y="2391578"/>
            <a:ext cx="420833" cy="2342497"/>
          </a:xfrm>
          <a:prstGeom prst="leftBrace">
            <a:avLst>
              <a:gd name="adj1" fmla="val 36673"/>
              <a:gd name="adj2" fmla="val 50283"/>
            </a:avLst>
          </a:prstGeom>
          <a:solidFill>
            <a:srgbClr val="EAEAEA"/>
          </a:solidFill>
          <a:ln w="76200" cap="flat" cmpd="sng" algn="ctr">
            <a:noFill/>
            <a:prstDash val="solid"/>
            <a:bevel/>
            <a:headEnd type="none" w="lg" len="lg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it-IT" sz="1200" u="sng" dirty="0">
              <a:solidFill>
                <a:schemeClr val="bg1">
                  <a:lumMod val="85000"/>
                </a:schemeClr>
              </a:solidFill>
              <a:latin typeface="Microsoft Sans Serif" pitchFamily="34" charset="0"/>
            </a:endParaRPr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 rot="5846135">
            <a:off x="4175050" y="3288008"/>
            <a:ext cx="12776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175" indent="-3175">
              <a:tabLst>
                <a:tab pos="357188" algn="l"/>
              </a:tabLst>
            </a:pPr>
            <a:r>
              <a:rPr lang="ru-RU">
                <a:solidFill>
                  <a:schemeClr val="bg1">
                    <a:lumMod val="65000"/>
                  </a:schemeClr>
                </a:solidFill>
                <a:latin typeface="Arial" charset="0"/>
                <a:cs typeface="Times New Roman" pitchFamily="18" charset="0"/>
              </a:rPr>
              <a:t>Мониторинг</a:t>
            </a:r>
          </a:p>
        </p:txBody>
      </p:sp>
      <p:sp>
        <p:nvSpPr>
          <p:cNvPr id="25" name="Freccia in giù 24"/>
          <p:cNvSpPr/>
          <p:nvPr/>
        </p:nvSpPr>
        <p:spPr bwMode="auto">
          <a:xfrm rot="471091" flipH="1">
            <a:off x="4751521" y="973976"/>
            <a:ext cx="317327" cy="293508"/>
          </a:xfrm>
          <a:prstGeom prst="downArrow">
            <a:avLst>
              <a:gd name="adj1" fmla="val 60915"/>
              <a:gd name="adj2" fmla="val 49143"/>
            </a:avLst>
          </a:prstGeom>
          <a:noFill/>
          <a:ln w="12700" cap="flat" cmpd="sng" algn="ctr">
            <a:solidFill>
              <a:schemeClr val="bg1">
                <a:lumMod val="75000"/>
                <a:alpha val="5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it-IT" dirty="0">
              <a:ln>
                <a:solidFill>
                  <a:srgbClr val="69AE23"/>
                </a:solidFill>
              </a:ln>
            </a:endParaRPr>
          </a:p>
        </p:txBody>
      </p:sp>
      <p:sp>
        <p:nvSpPr>
          <p:cNvPr id="26" name="Ovale 25"/>
          <p:cNvSpPr/>
          <p:nvPr/>
        </p:nvSpPr>
        <p:spPr bwMode="auto">
          <a:xfrm rot="5871091">
            <a:off x="4796356" y="1253005"/>
            <a:ext cx="156538" cy="181281"/>
          </a:xfrm>
          <a:prstGeom prst="ellipse">
            <a:avLst/>
          </a:prstGeom>
          <a:noFill/>
          <a:ln w="12700" cap="flat" cmpd="sng" algn="ctr">
            <a:solidFill>
              <a:schemeClr val="bg1">
                <a:lumMod val="75000"/>
                <a:alpha val="5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it-IT">
              <a:ln>
                <a:solidFill>
                  <a:srgbClr val="69AE23"/>
                </a:solidFill>
              </a:ln>
            </a:endParaRPr>
          </a:p>
        </p:txBody>
      </p:sp>
      <p:sp>
        <p:nvSpPr>
          <p:cNvPr id="27" name="Freccia a inversione 26"/>
          <p:cNvSpPr/>
          <p:nvPr/>
        </p:nvSpPr>
        <p:spPr bwMode="auto">
          <a:xfrm rot="11271091">
            <a:off x="4051301" y="3439539"/>
            <a:ext cx="507213" cy="422337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86005"/>
            </a:avLst>
          </a:prstGeom>
          <a:noFill/>
          <a:ln w="12700" cap="flat" cmpd="sng" algn="ctr">
            <a:solidFill>
              <a:schemeClr val="bg1">
                <a:lumMod val="75000"/>
                <a:alpha val="5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it-IT">
              <a:ln>
                <a:solidFill>
                  <a:srgbClr val="69AE23"/>
                </a:solidFill>
              </a:ln>
            </a:endParaRPr>
          </a:p>
        </p:txBody>
      </p:sp>
      <p:sp>
        <p:nvSpPr>
          <p:cNvPr id="28" name="Ovale 27"/>
          <p:cNvSpPr/>
          <p:nvPr/>
        </p:nvSpPr>
        <p:spPr bwMode="auto">
          <a:xfrm rot="5871091">
            <a:off x="4474992" y="3266463"/>
            <a:ext cx="125137" cy="144917"/>
          </a:xfrm>
          <a:prstGeom prst="ellipse">
            <a:avLst/>
          </a:prstGeom>
          <a:noFill/>
          <a:ln w="12700" cap="flat" cmpd="sng" algn="ctr">
            <a:solidFill>
              <a:schemeClr val="bg1">
                <a:lumMod val="75000"/>
                <a:alpha val="5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it-IT">
              <a:ln>
                <a:solidFill>
                  <a:srgbClr val="69AE23"/>
                </a:solidFill>
              </a:ln>
            </a:endParaRPr>
          </a:p>
        </p:txBody>
      </p:sp>
      <p:sp>
        <p:nvSpPr>
          <p:cNvPr id="29" name="Freccia a inversione 28"/>
          <p:cNvSpPr/>
          <p:nvPr/>
        </p:nvSpPr>
        <p:spPr bwMode="auto">
          <a:xfrm rot="471091">
            <a:off x="4194222" y="2888111"/>
            <a:ext cx="507213" cy="422337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86005"/>
            </a:avLst>
          </a:prstGeom>
          <a:noFill/>
          <a:ln w="12700" cap="flat" cmpd="sng" algn="ctr">
            <a:solidFill>
              <a:schemeClr val="bg1">
                <a:lumMod val="75000"/>
                <a:alpha val="5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it-IT">
              <a:ln>
                <a:solidFill>
                  <a:srgbClr val="69AE23"/>
                </a:solidFill>
              </a:ln>
            </a:endParaRPr>
          </a:p>
        </p:txBody>
      </p:sp>
      <p:sp>
        <p:nvSpPr>
          <p:cNvPr id="30" name="Rettangolo 29"/>
          <p:cNvSpPr/>
          <p:nvPr/>
        </p:nvSpPr>
        <p:spPr bwMode="auto">
          <a:xfrm rot="8571091">
            <a:off x="4137327" y="3338014"/>
            <a:ext cx="126803" cy="109495"/>
          </a:xfrm>
          <a:prstGeom prst="rect">
            <a:avLst/>
          </a:prstGeom>
          <a:noFill/>
          <a:ln w="12700" cap="flat" cmpd="sng" algn="ctr">
            <a:solidFill>
              <a:schemeClr val="bg1">
                <a:lumMod val="75000"/>
                <a:alpha val="5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it-IT">
              <a:ln>
                <a:solidFill>
                  <a:srgbClr val="69AE23"/>
                </a:solidFill>
              </a:ln>
            </a:endParaRPr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 rot="21591091">
            <a:off x="8385757" y="6361384"/>
            <a:ext cx="2872001" cy="318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ru-RU" b="1">
                <a:latin typeface="Arial" charset="0"/>
                <a:cs typeface="Times New Roman" pitchFamily="18" charset="0"/>
              </a:rPr>
              <a:t>Документирование</a:t>
            </a:r>
          </a:p>
        </p:txBody>
      </p:sp>
      <p:sp>
        <p:nvSpPr>
          <p:cNvPr id="12" name="Rettangolo 11"/>
          <p:cNvSpPr/>
          <p:nvPr/>
        </p:nvSpPr>
        <p:spPr bwMode="auto">
          <a:xfrm>
            <a:off x="1633539" y="2940050"/>
            <a:ext cx="8924925" cy="137795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alpha val="51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algn="ctr" rotWithShape="0">
              <a:prstClr val="black"/>
            </a:outerShdw>
          </a:effectLst>
        </p:spPr>
        <p:txBody>
          <a:bodyPr wrap="none" anchor="ctr"/>
          <a:lstStyle/>
          <a:p>
            <a:pPr>
              <a:defRPr/>
            </a:pPr>
            <a:endParaRPr lang="it-IT" dirty="0"/>
          </a:p>
        </p:txBody>
      </p:sp>
      <p:sp>
        <p:nvSpPr>
          <p:cNvPr id="15362" name="CasellaDiTesto 5"/>
          <p:cNvSpPr txBox="1">
            <a:spLocks noChangeArrowheads="1"/>
          </p:cNvSpPr>
          <p:nvPr/>
        </p:nvSpPr>
        <p:spPr bwMode="auto">
          <a:xfrm>
            <a:off x="2473325" y="3206750"/>
            <a:ext cx="81915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000">
                <a:solidFill>
                  <a:schemeClr val="bg2"/>
                </a:solidFill>
                <a:latin typeface="Arial" charset="0"/>
                <a:cs typeface="Arial" charset="0"/>
              </a:rPr>
              <a:t>В данном блоке мы рассмотрим тему:</a:t>
            </a: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1947863" y="865188"/>
            <a:ext cx="73152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>
                <a:solidFill>
                  <a:srgbClr val="69AE23"/>
                </a:solidFill>
                <a:latin typeface="Arial" charset="0"/>
              </a:rPr>
              <a:t>Добро пожаловать</a:t>
            </a:r>
          </a:p>
        </p:txBody>
      </p:sp>
      <p:sp>
        <p:nvSpPr>
          <p:cNvPr id="15365" name="CasellaDiTesto 10"/>
          <p:cNvSpPr txBox="1">
            <a:spLocks noChangeArrowheads="1"/>
          </p:cNvSpPr>
          <p:nvPr/>
        </p:nvSpPr>
        <p:spPr bwMode="auto">
          <a:xfrm>
            <a:off x="2473325" y="3592514"/>
            <a:ext cx="29402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>
                <a:solidFill>
                  <a:srgbClr val="69AE23"/>
                </a:solidFill>
                <a:latin typeface="MetaPro-Black" pitchFamily="50" charset="0"/>
              </a:rPr>
              <a:t>Документирование</a:t>
            </a:r>
          </a:p>
        </p:txBody>
      </p:sp>
      <p:sp>
        <p:nvSpPr>
          <p:cNvPr id="41" name="Text Box 36">
            <a:extLst>
              <a:ext uri="{FF2B5EF4-FFF2-40B4-BE49-F238E27FC236}">
                <a16:creationId xmlns:a16="http://schemas.microsoft.com/office/drawing/2014/main" id="{A916642D-E6C8-4967-AAE3-F27DB012032C}"/>
              </a:ext>
            </a:extLst>
          </p:cNvPr>
          <p:cNvSpPr txBox="1">
            <a:spLocks noChangeArrowheads="1"/>
          </p:cNvSpPr>
          <p:nvPr/>
        </p:nvSpPr>
        <p:spPr bwMode="auto">
          <a:xfrm rot="5871091">
            <a:off x="5296406" y="2142927"/>
            <a:ext cx="1028295" cy="29372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normAutofit/>
          </a:bodyPr>
          <a:lstStyle/>
          <a:p>
            <a:pPr marL="3175" indent="-3175">
              <a:tabLst>
                <a:tab pos="357188" algn="l"/>
              </a:tabLst>
            </a:pPr>
            <a:r>
              <a:rPr lang="ru-RU" sz="800" b="1" dirty="0">
                <a:solidFill>
                  <a:schemeClr val="bg1">
                    <a:lumMod val="65000"/>
                  </a:schemeClr>
                </a:solidFill>
                <a:latin typeface="Arial" charset="0"/>
                <a:cs typeface="Times New Roman" pitchFamily="18" charset="0"/>
              </a:rPr>
              <a:t>Проверка</a:t>
            </a:r>
          </a:p>
        </p:txBody>
      </p:sp>
      <p:sp>
        <p:nvSpPr>
          <p:cNvPr id="42" name="Text Box 36">
            <a:extLst>
              <a:ext uri="{FF2B5EF4-FFF2-40B4-BE49-F238E27FC236}">
                <a16:creationId xmlns:a16="http://schemas.microsoft.com/office/drawing/2014/main" id="{48B90593-B7BB-4DC0-B671-CBB643C802E1}"/>
              </a:ext>
            </a:extLst>
          </p:cNvPr>
          <p:cNvSpPr txBox="1">
            <a:spLocks noChangeArrowheads="1"/>
          </p:cNvSpPr>
          <p:nvPr/>
        </p:nvSpPr>
        <p:spPr bwMode="auto">
          <a:xfrm rot="5871091">
            <a:off x="5626678" y="1300021"/>
            <a:ext cx="691237" cy="27998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normAutofit fontScale="92500"/>
          </a:bodyPr>
          <a:lstStyle/>
          <a:p>
            <a:pPr marL="3175" indent="-3175">
              <a:tabLst>
                <a:tab pos="357188" algn="l"/>
              </a:tabLst>
            </a:pPr>
            <a:r>
              <a:rPr lang="ru-RU" sz="700" b="1" dirty="0">
                <a:solidFill>
                  <a:srgbClr val="BEBEBE"/>
                </a:solidFill>
                <a:latin typeface="Arial" charset="0"/>
                <a:cs typeface="Times New Roman" pitchFamily="18" charset="0"/>
              </a:rPr>
              <a:t>Фильтрация</a:t>
            </a:r>
          </a:p>
        </p:txBody>
      </p:sp>
    </p:spTree>
    <p:extLst>
      <p:ext uri="{BB962C8B-B14F-4D97-AF65-F5344CB8AC3E}">
        <p14:creationId xmlns:p14="http://schemas.microsoft.com/office/powerpoint/2010/main" val="168476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73678321"/>
              </p:ext>
            </p:extLst>
          </p:nvPr>
        </p:nvGraphicFramePr>
        <p:xfrm>
          <a:off x="3375292" y="1548916"/>
          <a:ext cx="6485399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96000" y="2155009"/>
            <a:ext cx="175536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Хранить, редактировать, искать, </a:t>
            </a:r>
          </a:p>
          <a:p>
            <a:r>
              <a:rPr lang="ru-RU" dirty="0"/>
              <a:t>скачивать.</a:t>
            </a: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8658493" y="3355338"/>
            <a:ext cx="333030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/>
              <a:t>Как публичные, так и ограниченные коммуникации: эпидемиологические бюллетени и отчеты, а также внутренние отчеты.</a:t>
            </a: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8625506" y="5265645"/>
            <a:ext cx="31782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Поддержка обсуждений между компетентными экспертами, отображение данных и отслеживание принятых мер. 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183027" y="576455"/>
            <a:ext cx="991811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 noProof="1">
                <a:solidFill>
                  <a:srgbClr val="69AE23"/>
                </a:solidFill>
                <a:latin typeface="Arial" charset="0"/>
              </a:rPr>
              <a:t>Система документирования: инструмент управления событиями и угрозами </a:t>
            </a:r>
          </a:p>
        </p:txBody>
      </p:sp>
      <p:sp>
        <p:nvSpPr>
          <p:cNvPr id="2" name="Rectangle 1"/>
          <p:cNvSpPr/>
          <p:nvPr/>
        </p:nvSpPr>
        <p:spPr>
          <a:xfrm>
            <a:off x="511338" y="2755174"/>
            <a:ext cx="3473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rgbClr val="333333"/>
                </a:solidFill>
              </a:rPr>
              <a:t>Обмен информацией между всеми партнерами. Поддержка деятельности ЭА.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262049" y="5313656"/>
            <a:ext cx="3473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rgbClr val="333333"/>
                </a:solidFill>
              </a:rPr>
              <a:t>Поддержка отображения данных в виде таблиц, рисунков и перечней.</a:t>
            </a:r>
          </a:p>
        </p:txBody>
      </p:sp>
    </p:spTree>
    <p:extLst>
      <p:ext uri="{BB962C8B-B14F-4D97-AF65-F5344CB8AC3E}">
        <p14:creationId xmlns:p14="http://schemas.microsoft.com/office/powerpoint/2010/main" val="78036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382892" y="132744"/>
            <a:ext cx="5734100" cy="5285922"/>
            <a:chOff x="4382892" y="132744"/>
            <a:chExt cx="5734100" cy="5285922"/>
          </a:xfrm>
        </p:grpSpPr>
        <p:sp>
          <p:nvSpPr>
            <p:cNvPr id="8" name="Freeform 7"/>
            <p:cNvSpPr/>
            <p:nvPr/>
          </p:nvSpPr>
          <p:spPr>
            <a:xfrm>
              <a:off x="4633088" y="132744"/>
              <a:ext cx="2805906" cy="1402953"/>
            </a:xfrm>
            <a:custGeom>
              <a:avLst/>
              <a:gdLst>
                <a:gd name="connsiteX0" fmla="*/ 0 w 2805906"/>
                <a:gd name="connsiteY0" fmla="*/ 140295 h 1402953"/>
                <a:gd name="connsiteX1" fmla="*/ 140295 w 2805906"/>
                <a:gd name="connsiteY1" fmla="*/ 0 h 1402953"/>
                <a:gd name="connsiteX2" fmla="*/ 2665611 w 2805906"/>
                <a:gd name="connsiteY2" fmla="*/ 0 h 1402953"/>
                <a:gd name="connsiteX3" fmla="*/ 2805906 w 2805906"/>
                <a:gd name="connsiteY3" fmla="*/ 140295 h 1402953"/>
                <a:gd name="connsiteX4" fmla="*/ 2805906 w 2805906"/>
                <a:gd name="connsiteY4" fmla="*/ 1262658 h 1402953"/>
                <a:gd name="connsiteX5" fmla="*/ 2665611 w 2805906"/>
                <a:gd name="connsiteY5" fmla="*/ 1402953 h 1402953"/>
                <a:gd name="connsiteX6" fmla="*/ 140295 w 2805906"/>
                <a:gd name="connsiteY6" fmla="*/ 1402953 h 1402953"/>
                <a:gd name="connsiteX7" fmla="*/ 0 w 2805906"/>
                <a:gd name="connsiteY7" fmla="*/ 1262658 h 1402953"/>
                <a:gd name="connsiteX8" fmla="*/ 0 w 2805906"/>
                <a:gd name="connsiteY8" fmla="*/ 140295 h 1402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05906" h="1402953">
                  <a:moveTo>
                    <a:pt x="0" y="140295"/>
                  </a:moveTo>
                  <a:cubicBezTo>
                    <a:pt x="0" y="62812"/>
                    <a:pt x="62812" y="0"/>
                    <a:pt x="140295" y="0"/>
                  </a:cubicBezTo>
                  <a:lnTo>
                    <a:pt x="2665611" y="0"/>
                  </a:lnTo>
                  <a:cubicBezTo>
                    <a:pt x="2743094" y="0"/>
                    <a:pt x="2805906" y="62812"/>
                    <a:pt x="2805906" y="140295"/>
                  </a:cubicBezTo>
                  <a:lnTo>
                    <a:pt x="2805906" y="1262658"/>
                  </a:lnTo>
                  <a:cubicBezTo>
                    <a:pt x="2805906" y="1340141"/>
                    <a:pt x="2743094" y="1402953"/>
                    <a:pt x="2665611" y="1402953"/>
                  </a:cubicBezTo>
                  <a:lnTo>
                    <a:pt x="140295" y="1402953"/>
                  </a:lnTo>
                  <a:cubicBezTo>
                    <a:pt x="62812" y="1402953"/>
                    <a:pt x="0" y="1340141"/>
                    <a:pt x="0" y="1262658"/>
                  </a:cubicBezTo>
                  <a:lnTo>
                    <a:pt x="0" y="140295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9691" tIns="269691" rIns="269691" bIns="269691" numCol="1" spcCol="1270" anchor="ctr" anchorCtr="0">
              <a:noAutofit/>
            </a:bodyPr>
            <a:lstStyle/>
            <a:p>
              <a:pPr lvl="0" algn="ctr" defTabSz="2667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6000"/>
                <a:t> </a:t>
              </a:r>
            </a:p>
          </p:txBody>
        </p:sp>
        <p:sp>
          <p:nvSpPr>
            <p:cNvPr id="9" name="Freeform 8"/>
            <p:cNvSpPr/>
            <p:nvPr/>
          </p:nvSpPr>
          <p:spPr>
            <a:xfrm rot="3323759">
              <a:off x="6544710" y="2719913"/>
              <a:ext cx="1790335" cy="491033"/>
            </a:xfrm>
            <a:custGeom>
              <a:avLst/>
              <a:gdLst>
                <a:gd name="connsiteX0" fmla="*/ 0 w 1443701"/>
                <a:gd name="connsiteY0" fmla="*/ 245517 h 491033"/>
                <a:gd name="connsiteX1" fmla="*/ 245517 w 1443701"/>
                <a:gd name="connsiteY1" fmla="*/ 0 h 491033"/>
                <a:gd name="connsiteX2" fmla="*/ 245517 w 1443701"/>
                <a:gd name="connsiteY2" fmla="*/ 98207 h 491033"/>
                <a:gd name="connsiteX3" fmla="*/ 1198185 w 1443701"/>
                <a:gd name="connsiteY3" fmla="*/ 98207 h 491033"/>
                <a:gd name="connsiteX4" fmla="*/ 1198185 w 1443701"/>
                <a:gd name="connsiteY4" fmla="*/ 0 h 491033"/>
                <a:gd name="connsiteX5" fmla="*/ 1443701 w 1443701"/>
                <a:gd name="connsiteY5" fmla="*/ 245517 h 491033"/>
                <a:gd name="connsiteX6" fmla="*/ 1198185 w 1443701"/>
                <a:gd name="connsiteY6" fmla="*/ 491033 h 491033"/>
                <a:gd name="connsiteX7" fmla="*/ 1198185 w 1443701"/>
                <a:gd name="connsiteY7" fmla="*/ 392826 h 491033"/>
                <a:gd name="connsiteX8" fmla="*/ 245517 w 1443701"/>
                <a:gd name="connsiteY8" fmla="*/ 392826 h 491033"/>
                <a:gd name="connsiteX9" fmla="*/ 245517 w 1443701"/>
                <a:gd name="connsiteY9" fmla="*/ 491033 h 491033"/>
                <a:gd name="connsiteX10" fmla="*/ 0 w 1443701"/>
                <a:gd name="connsiteY10" fmla="*/ 245517 h 49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43701" h="491033">
                  <a:moveTo>
                    <a:pt x="0" y="245517"/>
                  </a:moveTo>
                  <a:lnTo>
                    <a:pt x="245517" y="0"/>
                  </a:lnTo>
                  <a:lnTo>
                    <a:pt x="245517" y="98207"/>
                  </a:lnTo>
                  <a:lnTo>
                    <a:pt x="1198185" y="98207"/>
                  </a:lnTo>
                  <a:lnTo>
                    <a:pt x="1198185" y="0"/>
                  </a:lnTo>
                  <a:lnTo>
                    <a:pt x="1443701" y="245517"/>
                  </a:lnTo>
                  <a:lnTo>
                    <a:pt x="1198185" y="491033"/>
                  </a:lnTo>
                  <a:lnTo>
                    <a:pt x="1198185" y="392826"/>
                  </a:lnTo>
                  <a:lnTo>
                    <a:pt x="245517" y="392826"/>
                  </a:lnTo>
                  <a:lnTo>
                    <a:pt x="245517" y="491033"/>
                  </a:lnTo>
                  <a:lnTo>
                    <a:pt x="0" y="245517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7310" tIns="98206" rIns="147309" bIns="98207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100" kern="120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7311086" y="4014141"/>
              <a:ext cx="2805906" cy="1402953"/>
            </a:xfrm>
            <a:custGeom>
              <a:avLst/>
              <a:gdLst>
                <a:gd name="connsiteX0" fmla="*/ 0 w 2805906"/>
                <a:gd name="connsiteY0" fmla="*/ 140295 h 1402953"/>
                <a:gd name="connsiteX1" fmla="*/ 140295 w 2805906"/>
                <a:gd name="connsiteY1" fmla="*/ 0 h 1402953"/>
                <a:gd name="connsiteX2" fmla="*/ 2665611 w 2805906"/>
                <a:gd name="connsiteY2" fmla="*/ 0 h 1402953"/>
                <a:gd name="connsiteX3" fmla="*/ 2805906 w 2805906"/>
                <a:gd name="connsiteY3" fmla="*/ 140295 h 1402953"/>
                <a:gd name="connsiteX4" fmla="*/ 2805906 w 2805906"/>
                <a:gd name="connsiteY4" fmla="*/ 1262658 h 1402953"/>
                <a:gd name="connsiteX5" fmla="*/ 2665611 w 2805906"/>
                <a:gd name="connsiteY5" fmla="*/ 1402953 h 1402953"/>
                <a:gd name="connsiteX6" fmla="*/ 140295 w 2805906"/>
                <a:gd name="connsiteY6" fmla="*/ 1402953 h 1402953"/>
                <a:gd name="connsiteX7" fmla="*/ 0 w 2805906"/>
                <a:gd name="connsiteY7" fmla="*/ 1262658 h 1402953"/>
                <a:gd name="connsiteX8" fmla="*/ 0 w 2805906"/>
                <a:gd name="connsiteY8" fmla="*/ 140295 h 1402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05906" h="1402953">
                  <a:moveTo>
                    <a:pt x="0" y="140295"/>
                  </a:moveTo>
                  <a:cubicBezTo>
                    <a:pt x="0" y="62812"/>
                    <a:pt x="62812" y="0"/>
                    <a:pt x="140295" y="0"/>
                  </a:cubicBezTo>
                  <a:lnTo>
                    <a:pt x="2665611" y="0"/>
                  </a:lnTo>
                  <a:cubicBezTo>
                    <a:pt x="2743094" y="0"/>
                    <a:pt x="2805906" y="62812"/>
                    <a:pt x="2805906" y="140295"/>
                  </a:cubicBezTo>
                  <a:lnTo>
                    <a:pt x="2805906" y="1262658"/>
                  </a:lnTo>
                  <a:cubicBezTo>
                    <a:pt x="2805906" y="1340141"/>
                    <a:pt x="2743094" y="1402953"/>
                    <a:pt x="2665611" y="1402953"/>
                  </a:cubicBezTo>
                  <a:lnTo>
                    <a:pt x="140295" y="1402953"/>
                  </a:lnTo>
                  <a:cubicBezTo>
                    <a:pt x="62812" y="1402953"/>
                    <a:pt x="0" y="1340141"/>
                    <a:pt x="0" y="1262658"/>
                  </a:cubicBezTo>
                  <a:lnTo>
                    <a:pt x="0" y="140295"/>
                  </a:lnTo>
                  <a:close/>
                </a:path>
              </a:pathLst>
            </a:custGeom>
            <a:no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9691" tIns="269691" rIns="269691" bIns="269691" numCol="1" spcCol="1270" anchor="ctr" anchorCtr="0">
              <a:noAutofit/>
            </a:bodyPr>
            <a:lstStyle/>
            <a:p>
              <a:pPr lvl="0" algn="ctr" defTabSz="2667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6000"/>
                <a:t> 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4382892" y="4015713"/>
              <a:ext cx="1739297" cy="1402953"/>
            </a:xfrm>
            <a:custGeom>
              <a:avLst/>
              <a:gdLst>
                <a:gd name="connsiteX0" fmla="*/ 0 w 1739297"/>
                <a:gd name="connsiteY0" fmla="*/ 140295 h 1402953"/>
                <a:gd name="connsiteX1" fmla="*/ 140295 w 1739297"/>
                <a:gd name="connsiteY1" fmla="*/ 0 h 1402953"/>
                <a:gd name="connsiteX2" fmla="*/ 1599002 w 1739297"/>
                <a:gd name="connsiteY2" fmla="*/ 0 h 1402953"/>
                <a:gd name="connsiteX3" fmla="*/ 1739297 w 1739297"/>
                <a:gd name="connsiteY3" fmla="*/ 140295 h 1402953"/>
                <a:gd name="connsiteX4" fmla="*/ 1739297 w 1739297"/>
                <a:gd name="connsiteY4" fmla="*/ 1262658 h 1402953"/>
                <a:gd name="connsiteX5" fmla="*/ 1599002 w 1739297"/>
                <a:gd name="connsiteY5" fmla="*/ 1402953 h 1402953"/>
                <a:gd name="connsiteX6" fmla="*/ 140295 w 1739297"/>
                <a:gd name="connsiteY6" fmla="*/ 1402953 h 1402953"/>
                <a:gd name="connsiteX7" fmla="*/ 0 w 1739297"/>
                <a:gd name="connsiteY7" fmla="*/ 1262658 h 1402953"/>
                <a:gd name="connsiteX8" fmla="*/ 0 w 1739297"/>
                <a:gd name="connsiteY8" fmla="*/ 140295 h 1402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9297" h="1402953">
                  <a:moveTo>
                    <a:pt x="0" y="140295"/>
                  </a:moveTo>
                  <a:cubicBezTo>
                    <a:pt x="0" y="62812"/>
                    <a:pt x="62812" y="0"/>
                    <a:pt x="140295" y="0"/>
                  </a:cubicBezTo>
                  <a:lnTo>
                    <a:pt x="1599002" y="0"/>
                  </a:lnTo>
                  <a:cubicBezTo>
                    <a:pt x="1676485" y="0"/>
                    <a:pt x="1739297" y="62812"/>
                    <a:pt x="1739297" y="140295"/>
                  </a:cubicBezTo>
                  <a:lnTo>
                    <a:pt x="1739297" y="1262658"/>
                  </a:lnTo>
                  <a:cubicBezTo>
                    <a:pt x="1739297" y="1340141"/>
                    <a:pt x="1676485" y="1402953"/>
                    <a:pt x="1599002" y="1402953"/>
                  </a:cubicBezTo>
                  <a:lnTo>
                    <a:pt x="140295" y="1402953"/>
                  </a:lnTo>
                  <a:cubicBezTo>
                    <a:pt x="62812" y="1402953"/>
                    <a:pt x="0" y="1340141"/>
                    <a:pt x="0" y="1262658"/>
                  </a:cubicBezTo>
                  <a:lnTo>
                    <a:pt x="0" y="140295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9691" tIns="269691" rIns="269691" bIns="269691" numCol="1" spcCol="1270" anchor="ctr" anchorCtr="0">
              <a:noAutofit/>
            </a:bodyPr>
            <a:lstStyle/>
            <a:p>
              <a:pPr lvl="0" algn="ctr" defTabSz="2667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6000"/>
                <a:t> </a:t>
              </a:r>
            </a:p>
          </p:txBody>
        </p:sp>
        <p:sp>
          <p:nvSpPr>
            <p:cNvPr id="13" name="Freeform 12"/>
            <p:cNvSpPr/>
            <p:nvPr/>
          </p:nvSpPr>
          <p:spPr>
            <a:xfrm rot="17954539">
              <a:off x="4552113" y="2767947"/>
              <a:ext cx="1692989" cy="491033"/>
            </a:xfrm>
            <a:custGeom>
              <a:avLst/>
              <a:gdLst>
                <a:gd name="connsiteX0" fmla="*/ 0 w 1692989"/>
                <a:gd name="connsiteY0" fmla="*/ 245517 h 491033"/>
                <a:gd name="connsiteX1" fmla="*/ 245517 w 1692989"/>
                <a:gd name="connsiteY1" fmla="*/ 0 h 491033"/>
                <a:gd name="connsiteX2" fmla="*/ 245517 w 1692989"/>
                <a:gd name="connsiteY2" fmla="*/ 98207 h 491033"/>
                <a:gd name="connsiteX3" fmla="*/ 1447473 w 1692989"/>
                <a:gd name="connsiteY3" fmla="*/ 98207 h 491033"/>
                <a:gd name="connsiteX4" fmla="*/ 1447473 w 1692989"/>
                <a:gd name="connsiteY4" fmla="*/ 0 h 491033"/>
                <a:gd name="connsiteX5" fmla="*/ 1692989 w 1692989"/>
                <a:gd name="connsiteY5" fmla="*/ 245517 h 491033"/>
                <a:gd name="connsiteX6" fmla="*/ 1447473 w 1692989"/>
                <a:gd name="connsiteY6" fmla="*/ 491033 h 491033"/>
                <a:gd name="connsiteX7" fmla="*/ 1447473 w 1692989"/>
                <a:gd name="connsiteY7" fmla="*/ 392826 h 491033"/>
                <a:gd name="connsiteX8" fmla="*/ 245517 w 1692989"/>
                <a:gd name="connsiteY8" fmla="*/ 392826 h 491033"/>
                <a:gd name="connsiteX9" fmla="*/ 245517 w 1692989"/>
                <a:gd name="connsiteY9" fmla="*/ 491033 h 491033"/>
                <a:gd name="connsiteX10" fmla="*/ 0 w 1692989"/>
                <a:gd name="connsiteY10" fmla="*/ 245517 h 49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92989" h="491033">
                  <a:moveTo>
                    <a:pt x="0" y="245517"/>
                  </a:moveTo>
                  <a:lnTo>
                    <a:pt x="245517" y="0"/>
                  </a:lnTo>
                  <a:lnTo>
                    <a:pt x="245517" y="98207"/>
                  </a:lnTo>
                  <a:lnTo>
                    <a:pt x="1447473" y="98207"/>
                  </a:lnTo>
                  <a:lnTo>
                    <a:pt x="1447473" y="0"/>
                  </a:lnTo>
                  <a:lnTo>
                    <a:pt x="1692989" y="245517"/>
                  </a:lnTo>
                  <a:lnTo>
                    <a:pt x="1447473" y="491033"/>
                  </a:lnTo>
                  <a:lnTo>
                    <a:pt x="1447473" y="392826"/>
                  </a:lnTo>
                  <a:lnTo>
                    <a:pt x="245517" y="392826"/>
                  </a:lnTo>
                  <a:lnTo>
                    <a:pt x="245517" y="491033"/>
                  </a:lnTo>
                  <a:lnTo>
                    <a:pt x="0" y="245517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7309" tIns="98207" rIns="147310" bIns="98206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100" kern="1200"/>
            </a:p>
          </p:txBody>
        </p:sp>
        <p:sp>
          <p:nvSpPr>
            <p:cNvPr id="11" name="Freeform 10"/>
            <p:cNvSpPr/>
            <p:nvPr/>
          </p:nvSpPr>
          <p:spPr>
            <a:xfrm rot="21598438">
              <a:off x="5142562" y="4215144"/>
              <a:ext cx="2149307" cy="491034"/>
            </a:xfrm>
            <a:custGeom>
              <a:avLst/>
              <a:gdLst>
                <a:gd name="connsiteX0" fmla="*/ 0 w 2149307"/>
                <a:gd name="connsiteY0" fmla="*/ 245517 h 491033"/>
                <a:gd name="connsiteX1" fmla="*/ 245517 w 2149307"/>
                <a:gd name="connsiteY1" fmla="*/ 0 h 491033"/>
                <a:gd name="connsiteX2" fmla="*/ 245517 w 2149307"/>
                <a:gd name="connsiteY2" fmla="*/ 98207 h 491033"/>
                <a:gd name="connsiteX3" fmla="*/ 1903791 w 2149307"/>
                <a:gd name="connsiteY3" fmla="*/ 98207 h 491033"/>
                <a:gd name="connsiteX4" fmla="*/ 1903791 w 2149307"/>
                <a:gd name="connsiteY4" fmla="*/ 0 h 491033"/>
                <a:gd name="connsiteX5" fmla="*/ 2149307 w 2149307"/>
                <a:gd name="connsiteY5" fmla="*/ 245517 h 491033"/>
                <a:gd name="connsiteX6" fmla="*/ 1903791 w 2149307"/>
                <a:gd name="connsiteY6" fmla="*/ 491033 h 491033"/>
                <a:gd name="connsiteX7" fmla="*/ 1903791 w 2149307"/>
                <a:gd name="connsiteY7" fmla="*/ 392826 h 491033"/>
                <a:gd name="connsiteX8" fmla="*/ 245517 w 2149307"/>
                <a:gd name="connsiteY8" fmla="*/ 392826 h 491033"/>
                <a:gd name="connsiteX9" fmla="*/ 245517 w 2149307"/>
                <a:gd name="connsiteY9" fmla="*/ 491033 h 491033"/>
                <a:gd name="connsiteX10" fmla="*/ 0 w 2149307"/>
                <a:gd name="connsiteY10" fmla="*/ 245517 h 49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9307" h="491033">
                  <a:moveTo>
                    <a:pt x="2149307" y="245516"/>
                  </a:moveTo>
                  <a:lnTo>
                    <a:pt x="1903790" y="491032"/>
                  </a:lnTo>
                  <a:lnTo>
                    <a:pt x="1903790" y="392825"/>
                  </a:lnTo>
                  <a:lnTo>
                    <a:pt x="245516" y="392825"/>
                  </a:lnTo>
                  <a:lnTo>
                    <a:pt x="245516" y="491032"/>
                  </a:lnTo>
                  <a:lnTo>
                    <a:pt x="0" y="245516"/>
                  </a:lnTo>
                  <a:lnTo>
                    <a:pt x="245516" y="1"/>
                  </a:lnTo>
                  <a:lnTo>
                    <a:pt x="245516" y="98208"/>
                  </a:lnTo>
                  <a:lnTo>
                    <a:pt x="1903790" y="98208"/>
                  </a:lnTo>
                  <a:lnTo>
                    <a:pt x="1903790" y="1"/>
                  </a:lnTo>
                  <a:lnTo>
                    <a:pt x="2149307" y="245516"/>
                  </a:lnTo>
                  <a:close/>
                </a:path>
              </a:pathLst>
            </a:cu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7309" tIns="98208" rIns="147310" bIns="98206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100" kern="120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331087" y="4214657"/>
            <a:ext cx="3385039" cy="769441"/>
          </a:xfrm>
          <a:prstGeom prst="rect">
            <a:avLst/>
          </a:prstGeom>
          <a:noFill/>
          <a:ln w="3492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000000"/>
                </a:solidFill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СИГНАЛЫ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86876" y="1041259"/>
            <a:ext cx="2806763" cy="7694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000000"/>
                </a:solidFill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УГРОЗЫ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64632" y="4204155"/>
            <a:ext cx="3338705" cy="769441"/>
          </a:xfrm>
          <a:prstGeom prst="rect">
            <a:avLst/>
          </a:prstGeom>
          <a:noFill/>
          <a:ln w="3492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000000"/>
                </a:solidFill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СОБЫТИЯ</a:t>
            </a:r>
          </a:p>
        </p:txBody>
      </p:sp>
    </p:spTree>
    <p:extLst>
      <p:ext uri="{BB962C8B-B14F-4D97-AF65-F5344CB8AC3E}">
        <p14:creationId xmlns:p14="http://schemas.microsoft.com/office/powerpoint/2010/main" val="39799974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6412" y="1705970"/>
            <a:ext cx="1020852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Что из перечисленного не является основной целью процесса документирования? </a:t>
            </a:r>
          </a:p>
          <a:p>
            <a:endParaRPr lang="en-GB" dirty="0"/>
          </a:p>
          <a:p>
            <a:pPr marL="228600" lvl="0" indent="-228600">
              <a:buFontTx/>
              <a:buAutoNum type="arabicPeriod"/>
              <a:defRPr/>
            </a:pPr>
            <a:r>
              <a:rPr lang="ru-RU"/>
              <a:t>Поддержка мониторинга и последующих действий в связи с событиями.</a:t>
            </a:r>
          </a:p>
          <a:p>
            <a:pPr marL="228600" lvl="0" indent="-228600">
              <a:buFontTx/>
              <a:buAutoNum type="arabicPeriod"/>
              <a:defRPr/>
            </a:pPr>
            <a:r>
              <a:rPr lang="ru-RU">
                <a:solidFill>
                  <a:srgbClr val="00FF00"/>
                </a:solidFill>
              </a:rPr>
              <a:t>Замещение системы раннего предупреждения</a:t>
            </a:r>
          </a:p>
          <a:p>
            <a:pPr marL="228600" lvl="0" indent="-228600">
              <a:buFontTx/>
              <a:buAutoNum type="arabicPeriod"/>
              <a:defRPr/>
            </a:pPr>
            <a:r>
              <a:rPr lang="ru-RU"/>
              <a:t>Поддержка коммуникации как на внутреннем уровне, так и с широкой общественностью</a:t>
            </a:r>
          </a:p>
          <a:p>
            <a:pPr marL="228600" lvl="0" indent="-228600">
              <a:buFontTx/>
              <a:buAutoNum type="arabicPeriod"/>
              <a:defRPr/>
            </a:pPr>
            <a:r>
              <a:rPr lang="ru-RU"/>
              <a:t>Обеспечение отчетности и отслеживания принятых мер и решений.</a:t>
            </a:r>
          </a:p>
          <a:p>
            <a:pPr lvl="0">
              <a:defRPr/>
            </a:pPr>
            <a:endParaRPr lang="it-IT" dirty="0"/>
          </a:p>
          <a:p>
            <a:pPr lvl="0">
              <a:defRPr/>
            </a:pPr>
            <a:endParaRPr lang="it-IT" dirty="0"/>
          </a:p>
          <a:p>
            <a:pPr lvl="0">
              <a:defRPr/>
            </a:pPr>
            <a:r>
              <a:rPr lang="ru-RU"/>
              <a:t>Что из перечисленного ниже не является частью системы документирования?</a:t>
            </a:r>
          </a:p>
          <a:p>
            <a:pPr lvl="0">
              <a:defRPr/>
            </a:pPr>
            <a:endParaRPr lang="it-IT" dirty="0"/>
          </a:p>
          <a:p>
            <a:pPr marL="342900" lvl="0" indent="-342900">
              <a:buAutoNum type="arabicPeriod"/>
              <a:defRPr/>
            </a:pPr>
            <a:r>
              <a:rPr lang="ru-RU"/>
              <a:t>Поисковая система</a:t>
            </a:r>
          </a:p>
          <a:p>
            <a:pPr marL="342900" lvl="0" indent="-342900">
              <a:buAutoNum type="arabicPeriod"/>
              <a:defRPr/>
            </a:pPr>
            <a:r>
              <a:rPr lang="ru-RU"/>
              <a:t>Библиотека для использования в качестве хранилища</a:t>
            </a:r>
          </a:p>
          <a:p>
            <a:pPr marL="342900" lvl="0" indent="-342900">
              <a:buAutoNum type="arabicPeriod"/>
              <a:defRPr/>
            </a:pPr>
            <a:r>
              <a:rPr lang="ru-RU">
                <a:solidFill>
                  <a:srgbClr val="00FF00"/>
                </a:solidFill>
              </a:rPr>
              <a:t>План действий в чрезвычайных ситуациях</a:t>
            </a:r>
          </a:p>
          <a:p>
            <a:pPr marL="342900" lvl="0" indent="-342900">
              <a:buAutoNum type="arabicPeriod"/>
              <a:defRPr/>
            </a:pPr>
            <a:r>
              <a:rPr lang="ru-RU"/>
              <a:t>Одновременный доступ нескольких пользователей </a:t>
            </a:r>
          </a:p>
          <a:p>
            <a:pPr marL="342900" lvl="0" indent="-342900">
              <a:buAutoNum type="arabicPeriod"/>
              <a:defRPr/>
            </a:pPr>
            <a:endParaRPr lang="it-IT" dirty="0"/>
          </a:p>
          <a:p>
            <a:pPr lvl="0">
              <a:defRPr/>
            </a:pPr>
            <a:endParaRPr lang="it-IT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5807268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6592" y="236305"/>
            <a:ext cx="100070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/>
              <a:t>Обратить особое внимание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0013" y="1489753"/>
            <a:ext cx="111063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ru-RU"/>
              <a:t>Основные цели процесса документирования:</a:t>
            </a:r>
          </a:p>
          <a:p>
            <a:pPr marL="228600" lvl="0" indent="-228600">
              <a:buFontTx/>
              <a:buAutoNum type="arabicPeriod"/>
              <a:defRPr/>
            </a:pPr>
            <a:r>
              <a:rPr lang="ru-RU"/>
              <a:t>Поддержка мониторинга и последующих действий в связи с событиями.</a:t>
            </a:r>
          </a:p>
          <a:p>
            <a:pPr marL="228600" lvl="0" indent="-228600">
              <a:buFontTx/>
              <a:buAutoNum type="arabicPeriod"/>
              <a:defRPr/>
            </a:pPr>
            <a:r>
              <a:rPr lang="ru-RU"/>
              <a:t>Поддержка коммуникации как на внутреннем уровне, так и с широкой общественностью</a:t>
            </a:r>
          </a:p>
          <a:p>
            <a:pPr marL="228600" lvl="0" indent="-228600">
              <a:buFontTx/>
              <a:buAutoNum type="arabicPeriod"/>
              <a:defRPr/>
            </a:pPr>
            <a:r>
              <a:rPr lang="ru-RU"/>
              <a:t>Обеспечение отчетности и отслеживания принятых мер и решений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/>
              <a:t>Учесть следующие правовые рамки:</a:t>
            </a:r>
          </a:p>
          <a:p>
            <a:pPr marL="342900" indent="-342900">
              <a:buFont typeface="+mj-lt"/>
              <a:buAutoNum type="arabicPeriod"/>
            </a:pPr>
            <a:r>
              <a:rPr lang="ru-RU"/>
              <a:t>Законы о защите данных</a:t>
            </a:r>
          </a:p>
          <a:p>
            <a:pPr marL="342900" indent="-342900">
              <a:buFont typeface="+mj-lt"/>
              <a:buAutoNum type="arabicPeriod"/>
            </a:pPr>
            <a:r>
              <a:rPr lang="ru-RU"/>
              <a:t>Авторские права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/>
              <a:t>Последовательность данных и метаданных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0151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1936433" y="670878"/>
            <a:ext cx="73152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>
                <a:solidFill>
                  <a:srgbClr val="69AE23"/>
                </a:solidFill>
                <a:latin typeface="Arial" charset="0"/>
              </a:rPr>
              <a:t>Определение документирования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936433" y="1669601"/>
            <a:ext cx="8496300" cy="5013325"/>
          </a:xfrm>
          <a:prstGeom prst="rect">
            <a:avLst/>
          </a:prstGeom>
        </p:spPr>
        <p:txBody>
          <a:bodyPr/>
          <a:lstStyle/>
          <a:p>
            <a:pPr algn="just" defTabSz="820738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600">
                <a:latin typeface="Arial" charset="0"/>
                <a:cs typeface="Times New Roman" pitchFamily="18" charset="0"/>
              </a:rPr>
              <a:t>Регистрация информации и действий, предпринятых в процессе эпидемического анализа с самого его начала, является важнейшим действием для анализа текущей ситуации и отслеживания всех предпринятых шагов</a:t>
            </a:r>
          </a:p>
          <a:p>
            <a:pPr algn="just" defTabSz="820738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endParaRPr lang="en-GB" sz="1600" b="1" dirty="0">
              <a:latin typeface="Arial" charset="0"/>
              <a:cs typeface="Times New Roman" pitchFamily="18" charset="0"/>
            </a:endParaRPr>
          </a:p>
          <a:p>
            <a:pPr algn="just" defTabSz="820738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600">
                <a:latin typeface="Arial" charset="0"/>
                <a:cs typeface="Times New Roman" pitchFamily="18" charset="0"/>
              </a:rPr>
              <a:t>Документирование деятельности в рамках ЭА служит для облегчения обмена информацией и ее распространения между экспертами и рабочими группами, а также для проведения аудита и оценки деятельности</a:t>
            </a:r>
          </a:p>
          <a:p>
            <a:pPr algn="just" defTabSz="820738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600">
                <a:latin typeface="Arial" charset="0"/>
                <a:cs typeface="Times New Roman" pitchFamily="18" charset="0"/>
              </a:rPr>
              <a:t> </a:t>
            </a:r>
          </a:p>
          <a:p>
            <a:pPr algn="just" defTabSz="820738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600">
                <a:latin typeface="Arial" charset="0"/>
                <a:cs typeface="Times New Roman" pitchFamily="18" charset="0"/>
              </a:rPr>
              <a:t>Вся документация должна быть основана на фактах, быть точной, подробной и храниться в том формате, в котором ее можно легко извлечь или найти. В идеале документирование должно облегчать административный и научный анализ работы по сбору данных об эпидемии.</a:t>
            </a:r>
          </a:p>
          <a:p>
            <a:pPr algn="just" defTabSz="820738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endParaRPr lang="en-GB" sz="1600" dirty="0">
              <a:latin typeface="Arial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4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5784850" y="4916755"/>
            <a:ext cx="5423924" cy="112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8">
              <a:spcAft>
                <a:spcPct val="20000"/>
              </a:spcAft>
              <a:buClr>
                <a:srgbClr val="69AE23"/>
              </a:buClr>
            </a:pPr>
            <a:r>
              <a:rPr lang="ru-RU" sz="1600" b="1" dirty="0">
                <a:latin typeface="Arial" charset="0"/>
                <a:cs typeface="Times New Roman" pitchFamily="18" charset="0"/>
              </a:rPr>
              <a:t>Отчетность и отслеживание</a:t>
            </a:r>
          </a:p>
          <a:p>
            <a:pPr>
              <a:spcAft>
                <a:spcPct val="20000"/>
              </a:spcAft>
              <a:buClr>
                <a:srgbClr val="69AE23"/>
              </a:buClr>
            </a:pPr>
            <a:r>
              <a:rPr lang="ru-RU" sz="1600" dirty="0">
                <a:latin typeface="Arial" charset="0"/>
                <a:cs typeface="Times New Roman" pitchFamily="18" charset="0"/>
              </a:rPr>
              <a:t>Запись действий и соответствующей информации о конкретных угрозах, источниках, предпринятых действиях и проведенной коммуникации.</a:t>
            </a:r>
          </a:p>
        </p:txBody>
      </p:sp>
      <p:sp>
        <p:nvSpPr>
          <p:cNvPr id="3" name="Rectangle 4"/>
          <p:cNvSpPr/>
          <p:nvPr/>
        </p:nvSpPr>
        <p:spPr>
          <a:xfrm>
            <a:off x="5784850" y="2083353"/>
            <a:ext cx="6189345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ct val="20000"/>
              </a:spcAft>
              <a:buClr>
                <a:srgbClr val="69AE23"/>
              </a:buClr>
              <a:defRPr/>
            </a:pPr>
            <a:r>
              <a:rPr lang="ru-RU" sz="1600" b="1" dirty="0">
                <a:latin typeface="Arial" charset="0"/>
                <a:cs typeface="Times New Roman" pitchFamily="18" charset="0"/>
              </a:rPr>
              <a:t>Мониторинг событий</a:t>
            </a:r>
          </a:p>
          <a:p>
            <a:pPr>
              <a:spcAft>
                <a:spcPct val="20000"/>
              </a:spcAft>
              <a:buClr>
                <a:srgbClr val="69AE23"/>
              </a:buClr>
              <a:defRPr/>
            </a:pPr>
            <a:r>
              <a:rPr lang="ru-RU" sz="1600" dirty="0">
                <a:latin typeface="Arial" charset="0"/>
                <a:cs typeface="Times New Roman" pitchFamily="18" charset="0"/>
              </a:rPr>
              <a:t>Временное / географическое распространение и отслеживание интересующих событий.</a:t>
            </a:r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5784850" y="3500054"/>
            <a:ext cx="4356100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Aft>
                <a:spcPct val="20000"/>
              </a:spcAft>
              <a:buClr>
                <a:srgbClr val="69AE23"/>
              </a:buClr>
              <a:defRPr/>
            </a:pPr>
            <a:r>
              <a:rPr lang="ru-RU" sz="1600" b="1">
                <a:latin typeface="Arial" charset="0"/>
                <a:cs typeface="Times New Roman" pitchFamily="18" charset="0"/>
              </a:rPr>
              <a:t>Коммуникация поддержи</a:t>
            </a:r>
          </a:p>
          <a:p>
            <a:pPr algn="l">
              <a:spcAft>
                <a:spcPct val="20000"/>
              </a:spcAft>
              <a:buClr>
                <a:srgbClr val="69AE23"/>
              </a:buClr>
              <a:defRPr/>
            </a:pPr>
            <a:r>
              <a:rPr lang="ru-RU" sz="1600">
                <a:latin typeface="Arial" charset="0"/>
                <a:cs typeface="Times New Roman" pitchFamily="18" charset="0"/>
              </a:rPr>
              <a:t>Внутренняя и общественная коммуникация.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028700" y="3757196"/>
            <a:ext cx="36893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8">
              <a:spcAft>
                <a:spcPct val="20000"/>
              </a:spcAft>
              <a:buClr>
                <a:srgbClr val="69AE23"/>
              </a:buClr>
            </a:pPr>
            <a:r>
              <a:rPr lang="ru-RU" sz="1600" b="1">
                <a:latin typeface="Arial" charset="0"/>
                <a:cs typeface="Times New Roman" pitchFamily="18" charset="0"/>
              </a:rPr>
              <a:t>ЦЕЛИ ДОКУМЕНТИРОВАНИЯ</a:t>
            </a:r>
          </a:p>
        </p:txBody>
      </p:sp>
      <p:sp>
        <p:nvSpPr>
          <p:cNvPr id="7" name="Parentesi graffa aperta 6"/>
          <p:cNvSpPr/>
          <p:nvPr/>
        </p:nvSpPr>
        <p:spPr bwMode="auto">
          <a:xfrm>
            <a:off x="4940300" y="2273300"/>
            <a:ext cx="622300" cy="3333750"/>
          </a:xfrm>
          <a:prstGeom prst="leftBrace">
            <a:avLst>
              <a:gd name="adj1" fmla="val 44423"/>
              <a:gd name="adj2" fmla="val 50000"/>
            </a:avLst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it-IT" sz="1200" u="sng">
              <a:latin typeface="Microsoft Sans Serif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439863" y="650699"/>
            <a:ext cx="73152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>
                <a:solidFill>
                  <a:srgbClr val="69AE23"/>
                </a:solidFill>
                <a:latin typeface="Arial" charset="0"/>
              </a:rPr>
              <a:t>Цели</a:t>
            </a:r>
          </a:p>
        </p:txBody>
      </p:sp>
    </p:spTree>
    <p:extLst>
      <p:ext uri="{BB962C8B-B14F-4D97-AF65-F5344CB8AC3E}">
        <p14:creationId xmlns:p14="http://schemas.microsoft.com/office/powerpoint/2010/main" val="222718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662431" y="1341121"/>
            <a:ext cx="9782317" cy="610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Aft>
                <a:spcPct val="20000"/>
              </a:spcAft>
              <a:buClr>
                <a:srgbClr val="69AE23"/>
              </a:buClr>
            </a:pPr>
            <a:r>
              <a:rPr lang="ru-RU" sz="1600" b="1" dirty="0">
                <a:latin typeface="Arial" charset="0"/>
                <a:cs typeface="Times New Roman" pitchFamily="18" charset="0"/>
              </a:rPr>
              <a:t>Система документирования должна включать:</a:t>
            </a:r>
          </a:p>
          <a:p>
            <a:pPr marL="800100" lvl="1" indent="-342900">
              <a:spcAft>
                <a:spcPct val="20000"/>
              </a:spcAft>
              <a:buClr>
                <a:srgbClr val="69AE23"/>
              </a:buClr>
              <a:buFont typeface="Wingdings" pitchFamily="2" charset="2"/>
              <a:buChar char="§"/>
            </a:pPr>
            <a:r>
              <a:rPr lang="ru-RU" sz="1600" dirty="0">
                <a:latin typeface="Arial" charset="0"/>
                <a:cs typeface="Times New Roman" pitchFamily="18" charset="0"/>
              </a:rPr>
              <a:t>Функции расширенного поиска (по темам, времени, местоположению, уровню тревоги…)</a:t>
            </a:r>
          </a:p>
          <a:p>
            <a:pPr marL="800100" lvl="1" indent="-342900">
              <a:spcAft>
                <a:spcPct val="20000"/>
              </a:spcAft>
              <a:buClr>
                <a:srgbClr val="69AE23"/>
              </a:buClr>
              <a:buFont typeface="Wingdings" pitchFamily="2" charset="2"/>
              <a:buChar char="§"/>
            </a:pPr>
            <a:r>
              <a:rPr lang="ru-RU" sz="1600" dirty="0">
                <a:latin typeface="Arial" charset="0"/>
                <a:cs typeface="Times New Roman" pitchFamily="18" charset="0"/>
              </a:rPr>
              <a:t>Функции извлечения</a:t>
            </a:r>
          </a:p>
          <a:p>
            <a:pPr marL="800100" lvl="1" indent="-342900">
              <a:spcAft>
                <a:spcPct val="20000"/>
              </a:spcAft>
              <a:buClr>
                <a:srgbClr val="69AE23"/>
              </a:buClr>
              <a:buFont typeface="Wingdings" pitchFamily="2" charset="2"/>
              <a:buChar char="§"/>
            </a:pPr>
            <a:r>
              <a:rPr lang="ru-RU" sz="1600" dirty="0">
                <a:latin typeface="Arial" charset="0"/>
                <a:cs typeface="Times New Roman" pitchFamily="18" charset="0"/>
              </a:rPr>
              <a:t>Защищенный доступ</a:t>
            </a:r>
          </a:p>
          <a:p>
            <a:pPr marL="800100" lvl="1" indent="-342900">
              <a:spcAft>
                <a:spcPct val="20000"/>
              </a:spcAft>
              <a:buClr>
                <a:srgbClr val="69AE23"/>
              </a:buClr>
              <a:buFont typeface="Wingdings" pitchFamily="2" charset="2"/>
              <a:buChar char="§"/>
            </a:pPr>
            <a:r>
              <a:rPr lang="ru-RU" sz="1600" dirty="0">
                <a:latin typeface="Arial" charset="0"/>
                <a:cs typeface="Times New Roman" pitchFamily="18" charset="0"/>
              </a:rPr>
              <a:t>Библиотеку для хранения вложений (независимо от формата вложения)</a:t>
            </a:r>
          </a:p>
          <a:p>
            <a:pPr marL="800100" lvl="1" indent="-342900">
              <a:spcAft>
                <a:spcPct val="20000"/>
              </a:spcAft>
              <a:buClr>
                <a:srgbClr val="69AE23"/>
              </a:buClr>
              <a:buFont typeface="Wingdings" pitchFamily="2" charset="2"/>
              <a:buChar char="§"/>
            </a:pPr>
            <a:r>
              <a:rPr lang="ru-RU" sz="1600" dirty="0">
                <a:latin typeface="Arial" charset="0"/>
                <a:cs typeface="Times New Roman" pitchFamily="18" charset="0"/>
              </a:rPr>
              <a:t>Согласованные на международном уровне терминологические стандарты (МКБ11, международная номенклатура по географии, формат даты…)  </a:t>
            </a:r>
          </a:p>
          <a:p>
            <a:pPr marL="800100" lvl="1" indent="-342900">
              <a:spcAft>
                <a:spcPct val="20000"/>
              </a:spcAft>
              <a:buClr>
                <a:srgbClr val="69AE23"/>
              </a:buClr>
              <a:buFont typeface="Wingdings" pitchFamily="2" charset="2"/>
              <a:buChar char="§"/>
            </a:pPr>
            <a:endParaRPr lang="en-GB" sz="1600" dirty="0">
              <a:latin typeface="Arial" charset="0"/>
              <a:cs typeface="Times New Roman" pitchFamily="18" charset="0"/>
            </a:endParaRPr>
          </a:p>
          <a:p>
            <a:pPr marL="342900" indent="-342900">
              <a:spcAft>
                <a:spcPct val="20000"/>
              </a:spcAft>
              <a:buClr>
                <a:srgbClr val="69AE23"/>
              </a:buClr>
            </a:pPr>
            <a:r>
              <a:rPr lang="ru-RU" sz="1600" b="1" dirty="0">
                <a:latin typeface="Arial" charset="0"/>
                <a:cs typeface="Times New Roman" pitchFamily="18" charset="0"/>
              </a:rPr>
              <a:t>Ограничения</a:t>
            </a:r>
          </a:p>
          <a:p>
            <a:pPr marL="800100" lvl="1" indent="-342900">
              <a:spcAft>
                <a:spcPct val="20000"/>
              </a:spcAft>
              <a:buClr>
                <a:srgbClr val="69AE23"/>
              </a:buClr>
              <a:buFont typeface="Wingdings" pitchFamily="2" charset="2"/>
              <a:buChar char="§"/>
            </a:pPr>
            <a:r>
              <a:rPr lang="ru-RU" sz="1600" dirty="0">
                <a:latin typeface="Arial" charset="0"/>
                <a:cs typeface="Times New Roman" pitchFamily="18" charset="0"/>
              </a:rPr>
              <a:t>Процесс документирования должен быть определен на самой ранней стадии процесса эпидемического анализа, что позволит расширить обмен информацией и сбор данных между участвующими сторонами.</a:t>
            </a:r>
          </a:p>
          <a:p>
            <a:pPr marL="800100" lvl="1" indent="-342900">
              <a:spcAft>
                <a:spcPct val="20000"/>
              </a:spcAft>
              <a:buClr>
                <a:srgbClr val="69AE23"/>
              </a:buClr>
              <a:buFont typeface="Wingdings" pitchFamily="2" charset="2"/>
              <a:buChar char="§"/>
            </a:pPr>
            <a:r>
              <a:rPr lang="ru-RU" sz="1600" dirty="0">
                <a:latin typeface="Arial" charset="0"/>
                <a:cs typeface="Times New Roman" pitchFamily="18" charset="0"/>
              </a:rPr>
              <a:t>Для каждой записи журнала должны быть созданы определенные метаданные.</a:t>
            </a:r>
          </a:p>
          <a:p>
            <a:pPr marL="800100" lvl="1" indent="-342900">
              <a:spcAft>
                <a:spcPct val="20000"/>
              </a:spcAft>
              <a:buClr>
                <a:srgbClr val="69AE23"/>
              </a:buClr>
              <a:buFont typeface="Wingdings" pitchFamily="2" charset="2"/>
              <a:buChar char="§"/>
            </a:pPr>
            <a:r>
              <a:rPr lang="ru-RU" sz="1600" dirty="0">
                <a:latin typeface="Arial" charset="0"/>
                <a:cs typeface="Times New Roman" pitchFamily="18" charset="0"/>
              </a:rPr>
              <a:t>Система должна быть совместима с мобильными устройствами. </a:t>
            </a:r>
          </a:p>
          <a:p>
            <a:pPr marL="800100" lvl="1" indent="-342900">
              <a:spcAft>
                <a:spcPct val="20000"/>
              </a:spcAft>
              <a:buClr>
                <a:srgbClr val="69AE23"/>
              </a:buClr>
              <a:buFont typeface="Wingdings" pitchFamily="2" charset="2"/>
              <a:buChar char="§"/>
            </a:pPr>
            <a:r>
              <a:rPr lang="ru-RU" sz="1600" dirty="0">
                <a:latin typeface="Arial" charset="0"/>
                <a:cs typeface="Times New Roman" pitchFamily="18" charset="0"/>
              </a:rPr>
              <a:t>Необходимо обеспечить регулярное обслуживание и резервное копирование баз данных.</a:t>
            </a:r>
          </a:p>
          <a:p>
            <a:pPr marL="800100" lvl="1" indent="-342900">
              <a:spcAft>
                <a:spcPct val="20000"/>
              </a:spcAft>
              <a:buClr>
                <a:srgbClr val="69AE23"/>
              </a:buClr>
              <a:buFont typeface="Wingdings" pitchFamily="2" charset="2"/>
              <a:buChar char="§"/>
            </a:pPr>
            <a:r>
              <a:rPr lang="ru-RU" sz="1600" dirty="0">
                <a:latin typeface="Arial" charset="0"/>
                <a:cs typeface="Times New Roman" pitchFamily="18" charset="0"/>
              </a:rPr>
              <a:t>Весь сбор данных и права доступа должны быть в соответствии с правовыми рамками.</a:t>
            </a:r>
          </a:p>
          <a:p>
            <a:pPr lvl="1">
              <a:spcAft>
                <a:spcPct val="20000"/>
              </a:spcAft>
              <a:buClr>
                <a:srgbClr val="69AE23"/>
              </a:buClr>
            </a:pPr>
            <a:endParaRPr lang="en-GB" sz="1600" dirty="0">
              <a:latin typeface="Arial" charset="0"/>
              <a:cs typeface="Times New Roman" pitchFamily="18" charset="0"/>
            </a:endParaRPr>
          </a:p>
          <a:p>
            <a:pPr marL="800100" lvl="1" indent="-342900">
              <a:spcAft>
                <a:spcPct val="20000"/>
              </a:spcAft>
              <a:buClr>
                <a:srgbClr val="69AE23"/>
              </a:buClr>
            </a:pPr>
            <a:endParaRPr lang="en-GB" sz="1600" dirty="0">
              <a:latin typeface="Arial" charset="0"/>
              <a:cs typeface="Times New Roman" pitchFamily="18" charset="0"/>
            </a:endParaRPr>
          </a:p>
          <a:p>
            <a:pPr marL="800100" lvl="1" indent="-342900">
              <a:spcAft>
                <a:spcPct val="20000"/>
              </a:spcAft>
              <a:buClr>
                <a:srgbClr val="69AE23"/>
              </a:buClr>
              <a:buFont typeface="Wingdings" pitchFamily="2" charset="2"/>
              <a:buChar char="§"/>
            </a:pPr>
            <a:endParaRPr lang="en-GB" sz="1600" dirty="0">
              <a:latin typeface="Arial" charset="0"/>
              <a:cs typeface="Times New Roman" pitchFamily="18" charset="0"/>
            </a:endParaRPr>
          </a:p>
          <a:p>
            <a:pPr marL="342900" indent="-342900">
              <a:spcAft>
                <a:spcPct val="20000"/>
              </a:spcAft>
              <a:buClr>
                <a:srgbClr val="69AE23"/>
              </a:buClr>
            </a:pPr>
            <a:endParaRPr lang="en-GB" sz="1600" dirty="0">
              <a:latin typeface="Arial" charset="0"/>
              <a:cs typeface="Times New Roman" pitchFamily="18" charset="0"/>
            </a:endParaRPr>
          </a:p>
          <a:p>
            <a:pPr marL="342900" indent="-342900">
              <a:spcAft>
                <a:spcPct val="20000"/>
              </a:spcAft>
              <a:buClr>
                <a:srgbClr val="69AE23"/>
              </a:buClr>
            </a:pPr>
            <a:endParaRPr lang="en-GB" sz="1600" dirty="0">
              <a:latin typeface="Arial" charset="0"/>
              <a:cs typeface="Times New Roman" pitchFamily="18" charset="0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507596" y="673277"/>
            <a:ext cx="73152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>
                <a:solidFill>
                  <a:srgbClr val="69AE23"/>
                </a:solidFill>
                <a:latin typeface="Arial" charset="0"/>
              </a:rPr>
              <a:t>Основные характеристики процесса документирования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07596" y="6172200"/>
            <a:ext cx="9509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spc="-150" dirty="0">
                <a:latin typeface="Arial" charset="0"/>
                <a:cs typeface="Times New Roman" pitchFamily="18" charset="0"/>
              </a:rPr>
              <a:t>В силу всех этих факторов должен быть внедрен четкий и устойчивый процесс </a:t>
            </a:r>
            <a:r>
              <a:rPr lang="ru-RU" b="1" u="sng" spc="-150" dirty="0">
                <a:latin typeface="Arial" charset="0"/>
                <a:cs typeface="Times New Roman" pitchFamily="18" charset="0"/>
              </a:rPr>
              <a:t>сбора данных</a:t>
            </a:r>
            <a:r>
              <a:rPr lang="ru-RU" b="1" spc="-150" dirty="0">
                <a:latin typeface="Arial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613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577782" y="5683624"/>
            <a:ext cx="5148054" cy="816899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tIns="144000" bIns="144000" anchor="ctr"/>
          <a:lstStyle/>
          <a:p>
            <a:pPr algn="r">
              <a:spcBef>
                <a:spcPct val="15000"/>
              </a:spcBef>
              <a:spcAft>
                <a:spcPct val="15000"/>
              </a:spcAft>
            </a:pPr>
            <a:r>
              <a:rPr lang="ru-RU" b="1" noProof="1">
                <a:solidFill>
                  <a:srgbClr val="FFFFFF"/>
                </a:solidFill>
                <a:latin typeface="Tahoma" pitchFamily="34" charset="0"/>
              </a:rPr>
              <a:t>Ссылка на дополнительный материал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065635" y="545761"/>
            <a:ext cx="10408609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 noProof="1">
                <a:solidFill>
                  <a:srgbClr val="69AE23"/>
                </a:solidFill>
                <a:latin typeface="Arial" charset="0"/>
              </a:rPr>
              <a:t>Ключевые данные, которые должны быть задокументированы при эпидемиологическом событии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945227854"/>
              </p:ext>
            </p:extLst>
          </p:nvPr>
        </p:nvGraphicFramePr>
        <p:xfrm>
          <a:off x="643244" y="1724144"/>
          <a:ext cx="6868160" cy="4414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Immagine 5" descr="download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28302" y="5785328"/>
            <a:ext cx="639771" cy="639771"/>
          </a:xfrm>
          <a:prstGeom prst="rect">
            <a:avLst/>
          </a:prstGeom>
        </p:spPr>
      </p:pic>
      <p:sp>
        <p:nvSpPr>
          <p:cNvPr id="2" name="Rectangular Callout 1"/>
          <p:cNvSpPr/>
          <p:nvPr/>
        </p:nvSpPr>
        <p:spPr>
          <a:xfrm>
            <a:off x="4808305" y="1202077"/>
            <a:ext cx="2568539" cy="1130158"/>
          </a:xfrm>
          <a:prstGeom prst="wedgeRectCallout">
            <a:avLst>
              <a:gd name="adj1" fmla="val -48944"/>
              <a:gd name="adj2" fmla="val 827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ru-RU" sz="1400" dirty="0"/>
              <a:t>Когда началась вспышка заболевания? Когда сообщили о первом случае?</a:t>
            </a:r>
          </a:p>
        </p:txBody>
      </p:sp>
      <p:sp>
        <p:nvSpPr>
          <p:cNvPr id="10" name="Rectangular Callout 9"/>
          <p:cNvSpPr/>
          <p:nvPr/>
        </p:nvSpPr>
        <p:spPr>
          <a:xfrm>
            <a:off x="5706645" y="2854302"/>
            <a:ext cx="2568539" cy="1130158"/>
          </a:xfrm>
          <a:prstGeom prst="wedgeRectCallout">
            <a:avLst>
              <a:gd name="adj1" fmla="val -52544"/>
              <a:gd name="adj2" fmla="val 827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ru-RU" sz="1200" dirty="0"/>
              <a:t>Поражает ли это заболевание конкретную группу риска? Сколько случаев известно? Известен ли первичный случай?</a:t>
            </a:r>
          </a:p>
        </p:txBody>
      </p:sp>
      <p:sp>
        <p:nvSpPr>
          <p:cNvPr id="4" name="Rectangular Callout 3"/>
          <p:cNvSpPr/>
          <p:nvPr/>
        </p:nvSpPr>
        <p:spPr>
          <a:xfrm>
            <a:off x="0" y="2440928"/>
            <a:ext cx="2504634" cy="1646471"/>
          </a:xfrm>
          <a:prstGeom prst="wedgeRectCallout">
            <a:avLst>
              <a:gd name="adj1" fmla="val 40187"/>
              <a:gd name="adj2" fmla="val 943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ru-RU" sz="1400" dirty="0"/>
              <a:t>Где произошла эта вспышка заболевания? Поразила ли она только одно место? Может ли эта вспышка заболевания затронуть соседние страны?</a:t>
            </a:r>
          </a:p>
        </p:txBody>
      </p:sp>
      <p:sp>
        <p:nvSpPr>
          <p:cNvPr id="5" name="Vertical Scroll 4"/>
          <p:cNvSpPr/>
          <p:nvPr/>
        </p:nvSpPr>
        <p:spPr>
          <a:xfrm>
            <a:off x="7913206" y="1157961"/>
            <a:ext cx="4103460" cy="421240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ru-RU" sz="1600" dirty="0"/>
              <a:t>Еще одним методом определения ключевых данных является метод 5 вопросов («5 W»):</a:t>
            </a:r>
          </a:p>
          <a:p>
            <a:pPr lvl="1"/>
            <a:endParaRPr lang="en-GB" sz="1600" dirty="0"/>
          </a:p>
          <a:p>
            <a:pPr marL="800100" lvl="1" indent="-342900">
              <a:buFont typeface="+mj-lt"/>
              <a:buAutoNum type="arabicPeriod"/>
            </a:pPr>
            <a:r>
              <a:rPr lang="ru-RU" sz="1600" dirty="0"/>
              <a:t>Что (</a:t>
            </a:r>
            <a:r>
              <a:rPr lang="ru-RU" sz="1600" dirty="0" err="1"/>
              <a:t>What</a:t>
            </a:r>
            <a:r>
              <a:rPr lang="ru-RU" sz="1600" dirty="0"/>
              <a:t>) = проблема здоровья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1600" dirty="0"/>
              <a:t>Кто (</a:t>
            </a:r>
            <a:r>
              <a:rPr lang="ru-RU" sz="1600" dirty="0" err="1"/>
              <a:t>Who</a:t>
            </a:r>
            <a:r>
              <a:rPr lang="ru-RU" sz="1600" dirty="0"/>
              <a:t>) = человек 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1600" dirty="0"/>
              <a:t>Где (</a:t>
            </a:r>
            <a:r>
              <a:rPr lang="ru-RU" sz="1600" dirty="0" err="1"/>
              <a:t>Where</a:t>
            </a:r>
            <a:r>
              <a:rPr lang="ru-RU" sz="1600" dirty="0"/>
              <a:t>) = место 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1600" dirty="0"/>
              <a:t>Когда (</a:t>
            </a:r>
            <a:r>
              <a:rPr lang="ru-RU" sz="1600" dirty="0" err="1"/>
              <a:t>When</a:t>
            </a:r>
            <a:r>
              <a:rPr lang="ru-RU" sz="1600" dirty="0"/>
              <a:t>) = время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1600" dirty="0"/>
              <a:t>Почему/как (</a:t>
            </a:r>
            <a:r>
              <a:rPr lang="ru-RU" sz="1600" dirty="0" err="1"/>
              <a:t>Why</a:t>
            </a:r>
            <a:r>
              <a:rPr lang="ru-RU" sz="1600" dirty="0"/>
              <a:t>/</a:t>
            </a:r>
            <a:r>
              <a:rPr lang="ru-RU" sz="1600" dirty="0" err="1"/>
              <a:t>how</a:t>
            </a:r>
            <a:r>
              <a:rPr lang="ru-RU" sz="1600" dirty="0"/>
              <a:t>) = причины, факторы риска, способы передачи</a:t>
            </a:r>
          </a:p>
        </p:txBody>
      </p:sp>
    </p:spTree>
    <p:extLst>
      <p:ext uri="{BB962C8B-B14F-4D97-AF65-F5344CB8AC3E}">
        <p14:creationId xmlns:p14="http://schemas.microsoft.com/office/powerpoint/2010/main" val="3152325432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3587922"/>
              </p:ext>
            </p:extLst>
          </p:nvPr>
        </p:nvGraphicFramePr>
        <p:xfrm>
          <a:off x="973394" y="1282030"/>
          <a:ext cx="6189406" cy="5178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8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910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436">
                <a:tc>
                  <a:txBody>
                    <a:bodyPr/>
                    <a:lstStyle/>
                    <a:p>
                      <a:r>
                        <a:rPr lang="ru-RU"/>
                        <a:t>Данные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259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Описание события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r>
                        <a:rPr lang="ru-RU" sz="1200"/>
                        <a:t>Описание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461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Заболевание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r>
                        <a:rPr lang="ru-RU" sz="1200" i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Выявленное заболевание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461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Патоген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r>
                        <a:rPr lang="ru-RU" sz="1200" i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Возбудитель болезни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794855268"/>
                  </a:ext>
                </a:extLst>
              </a:tr>
              <a:tr h="220461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Тип риска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r>
                        <a:rPr lang="ru-RU" sz="1200" i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Биологический/химический/радиологический риск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0461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Уровень тревоги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r>
                        <a:rPr lang="ru-RU" sz="1200" i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Местный/региональный/национальный/международный 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4309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Критерии ММСП 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r>
                        <a:rPr lang="ru-RU" sz="1200"/>
                        <a:t>Выполнены ли?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4309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Причина последующих действий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r>
                        <a:rPr lang="ru-RU" sz="1200" baseline="0"/>
                        <a:t>Нетипичный? Риск распространения?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4309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Тип первичного источника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r>
                        <a:rPr lang="ru-RU" sz="1200" i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СМИ? Сообщение от медицинских работников?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4309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Подробная информация об источнике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r>
                        <a:rPr lang="ru-RU" sz="1200" i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СМИ, контактное лицо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4309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Конфиденциальность информации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r>
                        <a:rPr lang="ru-RU" sz="1200" i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Открытая?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2215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Процесс проверки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r>
                        <a:rPr lang="ru-RU" sz="1200" i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Официально подтвержденное событие? Официальный источник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4309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Дата проверки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r>
                        <a:rPr lang="ru-RU" sz="1200" i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 наличии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2215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Оценка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r>
                        <a:rPr lang="ru-RU" sz="1200" i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Незамедлительна? Отложена?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27279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Дата первой оценки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r>
                        <a:rPr lang="ru-RU" sz="1200" i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Подлежит обновлению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4309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Контактный центр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r>
                        <a:rPr lang="ru-RU" sz="1200" i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Подробная информация о контактном центре на местном уровне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63967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Обновления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r>
                        <a:rPr lang="ru-RU" sz="1200" i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 различных источников, включая СМИ 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0663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Меры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r>
                        <a:rPr lang="ru-RU" sz="1200" i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Меры, принятые на местном и национальном уровнях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357637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Коммуникация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r>
                        <a:rPr lang="ru-RU" sz="1200" i="1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Различные уровни: местный, национальный, международный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867515" y="638987"/>
            <a:ext cx="1144710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 dirty="0">
                <a:solidFill>
                  <a:srgbClr val="69AE23"/>
                </a:solidFill>
                <a:latin typeface="Arial" charset="0"/>
              </a:rPr>
              <a:t>Примеры данных и метаданных, которые должны быть задокументированы в процессе ЭА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905435"/>
              </p:ext>
            </p:extLst>
          </p:nvPr>
        </p:nvGraphicFramePr>
        <p:xfrm>
          <a:off x="7500937" y="1282030"/>
          <a:ext cx="4401672" cy="2333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37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78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0041">
                <a:tc>
                  <a:txBody>
                    <a:bodyPr/>
                    <a:lstStyle/>
                    <a:p>
                      <a:r>
                        <a:rPr lang="ru-RU"/>
                        <a:t>Метаданные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6826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Дата создания ввода данных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r>
                        <a:rPr lang="ru-RU" sz="1200"/>
                        <a:t>ДД/ММ/ГГГГ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025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</a:rPr>
                        <a:t>Дата последнего изменения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/>
                        <a:t>ДД/ММ/ГГГГ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025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</a:rPr>
                        <a:t>Имя пользователя 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r>
                        <a:rPr lang="ru-RU" sz="1200" i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Имя последнего пользователя для редактирования и создания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794855268"/>
                  </a:ext>
                </a:extLst>
              </a:tr>
              <a:tr h="198025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Расширение файла 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r>
                        <a:rPr lang="ru-RU" sz="1200" i="1"/>
                        <a:t>Таблица, изображение, текст 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025"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C00000"/>
                          </a:solidFill>
                        </a:rPr>
                        <a:t>Местоположение сервера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endParaRPr lang="en-GB" sz="1200" i="1" dirty="0"/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0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>
                          <a:solidFill>
                            <a:srgbClr val="C00000"/>
                          </a:solidFill>
                        </a:rPr>
                        <a:t>ID файла </a:t>
                      </a:r>
                    </a:p>
                  </a:txBody>
                  <a:tcPr marL="23164" marR="23164" marT="11582" marB="11582" anchor="ctr"/>
                </a:tc>
                <a:tc>
                  <a:txBody>
                    <a:bodyPr/>
                    <a:lstStyle/>
                    <a:p>
                      <a:r>
                        <a:rPr lang="ru-RU" sz="1200" i="1"/>
                        <a:t>Представитель-страна-год</a:t>
                      </a:r>
                    </a:p>
                  </a:txBody>
                  <a:tcPr marL="23164" marR="23164" marT="11582" marB="11582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3092472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517651" y="1363462"/>
            <a:ext cx="9628144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00100" lvl="1" indent="-342900" algn="just">
              <a:spcAft>
                <a:spcPct val="20000"/>
              </a:spcAft>
              <a:buClr>
                <a:srgbClr val="69AE23"/>
              </a:buClr>
            </a:pPr>
            <a:r>
              <a:rPr lang="ru-RU" sz="1600" b="1" dirty="0">
                <a:latin typeface="Arial" charset="0"/>
                <a:cs typeface="Times New Roman" pitchFamily="18" charset="0"/>
              </a:rPr>
              <a:t>Защита данных</a:t>
            </a:r>
          </a:p>
          <a:p>
            <a:pPr marL="800100" lvl="1" indent="-342900" algn="just">
              <a:spcAft>
                <a:spcPct val="20000"/>
              </a:spcAft>
              <a:buClr>
                <a:srgbClr val="69AE23"/>
              </a:buClr>
              <a:buFont typeface="Wingdings" pitchFamily="2" charset="2"/>
              <a:buChar char="§"/>
            </a:pPr>
            <a:r>
              <a:rPr lang="ru-RU" sz="1600" dirty="0">
                <a:latin typeface="Arial" charset="0"/>
                <a:cs typeface="Times New Roman" pitchFamily="18" charset="0"/>
              </a:rPr>
              <a:t>В целях защиты конфиденциальности ЕС и государства-члены внедрили правовые рамки.</a:t>
            </a:r>
          </a:p>
          <a:p>
            <a:pPr marL="800100" lvl="1" indent="-342900" algn="just">
              <a:spcAft>
                <a:spcPct val="20000"/>
              </a:spcAft>
              <a:buClr>
                <a:srgbClr val="69AE23"/>
              </a:buClr>
              <a:buFont typeface="Wingdings" pitchFamily="2" charset="2"/>
              <a:buChar char="§"/>
            </a:pPr>
            <a:r>
              <a:rPr lang="ru-RU" sz="1600" dirty="0">
                <a:latin typeface="Arial" charset="0"/>
                <a:cs typeface="Times New Roman" pitchFamily="18" charset="0"/>
              </a:rPr>
              <a:t>Защита данных относится к персональным данным, которые включают в себя все данные, которые могут содействовать идентификации личности (частной или профессиональной).</a:t>
            </a:r>
          </a:p>
          <a:p>
            <a:pPr marL="800100" lvl="1" indent="-342900" algn="just">
              <a:spcAft>
                <a:spcPct val="20000"/>
              </a:spcAft>
              <a:buClr>
                <a:srgbClr val="69AE23"/>
              </a:buClr>
              <a:buFont typeface="Wingdings" pitchFamily="2" charset="2"/>
              <a:buChar char="§"/>
            </a:pPr>
            <a:r>
              <a:rPr lang="ru-RU" sz="1600" dirty="0">
                <a:latin typeface="Arial" charset="0"/>
                <a:cs typeface="Times New Roman" pitchFamily="18" charset="0"/>
              </a:rPr>
              <a:t>Национальное, европейское и международное законодательство.</a:t>
            </a:r>
          </a:p>
          <a:p>
            <a:pPr marL="800100" lvl="1" indent="-342900" algn="just">
              <a:spcAft>
                <a:spcPct val="20000"/>
              </a:spcAft>
              <a:buClr>
                <a:srgbClr val="69AE23"/>
              </a:buClr>
              <a:buFont typeface="Wingdings" pitchFamily="2" charset="2"/>
              <a:buChar char="§"/>
            </a:pPr>
            <a:r>
              <a:rPr lang="ru-RU" sz="1600" dirty="0">
                <a:latin typeface="Arial" charset="0"/>
                <a:cs typeface="Times New Roman" pitchFamily="18" charset="0"/>
              </a:rPr>
              <a:t>Это касается управления базой данных, данных и систем резервного копирования.</a:t>
            </a:r>
          </a:p>
          <a:p>
            <a:pPr marL="800100" lvl="1" indent="-342900" algn="just">
              <a:spcAft>
                <a:spcPct val="20000"/>
              </a:spcAft>
              <a:buClr>
                <a:srgbClr val="69AE23"/>
              </a:buClr>
              <a:buFont typeface="Wingdings" pitchFamily="2" charset="2"/>
              <a:buChar char="§"/>
            </a:pPr>
            <a:endParaRPr lang="en-GB" sz="1600" dirty="0">
              <a:latin typeface="Arial" charset="0"/>
              <a:cs typeface="Times New Roman" pitchFamily="18" charset="0"/>
            </a:endParaRPr>
          </a:p>
          <a:p>
            <a:pPr marL="800100" lvl="1" indent="-342900" algn="just">
              <a:spcAft>
                <a:spcPct val="20000"/>
              </a:spcAft>
              <a:buClr>
                <a:srgbClr val="69AE23"/>
              </a:buClr>
            </a:pPr>
            <a:r>
              <a:rPr lang="ru-RU" sz="1600" b="1" dirty="0">
                <a:latin typeface="Arial" charset="0"/>
                <a:cs typeface="Times New Roman" pitchFamily="18" charset="0"/>
              </a:rPr>
              <a:t>Авторские права</a:t>
            </a:r>
          </a:p>
          <a:p>
            <a:pPr marL="800100" lvl="1" indent="-342900" algn="just">
              <a:spcAft>
                <a:spcPct val="20000"/>
              </a:spcAft>
              <a:buClr>
                <a:srgbClr val="69AE23"/>
              </a:buClr>
              <a:buFont typeface="Wingdings" pitchFamily="2" charset="2"/>
              <a:buChar char="§"/>
            </a:pPr>
            <a:r>
              <a:rPr lang="ru-RU" sz="1600" dirty="0">
                <a:latin typeface="Arial" charset="0"/>
                <a:cs typeface="Times New Roman" pitchFamily="18" charset="0"/>
              </a:rPr>
              <a:t>Авторское право – это исключительные права, предоставляемые автору или создателю оригинального произведения, включая право копировать, распространять и адаптировать произведение. Авторские права могут быть также предоставлены компании или учреждению, например, авторские права, принадлежащие ЕЦПКЗ.</a:t>
            </a:r>
          </a:p>
          <a:p>
            <a:pPr marL="800100" lvl="1" indent="-342900" algn="just">
              <a:spcAft>
                <a:spcPct val="20000"/>
              </a:spcAft>
              <a:buClr>
                <a:srgbClr val="69AE23"/>
              </a:buClr>
              <a:buFont typeface="Wingdings" pitchFamily="2" charset="2"/>
              <a:buChar char="§"/>
            </a:pPr>
            <a:r>
              <a:rPr lang="ru-RU" sz="1600" dirty="0">
                <a:latin typeface="Arial" charset="0"/>
                <a:cs typeface="Times New Roman" pitchFamily="18" charset="0"/>
              </a:rPr>
              <a:t>Национальное, европейское и международное законодательство.</a:t>
            </a:r>
          </a:p>
          <a:p>
            <a:pPr marL="800100" lvl="1" indent="-342900" algn="just">
              <a:spcAft>
                <a:spcPct val="20000"/>
              </a:spcAft>
              <a:buClr>
                <a:srgbClr val="69AE23"/>
              </a:buClr>
              <a:buFont typeface="Wingdings" pitchFamily="2" charset="2"/>
              <a:buChar char="§"/>
            </a:pPr>
            <a:r>
              <a:rPr lang="ru-RU" sz="1600" dirty="0">
                <a:latin typeface="Arial" charset="0"/>
                <a:cs typeface="Times New Roman" pitchFamily="18" charset="0"/>
              </a:rPr>
              <a:t>Это касается данных, метаданных и резервных копий баз данных.</a:t>
            </a:r>
          </a:p>
          <a:p>
            <a:pPr marL="800100" lvl="1" indent="-342900"/>
            <a:endParaRPr lang="en-GB" dirty="0">
              <a:cs typeface="Tahoma" pitchFamily="34" charset="0"/>
            </a:endParaRPr>
          </a:p>
          <a:p>
            <a:pPr marL="800100" lvl="1" indent="-342900"/>
            <a:endParaRPr lang="en-GB" dirty="0">
              <a:cs typeface="Tahoma" pitchFamily="34" charset="0"/>
            </a:endParaRPr>
          </a:p>
          <a:p>
            <a:pPr marL="800100" lvl="1" indent="-342900">
              <a:buFont typeface="Wingdings" pitchFamily="2" charset="2"/>
              <a:buChar char="§"/>
            </a:pPr>
            <a:endParaRPr lang="en-GB" dirty="0">
              <a:cs typeface="Tahoma" pitchFamily="34" charset="0"/>
            </a:endParaRPr>
          </a:p>
          <a:p>
            <a:pPr marL="342900" indent="-342900"/>
            <a:endParaRPr lang="en-GB" sz="1400" dirty="0">
              <a:cs typeface="Tahoma" pitchFamily="34" charset="0"/>
            </a:endParaRPr>
          </a:p>
          <a:p>
            <a:pPr marL="342900" indent="-342900"/>
            <a:endParaRPr lang="en-GB" sz="800" dirty="0">
              <a:cs typeface="Tahoma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560541" y="6044159"/>
            <a:ext cx="6039005" cy="639771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tIns="144000" bIns="144000" anchor="ctr"/>
          <a:lstStyle/>
          <a:p>
            <a:pPr algn="r">
              <a:spcBef>
                <a:spcPct val="15000"/>
              </a:spcBef>
              <a:spcAft>
                <a:spcPct val="15000"/>
              </a:spcAft>
            </a:pPr>
            <a:r>
              <a:rPr lang="ru-RU" sz="2000" b="1" noProof="1">
                <a:solidFill>
                  <a:srgbClr val="FFFFFF"/>
                </a:solidFill>
                <a:latin typeface="Tahoma" pitchFamily="34" charset="0"/>
              </a:rPr>
              <a:t>Ссылка на официальные документы ЕС</a:t>
            </a:r>
          </a:p>
        </p:txBody>
      </p:sp>
      <p:pic>
        <p:nvPicPr>
          <p:cNvPr id="6" name="Immagine 5" descr="downloa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0541" y="6044159"/>
            <a:ext cx="639771" cy="639771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841178" y="628865"/>
            <a:ext cx="73152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>
                <a:solidFill>
                  <a:srgbClr val="69AE23"/>
                </a:solidFill>
                <a:latin typeface="Arial" charset="0"/>
              </a:rPr>
              <a:t>Учесть следующие правовые рамки</a:t>
            </a:r>
          </a:p>
        </p:txBody>
      </p:sp>
    </p:spTree>
    <p:extLst>
      <p:ext uri="{BB962C8B-B14F-4D97-AF65-F5344CB8AC3E}">
        <p14:creationId xmlns:p14="http://schemas.microsoft.com/office/powerpoint/2010/main" val="7406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0191" y="225983"/>
            <a:ext cx="96657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Директива 2001/29/EС Европейского парламента и Совета Европейского Союза от 22 мая 2001 г. о гармонизации некоторых аспектов авторских и смежных прав в информационном обществе:</a:t>
            </a:r>
          </a:p>
          <a:p>
            <a:r>
              <a:rPr lang="ru-RU">
                <a:hlinkClick r:id="rId3"/>
              </a:rPr>
              <a:t>https://eur-lex.europa.eu/legal-content/EN/TXT/?uri=celex%3A32001L0029</a:t>
            </a:r>
          </a:p>
          <a:p>
            <a:endParaRPr lang="en-GB" b="1" dirty="0"/>
          </a:p>
          <a:p>
            <a:r>
              <a:rPr lang="ru-RU" b="1"/>
              <a:t>В учреждениях и органах ЕС:</a:t>
            </a:r>
          </a:p>
          <a:p>
            <a:r>
              <a:rPr lang="ru-RU" i="1"/>
              <a:t>Регламент (ЕС) 2018/1725 Европейского парламента и Совета Европейского Союза от 23 октября 2018 г. о защите физических лиц при обработке персональных данных, осуществляемой учреждениями, органами, службами и агентствами Союза, и о свободном обращении таких данных, а также об отмене Регламента (ЕС) № 45/2001 и Постановления № 1247/2002/EС</a:t>
            </a:r>
          </a:p>
          <a:p>
            <a:r>
              <a:rPr lang="ru-RU">
                <a:hlinkClick r:id="rId4"/>
              </a:rPr>
              <a:t>https://eur-lex.europa.eu/legal-content/EN/TXT/PDF/?uri=CELEX:32018R1725&amp;from=EN</a:t>
            </a:r>
          </a:p>
          <a:p>
            <a:endParaRPr lang="en-GB" dirty="0"/>
          </a:p>
          <a:p>
            <a:r>
              <a:rPr lang="ru-RU" b="1"/>
              <a:t>На уровне государств-членов:</a:t>
            </a:r>
          </a:p>
          <a:p>
            <a:r>
              <a:rPr lang="ru-RU"/>
              <a:t>Регламент (ЕС) 2016/679 Европейского парламента и Совета Европейского Союза от 27 апреля 2016 г. о защите физических лиц при обработке персональных данных и о свободном обращении таких данных, и отменяющая Директиву 95/46/EC (Общий Регламент о Защите Данных) (Текст, относящийся к ЕЭЗ): </a:t>
            </a:r>
          </a:p>
          <a:p>
            <a:r>
              <a:rPr lang="ru-RU">
                <a:hlinkClick r:id="rId5"/>
              </a:rPr>
              <a:t>https://eur-lex.europa.eu/eli/reg/2016/679/oj</a:t>
            </a:r>
          </a:p>
          <a:p>
            <a:endParaRPr lang="en-GB" dirty="0">
              <a:cs typeface="Tahoma" pitchFamily="34" charset="0"/>
            </a:endParaRPr>
          </a:p>
          <a:p>
            <a:r>
              <a:rPr lang="ru-RU" i="1"/>
              <a:t>Директива 96/9/ЕС Европейского парламента и Совета Европейского Союза от 11 марта 1996 г. о правовой охране баз данных</a:t>
            </a:r>
          </a:p>
          <a:p>
            <a:r>
              <a:rPr lang="ru-RU">
                <a:hlinkClick r:id="rId6"/>
              </a:rPr>
              <a:t>https://eur-lex.europa.eu/legal-content/EN/TXT/PDF/?uri=CELEX:31996L0009&amp;from=EN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0825891" y="41317"/>
            <a:ext cx="910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ВСПЛЫВАЮЩЕЕ ОКНО</a:t>
            </a:r>
          </a:p>
        </p:txBody>
      </p:sp>
    </p:spTree>
    <p:extLst>
      <p:ext uri="{BB962C8B-B14F-4D97-AF65-F5344CB8AC3E}">
        <p14:creationId xmlns:p14="http://schemas.microsoft.com/office/powerpoint/2010/main" val="160427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5799" y="219316"/>
            <a:ext cx="756944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100" b="1">
                <a:solidFill>
                  <a:srgbClr val="4D4D4D"/>
                </a:solidFill>
                <a:latin typeface="+mj-lt"/>
                <a:ea typeface="+mj-ea"/>
                <a:cs typeface="+mj-cs"/>
              </a:rPr>
              <a:t>Процесс ежедневного документирования в рамках деятельности по ЭА: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0"/>
          <a:stretch/>
        </p:blipFill>
        <p:spPr>
          <a:xfrm>
            <a:off x="2084136" y="1899227"/>
            <a:ext cx="577327" cy="82475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2" t="4416" r="8207"/>
          <a:stretch/>
        </p:blipFill>
        <p:spPr>
          <a:xfrm>
            <a:off x="1914497" y="1421014"/>
            <a:ext cx="533400" cy="5257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070" y="1841022"/>
            <a:ext cx="587830" cy="587830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1310623" y="3375188"/>
            <a:ext cx="1964106" cy="1828800"/>
            <a:chOff x="3017269" y="2559406"/>
            <a:chExt cx="2398723" cy="2150895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6"/>
            <a:srcRect l="19673" t="35166" r="62295" b="37406"/>
            <a:stretch/>
          </p:blipFill>
          <p:spPr>
            <a:xfrm>
              <a:off x="4443084" y="2559406"/>
              <a:ext cx="447878" cy="488594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7"/>
            <a:srcRect l="12242" t="9469" r="16759" b="5313"/>
            <a:stretch/>
          </p:blipFill>
          <p:spPr>
            <a:xfrm>
              <a:off x="3360259" y="3115678"/>
              <a:ext cx="1712743" cy="1594623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6"/>
            <a:srcRect l="40984" r="40983" b="73024"/>
            <a:stretch/>
          </p:blipFill>
          <p:spPr>
            <a:xfrm>
              <a:off x="5009817" y="3676104"/>
              <a:ext cx="406175" cy="435793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6"/>
            <a:srcRect l="19672" r="62295" b="72286"/>
            <a:stretch/>
          </p:blipFill>
          <p:spPr>
            <a:xfrm>
              <a:off x="3384523" y="2773959"/>
              <a:ext cx="424802" cy="468237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6"/>
            <a:srcRect l="62295" t="74506" r="19672"/>
            <a:stretch/>
          </p:blipFill>
          <p:spPr>
            <a:xfrm>
              <a:off x="3017269" y="3804619"/>
              <a:ext cx="430744" cy="436761"/>
            </a:xfrm>
            <a:prstGeom prst="rect">
              <a:avLst/>
            </a:prstGeom>
          </p:spPr>
        </p:pic>
      </p:grpSp>
      <p:pic>
        <p:nvPicPr>
          <p:cNvPr id="34" name="Picture 33"/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167" y="2265654"/>
            <a:ext cx="1769588" cy="174717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927" y="2582379"/>
            <a:ext cx="495262" cy="43980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29"/>
          <a:stretch/>
        </p:blipFill>
        <p:spPr>
          <a:xfrm>
            <a:off x="5741446" y="1981356"/>
            <a:ext cx="533400" cy="5972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773491" y="697452"/>
            <a:ext cx="31745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Мировой обзор по лихорадке денге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371681" y="2940591"/>
            <a:ext cx="4268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Быстрая оценка риска ЕЦПКЗ по лихорадке денге на острове Реюньон  </a:t>
            </a:r>
          </a:p>
        </p:txBody>
      </p:sp>
      <p:sp>
        <p:nvSpPr>
          <p:cNvPr id="6" name="Right Arrow 5"/>
          <p:cNvSpPr/>
          <p:nvPr/>
        </p:nvSpPr>
        <p:spPr bwMode="auto">
          <a:xfrm rot="1027184">
            <a:off x="2871081" y="2413439"/>
            <a:ext cx="313363" cy="295360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latin typeface="Arial" charset="0"/>
            </a:endParaRPr>
          </a:p>
        </p:txBody>
      </p:sp>
      <p:sp>
        <p:nvSpPr>
          <p:cNvPr id="22" name="Right Arrow 21"/>
          <p:cNvSpPr/>
          <p:nvPr/>
        </p:nvSpPr>
        <p:spPr bwMode="auto">
          <a:xfrm rot="19394767">
            <a:off x="3104150" y="3631562"/>
            <a:ext cx="313363" cy="295360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latin typeface="Arial" charset="0"/>
            </a:endParaRPr>
          </a:p>
        </p:txBody>
      </p:sp>
      <p:sp>
        <p:nvSpPr>
          <p:cNvPr id="25" name="Right Arrow 24"/>
          <p:cNvSpPr/>
          <p:nvPr/>
        </p:nvSpPr>
        <p:spPr bwMode="auto">
          <a:xfrm rot="19394767">
            <a:off x="6778343" y="1619218"/>
            <a:ext cx="313363" cy="295360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87272" y="4701443"/>
            <a:ext cx="47770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Ежедневный и еженедельный отчет ЕЦПКЗ об угрозе инфекционных заболеваний 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82552" y="4929001"/>
            <a:ext cx="886835" cy="1291694"/>
          </a:xfrm>
          <a:prstGeom prst="rect">
            <a:avLst/>
          </a:prstGeom>
        </p:spPr>
      </p:pic>
      <p:sp>
        <p:nvSpPr>
          <p:cNvPr id="26" name="Right Arrow 25"/>
          <p:cNvSpPr/>
          <p:nvPr/>
        </p:nvSpPr>
        <p:spPr bwMode="auto">
          <a:xfrm rot="1444949">
            <a:off x="6457565" y="3277555"/>
            <a:ext cx="313363" cy="295360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latin typeface="Arial" charset="0"/>
            </a:endParaRPr>
          </a:p>
        </p:txBody>
      </p:sp>
      <p:sp>
        <p:nvSpPr>
          <p:cNvPr id="29" name="Right Arrow 28"/>
          <p:cNvSpPr/>
          <p:nvPr/>
        </p:nvSpPr>
        <p:spPr bwMode="auto">
          <a:xfrm rot="2266628">
            <a:off x="6290332" y="4789032"/>
            <a:ext cx="313363" cy="295360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latin typeface="Arial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106787" y="4867171"/>
            <a:ext cx="950758" cy="138371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23896" y="3225252"/>
            <a:ext cx="819836" cy="11518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90183" y="3916304"/>
            <a:ext cx="28239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/>
              <a:t>ЕЦПКЗ генерирует и собирает данные, хранящиеся надлежащим образом в соответствии с законодательством ЕС.</a:t>
            </a:r>
          </a:p>
        </p:txBody>
      </p:sp>
      <p:sp>
        <p:nvSpPr>
          <p:cNvPr id="13" name="Left Brace 12"/>
          <p:cNvSpPr/>
          <p:nvPr/>
        </p:nvSpPr>
        <p:spPr>
          <a:xfrm rot="16200000">
            <a:off x="6319190" y="955619"/>
            <a:ext cx="324556" cy="1081980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0014" y="6539085"/>
            <a:ext cx="804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6"/>
                </a:solidFill>
              </a:rPr>
              <a:t>Процесс документирования выполняется с учетом всех этапов управления данными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06089" y="4804416"/>
            <a:ext cx="1800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>
                <a:solidFill>
                  <a:schemeClr val="accent6"/>
                </a:solidFill>
              </a:rPr>
              <a:t>СБОР И АНАЛИЗ ДАННЫХ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711598" y="3298217"/>
            <a:ext cx="1416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accent6"/>
                </a:solidFill>
              </a:rPr>
              <a:t>ОЦЕНКА И КОММУНИКАЦИЯ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622470" y="2745183"/>
            <a:ext cx="14166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>
                <a:solidFill>
                  <a:schemeClr val="accent6"/>
                </a:solidFill>
              </a:rPr>
              <a:t>СБОР ДАННЫХ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527697" y="5231290"/>
            <a:ext cx="14166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accent6"/>
                </a:solidFill>
              </a:rPr>
              <a:t>ОТЧЕТ ПО ДАННЫМ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083563" y="5113392"/>
            <a:ext cx="10070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>
                <a:hlinkClick r:id="rId14"/>
              </a:rPr>
              <a:t>https://www.ecdc.europa.eu/en/publications-data/communicable-disease-threats-report-22-28-september-2019-week-39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87272" y="5160042"/>
            <a:ext cx="995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>
                <a:hlinkClick r:id="rId15"/>
              </a:rPr>
              <a:t>https://www.ecdc.europa.eu/en/publications-data/communicable-disease-threats-report-25-31-march-2018-week-13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256021" y="3181612"/>
            <a:ext cx="144126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>
                <a:hlinkClick r:id="rId16"/>
              </a:rPr>
              <a:t>https://www.ecdc.europa.eu/en/publications-data/rapid-risk-assessment-dengue-outbreak-reunion-france-and-associated-risk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17"/>
          <a:srcRect t="8064" r="11049" b="21760"/>
          <a:stretch/>
        </p:blipFill>
        <p:spPr>
          <a:xfrm>
            <a:off x="7773491" y="968486"/>
            <a:ext cx="2854344" cy="1739376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39" name="Rectangle 38"/>
          <p:cNvSpPr/>
          <p:nvPr/>
        </p:nvSpPr>
        <p:spPr>
          <a:xfrm>
            <a:off x="10627835" y="1301711"/>
            <a:ext cx="126528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>
                <a:hlinkClick r:id="rId18"/>
              </a:rPr>
              <a:t>https://www.ecdc.europa.eu/en/dengue-monthly</a:t>
            </a:r>
          </a:p>
        </p:txBody>
      </p:sp>
    </p:spTree>
    <p:extLst>
      <p:ext uri="{BB962C8B-B14F-4D97-AF65-F5344CB8AC3E}">
        <p14:creationId xmlns:p14="http://schemas.microsoft.com/office/powerpoint/2010/main" val="736316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23a570b-d7a9-49ca-a34c-8afb8206b4bf">
      <Value>8503</Value>
      <Value>9559</Value>
      <Value>11776</Value>
    </TaxCatchAll>
    <ECDC_DMS_ITPROD_PORTFOLIO0 xmlns="f21cd5e7-4e59-4426-9a65-65a4b49b5ea4">
      <Terms xmlns="http://schemas.microsoft.com/office/infopath/2007/PartnerControls">
        <TermInfo xmlns="http://schemas.microsoft.com/office/infopath/2007/PartnerControls">
          <TermName xmlns="http://schemas.microsoft.com/office/infopath/2007/PartnerControls">DIR</TermName>
          <TermId xmlns="http://schemas.microsoft.com/office/infopath/2007/PartnerControls">d280b436-bc76-4c87-a7ad-b215a1406941</TermId>
        </TermInfo>
      </Terms>
    </ECDC_DMS_ITPROD_PORTFOLIO0>
    <ECDC_DMS_Project0 xmlns="f21cd5e7-4e59-4426-9a65-65a4b49b5ea4">
      <Terms xmlns="http://schemas.microsoft.com/office/infopath/2007/PartnerControls">
        <TermInfo xmlns="http://schemas.microsoft.com/office/infopath/2007/PartnerControls">
          <TermName xmlns="http://schemas.microsoft.com/office/infopath/2007/PartnerControls">EU Health Security Initiative programme</TermName>
          <TermId xmlns="http://schemas.microsoft.com/office/infopath/2007/PartnerControls">25306b6b-39ac-41be-90ab-12f9725e9391</TermId>
        </TermInfo>
      </Terms>
    </ECDC_DMS_Project0>
    <ECDC_DMS_ITPROD_YEAR0 xmlns="f21cd5e7-4e59-4426-9a65-65a4b49b5ea4">
      <Terms xmlns="http://schemas.microsoft.com/office/infopath/2007/PartnerControls"/>
    </ECDC_DMS_ITPROD_YEAR0>
    <ECDC_DMS_EDRM_Meeting_Code0 xmlns="f21cd5e7-4e59-4426-9a65-65a4b49b5ea4">
      <Terms xmlns="http://schemas.microsoft.com/office/infopath/2007/PartnerControls"/>
    </ECDC_DMS_EDRM_Meeting_Code0>
    <ECDC_DMS_PROJECT_PHASE xmlns="f21cd5e7-4e59-4426-9a65-65a4b49b5ea4">1-Initiating</ECDC_DMS_PROJECT_PHASE>
    <ECDC_DMS_Meeting_Date xmlns="d23a570b-d7a9-49ca-a34c-8afb8206b4bf" xsi:nil="true"/>
    <ECDC_DMS_Document_Type_Product_Documentation0 xmlns="f21cd5e7-4e59-4426-9a65-65a4b49b5ea4">
      <Terms xmlns="http://schemas.microsoft.com/office/infopath/2007/PartnerControls">
        <TermInfo xmlns="http://schemas.microsoft.com/office/infopath/2007/PartnerControls">
          <TermName xmlns="http://schemas.microsoft.com/office/infopath/2007/PartnerControls">Non-Classified Project or Product Document</TermName>
          <TermId xmlns="http://schemas.microsoft.com/office/infopath/2007/PartnerControls">70fa46e0-bdd2-4182-98f7-a57178742ef5</TermId>
        </TermInfo>
      </Terms>
    </ECDC_DMS_Document_Type_Product_Documentation0>
    <bf6f88d3567d49708e6ddfea625f3427 xmlns="d23a570b-d7a9-49ca-a34c-8afb8206b4bf">
      <Terms xmlns="http://schemas.microsoft.com/office/infopath/2007/PartnerControls"/>
    </bf6f88d3567d49708e6ddfea625f3427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roject and IT Product Documentation" ma:contentTypeID="0x010100D736C7ACE9B64A2887FC840CE64E73CD00F9B766FA919147C8AA3C665BB5FE3342006CC94FD49C48D5A4954D89B00607815400B528855B89288A499128715C419C0E93" ma:contentTypeVersion="28" ma:contentTypeDescription="Project and IT Product Documentation Content Type" ma:contentTypeScope="" ma:versionID="25e3462d22da398fb4e7c5b260d78ff4">
  <xsd:schema xmlns:xsd="http://www.w3.org/2001/XMLSchema" xmlns:xs="http://www.w3.org/2001/XMLSchema" xmlns:p="http://schemas.microsoft.com/office/2006/metadata/properties" xmlns:ns2="f21cd5e7-4e59-4426-9a65-65a4b49b5ea4" xmlns:ns3="d23a570b-d7a9-49ca-a34c-8afb8206b4bf" targetNamespace="http://schemas.microsoft.com/office/2006/metadata/properties" ma:root="true" ma:fieldsID="fadc07b98f5d318cc9ec2a821f923959" ns2:_="" ns3:_="">
    <xsd:import namespace="f21cd5e7-4e59-4426-9a65-65a4b49b5ea4"/>
    <xsd:import namespace="d23a570b-d7a9-49ca-a34c-8afb8206b4bf"/>
    <xsd:element name="properties">
      <xsd:complexType>
        <xsd:sequence>
          <xsd:element name="documentManagement">
            <xsd:complexType>
              <xsd:all>
                <xsd:element ref="ns2:ECDC_DMS_PROJECT_PHASE" minOccurs="0"/>
                <xsd:element ref="ns3:ECDC_DMS_Meeting_Date" minOccurs="0"/>
                <xsd:element ref="ns3:TaxCatchAll" minOccurs="0"/>
                <xsd:element ref="ns2:ECDC_DMS_Document_Type_Product_Documentation0" minOccurs="0"/>
                <xsd:element ref="ns2:ECDC_DMS_ITPROD_PORTFOLIO0" minOccurs="0"/>
                <xsd:element ref="ns2:ECDC_DMS_EDRM_Meeting_Code0" minOccurs="0"/>
                <xsd:element ref="ns2:ECDC_DMS_Project0" minOccurs="0"/>
                <xsd:element ref="ns3:bf6f88d3567d49708e6ddfea625f3427" minOccurs="0"/>
                <xsd:element ref="ns2:ECDC_DMS_ITPROD_YEAR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1cd5e7-4e59-4426-9a65-65a4b49b5ea4" elementFormDefault="qualified">
    <xsd:import namespace="http://schemas.microsoft.com/office/2006/documentManagement/types"/>
    <xsd:import namespace="http://schemas.microsoft.com/office/infopath/2007/PartnerControls"/>
    <xsd:element name="ECDC_DMS_PROJECT_PHASE" ma:index="3" nillable="true" ma:displayName="Project Phase" ma:default="1-Initiating" ma:format="Dropdown" ma:internalName="ECDC_DMS_PROJECT_PHASE" ma:readOnly="false">
      <xsd:simpleType>
        <xsd:restriction base="dms:Choice">
          <xsd:enumeration value="1-Initiating"/>
          <xsd:enumeration value="2-Planning"/>
          <xsd:enumeration value="3-Executing"/>
          <xsd:enumeration value="4-Monitor and Control"/>
          <xsd:enumeration value="5-Closing"/>
          <xsd:enumeration value="6-IT Product Maintenance"/>
        </xsd:restriction>
      </xsd:simpleType>
    </xsd:element>
    <xsd:element name="ECDC_DMS_Document_Type_Product_Documentation0" ma:index="12" ma:taxonomy="true" ma:internalName="ECDC_DMS_Document_Type_Product_Documentation0" ma:taxonomyFieldName="ECDC_DMS_Document_Type_Product_Documentation" ma:displayName="Document Type" ma:readOnly="false" ma:default="9559;#Non-Classified Project or Product Document|70fa46e0-bdd2-4182-98f7-a57178742ef5" ma:fieldId="{a585e4e1-20cd-44d5-af8f-972dee50a663}" ma:sspId="de887f88-4a24-49db-a549-4c3cbb517053" ma:termSetId="05694767-788d-4e99-ad07-3dd6ddb61ccc" ma:anchorId="30bae0cb-fbc4-4e7a-b67d-217d17f781a7" ma:open="false" ma:isKeyword="false">
      <xsd:complexType>
        <xsd:sequence>
          <xsd:element ref="pc:Terms" minOccurs="0" maxOccurs="1"/>
        </xsd:sequence>
      </xsd:complexType>
    </xsd:element>
    <xsd:element name="ECDC_DMS_ITPROD_PORTFOLIO0" ma:index="13" nillable="true" ma:taxonomy="true" ma:internalName="ECDC_DMS_ITPROD_PORTFOLIO0" ma:taxonomyFieldName="ECDC_DMS_ITPROD_PORTFOLIO" ma:displayName="Portfolio" ma:readOnly="false" ma:default="" ma:fieldId="{d774b71b-8bbf-4b6c-9bcb-ab2c419f72b8}" ma:taxonomyMulti="true" ma:sspId="de887f88-4a24-49db-a549-4c3cbb517053" ma:termSetId="39f3e951-a13d-4717-b0f6-174d067719db" ma:anchorId="d454edc6-9bb3-4130-bffe-05777b5ae829" ma:open="false" ma:isKeyword="false">
      <xsd:complexType>
        <xsd:sequence>
          <xsd:element ref="pc:Terms" minOccurs="0" maxOccurs="1"/>
        </xsd:sequence>
      </xsd:complexType>
    </xsd:element>
    <xsd:element name="ECDC_DMS_EDRM_Meeting_Code0" ma:index="14" nillable="true" ma:taxonomy="true" ma:internalName="ECDC_DMS_EDRM_Meeting_Code0" ma:taxonomyFieldName="ECDC_DMS_EDRM_Meeting_Code" ma:displayName="Meeting Code" ma:readOnly="false" ma:default="" ma:fieldId="{0a3a9b5f-6216-431d-ac91-d8d281fdbe3e}" ma:taxonomyMulti="true" ma:sspId="de887f88-4a24-49db-a549-4c3cbb517053" ma:termSetId="edec69b4-0510-43be-8a98-012c8d4b4d6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CDC_DMS_Project0" ma:index="15" nillable="true" ma:taxonomy="true" ma:internalName="ECDC_DMS_Project0" ma:taxonomyFieldName="ECDC_DMS_Project" ma:displayName="Project" ma:readOnly="false" ma:default="" ma:fieldId="{951a5c61-3e7d-4f5e-ad41-b76025ccfaa6}" ma:taxonomyMulti="true" ma:sspId="de887f88-4a24-49db-a549-4c3cbb517053" ma:termSetId="83bc1c21-e08b-4faa-97f2-3f7a70f36fc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CDC_DMS_ITPROD_YEAR0" ma:index="17" nillable="true" ma:taxonomy="true" ma:internalName="ECDC_DMS_ITPROD_YEAR0" ma:taxonomyFieldName="ECDC_DMS_ITPROD_YEAR" ma:displayName="Budget Year" ma:readOnly="false" ma:default="" ma:fieldId="{b7b1b9db-4b25-44e0-a3b1-63fc06ac39f0}" ma:taxonomyMulti="true" ma:sspId="de887f88-4a24-49db-a549-4c3cbb517053" ma:termSetId="39f3e951-a13d-4717-b0f6-174d067719db" ma:anchorId="c266da89-e1b1-47d3-9c2c-615579de50c3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3a570b-d7a9-49ca-a34c-8afb8206b4bf" elementFormDefault="qualified">
    <xsd:import namespace="http://schemas.microsoft.com/office/2006/documentManagement/types"/>
    <xsd:import namespace="http://schemas.microsoft.com/office/infopath/2007/PartnerControls"/>
    <xsd:element name="ECDC_DMS_Meeting_Date" ma:index="6" nillable="true" ma:displayName="Meeting date" ma:description="The date of meeting (1) the document belongs to or (2) was discussed, reviewed or approved." ma:format="DateOnly" ma:internalName="ECDC_DMS_Meeting_Date" ma:readOnly="false">
      <xsd:simpleType>
        <xsd:restriction base="dms:DateTime"/>
      </xsd:simpleType>
    </xsd:element>
    <xsd:element name="TaxCatchAll" ma:index="11" nillable="true" ma:displayName="Taxonomy Catch All Column" ma:hidden="true" ma:list="{cde9ab0f-a34b-4ce8-8807-1a3ae118aba1}" ma:internalName="TaxCatchAll" ma:readOnly="false" ma:showField="CatchAllData" ma:web="f21cd5e7-4e59-4426-9a65-65a4b49b5ea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bf6f88d3567d49708e6ddfea625f3427" ma:index="16" nillable="true" ma:taxonomy="true" ma:internalName="bf6f88d3567d49708e6ddfea625f3427" ma:taxonomyFieldName="DMS_x0020_Product" ma:displayName="IT Product" ma:readOnly="false" ma:default="" ma:fieldId="{bf6f88d3-567d-4970-8e6d-dfea625f3427}" ma:taxonomyMulti="true" ma:sspId="de887f88-4a24-49db-a549-4c3cbb517053" ma:termSetId="765c2105-95ad-4131-ade8-84f64ee0a1c3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 ma:index="1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09F5DB3-2011-4993-8406-75E94A489E37}">
  <ds:schemaRefs>
    <ds:schemaRef ds:uri="http://purl.org/dc/dcmitype/"/>
    <ds:schemaRef ds:uri="d23a570b-d7a9-49ca-a34c-8afb8206b4bf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32fd28f3-eb5c-4ffb-b88d-54039670de2a"/>
    <ds:schemaRef ds:uri="http://schemas.openxmlformats.org/package/2006/metadata/core-properties"/>
    <ds:schemaRef ds:uri="5c728178-6efc-4233-8faf-5837ddb4420c"/>
    <ds:schemaRef ds:uri="http://purl.org/dc/terms/"/>
    <ds:schemaRef ds:uri="376727eb-354b-45e4-998d-f84ea079474e"/>
    <ds:schemaRef ds:uri="http://www.w3.org/XML/1998/namespace"/>
    <ds:schemaRef ds:uri="http://purl.org/dc/elements/1.1/"/>
    <ds:schemaRef ds:uri="f21cd5e7-4e59-4426-9a65-65a4b49b5ea4"/>
  </ds:schemaRefs>
</ds:datastoreItem>
</file>

<file path=customXml/itemProps2.xml><?xml version="1.0" encoding="utf-8"?>
<ds:datastoreItem xmlns:ds="http://schemas.openxmlformats.org/officeDocument/2006/customXml" ds:itemID="{3B6843BA-3378-4E3B-9A9E-A2E73E22D607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A396FAF7-4323-4142-81AF-D6A6212D38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1cd5e7-4e59-4426-9a65-65a4b49b5ea4"/>
    <ds:schemaRef ds:uri="d23a570b-d7a9-49ca-a34c-8afb8206b4b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ap:Properties xmlns:vt="http://schemas.openxmlformats.org/officeDocument/2006/docPropsVTypes" xmlns:ap="http://schemas.openxmlformats.org/officeDocument/2006/extended-properties">
  <ap:TotalTime>2834</ap:TotalTime>
  <ap:Words>1782</ap:Words>
  <ap:Application>Microsoft Office PowerPoint</ap:Application>
  <ap:PresentationFormat>Widescreen</ap:PresentationFormat>
  <ap:Paragraphs>254</ap:Paragraphs>
  <ap:Slides>13</ap:Slides>
  <ap:Notes>12</ap:Notes>
  <ap:HiddenSlides>0</ap:HiddenSlides>
  <ap:MMClips>0</ap:MMClips>
  <ap:ScaleCrop>false</ap:ScaleCrop>
  <ap:HeadingPairs>
    <vt:vector baseType="variant" size="6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ap:HeadingPairs>
  <ap:TitlesOfParts>
    <vt:vector baseType="lpstr" size="22">
      <vt:lpstr>Arial</vt:lpstr>
      <vt:lpstr>Calibri</vt:lpstr>
      <vt:lpstr>Calibri Light</vt:lpstr>
      <vt:lpstr>MetaPro-Black</vt:lpstr>
      <vt:lpstr>Microsoft Sans Serif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ap:TitlesOfParts>
  <ap:Company>CDT</ap:Company>
  <ap:LinksUpToDate>false</ap:LinksUpToDate>
  <ap:SharedDoc>false</ap:SharedDoc>
  <ap:HyperlinksChanged>false</ap:HyperlinksChanged>
  <ap:AppVersion>16.0000</ap:AppVersion>
</ap: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Not specified</dc:subject>
  <dc:creator>CDT</dc:creator>
  <cp:keywords/>
  <cp:lastModifiedBy>CDT</cp:lastModifiedBy>
  <cp:revision>236</cp:revision>
  <dcterms:created xsi:type="dcterms:W3CDTF">2019-11-29T08:59:19Z</dcterms:created>
  <dcterms:modified xsi:type="dcterms:W3CDTF">2021-03-22T13:19:29Z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0x010100D736C7ACE9B64A2887FC840CE64E73CD00F9B766FA919147C8AA3C665BB5FE3342006CC94FD49C48D5A4954D89B00607815400B528855B89288A499128715C419C0E93</vt:lpwstr>
  </property>
  <property fmtid="{D5CDD505-2E9C-101B-9397-08002B2CF9AE}" pid="3" name="ECDC_DMS_Author">
    <vt:lpwstr>2176</vt:lpwstr>
  </property>
  <property fmtid="{D5CDD505-2E9C-101B-9397-08002B2CF9AE}" pid="4" name="ECDC_DMS_Organization">
    <vt:lpwstr>588;#Epidemic Intelligence|14e38dbb-bccc-4c34-ac2f-9f24d991c96d</vt:lpwstr>
  </property>
  <property fmtid="{D5CDD505-2E9C-101B-9397-08002B2CF9AE}" pid="5" name="ECDC_DMS_Organization0">
    <vt:lpwstr>Epidemic Intelligence|14e38dbb-bccc-4c34-ac2f-9f24d991c96d</vt:lpwstr>
  </property>
  <property fmtid="{D5CDD505-2E9C-101B-9397-08002B2CF9AE}" pid="6" name="ECDC_DMS_Group">
    <vt:lpwstr>Epidemic Intelligence</vt:lpwstr>
  </property>
  <property fmtid="{D5CDD505-2E9C-101B-9397-08002B2CF9AE}" pid="7" name="ECDC_DMS_Section">
    <vt:lpwstr>Epidemic Intelligence and Response</vt:lpwstr>
  </property>
  <property fmtid="{D5CDD505-2E9C-101B-9397-08002B2CF9AE}" pid="8" name="edrm_document_type">
    <vt:lpwstr>2364;#Not specified|581b895d-77e9-46ec-8c5e-850161f4a515</vt:lpwstr>
  </property>
  <property fmtid="{D5CDD505-2E9C-101B-9397-08002B2CF9AE}" pid="9" name="edrm_function">
    <vt:lpwstr>2365;#Not specified|92bcb685-885a-40ff-9744-3825164b3c86</vt:lpwstr>
  </property>
  <property fmtid="{D5CDD505-2E9C-101B-9397-08002B2CF9AE}" pid="10" name="TaxKeyword">
    <vt:lpwstr/>
  </property>
  <property fmtid="{D5CDD505-2E9C-101B-9397-08002B2CF9AE}" pid="11" name="edrm_status">
    <vt:lpwstr>2363;#Draft|210dfa89-0dc2-4261-944c-0ccc26c12bbd</vt:lpwstr>
  </property>
  <property fmtid="{D5CDD505-2E9C-101B-9397-08002B2CF9AE}" pid="12" name="edrm_disease">
    <vt:lpwstr>2366;#Not specified|bad72cf5-edc4-4bad-9035-f5ac84acbef6</vt:lpwstr>
  </property>
  <property fmtid="{D5CDD505-2E9C-101B-9397-08002B2CF9AE}" pid="13" name="edrm_security">
    <vt:lpwstr>2367;#Restricted:Internal|caa52167-d17e-46dd-9322-12d83d57eefa</vt:lpwstr>
  </property>
  <property fmtid="{D5CDD505-2E9C-101B-9397-08002B2CF9AE}" pid="14" name="edrm_language">
    <vt:lpwstr>2379;#English|f0d96333-3b15-448d-bec3-c97f3b65cb2d</vt:lpwstr>
  </property>
  <property fmtid="{D5CDD505-2E9C-101B-9397-08002B2CF9AE}" pid="15" name="edrm_entity">
    <vt:lpwstr>2380;#Surveillance and Response Support Unit|be4aac37-b6fa-4b86-b0a4-9a97852a8676</vt:lpwstr>
  </property>
  <property fmtid="{D5CDD505-2E9C-101B-9397-08002B2CF9AE}" pid="16" name="edrm_institution">
    <vt:lpwstr/>
  </property>
  <property fmtid="{D5CDD505-2E9C-101B-9397-08002B2CF9AE}" pid="17" name="edrm_spatial">
    <vt:lpwstr/>
  </property>
  <property fmtid="{D5CDD505-2E9C-101B-9397-08002B2CF9AE}" pid="18" name="_dlc_DocIdItemGuid">
    <vt:lpwstr>172cf6fa-30e2-40a7-a32b-493ba4e7b936</vt:lpwstr>
  </property>
  <property fmtid="{D5CDD505-2E9C-101B-9397-08002B2CF9AE}" pid="19" name="ECDC_DMS_Document_Type_Product_Documentation">
    <vt:lpwstr>9559;#Non-Classified Project or Product Document|70fa46e0-bdd2-4182-98f7-a57178742ef5</vt:lpwstr>
  </property>
  <property fmtid="{D5CDD505-2E9C-101B-9397-08002B2CF9AE}" pid="20" name="DMS Product">
    <vt:lpwstr/>
  </property>
  <property fmtid="{D5CDD505-2E9C-101B-9397-08002B2CF9AE}" pid="21" name="ECDC_DMS_EDRM_Meeting_Code">
    <vt:lpwstr/>
  </property>
  <property fmtid="{D5CDD505-2E9C-101B-9397-08002B2CF9AE}" pid="22" name="ECDC_DMS_ITPROD_PORTFOLIO">
    <vt:lpwstr>8503;#DIR|d280b436-bc76-4c87-a7ad-b215a1406941</vt:lpwstr>
  </property>
  <property fmtid="{D5CDD505-2E9C-101B-9397-08002B2CF9AE}" pid="23" name="ECDC_DMS_ITPROD_YEAR">
    <vt:lpwstr/>
  </property>
  <property fmtid="{D5CDD505-2E9C-101B-9397-08002B2CF9AE}" pid="24" name="ECDC_DMS_Project">
    <vt:lpwstr>11776;#EU Health Security Initiative programme|25306b6b-39ac-41be-90ab-12f9725e9391</vt:lpwstr>
  </property>
  <property fmtid="{D5CDD505-2E9C-101B-9397-08002B2CF9AE}" pid="25" name="_dlc_DocId">
    <vt:lpwstr>DOI1007-2079432915-199</vt:lpwstr>
  </property>
  <property fmtid="{D5CDD505-2E9C-101B-9397-08002B2CF9AE}" pid="26" name="_dlc_DocIdUrl">
    <vt:lpwstr>http://dms.ecdcnet.europa.eu/sites/projects/prodmgmt/hsi/_layouts/15/DocIdRedir.aspx?ID=DOI1007-2079432915-199, DOI1007-2079432915-199</vt:lpwstr>
  </property>
</Properties>
</file>