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3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4211" r:id="rId5"/>
    <p:sldMasterId id="2147484228" r:id="rId6"/>
  </p:sldMasterIdLst>
  <p:notesMasterIdLst>
    <p:notesMasterId r:id="rId28"/>
  </p:notesMasterIdLst>
  <p:handoutMasterIdLst>
    <p:handoutMasterId r:id="rId29"/>
  </p:handoutMasterIdLst>
  <p:sldIdLst>
    <p:sldId id="296" r:id="rId7"/>
    <p:sldId id="267" r:id="rId8"/>
    <p:sldId id="314" r:id="rId9"/>
    <p:sldId id="338" r:id="rId10"/>
    <p:sldId id="339" r:id="rId11"/>
    <p:sldId id="355" r:id="rId12"/>
    <p:sldId id="340" r:id="rId13"/>
    <p:sldId id="357" r:id="rId14"/>
    <p:sldId id="319" r:id="rId15"/>
    <p:sldId id="348" r:id="rId16"/>
    <p:sldId id="347" r:id="rId17"/>
    <p:sldId id="353" r:id="rId18"/>
    <p:sldId id="329" r:id="rId19"/>
    <p:sldId id="331" r:id="rId20"/>
    <p:sldId id="358" r:id="rId21"/>
    <p:sldId id="322" r:id="rId22"/>
    <p:sldId id="332" r:id="rId23"/>
    <p:sldId id="334" r:id="rId24"/>
    <p:sldId id="333" r:id="rId25"/>
    <p:sldId id="323" r:id="rId26"/>
    <p:sldId id="321" r:id="rId27"/>
  </p:sldIdLst>
  <p:sldSz cx="10801350" cy="6858000"/>
  <p:notesSz cx="6797675" cy="9928225"/>
  <p:custDataLst>
    <p:tags r:id="rId30"/>
  </p:custDataLst>
  <p:defaultTextStyle>
    <a:defPPr>
      <a:defRPr lang="it-IT"/>
    </a:defPPr>
    <a:lvl1pPr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20000"/>
      </a:spcBef>
      <a:spcAft>
        <a:spcPct val="0"/>
      </a:spcAft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5pPr>
    <a:lvl6pPr marL="22860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6pPr>
    <a:lvl7pPr marL="27432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7pPr>
    <a:lvl8pPr marL="32004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8pPr>
    <a:lvl9pPr marL="3657600" algn="l" defTabSz="914400" rtl="0" eaLnBrk="1" latinLnBrk="0" hangingPunct="1">
      <a:defRPr sz="1200" u="sng" kern="1200">
        <a:solidFill>
          <a:schemeClr val="tx1"/>
        </a:solidFill>
        <a:latin typeface="Microsoft Sans Serif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mAuthor id="1" name="CDT" initials="CDT" lastIdx="21" clrIdx="0">
    <p:extLst>
      <p:ext uri="{19B8F6BF-5375-455C-9EA6-DF929625EA0E}">
        <p15:presenceInfo xmlns:p15="http://schemas.microsoft.com/office/powerpoint/2012/main" userId="CD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CA56"/>
    <a:srgbClr val="91B0BF"/>
    <a:srgbClr val="69AE23"/>
    <a:srgbClr val="71DAFF"/>
    <a:srgbClr val="C1E1FB"/>
    <a:srgbClr val="F0F0F0"/>
    <a:srgbClr val="FFFEFB"/>
    <a:srgbClr val="BEBEBE"/>
    <a:srgbClr val="F7F7F7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01" autoAdjust="0"/>
    <p:restoredTop sz="72791" autoAdjust="0"/>
  </p:normalViewPr>
  <p:slideViewPr>
    <p:cSldViewPr>
      <p:cViewPr varScale="1">
        <p:scale>
          <a:sx n="56" d="100"/>
          <a:sy n="56" d="100"/>
        </p:scale>
        <p:origin x="1524" y="6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96"/>
      </p:cViewPr>
      <p:guideLst>
        <p:guide orient="horz" pos="3128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comments/comment1.xml><?xml version="1.0" encoding="utf-8"?>
<p:cmLst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m authorId="1" dt="2019-12-13T09:38:57.211" idx="11">
    <p:pos x="10" y="10"/>
    <p:text>as a pop-up we can add the ECDC mandate as an example. we can copy the paragraph from the ECDC founding regulation.</p:text>
    <p:extLst>
      <p:ext uri="{C676402C-5697-4E1C-873F-D02D1690AC5C}">
        <p15:threadingInfo xmlns:p15="http://schemas.microsoft.com/office/powerpoint/2012/main" timeZoneBias="-60"/>
      </p:ext>
    </p:extLst>
  </p:cm>
  <p:cm authorId="1" dt="2019-12-13T10:07:34.722" idx="12">
    <p:pos x="123" y="123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m authorId="1" dt="2019-12-16T11:24:37.562" idx="13">
    <p:pos x="6455" y="3320"/>
    <p:text>criteria were there before but not sure how to deal with those.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>
  <p:cm authorId="1" dt="2019-12-17T10:40:46.983" idx="21">
    <p:pos x="10" y="10"/>
    <p:text>super ball measles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5ECD30-582C-4683-BE9A-0B7F49AEA1F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F77471-F199-4279-BA57-BF11902B6582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u="none"/>
            <a:t>Мандат </a:t>
          </a:r>
          <a:r>
            <a:rPr lang="ru-RU" u="none">
              <a:solidFill>
                <a:srgbClr val="71DAFF"/>
              </a:solidFill>
            </a:rPr>
            <a:t>учреждения</a:t>
          </a:r>
        </a:p>
        <a:p>
          <a:pPr lvl="0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B627B883-50D3-41FE-A096-0C40A8829D06}" type="parTrans" cxnId="{21D06ABC-1302-45C6-B74D-BE74EA9D019A}">
      <dgm:prSet/>
      <dgm:spPr/>
      <dgm:t>
        <a:bodyPr/>
        <a:lstStyle/>
        <a:p>
          <a:endParaRPr lang="en-US"/>
        </a:p>
      </dgm:t>
    </dgm:pt>
    <dgm:pt modelId="{A88887F8-942A-4365-A05B-FE1492A67E34}" type="sibTrans" cxnId="{21D06ABC-1302-45C6-B74D-BE74EA9D019A}">
      <dgm:prSet/>
      <dgm:spPr/>
      <dgm:t>
        <a:bodyPr/>
        <a:lstStyle/>
        <a:p>
          <a:endParaRPr lang="en-US"/>
        </a:p>
      </dgm:t>
    </dgm:pt>
    <dgm:pt modelId="{1AB3F5AC-C47D-43B9-A28F-895F884E96BC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u="none"/>
            <a:t>Законодательство:</a:t>
          </a:r>
          <a:r>
            <a:rPr lang="ru-RU" u="none">
              <a:solidFill>
                <a:srgbClr val="71DAFF"/>
              </a:solidFill>
            </a:rPr>
            <a:t> местное, региональное, национальное, международное</a:t>
          </a:r>
        </a:p>
        <a:p>
          <a:pPr lvl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2E550A7E-7151-40D2-887A-1D9C03F3B4B7}" type="parTrans" cxnId="{18B0E5B2-53D8-44EF-8F70-DD3D117F037B}">
      <dgm:prSet/>
      <dgm:spPr/>
      <dgm:t>
        <a:bodyPr/>
        <a:lstStyle/>
        <a:p>
          <a:endParaRPr lang="en-US"/>
        </a:p>
      </dgm:t>
    </dgm:pt>
    <dgm:pt modelId="{51624437-32D9-42C9-9FA3-D60D6E685FB4}" type="sibTrans" cxnId="{18B0E5B2-53D8-44EF-8F70-DD3D117F037B}">
      <dgm:prSet/>
      <dgm:spPr/>
      <dgm:t>
        <a:bodyPr/>
        <a:lstStyle/>
        <a:p>
          <a:endParaRPr lang="en-US"/>
        </a:p>
      </dgm:t>
    </dgm:pt>
    <dgm:pt modelId="{7EF57B06-AF57-48CC-AACB-4E35BE93B426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u="none">
              <a:solidFill>
                <a:schemeClr val="bg1"/>
              </a:solidFill>
            </a:rPr>
            <a:t>Другие критерии –– </a:t>
          </a:r>
          <a:r>
            <a:rPr lang="ru-RU" u="none">
              <a:solidFill>
                <a:srgbClr val="71DAFF"/>
              </a:solidFill>
            </a:rPr>
            <a:t>контекст: городская или сельская местность, изоляция, плотность населения…</a:t>
          </a:r>
        </a:p>
      </dgm:t>
    </dgm:pt>
    <dgm:pt modelId="{06920AD4-E2B4-4C06-B2E2-7EF70D01F7F5}" type="parTrans" cxnId="{8C289541-9642-4033-A05D-3C69B999A683}">
      <dgm:prSet/>
      <dgm:spPr/>
      <dgm:t>
        <a:bodyPr/>
        <a:lstStyle/>
        <a:p>
          <a:endParaRPr lang="en-US"/>
        </a:p>
      </dgm:t>
    </dgm:pt>
    <dgm:pt modelId="{566FE55D-496F-4EBA-8889-4556624161D5}" type="sibTrans" cxnId="{8C289541-9642-4033-A05D-3C69B999A683}">
      <dgm:prSet/>
      <dgm:spPr/>
      <dgm:t>
        <a:bodyPr/>
        <a:lstStyle/>
        <a:p>
          <a:endParaRPr lang="en-US"/>
        </a:p>
      </dgm:t>
    </dgm:pt>
    <dgm:pt modelId="{DA100C16-4044-4E39-971E-34944FD292F5}" type="pres">
      <dgm:prSet presAssocID="{605ECD30-582C-4683-BE9A-0B7F49AEA1FE}" presName="Name0" presStyleCnt="0">
        <dgm:presLayoutVars>
          <dgm:chMax val="7"/>
          <dgm:chPref val="7"/>
          <dgm:dir/>
        </dgm:presLayoutVars>
      </dgm:prSet>
      <dgm:spPr/>
    </dgm:pt>
    <dgm:pt modelId="{E9C4CB98-A86D-404A-87FA-6251068D5417}" type="pres">
      <dgm:prSet presAssocID="{605ECD30-582C-4683-BE9A-0B7F49AEA1FE}" presName="Name1" presStyleCnt="0"/>
      <dgm:spPr/>
    </dgm:pt>
    <dgm:pt modelId="{7EA910B1-3540-410A-A01E-9D7CA6D08AAE}" type="pres">
      <dgm:prSet presAssocID="{605ECD30-582C-4683-BE9A-0B7F49AEA1FE}" presName="cycle" presStyleCnt="0"/>
      <dgm:spPr/>
    </dgm:pt>
    <dgm:pt modelId="{7ECE3D23-3C5F-4024-8689-062B34F1E605}" type="pres">
      <dgm:prSet presAssocID="{605ECD30-582C-4683-BE9A-0B7F49AEA1FE}" presName="srcNode" presStyleLbl="node1" presStyleIdx="0" presStyleCnt="3"/>
      <dgm:spPr/>
    </dgm:pt>
    <dgm:pt modelId="{1DB97848-B9C3-4BA6-BF99-3BB25A47715D}" type="pres">
      <dgm:prSet presAssocID="{605ECD30-582C-4683-BE9A-0B7F49AEA1FE}" presName="conn" presStyleLbl="parChTrans1D2" presStyleIdx="0" presStyleCnt="1"/>
      <dgm:spPr/>
    </dgm:pt>
    <dgm:pt modelId="{ABB9A02E-0055-4BF4-AAB5-A4C37819E1E7}" type="pres">
      <dgm:prSet presAssocID="{605ECD30-582C-4683-BE9A-0B7F49AEA1FE}" presName="extraNode" presStyleLbl="node1" presStyleIdx="0" presStyleCnt="3"/>
      <dgm:spPr/>
    </dgm:pt>
    <dgm:pt modelId="{CE4E37D1-E3E6-4D9D-A4CF-99FDD12193DD}" type="pres">
      <dgm:prSet presAssocID="{605ECD30-582C-4683-BE9A-0B7F49AEA1FE}" presName="dstNode" presStyleLbl="node1" presStyleIdx="0" presStyleCnt="3"/>
      <dgm:spPr/>
    </dgm:pt>
    <dgm:pt modelId="{01E8FF31-F598-4AE1-808E-00B58D191F47}" type="pres">
      <dgm:prSet presAssocID="{0DF77471-F199-4279-BA57-BF11902B6582}" presName="text_1" presStyleLbl="node1" presStyleIdx="0" presStyleCnt="3">
        <dgm:presLayoutVars>
          <dgm:bulletEnabled val="1"/>
        </dgm:presLayoutVars>
      </dgm:prSet>
      <dgm:spPr/>
    </dgm:pt>
    <dgm:pt modelId="{4D8572A3-1FBB-48AD-9B0E-3D93BE22F847}" type="pres">
      <dgm:prSet presAssocID="{0DF77471-F199-4279-BA57-BF11902B6582}" presName="accent_1" presStyleCnt="0"/>
      <dgm:spPr/>
    </dgm:pt>
    <dgm:pt modelId="{C6B199B0-6953-4B8C-A9FD-DB202442AC9C}" type="pres">
      <dgm:prSet presAssocID="{0DF77471-F199-4279-BA57-BF11902B6582}" presName="accentRepeatNode" presStyleLbl="solidFgAcc1" presStyleIdx="0" presStyleCnt="3"/>
      <dgm:spPr/>
    </dgm:pt>
    <dgm:pt modelId="{1AFEC353-92C2-4548-991B-862BAC0C0E0C}" type="pres">
      <dgm:prSet presAssocID="{1AB3F5AC-C47D-43B9-A28F-895F884E96BC}" presName="text_2" presStyleLbl="node1" presStyleIdx="1" presStyleCnt="3">
        <dgm:presLayoutVars>
          <dgm:bulletEnabled val="1"/>
        </dgm:presLayoutVars>
      </dgm:prSet>
      <dgm:spPr/>
    </dgm:pt>
    <dgm:pt modelId="{4F11ECD4-D743-4998-BD50-3F4FBF8E281A}" type="pres">
      <dgm:prSet presAssocID="{1AB3F5AC-C47D-43B9-A28F-895F884E96BC}" presName="accent_2" presStyleCnt="0"/>
      <dgm:spPr/>
    </dgm:pt>
    <dgm:pt modelId="{47284932-6F79-47CD-B318-AC6CF51C46EC}" type="pres">
      <dgm:prSet presAssocID="{1AB3F5AC-C47D-43B9-A28F-895F884E96BC}" presName="accentRepeatNode" presStyleLbl="solidFgAcc1" presStyleIdx="1" presStyleCnt="3"/>
      <dgm:spPr/>
    </dgm:pt>
    <dgm:pt modelId="{1EB24A62-9994-4BD2-A346-44E09284BDEC}" type="pres">
      <dgm:prSet presAssocID="{7EF57B06-AF57-48CC-AACB-4E35BE93B426}" presName="text_3" presStyleLbl="node1" presStyleIdx="2" presStyleCnt="3">
        <dgm:presLayoutVars>
          <dgm:bulletEnabled val="1"/>
        </dgm:presLayoutVars>
      </dgm:prSet>
      <dgm:spPr/>
    </dgm:pt>
    <dgm:pt modelId="{E8757A23-76A0-4486-BA1B-C67568AAA64D}" type="pres">
      <dgm:prSet presAssocID="{7EF57B06-AF57-48CC-AACB-4E35BE93B426}" presName="accent_3" presStyleCnt="0"/>
      <dgm:spPr/>
    </dgm:pt>
    <dgm:pt modelId="{B2C2E610-1933-4768-9634-14C434715AED}" type="pres">
      <dgm:prSet presAssocID="{7EF57B06-AF57-48CC-AACB-4E35BE93B426}" presName="accentRepeatNode" presStyleLbl="solidFgAcc1" presStyleIdx="2" presStyleCnt="3"/>
      <dgm:spPr/>
    </dgm:pt>
  </dgm:ptLst>
  <dgm:cxnLst>
    <dgm:cxn modelId="{8C289541-9642-4033-A05D-3C69B999A683}" srcId="{605ECD30-582C-4683-BE9A-0B7F49AEA1FE}" destId="{7EF57B06-AF57-48CC-AACB-4E35BE93B426}" srcOrd="2" destOrd="0" parTransId="{06920AD4-E2B4-4C06-B2E2-7EF70D01F7F5}" sibTransId="{566FE55D-496F-4EBA-8889-4556624161D5}"/>
    <dgm:cxn modelId="{682E0770-EAD9-46B9-940D-9243C5A21A10}" type="presOf" srcId="{7EF57B06-AF57-48CC-AACB-4E35BE93B426}" destId="{1EB24A62-9994-4BD2-A346-44E09284BDEC}" srcOrd="0" destOrd="0" presId="urn:microsoft.com/office/officeart/2008/layout/VerticalCurvedList"/>
    <dgm:cxn modelId="{C51F129B-E21E-4CAD-9666-0EE032FA2861}" type="presOf" srcId="{A88887F8-942A-4365-A05B-FE1492A67E34}" destId="{1DB97848-B9C3-4BA6-BF99-3BB25A47715D}" srcOrd="0" destOrd="0" presId="urn:microsoft.com/office/officeart/2008/layout/VerticalCurvedList"/>
    <dgm:cxn modelId="{CDB3D9A6-7886-4695-BAE3-E127CF478251}" type="presOf" srcId="{0DF77471-F199-4279-BA57-BF11902B6582}" destId="{01E8FF31-F598-4AE1-808E-00B58D191F47}" srcOrd="0" destOrd="0" presId="urn:microsoft.com/office/officeart/2008/layout/VerticalCurvedList"/>
    <dgm:cxn modelId="{18B0E5B2-53D8-44EF-8F70-DD3D117F037B}" srcId="{605ECD30-582C-4683-BE9A-0B7F49AEA1FE}" destId="{1AB3F5AC-C47D-43B9-A28F-895F884E96BC}" srcOrd="1" destOrd="0" parTransId="{2E550A7E-7151-40D2-887A-1D9C03F3B4B7}" sibTransId="{51624437-32D9-42C9-9FA3-D60D6E685FB4}"/>
    <dgm:cxn modelId="{C8ABE9B9-778A-4AC2-8BC4-1FC0910D460B}" type="presOf" srcId="{1AB3F5AC-C47D-43B9-A28F-895F884E96BC}" destId="{1AFEC353-92C2-4548-991B-862BAC0C0E0C}" srcOrd="0" destOrd="0" presId="urn:microsoft.com/office/officeart/2008/layout/VerticalCurvedList"/>
    <dgm:cxn modelId="{21D06ABC-1302-45C6-B74D-BE74EA9D019A}" srcId="{605ECD30-582C-4683-BE9A-0B7F49AEA1FE}" destId="{0DF77471-F199-4279-BA57-BF11902B6582}" srcOrd="0" destOrd="0" parTransId="{B627B883-50D3-41FE-A096-0C40A8829D06}" sibTransId="{A88887F8-942A-4365-A05B-FE1492A67E34}"/>
    <dgm:cxn modelId="{2A78FFDB-CD06-4AA7-96DC-9FDB6939600F}" type="presOf" srcId="{605ECD30-582C-4683-BE9A-0B7F49AEA1FE}" destId="{DA100C16-4044-4E39-971E-34944FD292F5}" srcOrd="0" destOrd="0" presId="urn:microsoft.com/office/officeart/2008/layout/VerticalCurvedList"/>
    <dgm:cxn modelId="{2ED54A8D-D6AF-4768-A043-1F9D08E51AAA}" type="presParOf" srcId="{DA100C16-4044-4E39-971E-34944FD292F5}" destId="{E9C4CB98-A86D-404A-87FA-6251068D5417}" srcOrd="0" destOrd="0" presId="urn:microsoft.com/office/officeart/2008/layout/VerticalCurvedList"/>
    <dgm:cxn modelId="{6F2E6CEE-C95C-4CB6-931D-530B0E0FAB13}" type="presParOf" srcId="{E9C4CB98-A86D-404A-87FA-6251068D5417}" destId="{7EA910B1-3540-410A-A01E-9D7CA6D08AAE}" srcOrd="0" destOrd="0" presId="urn:microsoft.com/office/officeart/2008/layout/VerticalCurvedList"/>
    <dgm:cxn modelId="{066C81A4-1F06-4488-A353-5B4C6539E391}" type="presParOf" srcId="{7EA910B1-3540-410A-A01E-9D7CA6D08AAE}" destId="{7ECE3D23-3C5F-4024-8689-062B34F1E605}" srcOrd="0" destOrd="0" presId="urn:microsoft.com/office/officeart/2008/layout/VerticalCurvedList"/>
    <dgm:cxn modelId="{EC80A3C8-95A1-40E6-BB40-A62FE2F9B8D0}" type="presParOf" srcId="{7EA910B1-3540-410A-A01E-9D7CA6D08AAE}" destId="{1DB97848-B9C3-4BA6-BF99-3BB25A47715D}" srcOrd="1" destOrd="0" presId="urn:microsoft.com/office/officeart/2008/layout/VerticalCurvedList"/>
    <dgm:cxn modelId="{814D2FA0-CC90-42A2-A714-0A86B7C5CD42}" type="presParOf" srcId="{7EA910B1-3540-410A-A01E-9D7CA6D08AAE}" destId="{ABB9A02E-0055-4BF4-AAB5-A4C37819E1E7}" srcOrd="2" destOrd="0" presId="urn:microsoft.com/office/officeart/2008/layout/VerticalCurvedList"/>
    <dgm:cxn modelId="{C200060F-7E5A-4056-BDD7-8F08EC55FCBF}" type="presParOf" srcId="{7EA910B1-3540-410A-A01E-9D7CA6D08AAE}" destId="{CE4E37D1-E3E6-4D9D-A4CF-99FDD12193DD}" srcOrd="3" destOrd="0" presId="urn:microsoft.com/office/officeart/2008/layout/VerticalCurvedList"/>
    <dgm:cxn modelId="{A86CAD01-072F-4B38-942B-065F805567ED}" type="presParOf" srcId="{E9C4CB98-A86D-404A-87FA-6251068D5417}" destId="{01E8FF31-F598-4AE1-808E-00B58D191F47}" srcOrd="1" destOrd="0" presId="urn:microsoft.com/office/officeart/2008/layout/VerticalCurvedList"/>
    <dgm:cxn modelId="{B8A030FD-9DAC-4578-9023-3BFBAE321505}" type="presParOf" srcId="{E9C4CB98-A86D-404A-87FA-6251068D5417}" destId="{4D8572A3-1FBB-48AD-9B0E-3D93BE22F847}" srcOrd="2" destOrd="0" presId="urn:microsoft.com/office/officeart/2008/layout/VerticalCurvedList"/>
    <dgm:cxn modelId="{6BD2E9CA-790B-4B65-AF9E-95C9CC3BC612}" type="presParOf" srcId="{4D8572A3-1FBB-48AD-9B0E-3D93BE22F847}" destId="{C6B199B0-6953-4B8C-A9FD-DB202442AC9C}" srcOrd="0" destOrd="0" presId="urn:microsoft.com/office/officeart/2008/layout/VerticalCurvedList"/>
    <dgm:cxn modelId="{E7AC7E2C-4865-4A77-A676-F728C9612525}" type="presParOf" srcId="{E9C4CB98-A86D-404A-87FA-6251068D5417}" destId="{1AFEC353-92C2-4548-991B-862BAC0C0E0C}" srcOrd="3" destOrd="0" presId="urn:microsoft.com/office/officeart/2008/layout/VerticalCurvedList"/>
    <dgm:cxn modelId="{7F11C06F-444F-46E2-8251-7384054839B2}" type="presParOf" srcId="{E9C4CB98-A86D-404A-87FA-6251068D5417}" destId="{4F11ECD4-D743-4998-BD50-3F4FBF8E281A}" srcOrd="4" destOrd="0" presId="urn:microsoft.com/office/officeart/2008/layout/VerticalCurvedList"/>
    <dgm:cxn modelId="{47905BD7-A00E-4A78-B5CB-766BF68078EB}" type="presParOf" srcId="{4F11ECD4-D743-4998-BD50-3F4FBF8E281A}" destId="{47284932-6F79-47CD-B318-AC6CF51C46EC}" srcOrd="0" destOrd="0" presId="urn:microsoft.com/office/officeart/2008/layout/VerticalCurvedList"/>
    <dgm:cxn modelId="{F022F8EE-93A9-4732-8E6F-23DCC8AAA444}" type="presParOf" srcId="{E9C4CB98-A86D-404A-87FA-6251068D5417}" destId="{1EB24A62-9994-4BD2-A346-44E09284BDEC}" srcOrd="5" destOrd="0" presId="urn:microsoft.com/office/officeart/2008/layout/VerticalCurvedList"/>
    <dgm:cxn modelId="{33FF33F6-AA5C-459E-A887-9FFEAF0CAD66}" type="presParOf" srcId="{E9C4CB98-A86D-404A-87FA-6251068D5417}" destId="{E8757A23-76A0-4486-BA1B-C67568AAA64D}" srcOrd="6" destOrd="0" presId="urn:microsoft.com/office/officeart/2008/layout/VerticalCurvedList"/>
    <dgm:cxn modelId="{1F708ACB-95C2-4110-84AA-452BF1000352}" type="presParOf" srcId="{E8757A23-76A0-4486-BA1B-C67568AAA64D}" destId="{B2C2E610-1933-4768-9634-14C434715AE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97848-B9C3-4BA6-BF99-3BB25A47715D}">
      <dsp:nvSpPr>
        <dsp:cNvPr id="0" name=""/>
        <dsp:cNvSpPr/>
      </dsp:nvSpPr>
      <dsp:spPr>
        <a:xfrm>
          <a:off x="-5427139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E8FF31-F598-4AE1-808E-00B58D191F47}">
      <dsp:nvSpPr>
        <dsp:cNvPr id="0" name=""/>
        <dsp:cNvSpPr/>
      </dsp:nvSpPr>
      <dsp:spPr>
        <a:xfrm>
          <a:off x="666323" y="480060"/>
          <a:ext cx="6468328" cy="960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95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u="none" kern="1200"/>
            <a:t>Мандат </a:t>
          </a:r>
          <a:r>
            <a:rPr lang="ru-RU" sz="1800" u="none" kern="1200">
              <a:solidFill>
                <a:srgbClr val="71DAFF"/>
              </a:solidFill>
            </a:rPr>
            <a:t>учреждения</a:t>
          </a:r>
        </a:p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666323" y="480060"/>
        <a:ext cx="6468328" cy="960120"/>
      </dsp:txXfrm>
    </dsp:sp>
    <dsp:sp modelId="{C6B199B0-6953-4B8C-A9FD-DB202442AC9C}">
      <dsp:nvSpPr>
        <dsp:cNvPr id="0" name=""/>
        <dsp:cNvSpPr/>
      </dsp:nvSpPr>
      <dsp:spPr>
        <a:xfrm>
          <a:off x="66248" y="360045"/>
          <a:ext cx="1200150" cy="12001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FEC353-92C2-4548-991B-862BAC0C0E0C}">
      <dsp:nvSpPr>
        <dsp:cNvPr id="0" name=""/>
        <dsp:cNvSpPr/>
      </dsp:nvSpPr>
      <dsp:spPr>
        <a:xfrm>
          <a:off x="1015326" y="1920240"/>
          <a:ext cx="6119324" cy="960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95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u="none" kern="1200"/>
            <a:t>Законодательство:</a:t>
          </a:r>
          <a:r>
            <a:rPr lang="ru-RU" sz="1800" u="none" kern="1200">
              <a:solidFill>
                <a:srgbClr val="71DAFF"/>
              </a:solidFill>
            </a:rPr>
            <a:t> местное, региональное, национальное, международное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015326" y="1920240"/>
        <a:ext cx="6119324" cy="960120"/>
      </dsp:txXfrm>
    </dsp:sp>
    <dsp:sp modelId="{47284932-6F79-47CD-B318-AC6CF51C46EC}">
      <dsp:nvSpPr>
        <dsp:cNvPr id="0" name=""/>
        <dsp:cNvSpPr/>
      </dsp:nvSpPr>
      <dsp:spPr>
        <a:xfrm>
          <a:off x="415251" y="1800224"/>
          <a:ext cx="1200150" cy="12001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B24A62-9994-4BD2-A346-44E09284BDEC}">
      <dsp:nvSpPr>
        <dsp:cNvPr id="0" name=""/>
        <dsp:cNvSpPr/>
      </dsp:nvSpPr>
      <dsp:spPr>
        <a:xfrm>
          <a:off x="666323" y="3360420"/>
          <a:ext cx="6468328" cy="960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95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u="none" kern="1200">
              <a:solidFill>
                <a:schemeClr val="bg1"/>
              </a:solidFill>
            </a:rPr>
            <a:t>Другие критерии –– </a:t>
          </a:r>
          <a:r>
            <a:rPr lang="ru-RU" sz="1800" u="none" kern="1200">
              <a:solidFill>
                <a:srgbClr val="71DAFF"/>
              </a:solidFill>
            </a:rPr>
            <a:t>контекст: городская или сельская местность, изоляция, плотность населения…</a:t>
          </a:r>
        </a:p>
      </dsp:txBody>
      <dsp:txXfrm>
        <a:off x="666323" y="3360420"/>
        <a:ext cx="6468328" cy="960120"/>
      </dsp:txXfrm>
    </dsp:sp>
    <dsp:sp modelId="{B2C2E610-1933-4768-9634-14C434715AED}">
      <dsp:nvSpPr>
        <dsp:cNvPr id="0" name=""/>
        <dsp:cNvSpPr/>
      </dsp:nvSpPr>
      <dsp:spPr>
        <a:xfrm>
          <a:off x="66248" y="3240405"/>
          <a:ext cx="1200150" cy="12001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07" y="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1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4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07" y="942991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fld id="{E5F18FF9-29BD-4535-B5C9-375A218A0C7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07" y="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8313" y="744538"/>
            <a:ext cx="58626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293" y="4716542"/>
            <a:ext cx="5439089" cy="446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1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07" y="9429910"/>
            <a:ext cx="2945184" cy="496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2" tIns="45656" rIns="91312" bIns="45656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u="none">
                <a:latin typeface="Arial" charset="0"/>
              </a:defRPr>
            </a:lvl1pPr>
          </a:lstStyle>
          <a:p>
            <a:pPr>
              <a:defRPr/>
            </a:pPr>
            <a:fld id="{0FC31188-EB0F-41C4-A4E2-ADE25AA12F0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/>
              <a:t>На этом дисплее нет звуковой дорожки.</a:t>
            </a:r>
          </a:p>
          <a:p>
            <a:endParaRPr lang="it-IT" dirty="0"/>
          </a:p>
          <a:p>
            <a:r>
              <a:rPr lang="ru-RU" b="1"/>
              <a:t>[Заметки по оформлению:</a:t>
            </a:r>
            <a:r>
              <a:rPr lang="ru-RU"/>
              <a:t> На этом слайде будет звучать музыка фонового трека. Фоновым изображением будут помещения ЕЦПКЗ</a:t>
            </a:r>
            <a:r>
              <a:rPr lang="ru-RU" b="1"/>
              <a:t>]</a:t>
            </a:r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D69AFB-8D47-4EB5-B652-9EE217EAE72C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/>
              <a:t>На уровне ЕС решение 1082 о серьезных трансграничных угрозах здоровью людей Обеспечивает всеобъемлющий и согласованный подход к обеспечению готовности, раннему предупреждению, оценке рисков и реагированию на кризисы Угрозы, требующие внимания, могут иметь биологическое, химическое, экологическое или иное происхождение и оказывать влияние на здоровье граждан ЕС. 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6125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776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97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69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241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813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85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957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C024BC-5956-4D53-89C0-5D81215A1F60}" type="slidenum">
              <a:rPr lang="en-GB" altLang="en-US" smtClean="0">
                <a:ea typeface="ＭＳ Ｐゴシック" panose="020B0600070205080204" pitchFamily="34" charset="-128"/>
              </a:rPr>
              <a:pPr>
                <a:spcBef>
                  <a:spcPct val="0"/>
                </a:spcBef>
              </a:pPr>
              <a:t>10</a:t>
            </a:fld>
            <a:endParaRPr lang="en-GB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7787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00"/>
              <a:t>В дополнение к событиям, которые регулируются национальными и международными нормативно-правовыми актами, может быть использован ряд других критериев для определения и применения используемых в ходе эпидемического анализа критериев фильтрации. Они могут варьироваться в зависимости от мандата учреждения, но их целью является улучшение и повышение чувствительности процесса ЭА. Ответственность за определение и применение этих критериев лежит на группе, отвечающей за процесс эпидемического анализа. Со временем они могут меняться.</a:t>
            </a:r>
          </a:p>
          <a:p>
            <a:r>
              <a:rPr lang="ru-RU" sz="1000"/>
              <a:t>Как определить событие, начиная с сообщения о нем?</a:t>
            </a:r>
          </a:p>
          <a:p>
            <a:r>
              <a:rPr lang="ru-RU" sz="1000"/>
              <a:t>Информация, собранная на этапе скрининга, может быть отфильтрована путем категоризации. На основании потребностей и мандата эксперта по ЭА можно определить несколько основных категорий. </a:t>
            </a:r>
          </a:p>
          <a:p>
            <a:r>
              <a:rPr lang="ru-RU" sz="1000"/>
              <a:t>Для инфекционных заболеваний человека основные критерии – это: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/>
              <a:t>Болезнь человека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/>
              <a:t>Географическое положение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/>
              <a:t>Время возникновения (обычно самое недавнее)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/>
              <a:t>Необычная динамика заболеваемости и смертности, например, резкое увеличение числа случаев или большого числа смертей.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/>
              <a:t>Неизвестная болезнь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/>
              <a:t>Некоторые из известных болезней или патогенов: например, заболевания и патогены, перечисленные в приложении 2 ММСП, заболевания и патогены, которые являются типичными/нетипичными в стране или рассматриваемом регионе, заболевания, распространенные в соседних странах или странах, которые являются частыми туристическими направлениями.</a:t>
            </a:r>
          </a:p>
          <a:p>
            <a:r>
              <a:rPr lang="ru-RU" sz="1000" baseline="0"/>
              <a:t>Как только будут установлены основные критерии фильтрации, могут и должны быть рассмотрены дополнительные критерии, такие как сезонность, наличие экологических детерминантов (например, комары, купальный сезон, жаркое лето, мягкая зима).</a:t>
            </a:r>
          </a:p>
          <a:p>
            <a:r>
              <a:rPr lang="ru-RU" sz="1000" baseline="0"/>
              <a:t>Информация о загрязненных продуктах питания или воде, необычной смертности или вспышках болезней у животных, которым могут подвергаться люди.</a:t>
            </a:r>
          </a:p>
          <a:p>
            <a:r>
              <a:rPr lang="ru-RU" sz="1000" baseline="0"/>
              <a:t>Изменения в эпидемиологии или биологии известной болезни, например, выявление нового способа передачи.</a:t>
            </a:r>
          </a:p>
          <a:p>
            <a:r>
              <a:rPr lang="ru-RU" sz="1000" baseline="0"/>
              <a:t>Популяция, подвергнутая риску или пострадавшие популяции.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C31188-EB0F-41C4-A4E2-ADE25AA12F0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6310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0086" y="4559067"/>
            <a:ext cx="5439089" cy="4467384"/>
          </a:xfrm>
        </p:spPr>
        <p:txBody>
          <a:bodyPr/>
          <a:lstStyle/>
          <a:p>
            <a:r>
              <a:rPr lang="ru-RU" sz="11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Эксперты по эпидемическому анализу ЕЦПКЗ используют дополнительные критерии по сравнению с критериями СРПР и ММСП.  Это необходимо для обеспечения высокой чувствительности фильтрации, позволяющей обнаружить малейший сигнал о потенциальном событии или угрозе в области общественного здоровья. Такими критериями являются:</a:t>
            </a:r>
          </a:p>
          <a:p>
            <a:pPr marL="171450" lvl="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Вспышки заболеваний или события, связанные с инфекционными заболеваниями, распространяющиеся на более чем одну страну ЕС/ЕЭЗ или с потенциальной текущей передачей инфекции (например, самолет, круизный лайнер, школа…).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Когда существует риск ввоза или распространения заболевания между странами в пределах ЕС/ЕЭЗ, или которые предполагают уведомление о заболевании, ранее не выявленном в ЕС, или о заболевании, которое считалось ликвидированным.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</a:rPr>
              <a:t>Вспышки заболеваний или события, связанные с инфекционными заболеваниями, которые могут потребовать своевременных и скоординированных действий ЕС по их сдерживанию, такие как отслеживание контактов через внутренние границы ЕС, что требует обмена информацией.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</a:rPr>
              <a:t>Событие, связанное с инфекционной болезнью, имеющее большой общественный, медийный или политический интерес в ЕС (напр., внезапная смерть гражданина ЕС).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</a:rPr>
              <a:t>Вспышки заболеваний или события, которые могут оказать значительное воздействие на общественное здоровье, или в случаях, когда может быть запрошена помощь ЕС.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</a:rPr>
              <a:t>Серьезные, нетипичные или внезапные события в области общественного здоровья или вспышка заболевания неизвестного происхождения.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</a:rPr>
              <a:t>События в области общественного здоровья, представляющие значительный риск ограничений на перемещение и торговлю.</a:t>
            </a:r>
          </a:p>
          <a:p>
            <a:pPr marL="171450" indent="-171450">
              <a:buFont typeface="Arial" panose="020B0604020202020204" pitchFamily="34" charset="0"/>
              <a:buChar char="‒"/>
            </a:pPr>
            <a:r>
              <a:rPr lang="ru-RU" sz="1100">
                <a:solidFill>
                  <a:schemeClr val="tx1"/>
                </a:solidFill>
              </a:rPr>
              <a:t>Предупреждение в СМИ о весьма высоком воздействии: крупные террористические акты с возможным вовлечением граждан ЕС, стихийное бедствие с большим количеством разрушений, затрагивающих граждан ЕС/ЕЭЗ, а также события, приводящие к большому количеству раненых и погибших, возможно, включая граждан ЕС.</a:t>
            </a:r>
          </a:p>
          <a:p>
            <a:r>
              <a:rPr lang="ru-RU" sz="11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Значительное развитие событий в условиях открытой угрозы, которое может стать причиной одного из вышеупомянутых критериев.  Случаи заболевания неприродного происхождения и по крайней мере один из вышеупомянутых критериев.</a:t>
            </a:r>
          </a:p>
          <a:p>
            <a:pPr lvl="0"/>
            <a:r>
              <a:rPr lang="ru-RU" sz="11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Критерии фильтрации могут быть характерны для определенных событий, например, массового скопления людей, конкретного заболевания, такого как лихорадка Эбола, или кори, а также конкретной страны, представляющей интерес.</a:t>
            </a:r>
          </a:p>
          <a:p>
            <a:endParaRPr lang="en-GB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C31188-EB0F-41C4-A4E2-ADE25AA12F0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2919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20738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Массовые скопления могут повлиять на распространение заболеваний или на систему надзора. Мероприятия с массовым скоплением людей могут перегрузить ресурсы страны или сообщества, связанные с планированием и реагированием.</a:t>
            </a:r>
          </a:p>
          <a:p>
            <a:pPr defTabSz="820738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ЭА должен ответить на следующий вопрос: Проводится ли какое-либо крупное массовое мероприятие в затронутом сообществе? Как страна справляется с этим массовым скоплением людей?</a:t>
            </a:r>
          </a:p>
          <a:p>
            <a:pPr defTabSz="820738"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200" b="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Критерии фильтрации корректируются при отслеживании мероприятий с массовым скоплением людей, так как они требуют повышение точности анализа. Кроме того, действия ЭА больше фокусируются на географическом положении.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9420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936589" y="9586997"/>
            <a:ext cx="3010521" cy="5050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D0925D-28AA-42AD-8A11-62B73F4D623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5763" y="579438"/>
            <a:ext cx="4059237" cy="25781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Массовое скопление людей: мы производим анализ перед массовым мероприятием, проводим мониторинг во время массового мероприятия и делаем вывод ПОСЛЕ массового мероприятия</a:t>
            </a:r>
          </a:p>
          <a:p>
            <a:pPr eaLnBrk="1" hangingPunct="1"/>
            <a:endParaRPr lang="en-GB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134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 дополнение к событиям, которые регулируются национальными и международными нормативно-правовыми актами, может быть использован ряд других критериев для определения и применения используемых в ходе эпидемического анализа критериев фильтрации. Они могут варьироваться в зависимости от мандата учреждения, но их целью является улучшение и повышение чувствительности процесса ЭА. Ответственность за определение и применение этих критериев лежит на группе, отвечающей за процесс эпидемического анализа. Со временем они могут меняться.</a:t>
            </a:r>
          </a:p>
          <a:p>
            <a:r>
              <a:rPr lang="ru-RU" sz="10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Как определить событие, начиная с сообщения о нем?</a:t>
            </a:r>
          </a:p>
          <a:p>
            <a:r>
              <a:rPr lang="ru-RU" sz="10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Информация, собранная на этапе скрининга, может быть отфильтрована путем категоризации. На основании потребностей и мандата эксперта по ЭА можно определить несколько основных категорий. </a:t>
            </a:r>
          </a:p>
          <a:p>
            <a:r>
              <a:rPr lang="ru-RU" sz="10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Для инфекционных заболеваний человека основные критерии – это: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 dirty="0"/>
              <a:t>Болезнь человека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 dirty="0"/>
              <a:t>Географическое положение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 dirty="0"/>
              <a:t>Время возникновения (обычно самое недавнее)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 dirty="0"/>
              <a:t>Необычная динамика заболеваемости и смертности, например, резкое увеличение числа случаев или большого числа смертей.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 dirty="0"/>
              <a:t>Неизвестная болезнь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aseline="0" dirty="0"/>
              <a:t>Некоторые из известных болезней или патогенов: например, заболевания и патогены, перечисленные в приложении 2 ММСП, заболевания и патогены, которые являются типичными/нетипичными в стране или рассматриваемом регионе, заболевания, распространенные в соседних странах или странах, которые являются частыми туристическими направлениями.</a:t>
            </a:r>
          </a:p>
          <a:p>
            <a:r>
              <a:rPr lang="ru-RU" sz="1000" baseline="0" dirty="0"/>
              <a:t>Как только будут установлены основные критерии фильтрации, могут и должны быть рассмотрены дополнительные критерии, такие как сезонность, наличие экологических детерминантов (например, комары, купальный сезон, жаркое лето, мягкая зима).</a:t>
            </a:r>
          </a:p>
          <a:p>
            <a:r>
              <a:rPr lang="ru-RU" sz="1000" baseline="0" dirty="0"/>
              <a:t>Информация о загрязненных продуктах питания или воде, необычной смертности или вспышках болезней у животных, которым могут подвергаться люди.</a:t>
            </a:r>
          </a:p>
          <a:p>
            <a:r>
              <a:rPr lang="ru-RU" sz="1000" baseline="0" dirty="0"/>
              <a:t>Изменения в эпидемиологии или биологии известной болезни, например, выявление нового способа передачи.</a:t>
            </a:r>
          </a:p>
          <a:p>
            <a:r>
              <a:rPr lang="ru-RU" sz="1000" baseline="0" dirty="0"/>
              <a:t>Популяция, подвергнутая риску или пострадавшие популяции.</a:t>
            </a:r>
          </a:p>
          <a:p>
            <a:endParaRPr lang="en-GB" baseline="0" dirty="0"/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C31188-EB0F-41C4-A4E2-ADE25AA12F0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9239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Нередко во время фильтрации эксперту по ЭА необходима дополнительная информация для первичной оценки того, не является ли обнаружение нетипичным. Это делается путем проверки эпидемиологической ситуации с рассматриваемым заболеванием в стране или регионе.</a:t>
            </a:r>
          </a:p>
          <a:p>
            <a:endParaRPr lang="en-GB" dirty="0"/>
          </a:p>
          <a:p>
            <a:r>
              <a:rPr lang="ru-RU"/>
              <a:t>Всегда рекомендуется проверять официальную информацию на веб-сайтах соответствующих национальных заинтересованных сторон в области общественного здравоохранения, таких как министерство здравоохранения или институты общественного здравоохранения, а также институты инфекционных заболеваний.</a:t>
            </a:r>
          </a:p>
          <a:p>
            <a:r>
              <a:rPr lang="ru-RU"/>
              <a:t>Тем не менее, уровень представленных данных может варьироваться в зависимости от страны и заинтересованных сторон в затрагиваемой стране. </a:t>
            </a:r>
          </a:p>
          <a:p>
            <a:r>
              <a:rPr lang="ru-RU"/>
              <a:t>Так, эксперт по ЭА может быть заинтересован в кратком эпидемиологическом обзоре из других источников (серая литература), таких как GIDEON (данные надзора на основе показателей и событий), АТЛАС EЦПКЗ (надзор на основе показателей), веб-сайты ВОЗ, ЦПКЗ США и другие общедоступные источники. В некоторых случаях можно связаться с национальным координационным центром по выявлению угрозы, чтобы получить информацию об эпидемиологической ситуации и проверить это событие.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7162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0">
                <a:solidFill>
                  <a:schemeClr val="tx1"/>
                </a:solidFill>
              </a:rPr>
              <a:t>Атлас эпиднадзора за инфекционными заболеваниями - это инструмент, взаимодействующий с последними доступными данными о ряде инфекционных заболеваний. Интерфейс позволяет пользователям работать с данными и использовать их для создания разнообразных таблиц и карт. Информация, содержащаяся в базе данных, предоставляемой в ATLAS, доступна ЕЦПКЗ, собирающему данные из государств-членов через Европейскую систему эпиднадзора (TESSy).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122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Желтая книга ЦПКЗ (Информация по Здоровью для Международных Путешествий) публикуется каждые два года в качестве ресурса для медицинских работников, оказывающих помощь иностранным туристам. Полностью пересмотренная и обновленная «Желтая книга ЦПКЗ 2020» включает самые актуальные рекомендации правительства США по охране здоровья во время путешествий, в том числе рекомендации по вакцинации перед путешествием, медицинские советы относительно конкретных туристических целей, а также удобные в использовании карты, таблицы и диаграммы.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1660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Всемирная сеть по инфекционным заболеваниям и эпидемиологии (GIDEON)</a:t>
            </a:r>
            <a:r>
              <a:rPr lang="ru-RU"/>
              <a:t> – это веб-программа по поддержке в принятии решений и информатики в области инфекционных заболеваний и географической медицины. GIDEON занимается борьбой с этой проблемой, создавая диагноз с помощью географических индикаторов, карту статуса болезни в истории, подробный список потенциальных вакцин и методов лечения, и, наконец, список всех потенциальных видов болезни или вспышек, таких как классификация бактерий.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521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AA12E-B2E4-49BB-B911-F9334AD83618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z="1000" b="1"/>
              <a:t>[аудио запись]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000" u="none" noProof="1">
                <a:latin typeface="Arial" charset="0"/>
                <a:cs typeface="Times New Roman" pitchFamily="18" charset="0"/>
              </a:rPr>
              <a:t>По завершении работы с данным блоком вы поймете: Что такое фильтрация и каковы ее основные критерии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it-IT" sz="1000" u="none" noProof="1">
              <a:latin typeface="Arial" charset="0"/>
              <a:cs typeface="Times New Roman" pitchFamily="18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sz="1000" u="none" dirty="0">
              <a:latin typeface="Arial" charset="0"/>
              <a:cs typeface="Times New Roman" pitchFamily="18" charset="0"/>
            </a:endParaRPr>
          </a:p>
          <a:p>
            <a:pPr eaLnBrk="1" hangingPunct="1"/>
            <a:r>
              <a:rPr lang="ru-RU" sz="1000" b="1"/>
              <a:t>[Заметки по оформлению:</a:t>
            </a:r>
            <a:r>
              <a:rPr lang="ru-RU" sz="1000"/>
              <a:t> На этом слайде будет звучать музыка фонового трека.</a:t>
            </a:r>
            <a:r>
              <a:rPr lang="ru-RU" sz="1000" b="1"/>
              <a:t>]</a:t>
            </a:r>
          </a:p>
          <a:p>
            <a:pPr eaLnBrk="1" hangingPunct="1"/>
            <a:endParaRPr lang="it-IT" noProof="1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0125" y="1143000"/>
            <a:ext cx="48577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571ED2-4B5D-4287-9D41-E7746ED3F025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3537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76DB0A-FDBE-4127-BC25-FA8B00502731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sz="1000" noProof="1">
                <a:latin typeface="Arial" panose="020B0604020202020204" pitchFamily="34" charset="0"/>
                <a:cs typeface="Arial" panose="020B0604020202020204" pitchFamily="34" charset="0"/>
              </a:rPr>
              <a:t>В этом блоке мы познакомились с процессом фильтрации, его критериями и узнали, как идентифицировать событие исходя из сигнала. Кроме того, мы поговорили о критериях СРПР и ММСП.</a:t>
            </a:r>
          </a:p>
        </p:txBody>
      </p:sp>
    </p:spTree>
    <p:extLst>
      <p:ext uri="{BB962C8B-B14F-4D97-AF65-F5344CB8AC3E}">
        <p14:creationId xmlns:p14="http://schemas.microsoft.com/office/powerpoint/2010/main" val="855068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u="none">
                <a:latin typeface="Arial" charset="0"/>
                <a:cs typeface="Times New Roman" pitchFamily="18" charset="0"/>
              </a:rPr>
              <a:t>Фильтрация является вторым этапом процесса ЭА при детальном рассмотрении процесса ЭА.</a:t>
            </a:r>
          </a:p>
          <a:p>
            <a:r>
              <a:rPr lang="ru-RU" sz="1200" b="0" u="none">
                <a:latin typeface="Arial" charset="0"/>
                <a:cs typeface="Times New Roman" pitchFamily="18" charset="0"/>
              </a:rPr>
              <a:t>     </a:t>
            </a:r>
          </a:p>
          <a:p>
            <a:r>
              <a:rPr lang="ru-RU" sz="1200" b="0" u="none">
                <a:latin typeface="Arial" charset="0"/>
                <a:cs typeface="Times New Roman" pitchFamily="18" charset="0"/>
              </a:rPr>
              <a:t>Целью фильтрации является отбор и принятие решения о том, какая информация может составлять предмет интереса, требующий дальнейшего изучения и последующих действий, а какая информация должна быть отброшена на ранних стадиях процесса скрининга.</a:t>
            </a:r>
          </a:p>
          <a:p>
            <a:endParaRPr lang="en-GB" sz="1200" b="0" u="none" dirty="0">
              <a:latin typeface="Arial" charset="0"/>
              <a:cs typeface="Times New Roman" pitchFamily="18" charset="0"/>
            </a:endParaRPr>
          </a:p>
          <a:p>
            <a:r>
              <a:rPr lang="ru-RU" sz="1200" b="0" u="none">
                <a:latin typeface="Arial" charset="0"/>
                <a:cs typeface="Times New Roman" pitchFamily="18" charset="0"/>
              </a:rPr>
              <a:t>Критерии, связанные с фильтрацией поступающей информации, должны быть определены на начальном этапе процесса эпидемического анализа. В информации, к которой вы получите доступ, будет много фоновых помех, и вам нужно будет определить и применить критерии фильтрации, рассмотренные в этом разделе пособия, чтобы оптимизировать чувствительность процесса скрининга.</a:t>
            </a:r>
          </a:p>
          <a:p>
            <a:endParaRPr lang="en-GB" sz="1200" b="0" u="none" dirty="0">
              <a:latin typeface="Arial" charset="0"/>
              <a:cs typeface="Times New Roman" pitchFamily="18" charset="0"/>
            </a:endParaRPr>
          </a:p>
          <a:p>
            <a:r>
              <a:rPr lang="ru-RU" sz="1200" b="0" u="none">
                <a:latin typeface="Arial" charset="0"/>
                <a:cs typeface="Times New Roman" pitchFamily="18" charset="0"/>
              </a:rPr>
              <a:t>После фильтрации, информация проходит анализ и оценку.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7667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Критерии организации процесса фильтрации должны учитывать три ключевых фактора: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/>
              <a:t>Мандат, применяемый к учреждению или организации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/>
              <a:t>Законодательство в области здравоохранения на региональном, национальном и международном уровнях, которое может диктовать характер угроз и болезней, подлежащих мониторингу и анализу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/>
              <a:t>Другие критерии, не имеющие обязательной юридической силы, которые устанавливаются учреждением с целью повышения точности эпидемического анализа и повышения вероятности обнаружения значимых событий.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0930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53532" y="4694082"/>
            <a:ext cx="5439089" cy="4467384"/>
          </a:xfrm>
        </p:spPr>
        <p:txBody>
          <a:bodyPr/>
          <a:lstStyle/>
          <a:p>
            <a:r>
              <a:rPr lang="ru-RU"/>
              <a:t>Мандат учреждения определяет сферу деятельности, цели и масштаб действий в области эпидемического анализа. Некоторые учреждения в соответствии со своим мандатом сосредоточивают внимание на конкретных рисках для здоровья, таких как инфекционные заболевания, химические, ядерные и экологические риски, здоровье человека, здоровье животных; другие используют комплексный подход по отношению к опасностям. </a:t>
            </a:r>
          </a:p>
          <a:p>
            <a:r>
              <a:rPr lang="ru-RU"/>
              <a:t>Обычно мандат также определяет географические границы юрисдикции и подлежащую надзору популяцию.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036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Здесь в качестве примера мандата мы использовали выдержку из учредительного регламента ЕЦПКЗ, из которой ясно понятна описываемая сфера деятельности.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238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Помимо мандата, которым может обладать то или иное учреждение, существуют дополнительные юридически обязательные законы, которые необходимо соблюдать. Некоторые из них носят международный характер, другие – национальный, но иногда могут быть субнациональными и применяться только в определенных юрисдикциях.</a:t>
            </a:r>
          </a:p>
          <a:p>
            <a:endParaRPr lang="en-GB" dirty="0"/>
          </a:p>
          <a:p>
            <a:r>
              <a:rPr lang="ru-RU"/>
              <a:t>Мы подробно рассмотрим требования, установленные Международными медико-санитарными правилами, законодательством ЕС о серьезных трансграничных угрозах здоровью, и приведем примеры субнациональных требований к мониторингу событий в области здравоохранения.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728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Международные медико-санитарные правила, или ММСП (2005 г.), представляют собой соглашение между 196 странами, включая все государства-члены ВОЗ, о совместной работе по обеспечению глобальной охраны здоровья.</a:t>
            </a:r>
          </a:p>
          <a:p>
            <a:endParaRPr lang="en-GB" dirty="0"/>
          </a:p>
          <a:p>
            <a:r>
              <a:rPr lang="ru-RU"/>
              <a:t>Целью и сферой применения этих Правил являются предотвращение, защита, контроль и обеспечение ответных мер общественного здравоохранения в связи с международным распространением заболевания таким образом, чтобы они были </a:t>
            </a:r>
            <a:r>
              <a:rPr lang="ru-RU" b="1"/>
              <a:t>соразмерны </a:t>
            </a:r>
            <a:r>
              <a:rPr lang="ru-RU"/>
              <a:t>(пропорциональны) рискам для общественного здоровья и ограничивались ими, а также не создавали ненужных помех для международных перевозок и торговли. </a:t>
            </a:r>
          </a:p>
          <a:p>
            <a:pPr>
              <a:defRPr/>
            </a:pPr>
            <a:endParaRPr lang="en-GB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/>
              <a:t>Пересмотренные ММСП определяют чрезвычайную ситуацию в области общественного здравоохранения, имеющую международное значение (PHEIC), как чрезвычайное событие в области общественного здравоохранения, которое, как считается, представляет опасность для здоровья населения других государств в результате международного распространения заболевания и потенциально требует скоординированных международных ответных мер.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C31188-EB0F-41C4-A4E2-ADE25AA12F0C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1293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В соответствии со статьей 6 ММСП (2005 г.). Каждое государство-участник должно оценивать события, возникающие на его территории, используя руководство по принятию решений, приведенное в Приложении 2. Каждое государство-участник должно уведомить ВОЗ, используя наиболее эффективные имеющиеся средства связи, через национальный координационный центр по ММСП и в течение 24 часов после оценки информации, касающейся общественного здоровья, обо всех событиях, которые могут представлять собой чрезвычайную ситуацию международного значения в области общественного здоровья на его территории в соответствии с руководством по принятию решений, а также о любых мерах по охране здоровья, принятых в ответ на эти события. </a:t>
            </a:r>
            <a:br>
              <a:rPr lang="ru-RU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endParaRPr lang="ru-RU" sz="120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Здесь показано Приложение 2, которое используется в качестве инструмента для определения событий, которые могут представлять собой чрезвычайную ситуацию в области общественного здоровья международного значения в соответствии с положениями ММСП (2005).</a:t>
            </a:r>
          </a:p>
          <a:p>
            <a:endParaRPr lang="en-GB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События, описанные в Международных медико-санитарных правилах, должны быть интегрированы в программы скрининга эпидемического анализа.</a:t>
            </a:r>
          </a:p>
          <a:p>
            <a:endParaRPr lang="en-GB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C31188-EB0F-41C4-A4E2-ADE25AA12F0C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3189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7868483" cy="6673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DDDDD"/>
              </a:gs>
            </a:gsLst>
            <a:path path="circle">
              <a:fillToRect l="100000" b="100000"/>
            </a:path>
            <a:tileRect t="-100000" r="-10000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>
              <a:defRPr/>
            </a:pPr>
            <a:endParaRPr lang="it-IT"/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7868483" y="895350"/>
            <a:ext cx="2932867" cy="5962650"/>
          </a:xfrm>
          <a:prstGeom prst="rect">
            <a:avLst/>
          </a:prstGeom>
          <a:gradFill flip="none" rotWithShape="1">
            <a:gsLst>
              <a:gs pos="0">
                <a:srgbClr val="69AE23">
                  <a:alpha val="50000"/>
                </a:srgbClr>
              </a:gs>
              <a:gs pos="39999">
                <a:srgbClr val="69AE23"/>
              </a:gs>
            </a:gsLst>
            <a:lin ang="162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255032" y="641351"/>
            <a:ext cx="7379048" cy="2157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3800" b="1">
                <a:solidFill>
                  <a:srgbClr val="69AE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1910" y="2890838"/>
            <a:ext cx="7362170" cy="1752600"/>
          </a:xfrm>
          <a:ln/>
        </p:spPr>
        <p:txBody>
          <a:bodyPr lIns="91440" tIns="45720" rIns="91440" bIns="45720"/>
          <a:lstStyle>
            <a:lvl1pPr marL="0" indent="0" algn="l">
              <a:buFont typeface="Wingdings" pitchFamily="2" charset="2"/>
              <a:buNone/>
              <a:tabLst/>
              <a:defRPr sz="2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539750" y="6356350"/>
            <a:ext cx="2520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23/03/2021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690938" y="6356350"/>
            <a:ext cx="3419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740650" y="6356350"/>
            <a:ext cx="2520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469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195" y="1556272"/>
            <a:ext cx="9721215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68" y="2636912"/>
            <a:ext cx="9721215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black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40968" y="6092825"/>
            <a:ext cx="2520315" cy="476250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45E3BAE9-D2AA-47CD-9FF0-AC8CE73D2A4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9112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195" y="1556272"/>
            <a:ext cx="9721215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68" y="2636912"/>
            <a:ext cx="9721215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black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40968" y="6092825"/>
            <a:ext cx="2520315" cy="476250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45E3BAE9-D2AA-47CD-9FF0-AC8CE73D2A4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85775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195" y="1556272"/>
            <a:ext cx="9721215" cy="936625"/>
          </a:xfrm>
        </p:spPr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68" y="2636912"/>
            <a:ext cx="9721215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buClr>
                <a:srgbClr val="AFC551"/>
              </a:buCl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buFontTx/>
              <a:buChar char="-"/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black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40968" y="6092825"/>
            <a:ext cx="2520315" cy="476250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45E3BAE9-D2AA-47CD-9FF0-AC8CE73D2A4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5152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69" y="1122363"/>
            <a:ext cx="8101013" cy="2387600"/>
          </a:xfrm>
        </p:spPr>
        <p:txBody>
          <a:bodyPr anchor="b"/>
          <a:lstStyle>
            <a:lvl1pPr algn="ctr">
              <a:defRPr sz="531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169" y="3602038"/>
            <a:ext cx="8101013" cy="1655762"/>
          </a:xfrm>
        </p:spPr>
        <p:txBody>
          <a:bodyPr/>
          <a:lstStyle>
            <a:lvl1pPr marL="0" indent="0" algn="ctr">
              <a:buNone/>
              <a:defRPr sz="2126"/>
            </a:lvl1pPr>
            <a:lvl2pPr marL="405033" indent="0" algn="ctr">
              <a:buNone/>
              <a:defRPr sz="1772"/>
            </a:lvl2pPr>
            <a:lvl3pPr marL="810067" indent="0" algn="ctr">
              <a:buNone/>
              <a:defRPr sz="1595"/>
            </a:lvl3pPr>
            <a:lvl4pPr marL="1215100" indent="0" algn="ctr">
              <a:buNone/>
              <a:defRPr sz="1417"/>
            </a:lvl4pPr>
            <a:lvl5pPr marL="1620134" indent="0" algn="ctr">
              <a:buNone/>
              <a:defRPr sz="1417"/>
            </a:lvl5pPr>
            <a:lvl6pPr marL="2025167" indent="0" algn="ctr">
              <a:buNone/>
              <a:defRPr sz="1417"/>
            </a:lvl6pPr>
            <a:lvl7pPr marL="2430201" indent="0" algn="ctr">
              <a:buNone/>
              <a:defRPr sz="1417"/>
            </a:lvl7pPr>
            <a:lvl8pPr marL="2835234" indent="0" algn="ctr">
              <a:buNone/>
              <a:defRPr sz="1417"/>
            </a:lvl8pPr>
            <a:lvl9pPr marL="3240268" indent="0" algn="ctr">
              <a:buNone/>
              <a:defRPr sz="1417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63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94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041" y="1295400"/>
            <a:ext cx="10113140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967" y="1709739"/>
            <a:ext cx="9316164" cy="2852737"/>
          </a:xfrm>
        </p:spPr>
        <p:txBody>
          <a:bodyPr anchor="b"/>
          <a:lstStyle>
            <a:lvl1pPr>
              <a:defRPr sz="531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967" y="4589464"/>
            <a:ext cx="9316164" cy="1500187"/>
          </a:xfrm>
        </p:spPr>
        <p:txBody>
          <a:bodyPr/>
          <a:lstStyle>
            <a:lvl1pPr marL="0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1pPr>
            <a:lvl2pPr marL="405033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2pPr>
            <a:lvl3pPr marL="810067" indent="0">
              <a:buNone/>
              <a:defRPr sz="1595">
                <a:solidFill>
                  <a:schemeClr val="tx1">
                    <a:tint val="75000"/>
                  </a:schemeClr>
                </a:solidFill>
              </a:defRPr>
            </a:lvl3pPr>
            <a:lvl4pPr marL="1215100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4pPr>
            <a:lvl5pPr marL="1620134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5pPr>
            <a:lvl6pPr marL="202516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6pPr>
            <a:lvl7pPr marL="2430201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7pPr>
            <a:lvl8pPr marL="2835234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8pPr>
            <a:lvl9pPr marL="3240268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530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593" y="1825625"/>
            <a:ext cx="4590574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8183" y="1825625"/>
            <a:ext cx="4590574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637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365126"/>
            <a:ext cx="9316164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0" y="1681163"/>
            <a:ext cx="4569477" cy="823912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5033" indent="0">
              <a:buNone/>
              <a:defRPr sz="1772" b="1"/>
            </a:lvl2pPr>
            <a:lvl3pPr marL="810067" indent="0">
              <a:buNone/>
              <a:defRPr sz="1595" b="1"/>
            </a:lvl3pPr>
            <a:lvl4pPr marL="1215100" indent="0">
              <a:buNone/>
              <a:defRPr sz="1417" b="1"/>
            </a:lvl4pPr>
            <a:lvl5pPr marL="1620134" indent="0">
              <a:buNone/>
              <a:defRPr sz="1417" b="1"/>
            </a:lvl5pPr>
            <a:lvl6pPr marL="2025167" indent="0">
              <a:buNone/>
              <a:defRPr sz="1417" b="1"/>
            </a:lvl6pPr>
            <a:lvl7pPr marL="2430201" indent="0">
              <a:buNone/>
              <a:defRPr sz="1417" b="1"/>
            </a:lvl7pPr>
            <a:lvl8pPr marL="2835234" indent="0">
              <a:buNone/>
              <a:defRPr sz="1417" b="1"/>
            </a:lvl8pPr>
            <a:lvl9pPr marL="3240268" indent="0">
              <a:buNone/>
              <a:defRPr sz="141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4000" y="2505075"/>
            <a:ext cx="456947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8183" y="1681163"/>
            <a:ext cx="4591981" cy="823912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5033" indent="0">
              <a:buNone/>
              <a:defRPr sz="1772" b="1"/>
            </a:lvl2pPr>
            <a:lvl3pPr marL="810067" indent="0">
              <a:buNone/>
              <a:defRPr sz="1595" b="1"/>
            </a:lvl3pPr>
            <a:lvl4pPr marL="1215100" indent="0">
              <a:buNone/>
              <a:defRPr sz="1417" b="1"/>
            </a:lvl4pPr>
            <a:lvl5pPr marL="1620134" indent="0">
              <a:buNone/>
              <a:defRPr sz="1417" b="1"/>
            </a:lvl5pPr>
            <a:lvl6pPr marL="2025167" indent="0">
              <a:buNone/>
              <a:defRPr sz="1417" b="1"/>
            </a:lvl6pPr>
            <a:lvl7pPr marL="2430201" indent="0">
              <a:buNone/>
              <a:defRPr sz="1417" b="1"/>
            </a:lvl7pPr>
            <a:lvl8pPr marL="2835234" indent="0">
              <a:buNone/>
              <a:defRPr sz="1417" b="1"/>
            </a:lvl8pPr>
            <a:lvl9pPr marL="3240268" indent="0">
              <a:buNone/>
              <a:defRPr sz="141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8183" y="2505075"/>
            <a:ext cx="459198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489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627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09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457200"/>
            <a:ext cx="3483716" cy="1600200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981" y="987426"/>
            <a:ext cx="5468183" cy="4873625"/>
          </a:xfrm>
        </p:spPr>
        <p:txBody>
          <a:bodyPr/>
          <a:lstStyle>
            <a:lvl1pPr>
              <a:defRPr sz="2835"/>
            </a:lvl1pPr>
            <a:lvl2pPr>
              <a:defRPr sz="2481"/>
            </a:lvl2pPr>
            <a:lvl3pPr>
              <a:defRPr sz="2126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0" y="2057400"/>
            <a:ext cx="3483716" cy="3811588"/>
          </a:xfrm>
        </p:spPr>
        <p:txBody>
          <a:bodyPr/>
          <a:lstStyle>
            <a:lvl1pPr marL="0" indent="0">
              <a:buNone/>
              <a:defRPr sz="1417"/>
            </a:lvl1pPr>
            <a:lvl2pPr marL="405033" indent="0">
              <a:buNone/>
              <a:defRPr sz="1240"/>
            </a:lvl2pPr>
            <a:lvl3pPr marL="810067" indent="0">
              <a:buNone/>
              <a:defRPr sz="1063"/>
            </a:lvl3pPr>
            <a:lvl4pPr marL="1215100" indent="0">
              <a:buNone/>
              <a:defRPr sz="886"/>
            </a:lvl4pPr>
            <a:lvl5pPr marL="1620134" indent="0">
              <a:buNone/>
              <a:defRPr sz="886"/>
            </a:lvl5pPr>
            <a:lvl6pPr marL="2025167" indent="0">
              <a:buNone/>
              <a:defRPr sz="886"/>
            </a:lvl6pPr>
            <a:lvl7pPr marL="2430201" indent="0">
              <a:buNone/>
              <a:defRPr sz="886"/>
            </a:lvl7pPr>
            <a:lvl8pPr marL="2835234" indent="0">
              <a:buNone/>
              <a:defRPr sz="886"/>
            </a:lvl8pPr>
            <a:lvl9pPr marL="3240268" indent="0">
              <a:buNone/>
              <a:defRPr sz="88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2436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457200"/>
            <a:ext cx="3483716" cy="1600200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91981" y="987426"/>
            <a:ext cx="5468183" cy="4873625"/>
          </a:xfrm>
        </p:spPr>
        <p:txBody>
          <a:bodyPr/>
          <a:lstStyle>
            <a:lvl1pPr marL="0" indent="0">
              <a:buNone/>
              <a:defRPr sz="2835"/>
            </a:lvl1pPr>
            <a:lvl2pPr marL="405033" indent="0">
              <a:buNone/>
              <a:defRPr sz="2481"/>
            </a:lvl2pPr>
            <a:lvl3pPr marL="810067" indent="0">
              <a:buNone/>
              <a:defRPr sz="2126"/>
            </a:lvl3pPr>
            <a:lvl4pPr marL="1215100" indent="0">
              <a:buNone/>
              <a:defRPr sz="1772"/>
            </a:lvl4pPr>
            <a:lvl5pPr marL="1620134" indent="0">
              <a:buNone/>
              <a:defRPr sz="1772"/>
            </a:lvl5pPr>
            <a:lvl6pPr marL="2025167" indent="0">
              <a:buNone/>
              <a:defRPr sz="1772"/>
            </a:lvl6pPr>
            <a:lvl7pPr marL="2430201" indent="0">
              <a:buNone/>
              <a:defRPr sz="1772"/>
            </a:lvl7pPr>
            <a:lvl8pPr marL="2835234" indent="0">
              <a:buNone/>
              <a:defRPr sz="1772"/>
            </a:lvl8pPr>
            <a:lvl9pPr marL="3240268" indent="0">
              <a:buNone/>
              <a:defRPr sz="1772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0" y="2057400"/>
            <a:ext cx="3483716" cy="3811588"/>
          </a:xfrm>
        </p:spPr>
        <p:txBody>
          <a:bodyPr/>
          <a:lstStyle>
            <a:lvl1pPr marL="0" indent="0">
              <a:buNone/>
              <a:defRPr sz="1417"/>
            </a:lvl1pPr>
            <a:lvl2pPr marL="405033" indent="0">
              <a:buNone/>
              <a:defRPr sz="1240"/>
            </a:lvl2pPr>
            <a:lvl3pPr marL="810067" indent="0">
              <a:buNone/>
              <a:defRPr sz="1063"/>
            </a:lvl3pPr>
            <a:lvl4pPr marL="1215100" indent="0">
              <a:buNone/>
              <a:defRPr sz="886"/>
            </a:lvl4pPr>
            <a:lvl5pPr marL="1620134" indent="0">
              <a:buNone/>
              <a:defRPr sz="886"/>
            </a:lvl5pPr>
            <a:lvl6pPr marL="2025167" indent="0">
              <a:buNone/>
              <a:defRPr sz="886"/>
            </a:lvl6pPr>
            <a:lvl7pPr marL="2430201" indent="0">
              <a:buNone/>
              <a:defRPr sz="886"/>
            </a:lvl7pPr>
            <a:lvl8pPr marL="2835234" indent="0">
              <a:buNone/>
              <a:defRPr sz="886"/>
            </a:lvl8pPr>
            <a:lvl9pPr marL="3240268" indent="0">
              <a:buNone/>
              <a:defRPr sz="886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9203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552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9716" y="365125"/>
            <a:ext cx="232904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593" y="365125"/>
            <a:ext cx="685210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4033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 userDrawn="1"/>
        </p:nvSpPr>
        <p:spPr bwMode="auto">
          <a:xfrm>
            <a:off x="0" y="0"/>
            <a:ext cx="7868483" cy="6673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DDDDDD"/>
              </a:gs>
            </a:gsLst>
            <a:path path="circle">
              <a:fillToRect l="100000" b="100000"/>
            </a:path>
            <a:tileRect t="-100000" r="-10000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>
              <a:defRPr/>
            </a:pPr>
            <a:endParaRPr lang="it-IT"/>
          </a:p>
        </p:txBody>
      </p:sp>
      <p:sp>
        <p:nvSpPr>
          <p:cNvPr id="5" name="Rettangolo 4"/>
          <p:cNvSpPr/>
          <p:nvPr userDrawn="1"/>
        </p:nvSpPr>
        <p:spPr bwMode="auto">
          <a:xfrm>
            <a:off x="7868483" y="895350"/>
            <a:ext cx="2932867" cy="5962650"/>
          </a:xfrm>
          <a:prstGeom prst="rect">
            <a:avLst/>
          </a:prstGeom>
          <a:gradFill flip="none" rotWithShape="1">
            <a:gsLst>
              <a:gs pos="0">
                <a:srgbClr val="69AE23">
                  <a:alpha val="50000"/>
                </a:srgbClr>
              </a:gs>
              <a:gs pos="39999">
                <a:srgbClr val="69AE23"/>
              </a:gs>
            </a:gsLst>
            <a:lin ang="1620000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255032" y="641351"/>
            <a:ext cx="7379048" cy="21574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3800" b="1">
                <a:solidFill>
                  <a:srgbClr val="69AE2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1910" y="2890838"/>
            <a:ext cx="7362170" cy="1752600"/>
          </a:xfrm>
          <a:ln/>
        </p:spPr>
        <p:txBody>
          <a:bodyPr lIns="91440" tIns="45720" rIns="91440" bIns="45720"/>
          <a:lstStyle>
            <a:lvl1pPr marL="0" indent="0" algn="l">
              <a:buFont typeface="Wingdings" pitchFamily="2" charset="2"/>
              <a:buNone/>
              <a:tabLst/>
              <a:defRPr sz="2400" b="0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5929994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041" y="1295400"/>
            <a:ext cx="10113140" cy="46307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2508745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424482255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592363510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296357183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712904739"/>
      </p:ext>
    </p:extLst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022412651"/>
      </p:ext>
    </p:extLst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4259854236"/>
      </p:ext>
    </p:extLst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397476120"/>
      </p:ext>
    </p:extLst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352068640"/>
      </p:ext>
    </p:extLst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187007021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914326189"/>
      </p:ext>
    </p:extLst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539750" y="6356350"/>
            <a:ext cx="2520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6DAD-BF23-4A76-9CCD-78B2FA872147}" type="datetimeFigureOut">
              <a:rPr lang="it-IT"/>
              <a:pPr>
                <a:defRPr/>
              </a:pPr>
              <a:t>23/03/2021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690938" y="6356350"/>
            <a:ext cx="34194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740650" y="6356350"/>
            <a:ext cx="2520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B14F-DCF9-47AF-A7C1-9E6814DB6D6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85034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ttore 1 10"/>
          <p:cNvCxnSpPr>
            <a:cxnSpLocks noChangeShapeType="1"/>
          </p:cNvCxnSpPr>
          <p:nvPr userDrawn="1"/>
        </p:nvCxnSpPr>
        <p:spPr bwMode="auto">
          <a:xfrm>
            <a:off x="0" y="1162050"/>
            <a:ext cx="10801350" cy="0"/>
          </a:xfrm>
          <a:prstGeom prst="line">
            <a:avLst/>
          </a:prstGeom>
          <a:noFill/>
          <a:ln w="12700" algn="ctr">
            <a:solidFill>
              <a:srgbClr val="69AE23"/>
            </a:solidFill>
            <a:round/>
            <a:headEnd/>
            <a:tailEnd/>
          </a:ln>
        </p:spPr>
      </p:cxn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67000">
              <a:srgbClr val="F7F7F7"/>
            </a:gs>
            <a:gs pos="100000">
              <a:srgbClr val="BEBEBE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 bwMode="auto">
          <a:xfrm>
            <a:off x="0" y="0"/>
            <a:ext cx="10801350" cy="900113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44575"/>
            <a:ext cx="10112375" cy="4881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</p:txBody>
      </p:sp>
      <p:sp>
        <p:nvSpPr>
          <p:cNvPr id="4108" name="Rectangle 12"/>
          <p:cNvSpPr>
            <a:spLocks noChangeArrowheads="1"/>
          </p:cNvSpPr>
          <p:nvPr userDrawn="1"/>
        </p:nvSpPr>
        <p:spPr bwMode="auto">
          <a:xfrm>
            <a:off x="1252538" y="133350"/>
            <a:ext cx="81327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 anchor="ctr"/>
          <a:lstStyle/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Take-homeПособие по Эпидемическому Анализу</a:t>
            </a:r>
          </a:p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Фильтрация</a:t>
            </a:r>
          </a:p>
        </p:txBody>
      </p:sp>
      <p:sp>
        <p:nvSpPr>
          <p:cNvPr id="4109" name="Text Box 13"/>
          <p:cNvSpPr txBox="1">
            <a:spLocks noChangeArrowheads="1"/>
          </p:cNvSpPr>
          <p:nvPr userDrawn="1"/>
        </p:nvSpPr>
        <p:spPr bwMode="auto">
          <a:xfrm>
            <a:off x="9269413" y="584200"/>
            <a:ext cx="1531937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7E7B94F-A3F0-4E7E-ACC3-127C32C6CCA3}" type="slidenum">
              <a:rPr sz="1600" b="1" u="none" noProof="1">
                <a:solidFill>
                  <a:schemeClr val="bg1"/>
                </a:solidFill>
                <a:latin typeface="Arial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r>
              <a:rPr lang="ru-RU" sz="1600" b="1" u="none">
                <a:latin typeface="Arial" charset="0"/>
              </a:rPr>
              <a:t>/21</a:t>
            </a:r>
          </a:p>
        </p:txBody>
      </p:sp>
      <p:sp>
        <p:nvSpPr>
          <p:cNvPr id="4103" name="Rectangle 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0391775" y="53975"/>
            <a:ext cx="3778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9" name="Rettangolo 8"/>
          <p:cNvSpPr/>
          <p:nvPr userDrawn="1"/>
        </p:nvSpPr>
        <p:spPr bwMode="auto">
          <a:xfrm>
            <a:off x="0" y="6673850"/>
            <a:ext cx="10801350" cy="184146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ru-RU" sz="1000" u="none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от Simulwate</a:t>
            </a:r>
          </a:p>
        </p:txBody>
      </p:sp>
      <p:pic>
        <p:nvPicPr>
          <p:cNvPr id="1032" name="Immagine 9" descr="ecdc_logo_x_ppt.png"/>
          <p:cNvPicPr>
            <a:picLocks noChangeAspect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115411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23" r:id="rId15"/>
    <p:sldLayoutId id="2147484224" r:id="rId16"/>
    <p:sldLayoutId id="2147484225" r:id="rId17"/>
  </p:sldLayoutIdLst>
  <p:transition>
    <p:wipe dir="r"/>
  </p:transition>
  <p:txStyles>
    <p:titleStyle>
      <a:lvl1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2pPr>
      <a:lvl3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3pPr>
      <a:lvl4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4pPr>
      <a:lvl5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5pPr>
      <a:lvl6pPr marL="4572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9pPr>
    </p:titleStyle>
    <p:bodyStyle>
      <a:lvl1pPr marL="287338" indent="-287338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39763" indent="-2254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2pPr>
      <a:lvl3pPr marL="968375" indent="-214313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3pPr>
      <a:lvl4pPr marL="1193800" indent="-1111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4pPr>
      <a:lvl5pPr marL="1374775" indent="166688" algn="l" defTabSz="8207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5pPr>
      <a:lvl6pPr marL="18319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6pPr>
      <a:lvl7pPr marL="22891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7pPr>
      <a:lvl8pPr marL="27463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8pPr>
      <a:lvl9pPr marL="32035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593" y="365126"/>
            <a:ext cx="93161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593" y="1825625"/>
            <a:ext cx="931616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593" y="6356351"/>
            <a:ext cx="2430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B1350-780F-4619-AB99-2CF6C85D6FA3}" type="datetimeFigureOut">
              <a:rPr lang="en-GB" smtClean="0"/>
              <a:t>23/03/2021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947" y="6356351"/>
            <a:ext cx="3645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8453" y="6356351"/>
            <a:ext cx="2430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3AED6-8E1A-427A-AC3B-E4E17E0A8B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70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txStyles>
    <p:titleStyle>
      <a:lvl1pPr algn="l" defTabSz="810067" rtl="0" eaLnBrk="1" latinLnBrk="0" hangingPunct="1">
        <a:lnSpc>
          <a:spcPct val="90000"/>
        </a:lnSpc>
        <a:spcBef>
          <a:spcPct val="0"/>
        </a:spcBef>
        <a:buNone/>
        <a:defRPr sz="3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517" indent="-202517" algn="l" defTabSz="810067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sz="2481" kern="1200">
          <a:solidFill>
            <a:schemeClr val="tx1"/>
          </a:solidFill>
          <a:latin typeface="+mn-lt"/>
          <a:ea typeface="+mn-ea"/>
          <a:cs typeface="+mn-cs"/>
        </a:defRPr>
      </a:lvl1pPr>
      <a:lvl2pPr marL="607550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12584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417617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4pPr>
      <a:lvl5pPr marL="1822651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5pPr>
      <a:lvl6pPr marL="2227684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6pPr>
      <a:lvl7pPr marL="2632718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7pPr>
      <a:lvl8pPr marL="3037751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8pPr>
      <a:lvl9pPr marL="3442785" indent="-202517" algn="l" defTabSz="810067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2pPr>
      <a:lvl3pPr marL="810067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3pPr>
      <a:lvl4pPr marL="1215100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4pPr>
      <a:lvl5pPr marL="1620134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5pPr>
      <a:lvl6pPr marL="2025167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6pPr>
      <a:lvl7pPr marL="2430201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7pPr>
      <a:lvl8pPr marL="2835234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8pPr>
      <a:lvl9pPr marL="3240268" algn="l" defTabSz="810067" rtl="0" eaLnBrk="1" latinLnBrk="0" hangingPunct="1">
        <a:defRPr sz="15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67000">
              <a:srgbClr val="F7F7F7"/>
            </a:gs>
            <a:gs pos="100000">
              <a:srgbClr val="BEBEBE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 bwMode="auto">
          <a:xfrm>
            <a:off x="0" y="0"/>
            <a:ext cx="10801350" cy="900113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044575"/>
            <a:ext cx="10112375" cy="4881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  <a:p>
            <a:pPr lvl="0"/>
            <a:r>
              <a:rPr lang="en-US"/>
              <a:t>First level subhead here</a:t>
            </a:r>
          </a:p>
          <a:p>
            <a:pPr lvl="1"/>
            <a:r>
              <a:rPr lang="en-US"/>
              <a:t>Second level content</a:t>
            </a:r>
          </a:p>
          <a:p>
            <a:pPr lvl="2"/>
            <a:r>
              <a:rPr lang="en-US"/>
              <a:t>Third level content</a:t>
            </a:r>
          </a:p>
          <a:p>
            <a:pPr lvl="3"/>
            <a:r>
              <a:rPr lang="en-US"/>
              <a:t> </a:t>
            </a:r>
          </a:p>
        </p:txBody>
      </p:sp>
      <p:sp>
        <p:nvSpPr>
          <p:cNvPr id="4108" name="Rectangle 12"/>
          <p:cNvSpPr>
            <a:spLocks noChangeArrowheads="1"/>
          </p:cNvSpPr>
          <p:nvPr userDrawn="1"/>
        </p:nvSpPr>
        <p:spPr bwMode="auto">
          <a:xfrm>
            <a:off x="1252538" y="133350"/>
            <a:ext cx="81327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 anchor="ctr"/>
          <a:lstStyle/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</a:rPr>
              <a:t>Пособие по Эпидемическому Анализу</a:t>
            </a:r>
          </a:p>
          <a:p>
            <a:pPr algn="l">
              <a:lnSpc>
                <a:spcPct val="85000"/>
              </a:lnSpc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r>
              <a:rPr lang="ru-RU" sz="2600" u="none">
                <a:solidFill>
                  <a:schemeClr val="bg1"/>
                </a:solidFill>
                <a:latin typeface="Arial" charset="0"/>
              </a:rPr>
              <a:t>Оперативная связь</a:t>
            </a:r>
          </a:p>
        </p:txBody>
      </p:sp>
      <p:sp>
        <p:nvSpPr>
          <p:cNvPr id="4109" name="Text Box 13"/>
          <p:cNvSpPr txBox="1">
            <a:spLocks noChangeArrowheads="1"/>
          </p:cNvSpPr>
          <p:nvPr userDrawn="1"/>
        </p:nvSpPr>
        <p:spPr bwMode="auto">
          <a:xfrm>
            <a:off x="9269413" y="584200"/>
            <a:ext cx="1531937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D7E7B94F-A3F0-4E7E-ACC3-127C32C6CCA3}" type="slidenum">
              <a:rPr sz="1600" b="1" u="none" noProof="1">
                <a:solidFill>
                  <a:schemeClr val="bg1"/>
                </a:solidFill>
                <a:latin typeface="Arial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r>
              <a:rPr lang="ru-RU" sz="1600" b="1" u="none">
                <a:latin typeface="Arial" charset="0"/>
              </a:rPr>
              <a:t>/11</a:t>
            </a:r>
          </a:p>
        </p:txBody>
      </p:sp>
      <p:sp>
        <p:nvSpPr>
          <p:cNvPr id="4103" name="Rectangle 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10391775" y="53975"/>
            <a:ext cx="3778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9" name="Rettangolo 8"/>
          <p:cNvSpPr/>
          <p:nvPr userDrawn="1"/>
        </p:nvSpPr>
        <p:spPr bwMode="auto">
          <a:xfrm>
            <a:off x="0" y="6673850"/>
            <a:ext cx="10801350" cy="184146"/>
          </a:xfrm>
          <a:prstGeom prst="rect">
            <a:avLst/>
          </a:prstGeom>
          <a:solidFill>
            <a:srgbClr val="69AE23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l">
              <a:defRPr/>
            </a:pPr>
            <a:r>
              <a:rPr lang="ru-RU" sz="1000" u="none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от Simulwate</a:t>
            </a:r>
          </a:p>
        </p:txBody>
      </p:sp>
      <p:pic>
        <p:nvPicPr>
          <p:cNvPr id="1032" name="Immagine 9" descr="ecdc_logo_x_ppt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154113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01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  <p:sldLayoutId id="2147484236" r:id="rId8"/>
    <p:sldLayoutId id="2147484237" r:id="rId9"/>
    <p:sldLayoutId id="2147484238" r:id="rId10"/>
    <p:sldLayoutId id="2147484239" r:id="rId11"/>
    <p:sldLayoutId id="2147484240" r:id="rId12"/>
    <p:sldLayoutId id="2147484241" r:id="rId13"/>
  </p:sldLayoutIdLst>
  <p:transition>
    <p:wipe dir="r"/>
  </p:transition>
  <p:txStyles>
    <p:titleStyle>
      <a:lvl1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2pPr>
      <a:lvl3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3pPr>
      <a:lvl4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4pPr>
      <a:lvl5pPr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MetaPro-Black" pitchFamily="50" charset="0"/>
        </a:defRPr>
      </a:lvl5pPr>
      <a:lvl6pPr marL="4572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 sz="2600">
          <a:solidFill>
            <a:schemeClr val="bg1"/>
          </a:solidFill>
          <a:latin typeface="Arial" charset="0"/>
        </a:defRPr>
      </a:lvl9pPr>
    </p:titleStyle>
    <p:bodyStyle>
      <a:lvl1pPr marL="287338" indent="-287338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39763" indent="-2254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2pPr>
      <a:lvl3pPr marL="968375" indent="-214313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3pPr>
      <a:lvl4pPr marL="1193800" indent="-111125" algn="l" defTabSz="820738" rtl="0" eaLnBrk="0" fontAlgn="base" hangingPunct="0">
        <a:spcBef>
          <a:spcPct val="50000"/>
        </a:spcBef>
        <a:spcAft>
          <a:spcPct val="0"/>
        </a:spcAft>
        <a:buClr>
          <a:srgbClr val="B22C1B"/>
        </a:buClr>
        <a:buSzPct val="80000"/>
        <a:buFont typeface="Wingdings" pitchFamily="2" charset="2"/>
        <a:buChar char="§"/>
        <a:tabLst>
          <a:tab pos="341313" algn="l"/>
          <a:tab pos="1150938" algn="l"/>
        </a:tabLst>
        <a:defRPr sz="1600">
          <a:solidFill>
            <a:schemeClr val="tx1"/>
          </a:solidFill>
          <a:latin typeface="+mn-lt"/>
        </a:defRPr>
      </a:lvl4pPr>
      <a:lvl5pPr marL="1374775" indent="166688" algn="l" defTabSz="8207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5pPr>
      <a:lvl6pPr marL="18319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6pPr>
      <a:lvl7pPr marL="22891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7pPr>
      <a:lvl8pPr marL="27463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8pPr>
      <a:lvl9pPr marL="3203575" indent="166688" algn="l" defTabSz="820738" rtl="0" fontAlgn="base">
        <a:spcBef>
          <a:spcPct val="20000"/>
        </a:spcBef>
        <a:spcAft>
          <a:spcPct val="0"/>
        </a:spcAft>
        <a:buClr>
          <a:schemeClr val="tx1"/>
        </a:buClr>
        <a:buChar char="&gt;"/>
        <a:defRPr sz="1700">
          <a:solidFill>
            <a:schemeClr val="tx1"/>
          </a:solidFill>
          <a:latin typeface="AdobeCorpID MyriadRg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3" Type="http://schemas.openxmlformats.org/officeDocument/2006/relationships/hyperlink" Target="http://events.frommers.com/sisp/index.htm" TargetMode="External"/><Relationship Id="rId7" Type="http://schemas.openxmlformats.org/officeDocument/2006/relationships/hyperlink" Target="https://apps.who.int/iris/bitstream/handle/10665/162109/WHO_HSE_GCR_2015.5_eng.pdf;jsessionid=6C6A70BA47A4061548E7F85EAC948757?sequence=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electionguide.org/" TargetMode="External"/><Relationship Id="rId5" Type="http://schemas.openxmlformats.org/officeDocument/2006/relationships/hyperlink" Target="http://www.eventogo.com/" TargetMode="External"/><Relationship Id="rId4" Type="http://schemas.openxmlformats.org/officeDocument/2006/relationships/hyperlink" Target="http://www.whatsonwhen.com/sisp/index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ecdc.europa.eu/sites/default/files/documents/Communicable-disease-threats-report-17-feb-2018.pdf" TargetMode="Externa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ecdc.europa.eu/en/surveillance-atlas-infectious-disease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nc.cdc.gov/travel/page/yellowbook-home-201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eb.gideononline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comments" Target="../comments/commen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ihr/publications/9789241580496/en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xtranet.who.int/hslp/training/mod/scorm/view.php?id=48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5"/>
          <p:cNvSpPr txBox="1">
            <a:spLocks noChangeArrowheads="1"/>
          </p:cNvSpPr>
          <p:nvPr/>
        </p:nvSpPr>
        <p:spPr bwMode="auto">
          <a:xfrm>
            <a:off x="458783" y="4471083"/>
            <a:ext cx="819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 u="none">
                <a:solidFill>
                  <a:schemeClr val="bg2"/>
                </a:solidFill>
                <a:latin typeface="Arial" charset="0"/>
                <a:cs typeface="Arial" charset="0"/>
              </a:rPr>
              <a:t>В данном блоке мы затронем тему: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charset="0"/>
              </a:rPr>
              <a:t>Добро пожаловать</a:t>
            </a:r>
          </a:p>
        </p:txBody>
      </p:sp>
      <p:sp>
        <p:nvSpPr>
          <p:cNvPr id="12" name="Rettangolo 11"/>
          <p:cNvSpPr/>
          <p:nvPr/>
        </p:nvSpPr>
        <p:spPr bwMode="auto">
          <a:xfrm>
            <a:off x="556857" y="4888705"/>
            <a:ext cx="6388260" cy="801212"/>
          </a:xfrm>
          <a:prstGeom prst="rect">
            <a:avLst/>
          </a:prstGeom>
          <a:noFill/>
          <a:ln w="12700" cap="flat" cmpd="sng" algn="ctr">
            <a:solidFill>
              <a:schemeClr val="tx1">
                <a:alpha val="51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algn="ctr" rotWithShape="0">
              <a:prstClr val="black"/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 dirty="0"/>
          </a:p>
        </p:txBody>
      </p:sp>
      <p:sp>
        <p:nvSpPr>
          <p:cNvPr id="15365" name="CasellaDiTesto 10"/>
          <p:cNvSpPr txBox="1">
            <a:spLocks noChangeArrowheads="1"/>
          </p:cNvSpPr>
          <p:nvPr/>
        </p:nvSpPr>
        <p:spPr bwMode="auto">
          <a:xfrm>
            <a:off x="876405" y="4967565"/>
            <a:ext cx="1729448" cy="54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u="none">
                <a:solidFill>
                  <a:srgbClr val="69AE23"/>
                </a:solidFill>
                <a:latin typeface="MetaPro-Black" pitchFamily="50" charset="0"/>
              </a:rPr>
              <a:t>Фильтрация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400" y="1867865"/>
            <a:ext cx="8212024" cy="3449295"/>
          </a:xfrm>
          <a:prstGeom prst="rect">
            <a:avLst/>
          </a:prstGeom>
        </p:spPr>
      </p:pic>
      <p:sp>
        <p:nvSpPr>
          <p:cNvPr id="35" name="Chevron 34"/>
          <p:cNvSpPr/>
          <p:nvPr/>
        </p:nvSpPr>
        <p:spPr>
          <a:xfrm>
            <a:off x="6047671" y="2283448"/>
            <a:ext cx="848103" cy="1619121"/>
          </a:xfrm>
          <a:prstGeom prst="chevron">
            <a:avLst>
              <a:gd name="adj" fmla="val 62310"/>
            </a:avLst>
          </a:prstGeom>
          <a:solidFill>
            <a:srgbClr val="70AD47">
              <a:lumMod val="20000"/>
              <a:lumOff val="80000"/>
            </a:srgbClr>
          </a:solidFill>
          <a:ln>
            <a:noFill/>
          </a:ln>
          <a:effectLst/>
        </p:spPr>
      </p:sp>
      <p:sp>
        <p:nvSpPr>
          <p:cNvPr id="36" name="Chevron 35"/>
          <p:cNvSpPr/>
          <p:nvPr/>
        </p:nvSpPr>
        <p:spPr>
          <a:xfrm>
            <a:off x="7472090" y="2331801"/>
            <a:ext cx="848103" cy="1619121"/>
          </a:xfrm>
          <a:prstGeom prst="chevron">
            <a:avLst>
              <a:gd name="adj" fmla="val 62310"/>
            </a:avLst>
          </a:prstGeom>
          <a:solidFill>
            <a:srgbClr val="70AD47">
              <a:lumMod val="60000"/>
              <a:lumOff val="40000"/>
            </a:srgbClr>
          </a:solidFill>
          <a:ln>
            <a:noFill/>
          </a:ln>
          <a:effectLst/>
        </p:spPr>
      </p:sp>
      <p:sp>
        <p:nvSpPr>
          <p:cNvPr id="37" name="Oval 36"/>
          <p:cNvSpPr/>
          <p:nvPr/>
        </p:nvSpPr>
        <p:spPr>
          <a:xfrm flipH="1">
            <a:off x="8900500" y="2202527"/>
            <a:ext cx="635567" cy="604422"/>
          </a:xfrm>
          <a:prstGeom prst="ellipse">
            <a:avLst/>
          </a:prstGeom>
          <a:solidFill>
            <a:srgbClr val="4472C4">
              <a:hueOff val="-3268153"/>
              <a:satOff val="-4546"/>
              <a:lumOff val="-1743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38" name="Oval 37"/>
          <p:cNvSpPr/>
          <p:nvPr/>
        </p:nvSpPr>
        <p:spPr>
          <a:xfrm flipH="1">
            <a:off x="9664225" y="2237232"/>
            <a:ext cx="642128" cy="560577"/>
          </a:xfrm>
          <a:prstGeom prst="ellipse">
            <a:avLst/>
          </a:prstGeom>
          <a:solidFill>
            <a:srgbClr val="4472C4">
              <a:hueOff val="-3268153"/>
              <a:satOff val="-4546"/>
              <a:lumOff val="-1743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39" name="Oval 38"/>
          <p:cNvSpPr/>
          <p:nvPr/>
        </p:nvSpPr>
        <p:spPr>
          <a:xfrm flipH="1">
            <a:off x="9269591" y="3399192"/>
            <a:ext cx="677239" cy="619153"/>
          </a:xfrm>
          <a:prstGeom prst="ellipse">
            <a:avLst/>
          </a:prstGeom>
          <a:solidFill>
            <a:srgbClr val="4472C4">
              <a:hueOff val="-3268153"/>
              <a:satOff val="-4546"/>
              <a:lumOff val="-1743"/>
              <a:alphaOff val="0"/>
            </a:srgbClr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</p:sp>
      <p:sp>
        <p:nvSpPr>
          <p:cNvPr id="40" name="TextBox 39"/>
          <p:cNvSpPr txBox="1"/>
          <p:nvPr/>
        </p:nvSpPr>
        <p:spPr>
          <a:xfrm>
            <a:off x="8922982" y="2352902"/>
            <a:ext cx="685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000" u="none" dirty="0">
                <a:solidFill>
                  <a:prstClr val="black"/>
                </a:solidFill>
                <a:latin typeface="Calibri" panose="020F0502020204030204"/>
              </a:rPr>
              <a:t>Сигнал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718022" y="2428541"/>
            <a:ext cx="6742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800" u="none" dirty="0">
                <a:solidFill>
                  <a:prstClr val="black"/>
                </a:solidFill>
                <a:latin typeface="Calibri" panose="020F0502020204030204"/>
              </a:rPr>
              <a:t>Событие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2877" y="3559469"/>
            <a:ext cx="6763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000" u="none" dirty="0">
                <a:solidFill>
                  <a:prstClr val="black"/>
                </a:solidFill>
                <a:latin typeface="Calibri" panose="020F0502020204030204"/>
              </a:rPr>
              <a:t>Угроза</a:t>
            </a:r>
          </a:p>
        </p:txBody>
      </p:sp>
      <p:sp>
        <p:nvSpPr>
          <p:cNvPr id="43" name="Chevron 42"/>
          <p:cNvSpPr/>
          <p:nvPr/>
        </p:nvSpPr>
        <p:spPr>
          <a:xfrm rot="5400000">
            <a:off x="8928315" y="3819528"/>
            <a:ext cx="1163365" cy="1316818"/>
          </a:xfrm>
          <a:prstGeom prst="chevron">
            <a:avLst>
              <a:gd name="adj" fmla="val 62709"/>
            </a:avLst>
          </a:prstGeom>
          <a:solidFill>
            <a:srgbClr val="70AD47">
              <a:lumMod val="20000"/>
              <a:lumOff val="80000"/>
            </a:srgbClr>
          </a:solidFill>
          <a:ln>
            <a:noFill/>
          </a:ln>
          <a:effectLst/>
        </p:spPr>
      </p:sp>
      <p:sp>
        <p:nvSpPr>
          <p:cNvPr id="44" name="TextBox 43"/>
          <p:cNvSpPr txBox="1"/>
          <p:nvPr/>
        </p:nvSpPr>
        <p:spPr>
          <a:xfrm>
            <a:off x="5396070" y="1242775"/>
            <a:ext cx="353943" cy="97032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u="none">
                <a:solidFill>
                  <a:prstClr val="black"/>
                </a:solidFill>
                <a:latin typeface="Calibri" panose="020F0502020204030204"/>
              </a:rPr>
              <a:t>Скрининг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937555" y="1254234"/>
            <a:ext cx="353943" cy="911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u="none">
                <a:solidFill>
                  <a:prstClr val="black"/>
                </a:solidFill>
                <a:latin typeface="Calibri" panose="020F0502020204030204"/>
              </a:rPr>
              <a:t>Фильтрация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30058" y="1240321"/>
            <a:ext cx="353943" cy="10143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u="none">
                <a:solidFill>
                  <a:prstClr val="black"/>
                </a:solidFill>
                <a:latin typeface="Calibri" panose="020F0502020204030204"/>
              </a:rPr>
              <a:t>Проверка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43862" y="1247944"/>
            <a:ext cx="353943" cy="10143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l" defTabSz="810067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100" u="none">
                <a:solidFill>
                  <a:prstClr val="black"/>
                </a:solidFill>
                <a:latin typeface="Calibri" panose="020F0502020204030204"/>
              </a:rPr>
              <a:t>Анализ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718545" y="2751248"/>
            <a:ext cx="1779330" cy="651985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41630" tIns="41630" rIns="41630" bIns="41630" numCol="1" spcCol="1270" anchor="ctr" anchorCtr="0">
            <a:noAutofit/>
          </a:bodyPr>
          <a:lstStyle/>
          <a:p>
            <a:pPr marL="0" marR="0" lvl="0" indent="0" defTabSz="145699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cap="none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Предметы интереса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010965" y="5166883"/>
            <a:ext cx="2790385" cy="78835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41630" tIns="41630" rIns="41630" bIns="41630" numCol="1" spcCol="1270" anchor="ctr" anchorCtr="0">
            <a:noAutofit/>
          </a:bodyPr>
          <a:lstStyle/>
          <a:p>
            <a:pPr marL="0" marR="0" lvl="0" indent="0" defTabSz="145699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ru-RU" sz="3278" u="none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Последующие действия</a:t>
            </a:r>
          </a:p>
        </p:txBody>
      </p:sp>
      <p:sp>
        <p:nvSpPr>
          <p:cNvPr id="2" name="Rounded Rectangular Callout 1"/>
          <p:cNvSpPr/>
          <p:nvPr/>
        </p:nvSpPr>
        <p:spPr bwMode="auto">
          <a:xfrm>
            <a:off x="4503453" y="695386"/>
            <a:ext cx="3936537" cy="630028"/>
          </a:xfrm>
          <a:prstGeom prst="wedgeRoundRectCallout">
            <a:avLst>
              <a:gd name="adj1" fmla="val -8335"/>
              <a:gd name="adj2" fmla="val 107917"/>
              <a:gd name="adj3" fmla="val 16667"/>
            </a:avLst>
          </a:prstGeom>
          <a:solidFill>
            <a:srgbClr val="C1E1FB"/>
          </a:solidFill>
          <a:ln w="28575" cap="flat" cmpd="sng" algn="ctr">
            <a:solidFill>
              <a:srgbClr val="71DA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u="none" dirty="0">
                <a:latin typeface="Calibri" panose="020F0502020204030204" pitchFamily="34" charset="0"/>
                <a:cs typeface="Calibri" panose="020F0502020204030204" pitchFamily="34" charset="0"/>
              </a:rPr>
              <a:t>Выделите этот этап с помощью анимации и цвета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DBF75A-7971-4FEF-A68B-ED5F4983753D}"/>
              </a:ext>
            </a:extLst>
          </p:cNvPr>
          <p:cNvSpPr txBox="1"/>
          <p:nvPr/>
        </p:nvSpPr>
        <p:spPr>
          <a:xfrm>
            <a:off x="3349239" y="2834643"/>
            <a:ext cx="1511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u="none">
                <a:latin typeface="+mn-lt"/>
              </a:rPr>
              <a:t>Информация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297561" y="998730"/>
            <a:ext cx="8229600" cy="936625"/>
          </a:xfrm>
        </p:spPr>
        <p:txBody>
          <a:bodyPr/>
          <a:lstStyle/>
          <a:p>
            <a:pPr algn="ctr"/>
            <a:r>
              <a:rPr lang="ru-RU">
                <a:solidFill>
                  <a:srgbClr val="69AE23"/>
                </a:solidFill>
                <a:ea typeface="ＭＳ Ｐゴシック" panose="020B0600070205080204" pitchFamily="34" charset="-128"/>
              </a:rPr>
              <a:t>Решение 1082/2013/EU о серьезных трансграничных угрозах здоровью людей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057851" y="1906003"/>
            <a:ext cx="8447088" cy="2693127"/>
          </a:xfrm>
        </p:spPr>
        <p:txBody>
          <a:bodyPr/>
          <a:lstStyle/>
          <a:p>
            <a:pPr marL="342900" eaLnBrk="1" hangingPunct="1"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Управление чрезвычайными ситуациями в области общественного здравоохранения на уровне ЕС осуществляется в рамках обеспечения охраны здоровья в соответствии с решением 1082/2013/EU</a:t>
            </a:r>
          </a:p>
          <a:p>
            <a:pPr marL="228600" indent="-228600" eaLnBrk="1" hangingPunct="1">
              <a:buFont typeface="Wingdings" panose="05000000000000000000" pitchFamily="2" charset="2"/>
              <a:buChar char="Ø"/>
              <a:defRPr/>
            </a:pPr>
            <a:endParaRPr lang="en-US" altLang="en-US" sz="105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eaLnBrk="1" hangingPunct="1"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Обеспечивает всеобъемлющий и согласованный подход к обеспечению готовности, раннему предупреждению, оценке рисков и реагированию на кризисы </a:t>
            </a:r>
          </a:p>
          <a:p>
            <a:pPr marL="228600" indent="-228600" eaLnBrk="1" hangingPunct="1">
              <a:buFont typeface="Wingdings" panose="05000000000000000000" pitchFamily="2" charset="2"/>
              <a:buChar char="Ø"/>
              <a:defRPr/>
            </a:pPr>
            <a:endParaRPr lang="en-US" altLang="en-US" sz="1100" b="1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eaLnBrk="1" hangingPunct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b="1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Поддерживает государства-члены в борьбе с трансграничными угрозами здоровью, такими как инфекционные заболевания, а также химические, экологические и неизвестные угрозы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5360" y="4914165"/>
            <a:ext cx="4984884" cy="126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2C79CFB-45A7-49B8-AFEF-AF8D86886914}" type="slidenum">
              <a:rPr lang="en-GB" altLang="en-US" sz="1400" i="0">
                <a:solidFill>
                  <a:schemeClr val="tx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 sz="1400" i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E32179-99B9-4BE9-A44B-5AA24E337877}"/>
              </a:ext>
            </a:extLst>
          </p:cNvPr>
          <p:cNvSpPr txBox="1"/>
          <p:nvPr/>
        </p:nvSpPr>
        <p:spPr>
          <a:xfrm>
            <a:off x="2655370" y="5834293"/>
            <a:ext cx="845104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none">
                <a:solidFill>
                  <a:srgbClr val="FFC000"/>
                </a:solidFill>
              </a:rPr>
              <a:t>Биологические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274EB-B6AD-4813-B136-32F9FC9CE666}"/>
              </a:ext>
            </a:extLst>
          </p:cNvPr>
          <p:cNvSpPr txBox="1"/>
          <p:nvPr/>
        </p:nvSpPr>
        <p:spPr>
          <a:xfrm>
            <a:off x="3925129" y="5834293"/>
            <a:ext cx="82586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none">
                <a:solidFill>
                  <a:srgbClr val="71DAFF"/>
                </a:solidFill>
              </a:rPr>
              <a:t>Химические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EDA7C-50F7-4FAB-945F-BF9EC3B3284E}"/>
              </a:ext>
            </a:extLst>
          </p:cNvPr>
          <p:cNvSpPr txBox="1"/>
          <p:nvPr/>
        </p:nvSpPr>
        <p:spPr>
          <a:xfrm>
            <a:off x="5108941" y="5841129"/>
            <a:ext cx="1167307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none">
                <a:solidFill>
                  <a:srgbClr val="69AE23"/>
                </a:solidFill>
              </a:rPr>
              <a:t>Экологические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962FB6-3AF3-4FD1-A2E0-13F2DCC6AFB6}"/>
              </a:ext>
            </a:extLst>
          </p:cNvPr>
          <p:cNvSpPr txBox="1"/>
          <p:nvPr/>
        </p:nvSpPr>
        <p:spPr>
          <a:xfrm>
            <a:off x="6634192" y="5843881"/>
            <a:ext cx="82266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none">
                <a:solidFill>
                  <a:schemeClr val="tx1">
                    <a:lumMod val="50000"/>
                    <a:lumOff val="50000"/>
                  </a:schemeClr>
                </a:solidFill>
              </a:rPr>
              <a:t>Неизвестно</a:t>
            </a:r>
          </a:p>
        </p:txBody>
      </p:sp>
    </p:spTree>
    <p:extLst>
      <p:ext uri="{BB962C8B-B14F-4D97-AF65-F5344CB8AC3E}">
        <p14:creationId xmlns:p14="http://schemas.microsoft.com/office/powerpoint/2010/main" val="3713585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363719" y="1192955"/>
            <a:ext cx="10332924" cy="5273925"/>
          </a:xfrm>
          <a:prstGeom prst="ellipse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155" y="112219"/>
            <a:ext cx="9607160" cy="637150"/>
          </a:xfrm>
        </p:spPr>
        <p:txBody>
          <a:bodyPr>
            <a:normAutofit/>
          </a:bodyPr>
          <a:lstStyle/>
          <a:p>
            <a:r>
              <a:rPr lang="ru-RU" sz="2000"/>
              <a:t>Обзор – Установление критериев фильтрации</a:t>
            </a:r>
          </a:p>
        </p:txBody>
      </p:sp>
      <p:sp>
        <p:nvSpPr>
          <p:cNvPr id="8" name="Oval 7"/>
          <p:cNvSpPr/>
          <p:nvPr/>
        </p:nvSpPr>
        <p:spPr>
          <a:xfrm>
            <a:off x="4995624" y="3189651"/>
            <a:ext cx="1102229" cy="11514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Фильтрация</a:t>
            </a:r>
          </a:p>
        </p:txBody>
      </p:sp>
      <p:sp>
        <p:nvSpPr>
          <p:cNvPr id="16" name="Oval 15"/>
          <p:cNvSpPr/>
          <p:nvPr/>
        </p:nvSpPr>
        <p:spPr>
          <a:xfrm>
            <a:off x="3215606" y="2151851"/>
            <a:ext cx="4827543" cy="3620657"/>
          </a:xfrm>
          <a:prstGeom prst="ellipse">
            <a:avLst/>
          </a:prstGeom>
          <a:noFill/>
          <a:ln w="571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ontent Placeholder 10"/>
          <p:cNvSpPr txBox="1">
            <a:spLocks/>
          </p:cNvSpPr>
          <p:nvPr/>
        </p:nvSpPr>
        <p:spPr>
          <a:xfrm>
            <a:off x="4925718" y="1329908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0067" fontAlgn="auto">
              <a:spcBef>
                <a:spcPts val="886"/>
              </a:spcBef>
              <a:spcAft>
                <a:spcPts val="0"/>
              </a:spcAft>
              <a:buNone/>
              <a:defRPr/>
            </a:pPr>
            <a:r>
              <a:rPr lang="ru-RU" sz="800" b="1" u="none">
                <a:solidFill>
                  <a:prstClr val="black"/>
                </a:solidFill>
                <a:latin typeface="Calibri" panose="020F0502020204030204"/>
              </a:rPr>
              <a:t>Сезонность</a:t>
            </a:r>
            <a:r>
              <a:rPr lang="ru-RU" sz="800" u="none">
                <a:solidFill>
                  <a:prstClr val="black"/>
                </a:solidFill>
                <a:latin typeface="Calibri" panose="020F0502020204030204"/>
              </a:rPr>
              <a:t> – некоторые заболевания находятся под усиленным надзором в определенное время года (напр., грипп)</a:t>
            </a:r>
          </a:p>
        </p:txBody>
      </p:sp>
      <p:sp>
        <p:nvSpPr>
          <p:cNvPr id="18" name="Content Placeholder 10"/>
          <p:cNvSpPr txBox="1">
            <a:spLocks/>
          </p:cNvSpPr>
          <p:nvPr/>
        </p:nvSpPr>
        <p:spPr>
          <a:xfrm>
            <a:off x="1502974" y="2480096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0067" fontAlgn="auto">
              <a:spcBef>
                <a:spcPts val="886"/>
              </a:spcBef>
              <a:spcAft>
                <a:spcPts val="0"/>
              </a:spcAft>
              <a:buNone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Популяция или группы риска затронутые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впервые </a:t>
            </a:r>
          </a:p>
        </p:txBody>
      </p:sp>
      <p:sp>
        <p:nvSpPr>
          <p:cNvPr id="20" name="Content Placeholder 10"/>
          <p:cNvSpPr txBox="1">
            <a:spLocks/>
          </p:cNvSpPr>
          <p:nvPr/>
        </p:nvSpPr>
        <p:spPr>
          <a:xfrm>
            <a:off x="6615278" y="1480314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0067" fontAlgn="auto">
              <a:spcBef>
                <a:spcPts val="886"/>
              </a:spcBef>
              <a:spcAft>
                <a:spcPts val="0"/>
              </a:spcAft>
              <a:buNone/>
              <a:defRPr/>
            </a:pPr>
            <a:r>
              <a:rPr lang="ru-RU" sz="800" b="1" u="none">
                <a:solidFill>
                  <a:prstClr val="black"/>
                </a:solidFill>
                <a:latin typeface="Calibri" panose="020F0502020204030204"/>
              </a:rPr>
              <a:t>Схемы передачи</a:t>
            </a:r>
            <a:r>
              <a:rPr lang="ru-RU" sz="800" u="none">
                <a:solidFill>
                  <a:prstClr val="black"/>
                </a:solidFill>
                <a:latin typeface="Calibri" panose="020F0502020204030204"/>
              </a:rPr>
              <a:t>: нетипичные или новые (напр., передача половым путем лихорадки денге)</a:t>
            </a:r>
          </a:p>
        </p:txBody>
      </p:sp>
      <p:sp>
        <p:nvSpPr>
          <p:cNvPr id="21" name="Content Placeholder 10"/>
          <p:cNvSpPr txBox="1">
            <a:spLocks/>
          </p:cNvSpPr>
          <p:nvPr/>
        </p:nvSpPr>
        <p:spPr>
          <a:xfrm>
            <a:off x="2986502" y="1340937"/>
            <a:ext cx="1645440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0067" fontAlgn="auto">
              <a:spcBef>
                <a:spcPts val="886"/>
              </a:spcBef>
              <a:spcAft>
                <a:spcPts val="0"/>
              </a:spcAft>
              <a:buNone/>
              <a:defRPr/>
            </a:pPr>
            <a:r>
              <a:rPr lang="ru-RU" sz="1050" u="none">
                <a:solidFill>
                  <a:prstClr val="black"/>
                </a:solidFill>
              </a:rPr>
              <a:t>Нетипичные схемы </a:t>
            </a:r>
            <a:r>
              <a:rPr lang="ru-RU" sz="1050" b="1" u="none">
                <a:solidFill>
                  <a:prstClr val="black"/>
                </a:solidFill>
              </a:rPr>
              <a:t>заболеваемости и смертности</a:t>
            </a:r>
          </a:p>
        </p:txBody>
      </p:sp>
      <p:sp>
        <p:nvSpPr>
          <p:cNvPr id="22" name="Content Placeholder 10"/>
          <p:cNvSpPr txBox="1">
            <a:spLocks/>
          </p:cNvSpPr>
          <p:nvPr/>
        </p:nvSpPr>
        <p:spPr>
          <a:xfrm>
            <a:off x="8208849" y="1869905"/>
            <a:ext cx="1972246" cy="123686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Изменения экологических факторов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(напр., увеличение популяции инфицированных переносчиков инфекции, изменение климата)</a:t>
            </a:r>
          </a:p>
        </p:txBody>
      </p:sp>
      <p:sp>
        <p:nvSpPr>
          <p:cNvPr id="23" name="Content Placeholder 10"/>
          <p:cNvSpPr txBox="1">
            <a:spLocks/>
          </p:cNvSpPr>
          <p:nvPr/>
        </p:nvSpPr>
        <p:spPr>
          <a:xfrm>
            <a:off x="1303572" y="3570698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Существенные изменения 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в 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эпидемиологии 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и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 биологии</a:t>
            </a:r>
          </a:p>
        </p:txBody>
      </p:sp>
      <p:sp>
        <p:nvSpPr>
          <p:cNvPr id="24" name="Content Placeholder 10"/>
          <p:cNvSpPr txBox="1">
            <a:spLocks/>
          </p:cNvSpPr>
          <p:nvPr/>
        </p:nvSpPr>
        <p:spPr>
          <a:xfrm>
            <a:off x="1915855" y="4690073"/>
            <a:ext cx="1452044" cy="70387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0067" fontAlgn="auto">
              <a:spcBef>
                <a:spcPts val="886"/>
              </a:spcBef>
              <a:spcAft>
                <a:spcPts val="0"/>
              </a:spcAft>
              <a:buNone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Подозрительное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заболевание или смерть 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животных</a:t>
            </a:r>
          </a:p>
        </p:txBody>
      </p:sp>
      <p:sp>
        <p:nvSpPr>
          <p:cNvPr id="25" name="Content Placeholder 10"/>
          <p:cNvSpPr txBox="1">
            <a:spLocks/>
          </p:cNvSpPr>
          <p:nvPr/>
        </p:nvSpPr>
        <p:spPr>
          <a:xfrm>
            <a:off x="8662185" y="4293789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10067" fontAlgn="auto">
              <a:spcBef>
                <a:spcPts val="886"/>
              </a:spcBef>
              <a:spcAft>
                <a:spcPts val="0"/>
              </a:spcAft>
              <a:buNone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Загрязненная пища или вода</a:t>
            </a:r>
          </a:p>
        </p:txBody>
      </p:sp>
      <p:sp>
        <p:nvSpPr>
          <p:cNvPr id="26" name="Content Placeholder 10"/>
          <p:cNvSpPr txBox="1">
            <a:spLocks/>
          </p:cNvSpPr>
          <p:nvPr/>
        </p:nvSpPr>
        <p:spPr>
          <a:xfrm>
            <a:off x="8943842" y="3252655"/>
            <a:ext cx="1585524" cy="9129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Экологические угрозы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, химические/радиоактивные события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2835319" y="3519573"/>
            <a:ext cx="1118895" cy="6235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cap="none" normalizeH="0" baseline="0" noProof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Основные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3892" y="3588029"/>
            <a:ext cx="1209978" cy="73588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u="none" spc="-150" dirty="0">
                <a:solidFill>
                  <a:srgbClr val="69AE23"/>
                </a:solidFill>
                <a:latin typeface="Calibri" panose="020F0502020204030204"/>
              </a:rPr>
              <a:t>Дополнительные*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363478" y="4110865"/>
            <a:ext cx="1315433" cy="641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+mj-lt"/>
                <a:ea typeface="+mn-ea"/>
                <a:cs typeface="+mn-cs"/>
              </a:rPr>
              <a:t>ММСП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735262" y="4255686"/>
            <a:ext cx="1315433" cy="641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+mj-lt"/>
                <a:ea typeface="+mn-ea"/>
                <a:cs typeface="+mn-cs"/>
              </a:rPr>
              <a:t>1082/СРПР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925718" y="2376262"/>
            <a:ext cx="1315433" cy="641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50" b="1" u="none">
                <a:solidFill>
                  <a:prstClr val="white"/>
                </a:solidFill>
                <a:latin typeface="+mj-lt"/>
              </a:rPr>
              <a:t>Мандат учреждения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3892" y="6334713"/>
            <a:ext cx="32506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u="none"/>
              <a:t>* Любые элементы, которые вызывают подозрения, что событие может потенциально представлять угрозу общественному здоровью </a:t>
            </a:r>
          </a:p>
        </p:txBody>
      </p:sp>
      <p:sp>
        <p:nvSpPr>
          <p:cNvPr id="34" name="Content Placeholder 10"/>
          <p:cNvSpPr txBox="1">
            <a:spLocks/>
          </p:cNvSpPr>
          <p:nvPr/>
        </p:nvSpPr>
        <p:spPr>
          <a:xfrm>
            <a:off x="5148360" y="5858571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Возобновление / повторное появление заболевания</a:t>
            </a:r>
          </a:p>
        </p:txBody>
      </p:sp>
      <p:sp>
        <p:nvSpPr>
          <p:cNvPr id="36" name="Content Placeholder 10"/>
          <p:cNvSpPr txBox="1">
            <a:spLocks/>
          </p:cNvSpPr>
          <p:nvPr/>
        </p:nvSpPr>
        <p:spPr>
          <a:xfrm>
            <a:off x="2750239" y="5569718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Очаг неизвестного заболевания</a:t>
            </a:r>
          </a:p>
        </p:txBody>
      </p:sp>
      <p:sp>
        <p:nvSpPr>
          <p:cNvPr id="37" name="Content Placeholder 10"/>
          <p:cNvSpPr txBox="1">
            <a:spLocks/>
          </p:cNvSpPr>
          <p:nvPr/>
        </p:nvSpPr>
        <p:spPr>
          <a:xfrm>
            <a:off x="7793384" y="5076351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Любое событие, вызывающее высокий медийный и политический интерес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64884F-D58E-438B-B9DB-8D536AC31D4F}"/>
              </a:ext>
            </a:extLst>
          </p:cNvPr>
          <p:cNvSpPr/>
          <p:nvPr/>
        </p:nvSpPr>
        <p:spPr>
          <a:xfrm>
            <a:off x="51386" y="4863029"/>
            <a:ext cx="1798160" cy="1061829"/>
          </a:xfrm>
          <a:prstGeom prst="rect">
            <a:avLst/>
          </a:prstGeom>
          <a:solidFill>
            <a:srgbClr val="8DCA56"/>
          </a:solidFill>
        </p:spPr>
        <p:txBody>
          <a:bodyPr wrap="square">
            <a:spAutoFit/>
          </a:bodyPr>
          <a:lstStyle/>
          <a:p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Эксперты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по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ЭА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на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национальном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уровне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должны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установить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критерии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фильтрации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для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определения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соответствующих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моделей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общественного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здравоохранения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свой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страны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Используемые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критерии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должны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основываться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на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конкретных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региональных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эпидемиологических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моделях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и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моделях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общественного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здравоохранения</a:t>
            </a:r>
            <a:endParaRPr lang="fr-LU" sz="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69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05120" y="863715"/>
            <a:ext cx="10103607" cy="3277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  <a:defRPr/>
            </a:pPr>
            <a:r>
              <a:rPr lang="ru-RU" sz="1700" b="1" u="none" spc="-150" dirty="0">
                <a:solidFill>
                  <a:srgbClr val="69AE23"/>
                </a:solidFill>
                <a:latin typeface="Arial" charset="0"/>
              </a:rPr>
              <a:t>Дополнительные критерии фильтрации, используемые в ЕЦПКЗ для скрининга эпидемического анализа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5100" y="2121547"/>
            <a:ext cx="4455495" cy="3872737"/>
          </a:xfrm>
          <a:prstGeom prst="rect">
            <a:avLst/>
          </a:prstGeom>
          <a:noFill/>
        </p:spPr>
        <p:txBody>
          <a:bodyPr/>
          <a:lstStyle/>
          <a:p>
            <a:pPr algn="l">
              <a:defRPr/>
            </a:pPr>
            <a:endParaRPr lang="de-DE" sz="1400" b="1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 dirty="0">
                <a:solidFill>
                  <a:srgbClr val="000000"/>
                </a:solidFill>
              </a:rPr>
              <a:t>Вспышки заболеваний или события, распространяющиеся на более чем одну страну ЕС/ЕЭЗ или с потенциальной текущей передачей инфекции (напр., самолет, круизный лайнер, школа…)</a:t>
            </a: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endParaRPr lang="de-DE" sz="1050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 dirty="0">
                <a:solidFill>
                  <a:srgbClr val="000000"/>
                </a:solidFill>
              </a:rPr>
              <a:t>Вспышки заболеваний или события, при которых существует риск ввоза или распространения заболевания между странами в пределах ЕС/ЕЭЗ, или которые предполагают уведомление о возникающем заболевании в ЕС, или о заболевании, которое считалось ликвидированным</a:t>
            </a:r>
          </a:p>
          <a:p>
            <a:pPr algn="l">
              <a:defRPr/>
            </a:pPr>
            <a:endParaRPr lang="en-GB" sz="1050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 dirty="0">
                <a:solidFill>
                  <a:srgbClr val="000000"/>
                </a:solidFill>
              </a:rPr>
              <a:t>Вспышки заболеваний или события, которые могут потребовать своевременных и скоординированных действий ЕС по их сдерживанию, такие как отслеживание контактов через внутренние границы ЕС, что требует обмена информацией</a:t>
            </a:r>
          </a:p>
          <a:p>
            <a:pPr algn="l">
              <a:defRPr/>
            </a:pPr>
            <a:r>
              <a:rPr lang="ru-RU" sz="1050" u="none" dirty="0">
                <a:solidFill>
                  <a:srgbClr val="000000"/>
                </a:solidFill>
              </a:rPr>
              <a:t> </a:t>
            </a: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 dirty="0">
                <a:solidFill>
                  <a:srgbClr val="000000"/>
                </a:solidFill>
              </a:rPr>
              <a:t>Событие, связанное с инфекционным заболеванием, имеющее большой общественный, медийный или политический интерес в ЕС</a:t>
            </a:r>
          </a:p>
          <a:p>
            <a:pPr algn="l">
              <a:defRPr/>
            </a:pPr>
            <a:r>
              <a:rPr lang="ru-RU" sz="1050" u="none" dirty="0">
                <a:solidFill>
                  <a:srgbClr val="000000"/>
                </a:solidFill>
              </a:rPr>
              <a:t> </a:t>
            </a: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 dirty="0">
                <a:solidFill>
                  <a:srgbClr val="000000"/>
                </a:solidFill>
              </a:rPr>
              <a:t>Серьезные, нетипичные или внезапные события в области общественного здоровья или вспышка заболевания неизвестного происхождения</a:t>
            </a: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endParaRPr lang="de-DE" sz="1050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 dirty="0">
                <a:solidFill>
                  <a:srgbClr val="000000"/>
                </a:solidFill>
              </a:rPr>
              <a:t>Массовое скопление людей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580696" y="2121547"/>
            <a:ext cx="4770530" cy="2387573"/>
          </a:xfrm>
          <a:prstGeom prst="rect">
            <a:avLst/>
          </a:prstGeom>
          <a:noFill/>
        </p:spPr>
        <p:txBody>
          <a:bodyPr/>
          <a:lstStyle/>
          <a:p>
            <a:pPr algn="l">
              <a:defRPr/>
            </a:pPr>
            <a:endParaRPr lang="de-DE" sz="1400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>
                <a:solidFill>
                  <a:srgbClr val="000000"/>
                </a:solidFill>
              </a:rPr>
              <a:t>Вспышки заболеваний или события, которые могут оказать значительное воздействие на общественное здоровье, или в случаях, когда может быть запрошена помощь ЕС.</a:t>
            </a: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endParaRPr lang="de-DE" sz="1050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>
                <a:solidFill>
                  <a:srgbClr val="000000"/>
                </a:solidFill>
              </a:rPr>
              <a:t>События в области общественного здоровья, представляющие значительный риск ограничений на перемещение и торговлю.</a:t>
            </a: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endParaRPr lang="en-GB" sz="1050" u="none" dirty="0">
              <a:solidFill>
                <a:srgbClr val="000000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sz="1050" u="none">
                <a:solidFill>
                  <a:srgbClr val="000000"/>
                </a:solidFill>
              </a:rPr>
              <a:t>Предупреждение в СМИ о значительном воздействии: крупные террористические акты с возможным вовлечением граждан ЕС, стихийное бедствие с большим количеством разрушений, затрагивающих граждан ЕС/ЕЭЗ, а также события, приводящие к большому количеству раненых и погибших, возможно, включая граждан ЕС.</a:t>
            </a:r>
          </a:p>
          <a:p>
            <a:pPr algn="l">
              <a:defRPr/>
            </a:pPr>
            <a:endParaRPr lang="en-GB" sz="1050" u="none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5100" y="1470112"/>
            <a:ext cx="7245805" cy="599719"/>
          </a:xfrm>
          <a:prstGeom prst="rect">
            <a:avLst/>
          </a:prstGeom>
          <a:noFill/>
        </p:spPr>
        <p:txBody>
          <a:bodyPr/>
          <a:lstStyle/>
          <a:p>
            <a:pPr algn="l">
              <a:defRPr/>
            </a:pPr>
            <a:r>
              <a:rPr lang="ru-RU" sz="1400" b="1" u="none">
                <a:solidFill>
                  <a:srgbClr val="000000"/>
                </a:solidFill>
              </a:rPr>
              <a:t>Любое событие, отвечающее требованиям ММСП и подпадающее под Регламент ЕС 1082 (статья 2) и далее</a:t>
            </a: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4950625" y="4560836"/>
            <a:ext cx="3015335" cy="930804"/>
          </a:xfrm>
          <a:prstGeom prst="wedgeRoundRectCallout">
            <a:avLst>
              <a:gd name="adj1" fmla="val 62512"/>
              <a:gd name="adj2" fmla="val -114131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u="none">
                <a:solidFill>
                  <a:srgbClr val="000000"/>
                </a:solidFill>
              </a:rPr>
              <a:t>напр., цунами, аномальная жара</a:t>
            </a: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0126200" y="2061196"/>
            <a:ext cx="3375375" cy="909119"/>
          </a:xfrm>
          <a:prstGeom prst="wedgeRoundRectCallout">
            <a:avLst>
              <a:gd name="adj1" fmla="val -62973"/>
              <a:gd name="adj2" fmla="val 49927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/>
              <a:t>Напр.: Птичий грипп в торговле птицей</a:t>
            </a: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8100975" y="1403775"/>
            <a:ext cx="3375375" cy="909119"/>
          </a:xfrm>
          <a:prstGeom prst="wedgeRoundRectCallout">
            <a:avLst>
              <a:gd name="adj1" fmla="val -62973"/>
              <a:gd name="adj2" fmla="val 49927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/>
              <a:t>Напр.: Вспышка чумы на Мадагаскаре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440235" y="5591440"/>
            <a:ext cx="3375375" cy="909119"/>
          </a:xfrm>
          <a:prstGeom prst="wedgeRoundRectCallout">
            <a:avLst>
              <a:gd name="adj1" fmla="val -40774"/>
              <a:gd name="adj2" fmla="val -75799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/>
              <a:t>Олимпийские игры </a:t>
            </a: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-7605770" y="4698456"/>
            <a:ext cx="7380820" cy="655564"/>
          </a:xfrm>
          <a:prstGeom prst="wedgeRoundRectCallout">
            <a:avLst>
              <a:gd name="adj1" fmla="val 59643"/>
              <a:gd name="adj2" fmla="val -18224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lang="ru-RU" dirty="0"/>
              <a:t>Напр.:</a:t>
            </a:r>
            <a:r>
              <a:rPr lang="ru-RU" u="none" dirty="0">
                <a:solidFill>
                  <a:srgbClr val="000000"/>
                </a:solidFill>
              </a:rPr>
              <a:t> (микроцефалия в Бразилии до установления</a:t>
            </a:r>
            <a:br>
              <a:rPr lang="en-US" u="none" dirty="0">
                <a:solidFill>
                  <a:srgbClr val="000000"/>
                </a:solidFill>
              </a:rPr>
            </a:br>
            <a:r>
              <a:rPr lang="ru-RU" u="none" dirty="0">
                <a:solidFill>
                  <a:srgbClr val="000000"/>
                </a:solidFill>
              </a:rPr>
              <a:t> причинно-следственной связи с материнской инфекцией вирусом </a:t>
            </a:r>
            <a:r>
              <a:rPr lang="ru-RU" u="none" dirty="0" err="1">
                <a:solidFill>
                  <a:srgbClr val="000000"/>
                </a:solidFill>
              </a:rPr>
              <a:t>Зика</a:t>
            </a:r>
            <a:r>
              <a:rPr lang="ru-RU" u="none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6" name="Rounded Rectangular Callout 15"/>
          <p:cNvSpPr/>
          <p:nvPr/>
        </p:nvSpPr>
        <p:spPr bwMode="auto">
          <a:xfrm>
            <a:off x="-7790775" y="1142330"/>
            <a:ext cx="7380820" cy="655564"/>
          </a:xfrm>
          <a:prstGeom prst="wedgeRoundRectCallout">
            <a:avLst>
              <a:gd name="adj1" fmla="val 61467"/>
              <a:gd name="adj2" fmla="val 153999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kumimoji="0" lang="ru-RU" sz="12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Напр.:</a:t>
            </a:r>
            <a:r>
              <a:rPr lang="ru-RU" u="none">
                <a:solidFill>
                  <a:srgbClr val="000000"/>
                </a:solidFill>
              </a:rPr>
              <a:t> XDR TB в самолете</a:t>
            </a:r>
          </a:p>
        </p:txBody>
      </p:sp>
      <p:sp>
        <p:nvSpPr>
          <p:cNvPr id="17" name="Rounded Rectangular Callout 16"/>
          <p:cNvSpPr/>
          <p:nvPr/>
        </p:nvSpPr>
        <p:spPr bwMode="auto">
          <a:xfrm>
            <a:off x="-8123327" y="3047125"/>
            <a:ext cx="7380820" cy="655564"/>
          </a:xfrm>
          <a:prstGeom prst="wedgeRoundRectCallout">
            <a:avLst>
              <a:gd name="adj1" fmla="val 67489"/>
              <a:gd name="adj2" fmla="val 69147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kumimoji="0" lang="ru-RU" sz="12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Напр.:</a:t>
            </a:r>
            <a:r>
              <a:rPr lang="ru-RU" u="none">
                <a:solidFill>
                  <a:srgbClr val="000000"/>
                </a:solidFill>
              </a:rPr>
              <a:t> Ввоз лихорадки Ласса в Нидерланды, при контактировании с резидентами других стран</a:t>
            </a:r>
          </a:p>
        </p:txBody>
      </p:sp>
      <p:sp>
        <p:nvSpPr>
          <p:cNvPr id="18" name="Rounded Rectangular Callout 17"/>
          <p:cNvSpPr/>
          <p:nvPr/>
        </p:nvSpPr>
        <p:spPr bwMode="auto">
          <a:xfrm>
            <a:off x="-7155720" y="3864399"/>
            <a:ext cx="7380820" cy="655564"/>
          </a:xfrm>
          <a:prstGeom prst="wedgeRoundRectCallout">
            <a:avLst>
              <a:gd name="adj1" fmla="val 54136"/>
              <a:gd name="adj2" fmla="val 29433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kumimoji="0" lang="ru-RU" sz="12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Напр.:</a:t>
            </a:r>
            <a:r>
              <a:rPr lang="ru-RU" u="none">
                <a:solidFill>
                  <a:srgbClr val="000000"/>
                </a:solidFill>
              </a:rPr>
              <a:t> Медицинский работник, инфицированный вирусом Эбола в одной из стран ЕС</a:t>
            </a: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-8074011" y="2302315"/>
            <a:ext cx="7380820" cy="655564"/>
          </a:xfrm>
          <a:prstGeom prst="wedgeRoundRectCallout">
            <a:avLst>
              <a:gd name="adj1" fmla="val 66457"/>
              <a:gd name="adj2" fmla="val 105955"/>
              <a:gd name="adj3" fmla="val 16667"/>
            </a:avLst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 algn="l">
              <a:buFont typeface="Arial" panose="020B0604020202020204" pitchFamily="34" charset="0"/>
              <a:buChar char="•"/>
              <a:defRPr/>
            </a:pPr>
            <a:r>
              <a:rPr kumimoji="0" lang="ru-RU" sz="12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Напр.:</a:t>
            </a:r>
            <a:r>
              <a:rPr lang="ru-RU" u="none">
                <a:solidFill>
                  <a:srgbClr val="000000"/>
                </a:solidFill>
              </a:rPr>
              <a:t>  Случай бешенства после ввоза больной собаки в Испанию.</a:t>
            </a:r>
          </a:p>
        </p:txBody>
      </p:sp>
    </p:spTree>
    <p:extLst>
      <p:ext uri="{BB962C8B-B14F-4D97-AF65-F5344CB8AC3E}">
        <p14:creationId xmlns:p14="http://schemas.microsoft.com/office/powerpoint/2010/main" val="107165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 Массовое скопление людей</a:t>
            </a:r>
          </a:p>
        </p:txBody>
      </p:sp>
      <p:sp>
        <p:nvSpPr>
          <p:cNvPr id="3" name="Rettangolo 2"/>
          <p:cNvSpPr/>
          <p:nvPr/>
        </p:nvSpPr>
        <p:spPr>
          <a:xfrm>
            <a:off x="10801350" y="5207000"/>
            <a:ext cx="6667500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82563" indent="-225425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Значительные массовое скопление: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3"/>
              </a:rPr>
              <a:t>http://events.frommers.com/sisp/index.htm</a:t>
            </a:r>
          </a:p>
          <a:p>
            <a:pPr marL="182563" indent="-225425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Календарь международных фестивалей: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4"/>
              </a:rPr>
              <a:t>http://www.whatsonwhen.com/sisp/index.htm</a:t>
            </a:r>
          </a:p>
          <a:p>
            <a:pPr marL="182563" indent="-225425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Общий международный календарь: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5"/>
              </a:rPr>
              <a:t>http://www.eventogo.com/</a:t>
            </a:r>
          </a:p>
          <a:p>
            <a:pPr marL="182563" indent="-225425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 typeface="Arial" pitchFamily="34" charset="0"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Календарь политических событий (в мире): </a:t>
            </a:r>
            <a:r>
              <a:rPr lang="ru-RU" sz="1600" u="none">
                <a:solidFill>
                  <a:srgbClr val="000000"/>
                </a:solidFill>
                <a:latin typeface="Arial" charset="0"/>
                <a:cs typeface="Times New Roman" pitchFamily="18" charset="0"/>
                <a:hlinkClick r:id="rId6"/>
              </a:rPr>
              <a:t>http://www.electionguide.org/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5210" y="1673805"/>
            <a:ext cx="8496300" cy="2000249"/>
          </a:xfrm>
          <a:prstGeom prst="rect">
            <a:avLst/>
          </a:prstGeom>
        </p:spPr>
        <p:txBody>
          <a:bodyPr/>
          <a:lstStyle/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i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«Массовые скопления людей характеризуются концентрацией людей в определенном месте для конкретной цели в течение определенного периода времени, что может привести к перегрузке ресурсов страны или сообщества в области планирования и принятия ответных мер. » (ВОЗ)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i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… Размер мероприятия не указывается, так как у каждого сообщества разные возможности в управлении скоплениями людей. (ВОЗ)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i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Международные массовые скопления людей представляют опасность вспышек инфекционных заболеваний и их быстрого распространения по всему миру.</a:t>
            </a:r>
          </a:p>
          <a:p>
            <a:pPr lvl="0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100" dirty="0">
                <a:hlinkClick r:id="rId7"/>
              </a:rPr>
              <a:t>См.: https://apps.who.int/iris/bitstream/handle/10665/162109/WHO_HSE_GCR_2015.5_eng.pdf;jsessionid=6C6A70BA47A4061548E7F85EAC948757?sequence=1 </a:t>
            </a:r>
            <a:r>
              <a:rPr lang="ru-RU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	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lang="en-US" sz="1600" u="none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6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Массовые скопления могут повлиять на распространение заболеваний</a:t>
            </a:r>
          </a:p>
          <a:p>
            <a:pPr marL="0" marR="0" lvl="0" indent="0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Times New Roman" pitchFamily="18" charset="0"/>
            </a:endParaRPr>
          </a:p>
        </p:txBody>
      </p:sp>
      <p:sp>
        <p:nvSpPr>
          <p:cNvPr id="6" name="Rettangolo 8"/>
          <p:cNvSpPr/>
          <p:nvPr/>
        </p:nvSpPr>
        <p:spPr>
          <a:xfrm>
            <a:off x="8880603" y="6444335"/>
            <a:ext cx="1791163" cy="244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 algn="r" defTabSz="820738" eaLnBrk="0" hangingPunct="0"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10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Источники информации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3013" y="5184195"/>
            <a:ext cx="450050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Повышать чувствительность ЭА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2875453" y="4646428"/>
            <a:ext cx="360040" cy="412766"/>
          </a:xfrm>
          <a:prstGeom prst="downArrow">
            <a:avLst/>
          </a:prstGeom>
          <a:solidFill>
            <a:srgbClr val="69AE23">
              <a:alpha val="25000"/>
            </a:srgbClr>
          </a:solidFill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19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519" y="1145155"/>
            <a:ext cx="9293615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u="none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 Массовое скопление людей</a:t>
            </a:r>
          </a:p>
        </p:txBody>
      </p:sp>
      <p:sp>
        <p:nvSpPr>
          <p:cNvPr id="9" name="Rectangle 8"/>
          <p:cNvSpPr/>
          <p:nvPr/>
        </p:nvSpPr>
        <p:spPr bwMode="auto">
          <a:xfrm flipV="1">
            <a:off x="1282660" y="997065"/>
            <a:ext cx="7239881" cy="25515"/>
          </a:xfrm>
          <a:prstGeom prst="rect">
            <a:avLst/>
          </a:prstGeom>
          <a:gradFill flip="none" rotWithShape="1">
            <a:gsLst>
              <a:gs pos="0">
                <a:srgbClr val="69AE23"/>
              </a:gs>
              <a:gs pos="40000">
                <a:schemeClr val="accent1">
                  <a:shade val="67500"/>
                  <a:satMod val="115000"/>
                </a:schemeClr>
              </a:gs>
              <a:gs pos="57000">
                <a:srgbClr val="A9D1D4"/>
              </a:gs>
              <a:gs pos="100000">
                <a:schemeClr val="bg1"/>
              </a:gs>
            </a:gsLst>
            <a:lin ang="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l" defTabSz="810067" eaLnBrk="0" hangingPunct="0">
              <a:spcBef>
                <a:spcPct val="0"/>
              </a:spcBef>
              <a:spcAft>
                <a:spcPct val="30000"/>
              </a:spcAft>
              <a:defRPr/>
            </a:pPr>
            <a:endParaRPr lang="en-GB" sz="1772" u="none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7520" y="2002254"/>
            <a:ext cx="2351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10067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400" b="1" u="none" dirty="0">
                <a:solidFill>
                  <a:srgbClr val="2D2D8A"/>
                </a:solidFill>
                <a:latin typeface="Arial" charset="0"/>
              </a:rPr>
              <a:t>Критерии настройки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73011" y="1871884"/>
            <a:ext cx="33079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0067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400" b="1" u="none" dirty="0">
                <a:solidFill>
                  <a:srgbClr val="2D2D8A"/>
                </a:solidFill>
                <a:latin typeface="Arial" charset="0"/>
              </a:rPr>
              <a:t>Настройка специальных инструментов для активного мониторинга предметов интереса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22113" y="1976726"/>
            <a:ext cx="3577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10067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400" b="1" u="none" dirty="0">
                <a:solidFill>
                  <a:srgbClr val="2D2D8A"/>
                </a:solidFill>
                <a:latin typeface="Arial" charset="0"/>
              </a:rPr>
              <a:t>Документирование и отчетность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443" y="2675941"/>
            <a:ext cx="4025049" cy="2740819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861" y="2777263"/>
            <a:ext cx="3312450" cy="122165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54043" y="2459115"/>
            <a:ext cx="2545032" cy="310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1240" u="none"/>
              <a:t>Цели массовых мероприятий: спорт, религия, музыкальный фестиваль </a:t>
            </a:r>
          </a:p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endParaRPr lang="en-GB" sz="1240" u="none" dirty="0"/>
          </a:p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1240" u="none"/>
              <a:t>Профиль инфекционных заболеваний страны проведения</a:t>
            </a:r>
          </a:p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1240" u="none"/>
              <a:t>Подготовленность страны и возможности надзора</a:t>
            </a:r>
          </a:p>
          <a:p>
            <a:pPr algn="l">
              <a:buClr>
                <a:srgbClr val="69AE23"/>
              </a:buClr>
            </a:pPr>
            <a:endParaRPr lang="en-GB" sz="1240" u="none" dirty="0">
              <a:sym typeface="Wingdings" panose="05000000000000000000" pitchFamily="2" charset="2"/>
            </a:endParaRPr>
          </a:p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1240" u="none"/>
              <a:t>Профиль инфекционных заболеваний стран, из которых прибыли участники мероприятия</a:t>
            </a:r>
          </a:p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endParaRPr lang="en-GB" sz="1240" u="none" dirty="0">
              <a:sym typeface="Wingdings" panose="05000000000000000000" pitchFamily="2" charset="2"/>
            </a:endParaRPr>
          </a:p>
          <a:p>
            <a:pPr marL="285750" indent="-285750" algn="l">
              <a:buClr>
                <a:srgbClr val="69AE23"/>
              </a:buClr>
              <a:buFont typeface="Wingdings" panose="05000000000000000000" pitchFamily="2" charset="2"/>
              <a:buChar char="§"/>
            </a:pPr>
            <a:r>
              <a:rPr lang="ru-RU" sz="1240" u="none"/>
              <a:t>Продление периода надзора до и после события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80895" y="3970809"/>
            <a:ext cx="291916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hlinkClick r:id="rId5"/>
              </a:rPr>
              <a:t>https://www.ecdc.europa.eu/sites/default/files/documents/Communicable-disease-threats-report-17-feb-2018.pdf</a:t>
            </a:r>
          </a:p>
        </p:txBody>
      </p:sp>
    </p:spTree>
    <p:extLst>
      <p:ext uri="{BB962C8B-B14F-4D97-AF65-F5344CB8AC3E}">
        <p14:creationId xmlns:p14="http://schemas.microsoft.com/office/powerpoint/2010/main" val="275510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363719" y="1192955"/>
            <a:ext cx="10332924" cy="5273925"/>
          </a:xfrm>
          <a:prstGeom prst="ellipse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20155" y="112219"/>
            <a:ext cx="9607160" cy="637150"/>
          </a:xfrm>
        </p:spPr>
        <p:txBody>
          <a:bodyPr>
            <a:normAutofit/>
          </a:bodyPr>
          <a:lstStyle/>
          <a:p>
            <a:r>
              <a:rPr lang="ru-RU" sz="2000"/>
              <a:t>Обзор – Установление критериев фильтрации</a:t>
            </a:r>
          </a:p>
        </p:txBody>
      </p:sp>
      <p:sp>
        <p:nvSpPr>
          <p:cNvPr id="8" name="Oval 7"/>
          <p:cNvSpPr/>
          <p:nvPr/>
        </p:nvSpPr>
        <p:spPr>
          <a:xfrm>
            <a:off x="4995624" y="3189651"/>
            <a:ext cx="1102229" cy="11514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Фильтрация</a:t>
            </a:r>
          </a:p>
        </p:txBody>
      </p:sp>
      <p:sp>
        <p:nvSpPr>
          <p:cNvPr id="16" name="Oval 15"/>
          <p:cNvSpPr/>
          <p:nvPr/>
        </p:nvSpPr>
        <p:spPr>
          <a:xfrm>
            <a:off x="3215606" y="2151851"/>
            <a:ext cx="4827543" cy="3620657"/>
          </a:xfrm>
          <a:prstGeom prst="ellipse">
            <a:avLst/>
          </a:prstGeom>
          <a:noFill/>
          <a:ln w="571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Content Placeholder 10"/>
          <p:cNvSpPr txBox="1">
            <a:spLocks/>
          </p:cNvSpPr>
          <p:nvPr/>
        </p:nvSpPr>
        <p:spPr>
          <a:xfrm>
            <a:off x="4925718" y="1329908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800" b="1" u="none">
                <a:solidFill>
                  <a:prstClr val="black"/>
                </a:solidFill>
                <a:latin typeface="Calibri" panose="020F0502020204030204"/>
              </a:rPr>
              <a:t>Сезонность</a:t>
            </a:r>
            <a:r>
              <a:rPr lang="ru-RU" sz="800" u="none">
                <a:solidFill>
                  <a:prstClr val="black"/>
                </a:solidFill>
                <a:latin typeface="Calibri" panose="020F0502020204030204"/>
              </a:rPr>
              <a:t> – некоторые заболевания находятся под усиленным надзором в определенное время года (напр., грипп)</a:t>
            </a:r>
          </a:p>
        </p:txBody>
      </p:sp>
      <p:sp>
        <p:nvSpPr>
          <p:cNvPr id="18" name="Content Placeholder 10"/>
          <p:cNvSpPr txBox="1">
            <a:spLocks/>
          </p:cNvSpPr>
          <p:nvPr/>
        </p:nvSpPr>
        <p:spPr>
          <a:xfrm>
            <a:off x="1502974" y="2480096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Популяция или группы риска затронутое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впервые</a:t>
            </a:r>
          </a:p>
        </p:txBody>
      </p:sp>
      <p:sp>
        <p:nvSpPr>
          <p:cNvPr id="20" name="Content Placeholder 10"/>
          <p:cNvSpPr txBox="1">
            <a:spLocks/>
          </p:cNvSpPr>
          <p:nvPr/>
        </p:nvSpPr>
        <p:spPr>
          <a:xfrm>
            <a:off x="6615278" y="1480314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800" b="1" u="none">
                <a:solidFill>
                  <a:prstClr val="black"/>
                </a:solidFill>
                <a:latin typeface="Calibri" panose="020F0502020204030204"/>
              </a:rPr>
              <a:t>Схемы передачи</a:t>
            </a:r>
            <a:r>
              <a:rPr lang="ru-RU" sz="800" u="none">
                <a:solidFill>
                  <a:prstClr val="black"/>
                </a:solidFill>
                <a:latin typeface="Calibri" panose="020F0502020204030204"/>
              </a:rPr>
              <a:t>: нетипичные или новые (напр., передача половым путем лихорадки денге)</a:t>
            </a:r>
          </a:p>
        </p:txBody>
      </p:sp>
      <p:sp>
        <p:nvSpPr>
          <p:cNvPr id="21" name="Content Placeholder 10"/>
          <p:cNvSpPr txBox="1">
            <a:spLocks/>
          </p:cNvSpPr>
          <p:nvPr/>
        </p:nvSpPr>
        <p:spPr>
          <a:xfrm>
            <a:off x="2986502" y="1340937"/>
            <a:ext cx="1645440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Нетипичные схемы 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заболеваемости и смертности</a:t>
            </a:r>
          </a:p>
        </p:txBody>
      </p:sp>
      <p:sp>
        <p:nvSpPr>
          <p:cNvPr id="22" name="Content Placeholder 10"/>
          <p:cNvSpPr txBox="1">
            <a:spLocks/>
          </p:cNvSpPr>
          <p:nvPr/>
        </p:nvSpPr>
        <p:spPr>
          <a:xfrm>
            <a:off x="8208849" y="1869905"/>
            <a:ext cx="1972246" cy="1236867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Изменения экологических факторов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(напр., увеличение популяции инфицированных переносчиков инфекции, изменение климата)</a:t>
            </a:r>
          </a:p>
        </p:txBody>
      </p:sp>
      <p:sp>
        <p:nvSpPr>
          <p:cNvPr id="23" name="Content Placeholder 10"/>
          <p:cNvSpPr txBox="1">
            <a:spLocks/>
          </p:cNvSpPr>
          <p:nvPr/>
        </p:nvSpPr>
        <p:spPr>
          <a:xfrm>
            <a:off x="1303572" y="3570698"/>
            <a:ext cx="1452045" cy="73588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Существенные изменения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в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 эпидемиологии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и 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биологии</a:t>
            </a:r>
          </a:p>
        </p:txBody>
      </p:sp>
      <p:sp>
        <p:nvSpPr>
          <p:cNvPr id="24" name="Content Placeholder 10"/>
          <p:cNvSpPr txBox="1">
            <a:spLocks/>
          </p:cNvSpPr>
          <p:nvPr/>
        </p:nvSpPr>
        <p:spPr>
          <a:xfrm>
            <a:off x="1915855" y="4690073"/>
            <a:ext cx="1452044" cy="70387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Подозрительное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 заболевание или смерть </a:t>
            </a: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животных</a:t>
            </a:r>
          </a:p>
        </p:txBody>
      </p:sp>
      <p:sp>
        <p:nvSpPr>
          <p:cNvPr id="25" name="Content Placeholder 10"/>
          <p:cNvSpPr txBox="1">
            <a:spLocks/>
          </p:cNvSpPr>
          <p:nvPr/>
        </p:nvSpPr>
        <p:spPr>
          <a:xfrm>
            <a:off x="8662185" y="4293789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Загрязненная пища или вода</a:t>
            </a:r>
          </a:p>
        </p:txBody>
      </p:sp>
      <p:sp>
        <p:nvSpPr>
          <p:cNvPr id="26" name="Content Placeholder 10"/>
          <p:cNvSpPr txBox="1">
            <a:spLocks/>
          </p:cNvSpPr>
          <p:nvPr/>
        </p:nvSpPr>
        <p:spPr>
          <a:xfrm>
            <a:off x="8943842" y="3252655"/>
            <a:ext cx="1585524" cy="9129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50" b="1" u="none">
                <a:solidFill>
                  <a:prstClr val="black"/>
                </a:solidFill>
                <a:latin typeface="Calibri" panose="020F0502020204030204"/>
              </a:rPr>
              <a:t>Экологические угрозы</a:t>
            </a:r>
            <a:r>
              <a:rPr lang="ru-RU" sz="1050" u="none">
                <a:solidFill>
                  <a:prstClr val="black"/>
                </a:solidFill>
                <a:latin typeface="Calibri" panose="020F0502020204030204"/>
              </a:rPr>
              <a:t>, химические/радиоактивные события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2835319" y="3519573"/>
            <a:ext cx="1118895" cy="62359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cap="none" normalizeH="0" baseline="0" noProof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Основные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3892" y="3519573"/>
            <a:ext cx="1209978" cy="8043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cap="none" spc="-150" normalizeH="0" baseline="0" noProof="0" dirty="0">
                <a:ln>
                  <a:noFill/>
                </a:ln>
                <a:solidFill>
                  <a:srgbClr val="69AE23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Дополнительные*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363478" y="4110865"/>
            <a:ext cx="1315433" cy="641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 Light" panose="020F0302020204030204"/>
                <a:ea typeface="+mn-ea"/>
                <a:cs typeface="+mn-cs"/>
              </a:rPr>
              <a:t>ММСП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735262" y="4255686"/>
            <a:ext cx="1315433" cy="641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 Light" panose="020F0302020204030204"/>
                <a:ea typeface="+mn-ea"/>
                <a:cs typeface="+mn-cs"/>
              </a:rPr>
              <a:t>1082/СРПР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925718" y="2376262"/>
            <a:ext cx="1315433" cy="6412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0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white"/>
                </a:solidFill>
                <a:uLnTx/>
                <a:uFillTx/>
                <a:latin typeface="Calibri Light" panose="020F0302020204030204"/>
                <a:ea typeface="+mn-ea"/>
                <a:cs typeface="+mn-cs"/>
              </a:rPr>
              <a:t>Мандат учреждения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3892" y="6334713"/>
            <a:ext cx="32506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Microsoft Sans Serif" pitchFamily="34" charset="0"/>
                <a:ea typeface="+mn-ea"/>
                <a:cs typeface="+mn-cs"/>
              </a:rPr>
              <a:t>* Любые элементы, которые вызывают подозрения, что событие может потенциально представлять угрозу общественному здоровью </a:t>
            </a:r>
          </a:p>
        </p:txBody>
      </p:sp>
      <p:sp>
        <p:nvSpPr>
          <p:cNvPr id="34" name="Content Placeholder 10"/>
          <p:cNvSpPr txBox="1">
            <a:spLocks/>
          </p:cNvSpPr>
          <p:nvPr/>
        </p:nvSpPr>
        <p:spPr>
          <a:xfrm>
            <a:off x="5148360" y="5858571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Возобновление / повторное появление заболевания</a:t>
            </a:r>
          </a:p>
        </p:txBody>
      </p:sp>
      <p:sp>
        <p:nvSpPr>
          <p:cNvPr id="36" name="Content Placeholder 10"/>
          <p:cNvSpPr txBox="1">
            <a:spLocks/>
          </p:cNvSpPr>
          <p:nvPr/>
        </p:nvSpPr>
        <p:spPr>
          <a:xfrm>
            <a:off x="2750239" y="5569718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Очаг неизвестного заболевания</a:t>
            </a:r>
          </a:p>
        </p:txBody>
      </p:sp>
      <p:sp>
        <p:nvSpPr>
          <p:cNvPr id="37" name="Content Placeholder 10"/>
          <p:cNvSpPr txBox="1">
            <a:spLocks/>
          </p:cNvSpPr>
          <p:nvPr/>
        </p:nvSpPr>
        <p:spPr>
          <a:xfrm>
            <a:off x="7793384" y="5076351"/>
            <a:ext cx="1592104" cy="6955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1010" tIns="40505" rIns="81010" bIns="40505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10067" rtl="0" eaLnBrk="1" fontAlgn="auto" latinLnBrk="0" hangingPunct="1">
              <a:lnSpc>
                <a:spcPct val="90000"/>
              </a:lnSpc>
              <a:spcBef>
                <a:spcPts val="88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50" b="1" i="0" u="none" strike="noStrike" cap="none" normalizeH="0" baseline="0" noProof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/>
                <a:ea typeface="+mn-ea"/>
                <a:cs typeface="+mn-cs"/>
              </a:rPr>
              <a:t>Любое событие, вызывающее высокий медийный и политический интерес</a:t>
            </a:r>
          </a:p>
        </p:txBody>
      </p:sp>
      <p:sp>
        <p:nvSpPr>
          <p:cNvPr id="2" name="Rounded Rectangular Callout 1"/>
          <p:cNvSpPr/>
          <p:nvPr/>
        </p:nvSpPr>
        <p:spPr>
          <a:xfrm>
            <a:off x="527483" y="1349932"/>
            <a:ext cx="2295255" cy="422878"/>
          </a:xfrm>
          <a:prstGeom prst="wedgeRoundRectCallout">
            <a:avLst>
              <a:gd name="adj1" fmla="val 56078"/>
              <a:gd name="adj2" fmla="val 940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/>
              <a:t>ВСПЛЫВАЮЩЕЕ ОКНО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C1B1C9E-EF03-4FB3-8BB3-D6AB072A6411}"/>
              </a:ext>
            </a:extLst>
          </p:cNvPr>
          <p:cNvSpPr/>
          <p:nvPr/>
        </p:nvSpPr>
        <p:spPr>
          <a:xfrm>
            <a:off x="51386" y="4863029"/>
            <a:ext cx="1798160" cy="1061829"/>
          </a:xfrm>
          <a:prstGeom prst="rect">
            <a:avLst/>
          </a:prstGeom>
          <a:solidFill>
            <a:srgbClr val="8DCA56"/>
          </a:solidFill>
        </p:spPr>
        <p:txBody>
          <a:bodyPr wrap="square">
            <a:spAutoFit/>
          </a:bodyPr>
          <a:lstStyle/>
          <a:p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Эксперты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по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ЭА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на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национальном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уровне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должны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установить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критерии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фильтрации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для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определения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соответствующих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моделей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общественного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здравоохранения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свой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страны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Используемые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критерии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должны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основываться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на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конкретных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региональных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эпидемиологических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моделях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и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моделях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общественного</a:t>
            </a:r>
            <a:r>
              <a:rPr lang="fr-LU" sz="7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LU" sz="700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здравоохранения</a:t>
            </a:r>
            <a:endParaRPr lang="fr-LU" sz="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66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>
            <a:spLocks noChangeAspect="1"/>
          </p:cNvSpPr>
          <p:nvPr/>
        </p:nvSpPr>
        <p:spPr bwMode="auto">
          <a:xfrm>
            <a:off x="1170205" y="2618910"/>
            <a:ext cx="2465673" cy="2140553"/>
          </a:xfrm>
          <a:prstGeom prst="ellipse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ФИЛЬТРАЦИЯ</a:t>
            </a:r>
          </a:p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u="none" dirty="0"/>
              <a:t>Нетипичное или внезапное событие?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44068" y="4159688"/>
            <a:ext cx="3561632" cy="9895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u="none">
                <a:solidFill>
                  <a:srgbClr val="FF0000"/>
                </a:solidFill>
              </a:rPr>
              <a:t>[ВСПЛЫВАЮЩЕЕ ОКНО с АТЛАСОМ ЕЦПКЗ И TESSY]</a:t>
            </a:r>
          </a:p>
          <a:p>
            <a:r>
              <a:rPr lang="ru-RU" sz="1100" b="1" u="none">
                <a:solidFill>
                  <a:srgbClr val="FF0000"/>
                </a:solidFill>
              </a:rPr>
              <a:t>Pubmed</a:t>
            </a:r>
          </a:p>
          <a:p>
            <a:r>
              <a:rPr lang="ru-RU" sz="1100" b="1" u="none">
                <a:solidFill>
                  <a:srgbClr val="FF0000"/>
                </a:solidFill>
              </a:rPr>
              <a:t>Научная литература </a:t>
            </a:r>
          </a:p>
          <a:p>
            <a:endParaRPr lang="en-GB" sz="1100" b="1" u="none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04528" y="3055574"/>
            <a:ext cx="3561632" cy="7355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100" b="1" u="none" dirty="0"/>
              <a:t>Базы данных и отчет по надзору на основе показателей и событий</a:t>
            </a:r>
          </a:p>
          <a:p>
            <a:r>
              <a:rPr lang="ru-RU" sz="1100" b="1" u="none" dirty="0">
                <a:solidFill>
                  <a:srgbClr val="FF0000"/>
                </a:solidFill>
              </a:rPr>
              <a:t>[ВСПЛЫВАЮЩЕЕ ОКНО с GIDEON, БАЗОЙ ДАННЫХ ВОЗ, ЖЕЛТАЯ КНИГА ЦПКЗ]</a:t>
            </a:r>
          </a:p>
        </p:txBody>
      </p:sp>
      <p:cxnSp>
        <p:nvCxnSpPr>
          <p:cNvPr id="17" name="Straight Arrow Connector 16"/>
          <p:cNvCxnSpPr>
            <a:cxnSpLocks/>
            <a:stCxn id="2" idx="6"/>
          </p:cNvCxnSpPr>
          <p:nvPr/>
        </p:nvCxnSpPr>
        <p:spPr bwMode="auto">
          <a:xfrm>
            <a:off x="3635878" y="3689187"/>
            <a:ext cx="2529110" cy="9670"/>
          </a:xfrm>
          <a:prstGeom prst="straightConnector1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3938414" y="3323340"/>
            <a:ext cx="198022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none" dirty="0"/>
              <a:t>Установление базовых стандартов с помощью нескольких возможных источников информации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5160" y="1673805"/>
            <a:ext cx="287071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810067" fontAlgn="auto">
              <a:spcBef>
                <a:spcPts val="886"/>
              </a:spcBef>
              <a:spcAft>
                <a:spcPts val="0"/>
              </a:spcAft>
              <a:defRPr/>
            </a:pPr>
            <a:r>
              <a:rPr lang="ru-RU">
                <a:solidFill>
                  <a:prstClr val="black"/>
                </a:solidFill>
                <a:latin typeface="Calibri" panose="020F0502020204030204"/>
              </a:rPr>
              <a:t>Всплывающее окно</a:t>
            </a:r>
            <a:r>
              <a:rPr lang="ru-RU" u="none">
                <a:solidFill>
                  <a:prstClr val="black"/>
                </a:solidFill>
                <a:latin typeface="Calibri" panose="020F0502020204030204"/>
              </a:rPr>
              <a:t> Нетипичные схемы </a:t>
            </a:r>
            <a:r>
              <a:rPr lang="ru-RU" b="1" u="none">
                <a:solidFill>
                  <a:prstClr val="black"/>
                </a:solidFill>
                <a:latin typeface="Calibri" panose="020F0502020204030204"/>
              </a:rPr>
              <a:t>заболеваемости и смертности</a:t>
            </a:r>
          </a:p>
        </p:txBody>
      </p:sp>
    </p:spTree>
    <p:extLst>
      <p:ext uri="{BB962C8B-B14F-4D97-AF65-F5344CB8AC3E}">
        <p14:creationId xmlns:p14="http://schemas.microsoft.com/office/powerpoint/2010/main" val="157389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8750"/>
            <a:ext cx="6915731" cy="54908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55570" y="5994285"/>
            <a:ext cx="246016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Ссылка: </a:t>
            </a:r>
            <a:r>
              <a:rPr lang="ru-RU">
                <a:hlinkClick r:id="rId4"/>
              </a:rPr>
              <a:t>https://www.ecdc.europa.eu/en/surveillance-atlas-infectious-diseases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70905" y="1178750"/>
            <a:ext cx="310534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none">
                <a:solidFill>
                  <a:srgbClr val="FF0000"/>
                </a:solidFill>
              </a:rPr>
              <a:t>ВСПЛЫВАЮЩЕЕ ОКНО</a:t>
            </a:r>
          </a:p>
        </p:txBody>
      </p:sp>
    </p:spTree>
    <p:extLst>
      <p:ext uri="{BB962C8B-B14F-4D97-AF65-F5344CB8AC3E}">
        <p14:creationId xmlns:p14="http://schemas.microsoft.com/office/powerpoint/2010/main" val="205111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115" y="1673805"/>
            <a:ext cx="2844812" cy="47705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85740" y="1673805"/>
            <a:ext cx="373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none">
                <a:solidFill>
                  <a:srgbClr val="FF0000"/>
                </a:solidFill>
              </a:rPr>
              <a:t>ВСПЛЫВАЮЩЕЕ ОКНО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80495" y="5229200"/>
            <a:ext cx="1215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hlinkClick r:id="rId4"/>
              </a:rPr>
              <a:t>ССЫЛКА: https://wwwnc.cdc.gov/travel/page/yellowbook-home-2014</a:t>
            </a:r>
          </a:p>
        </p:txBody>
      </p:sp>
    </p:spTree>
    <p:extLst>
      <p:ext uri="{BB962C8B-B14F-4D97-AF65-F5344CB8AC3E}">
        <p14:creationId xmlns:p14="http://schemas.microsoft.com/office/powerpoint/2010/main" val="266799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8750"/>
            <a:ext cx="6642867" cy="54906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20855" y="4869160"/>
            <a:ext cx="3335141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solidFill>
                  <a:srgbClr val="222222"/>
                </a:solidFill>
                <a:latin typeface="Calibri" panose="020F0502020204030204" pitchFamily="34" charset="0"/>
              </a:rPr>
              <a:t>Источник: GIDEON: Всемирная [интернет] сеть по инфекционным заболеваниям и эпидемиологии  Лос-Анджелес: GIDEON Informatics, 1992- [цит. 9 марта 2020]. Доступно по ссылке: </a:t>
            </a:r>
            <a:r>
              <a:rPr lang="ru-RU">
                <a:solidFill>
                  <a:srgbClr val="91B0BF"/>
                </a:solidFill>
                <a:latin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https://web.gideononline.com/</a:t>
            </a:r>
            <a:r>
              <a:rPr lang="ru-RU">
                <a:solidFill>
                  <a:srgbClr val="91B0BF"/>
                </a:solidFill>
                <a:latin typeface="Calibri" panose="020F0502020204030204" pitchFamily="34" charset="0"/>
              </a:rPr>
              <a:t>. </a:t>
            </a:r>
            <a:r>
              <a:rPr lang="ru-RU">
                <a:solidFill>
                  <a:srgbClr val="222222"/>
                </a:solidFill>
                <a:latin typeface="Calibri" panose="020F0502020204030204" pitchFamily="34" charset="0"/>
              </a:rPr>
              <a:t>Обновляется почти ежедневно. Требуется подписка, но доступны бесплатные пробные версии.</a:t>
            </a:r>
          </a:p>
        </p:txBody>
      </p:sp>
    </p:spTree>
    <p:extLst>
      <p:ext uri="{BB962C8B-B14F-4D97-AF65-F5344CB8AC3E}">
        <p14:creationId xmlns:p14="http://schemas.microsoft.com/office/powerpoint/2010/main" val="417161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uppo 8"/>
          <p:cNvGrpSpPr>
            <a:grpSpLocks/>
          </p:cNvGrpSpPr>
          <p:nvPr/>
        </p:nvGrpSpPr>
        <p:grpSpPr bwMode="auto">
          <a:xfrm>
            <a:off x="5557838" y="2228850"/>
            <a:ext cx="4621212" cy="1875225"/>
            <a:chOff x="393700" y="1962150"/>
            <a:chExt cx="3911600" cy="1875225"/>
          </a:xfrm>
        </p:grpSpPr>
        <p:sp>
          <p:nvSpPr>
            <p:cNvPr id="16393" name="Rettangolo 9"/>
            <p:cNvSpPr>
              <a:spLocks noChangeArrowheads="1"/>
            </p:cNvSpPr>
            <p:nvPr/>
          </p:nvSpPr>
          <p:spPr bwMode="auto">
            <a:xfrm>
              <a:off x="393700" y="1962150"/>
              <a:ext cx="3911600" cy="400050"/>
            </a:xfrm>
            <a:prstGeom prst="rect">
              <a:avLst/>
            </a:prstGeom>
            <a:solidFill>
              <a:srgbClr val="69AE23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" name="Rettangolo 10"/>
            <p:cNvSpPr/>
            <p:nvPr/>
          </p:nvSpPr>
          <p:spPr bwMode="auto">
            <a:xfrm>
              <a:off x="393700" y="1962150"/>
              <a:ext cx="3911600" cy="1875225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alpha val="5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algn="ctr" rotWithShape="0">
                <a:prstClr val="black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</p:grpSp>
      <p:sp>
        <p:nvSpPr>
          <p:cNvPr id="16387" name="Text Box 22"/>
          <p:cNvSpPr txBox="1">
            <a:spLocks noChangeArrowheads="1"/>
          </p:cNvSpPr>
          <p:nvPr/>
        </p:nvSpPr>
        <p:spPr bwMode="auto">
          <a:xfrm>
            <a:off x="5632450" y="2293938"/>
            <a:ext cx="449421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0500" indent="-187325" algn="l">
              <a:lnSpc>
                <a:spcPct val="100000"/>
              </a:lnSpc>
              <a:spcBef>
                <a:spcPct val="0"/>
              </a:spcBef>
            </a:pPr>
            <a:r>
              <a:rPr lang="ru-RU" sz="1600" b="1" u="none" noProof="1">
                <a:solidFill>
                  <a:schemeClr val="bg1"/>
                </a:solidFill>
                <a:latin typeface="Arial" charset="0"/>
              </a:rPr>
              <a:t>Цель</a:t>
            </a: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</a:pPr>
            <a:endParaRPr lang="it-IT" sz="1600" b="1" u="none" noProof="1">
              <a:latin typeface="Arial" charset="0"/>
            </a:endParaRP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</a:pPr>
            <a:r>
              <a:rPr lang="ru-RU" sz="1600" u="none" noProof="1">
                <a:latin typeface="Arial" charset="0"/>
                <a:cs typeface="Times New Roman" pitchFamily="18" charset="0"/>
              </a:rPr>
              <a:t>По завершении работы с данным блоком вы поймете:</a:t>
            </a: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  <a:buFontTx/>
              <a:buChar char="•"/>
            </a:pPr>
            <a:endParaRPr lang="it-IT" sz="1600" u="none" noProof="1">
              <a:latin typeface="Arial" charset="0"/>
              <a:cs typeface="Times New Roman" pitchFamily="18" charset="0"/>
            </a:endParaRP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u="none" noProof="1">
                <a:latin typeface="Arial" charset="0"/>
                <a:cs typeface="Times New Roman" pitchFamily="18" charset="0"/>
              </a:rPr>
              <a:t>Что такое фильтрация и </a:t>
            </a: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ru-RU" sz="1600" u="none" noProof="1">
                <a:latin typeface="Arial" charset="0"/>
                <a:cs typeface="Times New Roman" pitchFamily="18" charset="0"/>
              </a:rPr>
              <a:t>каковы ее основные критерии</a:t>
            </a:r>
          </a:p>
          <a:p>
            <a:pPr marL="190500" indent="-187325" algn="l">
              <a:lnSpc>
                <a:spcPct val="100000"/>
              </a:lnSpc>
              <a:spcBef>
                <a:spcPct val="0"/>
              </a:spcBef>
            </a:pPr>
            <a:endParaRPr lang="en-US" sz="1600" u="none" noProof="1">
              <a:latin typeface="Arial" charset="0"/>
            </a:endParaRPr>
          </a:p>
        </p:txBody>
      </p:sp>
      <p:grpSp>
        <p:nvGrpSpPr>
          <p:cNvPr id="16388" name="Gruppo 7"/>
          <p:cNvGrpSpPr>
            <a:grpSpLocks/>
          </p:cNvGrpSpPr>
          <p:nvPr/>
        </p:nvGrpSpPr>
        <p:grpSpPr bwMode="auto">
          <a:xfrm>
            <a:off x="465138" y="2228848"/>
            <a:ext cx="4621212" cy="4034137"/>
            <a:chOff x="393700" y="1962149"/>
            <a:chExt cx="3911600" cy="3675426"/>
          </a:xfrm>
        </p:grpSpPr>
        <p:sp>
          <p:nvSpPr>
            <p:cNvPr id="16391" name="Rettangolo 6"/>
            <p:cNvSpPr>
              <a:spLocks noChangeArrowheads="1"/>
            </p:cNvSpPr>
            <p:nvPr/>
          </p:nvSpPr>
          <p:spPr bwMode="auto">
            <a:xfrm>
              <a:off x="393700" y="1962150"/>
              <a:ext cx="3911600" cy="400050"/>
            </a:xfrm>
            <a:prstGeom prst="rect">
              <a:avLst/>
            </a:prstGeom>
            <a:solidFill>
              <a:srgbClr val="69AE23"/>
            </a:solidFill>
            <a:ln w="2857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" name="Rettangolo 5"/>
            <p:cNvSpPr/>
            <p:nvPr/>
          </p:nvSpPr>
          <p:spPr bwMode="auto">
            <a:xfrm>
              <a:off x="393700" y="1962149"/>
              <a:ext cx="3911600" cy="3675426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alpha val="51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76200" algn="ctr" rotWithShape="0">
                <a:prstClr val="black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it-IT"/>
            </a:p>
          </p:txBody>
        </p:sp>
      </p:grp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charset="0"/>
              </a:rPr>
              <a:t>Содержание и цели</a:t>
            </a:r>
          </a:p>
        </p:txBody>
      </p:sp>
      <p:sp>
        <p:nvSpPr>
          <p:cNvPr id="16390" name="Text Box 23"/>
          <p:cNvSpPr txBox="1">
            <a:spLocks noChangeArrowheads="1"/>
          </p:cNvSpPr>
          <p:nvPr/>
        </p:nvSpPr>
        <p:spPr bwMode="auto">
          <a:xfrm>
            <a:off x="470135" y="2211249"/>
            <a:ext cx="45005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sz="1600" b="1" u="none" dirty="0">
                <a:solidFill>
                  <a:schemeClr val="bg1"/>
                </a:solidFill>
                <a:latin typeface="Arial" charset="0"/>
              </a:rPr>
              <a:t>Содержание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endParaRPr lang="it-IT" sz="1600" b="1" u="none" dirty="0">
              <a:latin typeface="Arial" charset="0"/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В данном блоке мы изучим следующие темы: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endParaRPr lang="it-IT" sz="1600" u="none" dirty="0">
              <a:latin typeface="Arial" charset="0"/>
              <a:cs typeface="Times New Roman" pitchFamily="18" charset="0"/>
            </a:endParaRP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dirty="0"/>
              <a:t>В данном блоке мы изучим следующие темы: </a:t>
            </a: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Определение фильтрации </a:t>
            </a: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Основные характеристики</a:t>
            </a: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Официальные критерии / правовые обязательства</a:t>
            </a: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Критерии ММСП; </a:t>
            </a: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Критерии СРПР (Решение 1082);</a:t>
            </a: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Дополнительные критерии фильтрации в ЕЦПКЗ</a:t>
            </a: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defRPr/>
            </a:pPr>
            <a:r>
              <a:rPr lang="ru-RU" sz="1600" u="none" dirty="0">
                <a:solidFill>
                  <a:schemeClr val="bg2"/>
                </a:solidFill>
                <a:latin typeface="Arial" charset="0"/>
                <a:cs typeface="Times New Roman" pitchFamily="18" charset="0"/>
              </a:rPr>
              <a:t>Установление базовых стандартов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65260" y="2129676"/>
            <a:ext cx="7695855" cy="2779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800" i="1" u="none" dirty="0">
                <a:solidFill>
                  <a:srgbClr val="002060"/>
                </a:solidFill>
                <a:latin typeface="Calibri" panose="020F0502020204030204" pitchFamily="34" charset="0"/>
              </a:rPr>
              <a:t>Искать справочную информацию о заболевании в стране/регионе</a:t>
            </a:r>
          </a:p>
          <a:p>
            <a:pPr algn="l"/>
            <a:endParaRPr lang="en-GB" sz="1800" i="1" u="non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endParaRPr lang="en-GB" sz="1800" i="1" u="non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endParaRPr lang="en-GB" sz="1800" i="1" u="non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r>
              <a:rPr lang="ru-RU" sz="1800" i="1" u="none" dirty="0">
                <a:solidFill>
                  <a:srgbClr val="002060"/>
                </a:solidFill>
                <a:latin typeface="Calibri" panose="020F0502020204030204" pitchFamily="34" charset="0"/>
              </a:rPr>
              <a:t>Применять критерии фильтрации</a:t>
            </a:r>
          </a:p>
          <a:p>
            <a:pPr algn="l"/>
            <a:endParaRPr lang="en-GB" sz="1800" i="1" u="non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endParaRPr lang="en-GB" sz="1800" i="1" u="non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endParaRPr lang="en-GB" sz="1800" i="1" u="none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l"/>
            <a:r>
              <a:rPr lang="ru-RU" sz="1800" i="1" u="none" dirty="0">
                <a:solidFill>
                  <a:srgbClr val="002060"/>
                </a:solidFill>
                <a:latin typeface="Calibri" panose="020F0502020204030204" pitchFamily="34" charset="0"/>
              </a:rPr>
              <a:t>Консультироваться со специалистами по конкретным заболеваниям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3" y="2202581"/>
            <a:ext cx="538343" cy="5383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9" y="3496532"/>
            <a:ext cx="538343" cy="5383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23" y="4564455"/>
            <a:ext cx="538343" cy="5383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57114" y="2740924"/>
            <a:ext cx="4449106" cy="2049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none" dirty="0"/>
              <a:t>Что такое вспышка инфекционного заболевания?</a:t>
            </a:r>
          </a:p>
          <a:p>
            <a:pPr marL="228600" indent="-228600">
              <a:buFont typeface="+mj-lt"/>
              <a:buAutoNum type="arabicParenR"/>
            </a:pPr>
            <a:r>
              <a:rPr lang="ru-RU" u="none" dirty="0"/>
              <a:t>Высокая смертность от инфекционного заболевания </a:t>
            </a:r>
          </a:p>
          <a:p>
            <a:pPr marL="228600" indent="-228600">
              <a:buFont typeface="+mj-lt"/>
              <a:buAutoNum type="arabicParenR"/>
            </a:pPr>
            <a:r>
              <a:rPr lang="ru-RU" b="1" dirty="0"/>
              <a:t>Внезапное увеличение случаев заболевания в определенное время и в определенном месте.</a:t>
            </a:r>
          </a:p>
          <a:p>
            <a:pPr marL="228600" indent="-228600">
              <a:buAutoNum type="arabicParenR" startAt="3"/>
            </a:pPr>
            <a:r>
              <a:rPr lang="ru-RU" u="none" dirty="0"/>
              <a:t>Количество случаев определенного заболевания</a:t>
            </a:r>
          </a:p>
          <a:p>
            <a:pPr marL="228600" indent="-228600">
              <a:buAutoNum type="arabicParenR" startAt="3"/>
            </a:pPr>
            <a:r>
              <a:rPr lang="ru-RU" u="none" dirty="0"/>
              <a:t>Все вышеперечисленное </a:t>
            </a:r>
          </a:p>
          <a:p>
            <a:endParaRPr lang="en-GB" u="none" dirty="0"/>
          </a:p>
          <a:p>
            <a:endParaRPr lang="en-GB" u="none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727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b="1" u="none">
                <a:solidFill>
                  <a:srgbClr val="69AE23"/>
                </a:solidFill>
                <a:latin typeface="Arial" charset="0"/>
              </a:rPr>
              <a:t>Резюме</a:t>
            </a:r>
          </a:p>
        </p:txBody>
      </p:sp>
      <p:cxnSp>
        <p:nvCxnSpPr>
          <p:cNvPr id="5" name="Connettore 1 4"/>
          <p:cNvCxnSpPr/>
          <p:nvPr/>
        </p:nvCxnSpPr>
        <p:spPr bwMode="auto">
          <a:xfrm rot="10800000" flipV="1">
            <a:off x="1125200" y="3609019"/>
            <a:ext cx="7978800" cy="1"/>
          </a:xfrm>
          <a:prstGeom prst="line">
            <a:avLst/>
          </a:prstGeom>
          <a:solidFill>
            <a:srgbClr val="FF99FF">
              <a:alpha val="25000"/>
            </a:srgbClr>
          </a:solidFill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593715" y="1927588"/>
            <a:ext cx="1971340" cy="567811"/>
          </a:xfrm>
          <a:prstGeom prst="rect">
            <a:avLst/>
          </a:prstGeom>
          <a:solidFill>
            <a:srgbClr val="69AE23"/>
          </a:solidFill>
          <a:ln w="9525">
            <a:noFill/>
            <a:miter lim="800000"/>
            <a:headEnd/>
            <a:tailEnd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square" tIns="144000" bIns="144000">
            <a:spAutoFit/>
          </a:bodyPr>
          <a:lstStyle/>
          <a:p>
            <a:pPr>
              <a:defRPr/>
            </a:pPr>
            <a:r>
              <a:rPr lang="ru-RU" sz="2000" b="1" u="none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Фильтрация</a:t>
            </a:r>
          </a:p>
        </p:txBody>
      </p:sp>
      <p:sp>
        <p:nvSpPr>
          <p:cNvPr id="18" name="CasellaDiTesto 18"/>
          <p:cNvSpPr txBox="1">
            <a:spLocks noChangeArrowheads="1"/>
          </p:cNvSpPr>
          <p:nvPr/>
        </p:nvSpPr>
        <p:spPr bwMode="auto">
          <a:xfrm>
            <a:off x="1260215" y="3239688"/>
            <a:ext cx="1194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000" b="1" u="none">
                <a:solidFill>
                  <a:srgbClr val="69AE23"/>
                </a:solidFill>
                <a:latin typeface="MetaPro-Bold" pitchFamily="50" charset="0"/>
              </a:rPr>
              <a:t>Фильтрация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1260215" y="3746937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algn="l" defTabSz="820738" eaLnBrk="0" hangingPunct="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80000"/>
              <a:buFontTx/>
              <a:buChar char="•"/>
              <a:tabLst>
                <a:tab pos="341313" algn="l"/>
                <a:tab pos="1150938" algn="l"/>
              </a:tabLst>
            </a:pPr>
            <a:r>
              <a:rPr lang="ru-RU" sz="1600" u="none">
                <a:latin typeface="Arial" charset="0"/>
                <a:cs typeface="Times New Roman" pitchFamily="18" charset="0"/>
              </a:rPr>
              <a:t>Определение фильтрации</a:t>
            </a:r>
          </a:p>
        </p:txBody>
      </p:sp>
      <p:cxnSp>
        <p:nvCxnSpPr>
          <p:cNvPr id="26" name="Elbow Connector 66"/>
          <p:cNvCxnSpPr>
            <a:cxnSpLocks noChangeShapeType="1"/>
            <a:stCxn id="17" idx="2"/>
            <a:endCxn id="18" idx="0"/>
          </p:cNvCxnSpPr>
          <p:nvPr/>
        </p:nvCxnSpPr>
        <p:spPr bwMode="auto">
          <a:xfrm rot="5400000">
            <a:off x="2346296" y="2006598"/>
            <a:ext cx="744289" cy="1721891"/>
          </a:xfrm>
          <a:prstGeom prst="bentConnector3">
            <a:avLst>
              <a:gd name="adj1" fmla="val 50000"/>
            </a:avLst>
          </a:prstGeom>
          <a:noFill/>
          <a:ln w="12700" cap="flat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30" name="Elbow Connector 66"/>
          <p:cNvCxnSpPr>
            <a:cxnSpLocks noChangeShapeType="1"/>
            <a:stCxn id="17" idx="2"/>
            <a:endCxn id="31" idx="0"/>
          </p:cNvCxnSpPr>
          <p:nvPr/>
        </p:nvCxnSpPr>
        <p:spPr bwMode="auto">
          <a:xfrm rot="16200000" flipH="1">
            <a:off x="4182276" y="1892507"/>
            <a:ext cx="744289" cy="1950071"/>
          </a:xfrm>
          <a:prstGeom prst="bentConnector3">
            <a:avLst>
              <a:gd name="adj1" fmla="val 50000"/>
            </a:avLst>
          </a:prstGeom>
          <a:noFill/>
          <a:ln w="12700" cap="flat" algn="ctr">
            <a:solidFill>
              <a:schemeClr val="tx1"/>
            </a:solidFill>
            <a:round/>
            <a:headEnd/>
            <a:tailEnd type="arrow" w="med" len="med"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1" name="CasellaDiTesto 30"/>
          <p:cNvSpPr txBox="1">
            <a:spLocks noChangeArrowheads="1"/>
          </p:cNvSpPr>
          <p:nvPr/>
        </p:nvSpPr>
        <p:spPr bwMode="auto">
          <a:xfrm>
            <a:off x="4050525" y="3239688"/>
            <a:ext cx="2957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000" b="1" u="none">
                <a:solidFill>
                  <a:srgbClr val="69AE23"/>
                </a:solidFill>
                <a:latin typeface="MetaPro-Bold" pitchFamily="50" charset="0"/>
              </a:rPr>
              <a:t>Критерии фильтрации</a:t>
            </a:r>
          </a:p>
        </p:txBody>
      </p:sp>
      <p:sp>
        <p:nvSpPr>
          <p:cNvPr id="2" name="Rounded Rectangular Callout 1"/>
          <p:cNvSpPr/>
          <p:nvPr/>
        </p:nvSpPr>
        <p:spPr bwMode="auto">
          <a:xfrm>
            <a:off x="6525800" y="728700"/>
            <a:ext cx="3510390" cy="1530170"/>
          </a:xfrm>
          <a:prstGeom prst="wedgeRoundRectCallout">
            <a:avLst>
              <a:gd name="adj1" fmla="val -81753"/>
              <a:gd name="adj2" fmla="val 103945"/>
              <a:gd name="adj3" fmla="val 16667"/>
            </a:avLst>
          </a:prstGeom>
          <a:solidFill>
            <a:schemeClr val="accent1">
              <a:lumMod val="60000"/>
              <a:lumOff val="40000"/>
              <a:alpha val="25000"/>
            </a:schemeClr>
          </a:solidFill>
          <a:ln w="2857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Переформулировать педагогически то,</a:t>
            </a:r>
            <a:r>
              <a:rPr kumimoji="0" lang="ru-RU" sz="1200" b="0" i="0" u="sng" strike="noStrike" cap="none" normalizeH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что было описано в этом разделе</a:t>
            </a:r>
          </a:p>
        </p:txBody>
      </p:sp>
      <p:sp>
        <p:nvSpPr>
          <p:cNvPr id="3" name="Rectangle 2"/>
          <p:cNvSpPr/>
          <p:nvPr/>
        </p:nvSpPr>
        <p:spPr>
          <a:xfrm>
            <a:off x="4254045" y="3835200"/>
            <a:ext cx="540067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 algn="l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Критерии ММСП</a:t>
            </a:r>
            <a:endParaRPr lang="en-US" sz="1600" u="none" dirty="0">
              <a:latin typeface="Arial" charset="0"/>
              <a:cs typeface="Times New Roman" pitchFamily="18" charset="0"/>
            </a:endParaRPr>
          </a:p>
          <a:p>
            <a:pPr marL="171450" indent="-171450" algn="l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1600" u="none" dirty="0">
                <a:latin typeface="Arial" charset="0"/>
                <a:cs typeface="Times New Roman" pitchFamily="18" charset="0"/>
              </a:rPr>
              <a:t>Критерии фильтрации на уровне ЕС: </a:t>
            </a:r>
            <a:endParaRPr lang="en-US" sz="1600" u="none">
              <a:latin typeface="Arial" charset="0"/>
              <a:cs typeface="Times New Roman" pitchFamily="18" charset="0"/>
            </a:endParaRPr>
          </a:p>
          <a:p>
            <a:pPr marL="171450" indent="-171450" algn="l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sz="1600" u="none">
                <a:latin typeface="Arial" charset="0"/>
                <a:cs typeface="Times New Roman" pitchFamily="18" charset="0"/>
              </a:rPr>
              <a:t>Перспективы </a:t>
            </a:r>
            <a:r>
              <a:rPr lang="ru-RU" sz="1600" u="none" dirty="0">
                <a:latin typeface="Arial" charset="0"/>
                <a:cs typeface="Times New Roman" pitchFamily="18" charset="0"/>
              </a:rPr>
              <a:t>СРПР и ММСП</a:t>
            </a:r>
          </a:p>
        </p:txBody>
      </p:sp>
    </p:spTree>
    <p:extLst>
      <p:ext uri="{BB962C8B-B14F-4D97-AF65-F5344CB8AC3E}">
        <p14:creationId xmlns:p14="http://schemas.microsoft.com/office/powerpoint/2010/main" val="205056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234" y="1223755"/>
            <a:ext cx="9191497" cy="3600400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945179" y="5094185"/>
            <a:ext cx="9586065" cy="1395155"/>
          </a:xfrm>
          <a:prstGeom prst="rect">
            <a:avLst/>
          </a:prstGeom>
        </p:spPr>
        <p:txBody>
          <a:bodyPr/>
          <a:lstStyle/>
          <a:p>
            <a:pPr marL="287338" indent="-287338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400" b="1" u="none" dirty="0">
                <a:latin typeface="+mj-lt"/>
                <a:cs typeface="Times New Roman" pitchFamily="18" charset="0"/>
              </a:rPr>
              <a:t>Фильтрация является вторым этапом процесса ЭА     </a:t>
            </a:r>
          </a:p>
          <a:p>
            <a:pPr marL="287338" indent="-287338"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400" b="1" u="none" dirty="0">
                <a:latin typeface="+mj-lt"/>
                <a:cs typeface="Times New Roman" pitchFamily="18" charset="0"/>
              </a:rPr>
              <a:t>Идентификация и выбор предметов интереса</a:t>
            </a:r>
          </a:p>
          <a:p>
            <a:pPr algn="l" defTabSz="820738" eaLnBrk="0" hangingPunct="0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r>
              <a:rPr lang="ru-RU" sz="1400" b="1" u="none" dirty="0">
                <a:latin typeface="+mj-lt"/>
                <a:cs typeface="Times New Roman" pitchFamily="18" charset="0"/>
              </a:rPr>
              <a:t>Применение индивидуальных критериев в соответствии с масштабом вашей деятельности и целевой группой населения</a:t>
            </a:r>
          </a:p>
          <a:p>
            <a:pPr marL="287338" marR="0" lvl="0" indent="-287338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kumimoji="0" lang="en-US" sz="2000" b="0" i="1" u="none" strike="noStrike" kern="0" cap="none" spc="0" normalizeH="0" baseline="0" noProof="0" dirty="0">
              <a:ln>
                <a:noFill/>
              </a:ln>
              <a:solidFill>
                <a:srgbClr val="B2B2B2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287338" marR="0" lvl="0" indent="-287338" algn="l" defTabSz="820738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tabLst>
                <a:tab pos="341313" algn="l"/>
                <a:tab pos="1150938" algn="l"/>
              </a:tabLst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E682A2-76CA-4372-B759-B25556611B90}"/>
              </a:ext>
            </a:extLst>
          </p:cNvPr>
          <p:cNvSpPr txBox="1"/>
          <p:nvPr/>
        </p:nvSpPr>
        <p:spPr>
          <a:xfrm>
            <a:off x="4642053" y="1345157"/>
            <a:ext cx="127400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none" dirty="0">
                <a:solidFill>
                  <a:srgbClr val="69AE23"/>
                </a:solidFill>
                <a:latin typeface="+mn-lt"/>
              </a:rPr>
              <a:t>Фильтрация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264AF7-12C5-4DDE-9A43-6A15F3060984}"/>
              </a:ext>
            </a:extLst>
          </p:cNvPr>
          <p:cNvSpPr txBox="1"/>
          <p:nvPr/>
        </p:nvSpPr>
        <p:spPr>
          <a:xfrm>
            <a:off x="4909065" y="2037167"/>
            <a:ext cx="409201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u="none" dirty="0">
                <a:latin typeface="+mn-lt"/>
              </a:rPr>
              <a:t>Принятие решения о том, какая информация, прошедшая скрининг, может представлять потенциальную угрозу для общественного здоровья на национальном, европейском или международном уровне.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94C250-8530-4F04-BCCD-CBCC178D6FD8}"/>
              </a:ext>
            </a:extLst>
          </p:cNvPr>
          <p:cNvSpPr txBox="1"/>
          <p:nvPr/>
        </p:nvSpPr>
        <p:spPr>
          <a:xfrm>
            <a:off x="5625700" y="2893133"/>
            <a:ext cx="2700299" cy="427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none" dirty="0">
                <a:latin typeface="+mn-lt"/>
              </a:rPr>
              <a:t>Информация, выявленная в результате скрининга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91792E-2B50-4087-8BE4-3AE3D0157DDA}"/>
              </a:ext>
            </a:extLst>
          </p:cNvPr>
          <p:cNvSpPr txBox="1"/>
          <p:nvPr/>
        </p:nvSpPr>
        <p:spPr>
          <a:xfrm>
            <a:off x="5916056" y="4565623"/>
            <a:ext cx="2409943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none">
                <a:latin typeface="+mn-lt"/>
              </a:rPr>
              <a:t>Релевантная информация</a:t>
            </a:r>
          </a:p>
        </p:txBody>
      </p:sp>
      <p:sp>
        <p:nvSpPr>
          <p:cNvPr id="5" name="Rectangle 4"/>
          <p:cNvSpPr/>
          <p:nvPr/>
        </p:nvSpPr>
        <p:spPr>
          <a:xfrm>
            <a:off x="6075772" y="4289216"/>
            <a:ext cx="1762022" cy="2585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u="none"/>
              <a:t>ПРЕДМЕТЫ ИНТЕРЕСА</a:t>
            </a:r>
          </a:p>
        </p:txBody>
      </p:sp>
    </p:spTree>
    <p:extLst>
      <p:ext uri="{BB962C8B-B14F-4D97-AF65-F5344CB8AC3E}">
        <p14:creationId xmlns:p14="http://schemas.microsoft.com/office/powerpoint/2010/main" val="371215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5160" y="908720"/>
            <a:ext cx="378042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Чем определяются критерии фильтрации 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04281903"/>
              </p:ext>
            </p:extLst>
          </p:nvPr>
        </p:nvGraphicFramePr>
        <p:xfrm>
          <a:off x="1440235" y="1673805"/>
          <a:ext cx="72009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6110" y="4396368"/>
            <a:ext cx="1377950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23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2815" y="2438021"/>
            <a:ext cx="7853335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u="none">
                <a:latin typeface="+mj-lt"/>
              </a:rPr>
              <a:t>В мандате учреждения определены область деятельности и операций, а также цели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u="none">
                <a:latin typeface="+mj-lt"/>
              </a:rPr>
              <a:t>Здоровье животного / здоровье человека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u="none">
                <a:latin typeface="+mj-lt"/>
              </a:rPr>
              <a:t>Инфекционное заболевание / все другие опасности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u="none">
                <a:latin typeface="+mj-lt"/>
              </a:rPr>
              <a:t>Национальный уровень / международный уровень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u="none" dirty="0">
              <a:latin typeface="+mj-lt"/>
            </a:endParaRPr>
          </a:p>
          <a:p>
            <a:pPr algn="l"/>
            <a:r>
              <a:rPr lang="ru-RU" sz="1400" u="none">
                <a:latin typeface="+mj-lt"/>
              </a:rPr>
              <a:t>Следует установить критерии фильтрации и согласовать их с мандатом учреждения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00" y="4779150"/>
            <a:ext cx="1808819" cy="1808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465" y="5031096"/>
            <a:ext cx="3505200" cy="13049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925" y="4779150"/>
            <a:ext cx="1845280" cy="18452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905620" y="4649884"/>
            <a:ext cx="843500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Инфекционные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0735" y="4668120"/>
            <a:ext cx="136167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Химические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44179" y="4649884"/>
            <a:ext cx="1381421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Радиоактивные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80195" y="863715"/>
            <a:ext cx="148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u="none">
                <a:latin typeface="+mj-lt"/>
              </a:rPr>
              <a:t>Мандат</a:t>
            </a:r>
          </a:p>
          <a:p>
            <a:endParaRPr lang="en-GB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439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1223755"/>
            <a:ext cx="10801350" cy="62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inherit"/>
              </a:rPr>
              <a:t>РЕГЛАМЕНТ (ЕС) № 851/2004 ЕВРОПЕЙСКОГО ПАРЛАМЕНТА И СОВЕТА ЕВРОПЕЙСКОГО СОЮЗА
от 21 апреля 2004 г.</a:t>
            </a:r>
            <a:br>
              <a:rPr lang="ru-RU" b="1" dirty="0">
                <a:solidFill>
                  <a:srgbClr val="000000"/>
                </a:solidFill>
                <a:latin typeface="inherit"/>
              </a:rPr>
            </a:br>
            <a:r>
              <a:rPr lang="ru-RU" b="1" dirty="0">
                <a:solidFill>
                  <a:srgbClr val="000000"/>
                </a:solidFill>
                <a:latin typeface="inherit"/>
              </a:rPr>
              <a:t>о создании Европейского центра профилактики и контроля заболеваний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940220"/>
              </p:ext>
            </p:extLst>
          </p:nvPr>
        </p:nvGraphicFramePr>
        <p:xfrm>
          <a:off x="180094" y="2660819"/>
          <a:ext cx="10262479" cy="1645920"/>
        </p:xfrm>
        <a:graphic>
          <a:graphicData uri="http://schemas.openxmlformats.org/drawingml/2006/table">
            <a:tbl>
              <a:tblPr/>
              <a:tblGrid>
                <a:gridCol w="410499">
                  <a:extLst>
                    <a:ext uri="{9D8B030D-6E8A-4147-A177-3AD203B41FA5}">
                      <a16:colId xmlns:a16="http://schemas.microsoft.com/office/drawing/2014/main" val="307683477"/>
                    </a:ext>
                  </a:extLst>
                </a:gridCol>
                <a:gridCol w="9851980">
                  <a:extLst>
                    <a:ext uri="{9D8B030D-6E8A-4147-A177-3AD203B41FA5}">
                      <a16:colId xmlns:a16="http://schemas.microsoft.com/office/drawing/2014/main" val="17320482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rtl="0"/>
                      <a:endParaRPr lang="en-GB" dirty="0">
                        <a:effectLst/>
                        <a:latin typeface="inherit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dirty="0">
                          <a:latin typeface="inherit"/>
                          <a:ea typeface="+mn-ea"/>
                          <a:cs typeface="+mn-cs"/>
                        </a:rPr>
                        <a:t>Сообщество обязуется прежде всего защищать и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inherit"/>
                          <a:ea typeface="+mn-ea"/>
                          <a:cs typeface="+mn-cs"/>
                        </a:rPr>
                        <a:t>укреплять здоровье человека </a:t>
                      </a:r>
                      <a:r>
                        <a:rPr lang="ru-RU" dirty="0">
                          <a:latin typeface="inherit"/>
                          <a:ea typeface="+mn-ea"/>
                          <a:cs typeface="+mn-cs"/>
                        </a:rPr>
                        <a:t> путем профилактики болезней человека, в частности </a:t>
                      </a:r>
                      <a:r>
                        <a:rPr lang="ru-RU" sz="1800" dirty="0">
                          <a:solidFill>
                            <a:srgbClr val="C00000"/>
                          </a:solidFill>
                          <a:latin typeface="inherit"/>
                          <a:ea typeface="+mn-ea"/>
                          <a:cs typeface="+mn-cs"/>
                        </a:rPr>
                        <a:t>инфекционных заболеваний</a:t>
                      </a:r>
                      <a:r>
                        <a:rPr lang="ru-RU" dirty="0">
                          <a:latin typeface="inherit"/>
                          <a:ea typeface="+mn-ea"/>
                          <a:cs typeface="+mn-cs"/>
                        </a:rPr>
                        <a:t>, и противостоять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inherit"/>
                          <a:ea typeface="+mn-ea"/>
                          <a:cs typeface="+mn-cs"/>
                        </a:rPr>
                        <a:t>потенциальным угрозам </a:t>
                      </a:r>
                      <a:r>
                        <a:rPr lang="ru-RU" dirty="0">
                          <a:latin typeface="inherit"/>
                          <a:ea typeface="+mn-ea"/>
                          <a:cs typeface="+mn-cs"/>
                        </a:rPr>
                        <a:t>здоровью с целью обеспечения высокого уровня защиты здоровья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inherit"/>
                          <a:ea typeface="+mn-ea"/>
                          <a:cs typeface="+mn-cs"/>
                        </a:rPr>
                        <a:t>европейских граждан</a:t>
                      </a:r>
                      <a:r>
                        <a:rPr lang="ru-RU" dirty="0">
                          <a:latin typeface="inherit"/>
                          <a:ea typeface="+mn-ea"/>
                          <a:cs typeface="+mn-cs"/>
                        </a:rPr>
                        <a:t>. Эффективное реагирование на вспышки заболеваний требует согласованного подхода государств-членов и участия опытных экспертов общественного здравоохранения, координируемых на уровне Сообщества.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868099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360095"/>
              </p:ext>
            </p:extLst>
          </p:nvPr>
        </p:nvGraphicFramePr>
        <p:xfrm>
          <a:off x="180093" y="4517929"/>
          <a:ext cx="10262479" cy="1645920"/>
        </p:xfrm>
        <a:graphic>
          <a:graphicData uri="http://schemas.openxmlformats.org/drawingml/2006/table">
            <a:tbl>
              <a:tblPr/>
              <a:tblGrid>
                <a:gridCol w="410499">
                  <a:extLst>
                    <a:ext uri="{9D8B030D-6E8A-4147-A177-3AD203B41FA5}">
                      <a16:colId xmlns:a16="http://schemas.microsoft.com/office/drawing/2014/main" val="2961539556"/>
                    </a:ext>
                  </a:extLst>
                </a:gridCol>
                <a:gridCol w="9851980">
                  <a:extLst>
                    <a:ext uri="{9D8B030D-6E8A-4147-A177-3AD203B41FA5}">
                      <a16:colId xmlns:a16="http://schemas.microsoft.com/office/drawing/2014/main" val="34828298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rtl="0"/>
                      <a:endParaRPr lang="en-GB" dirty="0">
                        <a:effectLst/>
                        <a:latin typeface="inherit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+mj-lt"/>
                        <a:buAutoNum type="arabicParenR" startAt="2"/>
                      </a:pPr>
                      <a:r>
                        <a:rPr lang="ru-RU" dirty="0">
                          <a:latin typeface="inherit"/>
                        </a:rPr>
                        <a:t>Сообщество должно согласованно и слаженно решать проблемы, вызывающие опасения европейских граждан относительно угроз общественному здоровью. Поскольку охрана здоровья может означать различные действия, начиная от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inherit"/>
                        </a:rPr>
                        <a:t>мер по обеспечению готовности и контролю и заканчивая профилактикой заболеваний человека</a:t>
                      </a:r>
                      <a:r>
                        <a:rPr lang="ru-RU" dirty="0">
                          <a:latin typeface="inherit"/>
                        </a:rPr>
                        <a:t>, следует сохранять широкий диапазон действий. Опасность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inherit"/>
                        </a:rPr>
                        <a:t>преднамеренного выброса</a:t>
                      </a:r>
                      <a:r>
                        <a:rPr lang="ru-RU" dirty="0">
                          <a:latin typeface="inherit"/>
                        </a:rPr>
                        <a:t> возбудителей также требует согласованных действий со стороны Сообщества.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38413"/>
                  </a:ext>
                </a:extLst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0" y="1628443"/>
            <a:ext cx="207023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>
                <a:solidFill>
                  <a:srgbClr val="FF0000"/>
                </a:solidFill>
              </a:rPr>
              <a:t>ВСПЛЫВАЮЩЕЕ ОКНО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85500" y="6375040"/>
            <a:ext cx="9406045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https://eur-lex.europa.eu/legal-content/EN/TXT/HTML/?uri=CELEX:32004R0851&amp;from=EN</a:t>
            </a:r>
          </a:p>
        </p:txBody>
      </p:sp>
    </p:spTree>
    <p:extLst>
      <p:ext uri="{BB962C8B-B14F-4D97-AF65-F5344CB8AC3E}">
        <p14:creationId xmlns:p14="http://schemas.microsoft.com/office/powerpoint/2010/main" val="248197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0196" y="2681596"/>
            <a:ext cx="2700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Международное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ru-RU" sz="1400" u="none" dirty="0"/>
              <a:t>ММСП 2005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66157" y="2681596"/>
            <a:ext cx="2553538" cy="1148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ЕС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ru-RU" sz="1400" u="none" dirty="0"/>
              <a:t>В ЕС – законодательство о серьезных трансграничных угрозах здоровью («1082»)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ru-RU" sz="1400" u="none" dirty="0"/>
              <a:t>Политика ЕС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51100" y="2681596"/>
            <a:ext cx="2250250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/>
              <a:t>Субнациональные</a:t>
            </a:r>
          </a:p>
          <a:p>
            <a:r>
              <a:rPr lang="ru-RU" sz="1400" u="none"/>
              <a:t>(заморские территории)</a:t>
            </a:r>
          </a:p>
          <a:p>
            <a:r>
              <a:rPr lang="ru-RU" sz="1400" u="none"/>
              <a:t>Завезенная малярия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5201" y="854423"/>
            <a:ext cx="5310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none"/>
              <a:t>Законодательство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444" y="1538789"/>
            <a:ext cx="1985357" cy="19853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9684" y="2681596"/>
            <a:ext cx="2340261" cy="71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Национальные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u="none" dirty="0"/>
              <a:t>Национальное законодательство об обязательной отчетности</a:t>
            </a:r>
          </a:p>
        </p:txBody>
      </p:sp>
    </p:spTree>
    <p:extLst>
      <p:ext uri="{BB962C8B-B14F-4D97-AF65-F5344CB8AC3E}">
        <p14:creationId xmlns:p14="http://schemas.microsoft.com/office/powerpoint/2010/main" val="319714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llout con freccia a destra 14"/>
          <p:cNvSpPr/>
          <p:nvPr/>
        </p:nvSpPr>
        <p:spPr bwMode="auto">
          <a:xfrm>
            <a:off x="4467225" y="3206750"/>
            <a:ext cx="2489200" cy="1822450"/>
          </a:xfrm>
          <a:prstGeom prst="rightArrowCallout">
            <a:avLst>
              <a:gd name="adj1" fmla="val 16972"/>
              <a:gd name="adj2" fmla="val 16972"/>
              <a:gd name="adj3" fmla="val 17641"/>
              <a:gd name="adj4" fmla="val 77313"/>
            </a:avLst>
          </a:prstGeom>
          <a:solidFill>
            <a:srgbClr val="FFF7FF"/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 pitchFamily="34" charset="0"/>
              <a:ea typeface="+mn-ea"/>
              <a:cs typeface="+mn-cs"/>
            </a:endParaRPr>
          </a:p>
        </p:txBody>
      </p:sp>
      <p:sp>
        <p:nvSpPr>
          <p:cNvPr id="12" name="Callout con freccia a destra 11"/>
          <p:cNvSpPr/>
          <p:nvPr/>
        </p:nvSpPr>
        <p:spPr bwMode="auto">
          <a:xfrm>
            <a:off x="2733675" y="3206750"/>
            <a:ext cx="2311400" cy="1822450"/>
          </a:xfrm>
          <a:prstGeom prst="rightArrowCallout">
            <a:avLst>
              <a:gd name="adj1" fmla="val 16972"/>
              <a:gd name="adj2" fmla="val 16972"/>
              <a:gd name="adj3" fmla="val 17641"/>
              <a:gd name="adj4" fmla="val 76054"/>
            </a:avLst>
          </a:prstGeom>
          <a:solidFill>
            <a:srgbClr val="FFE7FF"/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 pitchFamily="34" charset="0"/>
              <a:ea typeface="+mn-ea"/>
              <a:cs typeface="+mn-cs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52538" y="865188"/>
            <a:ext cx="7315200" cy="3416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cap="none" normalizeH="0" baseline="0" noProof="0">
                <a:ln>
                  <a:noFill/>
                </a:ln>
                <a:solidFill>
                  <a:srgbClr val="69AE23"/>
                </a:solidFill>
                <a:uLnTx/>
                <a:uFillTx/>
                <a:latin typeface="Arial" charset="0"/>
                <a:ea typeface="+mn-ea"/>
                <a:cs typeface="+mn-cs"/>
              </a:rPr>
              <a:t>Международные медико-санитарные правила (ММСП 2005)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22375" y="1473200"/>
            <a:ext cx="8405813" cy="1333500"/>
          </a:xfrm>
          <a:prstGeom prst="rect">
            <a:avLst/>
          </a:prstGeom>
          <a:noFill/>
        </p:spPr>
        <p:txBody>
          <a:bodyPr lIns="72000" tIns="72000" rIns="72000" bIns="72000"/>
          <a:lstStyle/>
          <a:p>
            <a:pPr marL="0" marR="0" lvl="0" indent="0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Международные медико-санитарные правила</a:t>
            </a:r>
            <a:r>
              <a:rPr lang="ru-RU" sz="14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– это обязательный к исполнению международно-правовой документ (ВОЗ), включающий </a:t>
            </a:r>
            <a:r>
              <a:rPr lang="ru-RU" sz="140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свод правил и процедур</a:t>
            </a:r>
            <a:r>
              <a:rPr lang="ru-RU" sz="14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, предназначенных для одновременного применения:</a:t>
            </a:r>
          </a:p>
          <a:p>
            <a:pPr marL="620713" marR="0" lvl="2" indent="-261938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предотвращения международного распространения болезней</a:t>
            </a:r>
          </a:p>
          <a:p>
            <a:pPr marL="620713" lvl="2" indent="-261938" algn="l" defTabSz="820738">
              <a:lnSpc>
                <a:spcPct val="100000"/>
              </a:lnSpc>
              <a:spcBef>
                <a:spcPct val="50000"/>
              </a:spcBef>
              <a:buClr>
                <a:srgbClr val="B22C1B"/>
              </a:buClr>
              <a:buSzPct val="80000"/>
              <a:buFontTx/>
              <a:buChar char="•"/>
              <a:tabLst>
                <a:tab pos="341313" algn="l"/>
                <a:tab pos="1150938" algn="l"/>
              </a:tabLst>
              <a:defRPr/>
            </a:pPr>
            <a:r>
              <a:rPr lang="ru-RU" sz="140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сведения до минимума вмешательства в мировое транспортное сообщение и международную торговлю</a:t>
            </a:r>
          </a:p>
          <a:p>
            <a:pPr marL="620713" marR="0" lvl="2" indent="-261938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Char char="•"/>
              <a:tabLst>
                <a:tab pos="341313" algn="l"/>
                <a:tab pos="1150938" algn="l"/>
              </a:tabLst>
              <a:defRPr/>
            </a:pPr>
            <a:endParaRPr kumimoji="0" lang="en-GB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55675" y="3784600"/>
            <a:ext cx="1244600" cy="622300"/>
          </a:xfrm>
          <a:prstGeom prst="rect">
            <a:avLst/>
          </a:prstGeom>
          <a:noFill/>
        </p:spPr>
        <p:txBody>
          <a:bodyPr lIns="72000" tIns="72000" rIns="72000" bIns="72000"/>
          <a:lstStyle/>
          <a:p>
            <a:pPr marL="0" marR="0" lvl="0" indent="0" algn="ctr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kumimoji="0" lang="ru-RU" sz="1400" b="1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Цели ММСП (2005 г.)</a:t>
            </a:r>
          </a:p>
        </p:txBody>
      </p:sp>
      <p:sp>
        <p:nvSpPr>
          <p:cNvPr id="5" name="Rettangolo 4"/>
          <p:cNvSpPr/>
          <p:nvPr/>
        </p:nvSpPr>
        <p:spPr>
          <a:xfrm>
            <a:off x="2733675" y="3268246"/>
            <a:ext cx="119616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kumimoji="0" lang="ru-RU" sz="1050" b="1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профилактика</a:t>
            </a:r>
          </a:p>
        </p:txBody>
      </p:sp>
      <p:sp>
        <p:nvSpPr>
          <p:cNvPr id="6" name="Rettangolo 5"/>
          <p:cNvSpPr/>
          <p:nvPr/>
        </p:nvSpPr>
        <p:spPr>
          <a:xfrm>
            <a:off x="2733675" y="3591861"/>
            <a:ext cx="6783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kumimoji="0" lang="ru-RU" sz="1050" b="1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охрана</a:t>
            </a:r>
          </a:p>
        </p:txBody>
      </p:sp>
      <p:sp>
        <p:nvSpPr>
          <p:cNvPr id="7" name="Rettangolo 6"/>
          <p:cNvSpPr/>
          <p:nvPr/>
        </p:nvSpPr>
        <p:spPr>
          <a:xfrm>
            <a:off x="2733675" y="3915476"/>
            <a:ext cx="84510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kumimoji="0" lang="ru-RU" sz="1050" b="1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контроль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733675" y="4239090"/>
            <a:ext cx="17335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82073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B22C1B"/>
              </a:buClr>
              <a:buSzPct val="80000"/>
              <a:buFontTx/>
              <a:buNone/>
              <a:tabLst>
                <a:tab pos="341313" algn="l"/>
                <a:tab pos="1150938" algn="l"/>
              </a:tabLst>
              <a:defRPr/>
            </a:pPr>
            <a:r>
              <a:rPr lang="ru-RU" sz="105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обеспечение</a:t>
            </a:r>
            <a:r>
              <a:rPr lang="ru-RU" sz="105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050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мер реагирования</a:t>
            </a:r>
            <a:r>
              <a:rPr lang="ru-RU" sz="1050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общественного здравоохранения</a:t>
            </a:r>
          </a:p>
        </p:txBody>
      </p:sp>
      <p:sp>
        <p:nvSpPr>
          <p:cNvPr id="11" name="Parentesi graffa aperta 10"/>
          <p:cNvSpPr/>
          <p:nvPr/>
        </p:nvSpPr>
        <p:spPr bwMode="auto">
          <a:xfrm>
            <a:off x="2378075" y="3206750"/>
            <a:ext cx="400050" cy="1822450"/>
          </a:xfrm>
          <a:prstGeom prst="leftBrace">
            <a:avLst>
              <a:gd name="adj1" fmla="val 44904"/>
              <a:gd name="adj2" fmla="val 50000"/>
            </a:avLst>
          </a:prstGeom>
          <a:solidFill>
            <a:srgbClr val="FFE7FF"/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sng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 pitchFamily="34" charset="0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4956175" y="3695700"/>
            <a:ext cx="14706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международное распространение 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заболевания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7045325" y="3822775"/>
            <a:ext cx="297815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b="0" i="0" u="none" strike="noStrike" cap="none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Arial" charset="0"/>
                <a:ea typeface="+mn-ea"/>
                <a:cs typeface="Times New Roman" pitchFamily="18" charset="0"/>
              </a:rPr>
              <a:t> Только риски для здоровья населения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1222375" y="5429250"/>
            <a:ext cx="8267700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ru-RU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чрезвычайная ситуация в области общественного здравоохранения, имеющая международное значение </a:t>
            </a:r>
            <a:r>
              <a:rPr lang="ru-RU" b="1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(PHEIC)</a:t>
            </a: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u="none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Чрезвычайное событие в области общественного здравоохранения, которое, как считается, представляет опасность для здоровья населения других государств из-за международного распространения заболевания и потенциально требует скоординированных международных ответных мер.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34175" y="3166283"/>
            <a:ext cx="3555395" cy="237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>
                <a:hlinkClick r:id="rId3"/>
              </a:rPr>
              <a:t>https://www.who.int/ihr/publications/9789241580496/en/</a:t>
            </a:r>
          </a:p>
        </p:txBody>
      </p:sp>
    </p:spTree>
    <p:extLst>
      <p:ext uri="{BB962C8B-B14F-4D97-AF65-F5344CB8AC3E}">
        <p14:creationId xmlns:p14="http://schemas.microsoft.com/office/powerpoint/2010/main" val="423212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82EDF89-15FE-43D6-98AD-A939F0930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589" y="1432417"/>
            <a:ext cx="4565275" cy="47868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0135" y="6039290"/>
            <a:ext cx="355539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hlinkClick r:id="rId4"/>
              </a:rPr>
              <a:t>Руководство по Оценке уведомлений в соответствии с ММСП </a:t>
            </a:r>
            <a:r>
              <a:rPr lang="ru-RU" sz="1100" b="1" dirty="0"/>
              <a:t>(перейдите по ссылке)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95" y="6399330"/>
            <a:ext cx="1035115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u="none" dirty="0"/>
              <a:t>«Руководство по принятию решений по оценке и уведомлению о событиях, которые могут создать чрезвычайную ситуацию в области общественного здравоохранения, затрагивающую международное сообщество». Источник: Перепечатано с: ВОЗ, Международные медико-санитарные правила (2005 г.), Приложение 2, 43, http://www.who.int/ihr/publications/9789241596664/en/ (просмотрено 9 января 2017 г.). Источник:  ВОЗ 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856510"/>
            <a:ext cx="337544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u="none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глобальном уровне: критерии ММСП</a:t>
            </a: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75150" y="1808820"/>
            <a:ext cx="3960439" cy="1575175"/>
          </a:xfrm>
          <a:prstGeom prst="wedgeRoundRectCallout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sng" strike="noStrike" cap="none" normalizeH="0" baseline="0">
                <a:ln>
                  <a:noFill/>
                </a:ln>
                <a:solidFill>
                  <a:schemeClr val="tx1"/>
                </a:solidFill>
                <a:latin typeface="Microsoft Sans Serif" pitchFamily="34" charset="0"/>
              </a:rPr>
              <a:t>Подчеркните 4 основных аспекта алгоритма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6122716" y="2868798"/>
            <a:ext cx="1665185" cy="630070"/>
          </a:xfrm>
          <a:prstGeom prst="ellipse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218839" y="3654025"/>
            <a:ext cx="1665185" cy="630070"/>
          </a:xfrm>
          <a:prstGeom prst="ellipse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848909" y="4261593"/>
            <a:ext cx="1665185" cy="630070"/>
          </a:xfrm>
          <a:prstGeom prst="ellipse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480795" y="4993698"/>
            <a:ext cx="1665185" cy="630070"/>
          </a:xfrm>
          <a:prstGeom prst="ellipse">
            <a:avLst/>
          </a:prstGeom>
          <a:solidFill>
            <a:srgbClr val="FF99FF">
              <a:alpha val="25000"/>
            </a:srgbClr>
          </a:solidFill>
          <a:ln w="28575" cap="flat" cmpd="sng" algn="ctr">
            <a:solidFill>
              <a:srgbClr val="FF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sng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3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170&quot;&gt;&lt;/object&gt;&lt;object type=&quot;2&quot; unique_id=&quot;10171&quot;&gt;&lt;object type=&quot;3&quot; unique_id=&quot;10172&quot;&gt;&lt;property id=&quot;20148&quot; value=&quot;5&quot;/&gt;&lt;property id=&quot;20300&quot; value=&quot;Slide 1&quot;/&gt;&lt;property id=&quot;20307&quot; value=&quot;296&quot;/&gt;&lt;/object&gt;&lt;object type=&quot;3&quot; unique_id=&quot;10173&quot;&gt;&lt;property id=&quot;20148&quot; value=&quot;5&quot;/&gt;&lt;property id=&quot;20300&quot; value=&quot;Slide 2&quot;/&gt;&lt;property id=&quot;20307&quot; value=&quot;267&quot;/&gt;&lt;/object&gt;&lt;object type=&quot;3&quot; unique_id=&quot;10174&quot;&gt;&lt;property id=&quot;20148&quot; value=&quot;5&quot;/&gt;&lt;property id=&quot;20300&quot; value=&quot;Slide 4&quot;/&gt;&lt;property id=&quot;20307&quot; value=&quot;292&quot;/&gt;&lt;/object&gt;&lt;object type=&quot;3&quot; unique_id=&quot;10178&quot;&gt;&lt;property id=&quot;20148&quot; value=&quot;5&quot;/&gt;&lt;property id=&quot;20300&quot; value=&quot;Slide 3&quot;/&gt;&lt;property id=&quot;20307&quot; value=&quot;298&quot;/&gt;&lt;/object&gt;&lt;object type=&quot;3&quot; unique_id=&quot;10180&quot;&gt;&lt;property id=&quot;20148&quot; value=&quot;5&quot;/&gt;&lt;property id=&quot;20300&quot; value=&quot;Slide 10&quot;/&gt;&lt;property id=&quot;20307&quot; value=&quot;281&quot;/&gt;&lt;/object&gt;&lt;object type=&quot;3&quot; unique_id=&quot;10181&quot;&gt;&lt;property id=&quot;20148&quot; value=&quot;5&quot;/&gt;&lt;property id=&quot;20300&quot; value=&quot;Slide 11&quot;/&gt;&lt;property id=&quot;20307&quot; value=&quot;297&quot;/&gt;&lt;/object&gt;&lt;object type=&quot;3&quot; unique_id=&quot;10463&quot;&gt;&lt;property id=&quot;20148&quot; value=&quot;5&quot;/&gt;&lt;property id=&quot;20300&quot; value=&quot;Slide 5&quot;/&gt;&lt;property id=&quot;20307&quot; value=&quot;299&quot;/&gt;&lt;/object&gt;&lt;object type=&quot;3&quot; unique_id=&quot;10464&quot;&gt;&lt;property id=&quot;20148&quot; value=&quot;5&quot;/&gt;&lt;property id=&quot;20300&quot; value=&quot;Slide 6&quot;/&gt;&lt;property id=&quot;20307&quot; value=&quot;302&quot;/&gt;&lt;/object&gt;&lt;object type=&quot;3&quot; unique_id=&quot;10465&quot;&gt;&lt;property id=&quot;20148&quot; value=&quot;5&quot;/&gt;&lt;property id=&quot;20300&quot; value=&quot;Slide 7&quot;/&gt;&lt;property id=&quot;20307&quot; value=&quot;307&quot;/&gt;&lt;/object&gt;&lt;object type=&quot;3&quot; unique_id=&quot;10466&quot;&gt;&lt;property id=&quot;20148&quot; value=&quot;5&quot;/&gt;&lt;property id=&quot;20300&quot; value=&quot;Slide 8&quot;/&gt;&lt;property id=&quot;20307&quot; value=&quot;308&quot;/&gt;&lt;/object&gt;&lt;object type=&quot;3&quot; unique_id=&quot;10467&quot;&gt;&lt;property id=&quot;20148&quot; value=&quot;5&quot;/&gt;&lt;property id=&quot;20300&quot; value=&quot;Slide 9&quot;/&gt;&lt;property id=&quot;20307&quot; value=&quot;301&quot;/&gt;&lt;/object&gt;&lt;/object&gt;&lt;/object&gt;&lt;/database&gt;"/>
</p:tagLst>
</file>

<file path=ppt/theme/theme1.xml><?xml version="1.0" encoding="utf-8"?>
<a:theme xmlns:a="http://schemas.openxmlformats.org/drawingml/2006/main" name="Layers">
  <a:themeElements>
    <a:clrScheme name="">
      <a:dk1>
        <a:srgbClr val="000000"/>
      </a:dk1>
      <a:lt1>
        <a:srgbClr val="FFFFFF"/>
      </a:lt1>
      <a:dk2>
        <a:srgbClr val="330033"/>
      </a:dk2>
      <a:lt2>
        <a:srgbClr val="000000"/>
      </a:lt2>
      <a:accent1>
        <a:srgbClr val="6C8E3E"/>
      </a:accent1>
      <a:accent2>
        <a:srgbClr val="C88350"/>
      </a:accent2>
      <a:accent3>
        <a:srgbClr val="FFFFFF"/>
      </a:accent3>
      <a:accent4>
        <a:srgbClr val="000000"/>
      </a:accent4>
      <a:accent5>
        <a:srgbClr val="BAC6AF"/>
      </a:accent5>
      <a:accent6>
        <a:srgbClr val="B57648"/>
      </a:accent6>
      <a:hlink>
        <a:srgbClr val="6494AC"/>
      </a:hlink>
      <a:folHlink>
        <a:srgbClr val="8CB0C2"/>
      </a:folHlink>
    </a:clrScheme>
    <a:fontScheme name="EPIS">
      <a:majorFont>
        <a:latin typeface="MetaPro-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3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4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5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00829B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00758C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6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E70000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Layers">
  <a:themeElements>
    <a:clrScheme name="">
      <a:dk1>
        <a:srgbClr val="000000"/>
      </a:dk1>
      <a:lt1>
        <a:srgbClr val="FFFFFF"/>
      </a:lt1>
      <a:dk2>
        <a:srgbClr val="330033"/>
      </a:dk2>
      <a:lt2>
        <a:srgbClr val="000000"/>
      </a:lt2>
      <a:accent1>
        <a:srgbClr val="6C8E3E"/>
      </a:accent1>
      <a:accent2>
        <a:srgbClr val="C88350"/>
      </a:accent2>
      <a:accent3>
        <a:srgbClr val="FFFFFF"/>
      </a:accent3>
      <a:accent4>
        <a:srgbClr val="000000"/>
      </a:accent4>
      <a:accent5>
        <a:srgbClr val="BAC6AF"/>
      </a:accent5>
      <a:accent6>
        <a:srgbClr val="B57648"/>
      </a:accent6>
      <a:hlink>
        <a:srgbClr val="6494AC"/>
      </a:hlink>
      <a:folHlink>
        <a:srgbClr val="8CB0C2"/>
      </a:folHlink>
    </a:clrScheme>
    <a:fontScheme name="EPIS">
      <a:majorFont>
        <a:latin typeface="MetaPro-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FF">
            <a:alpha val="25000"/>
          </a:srgbClr>
        </a:solidFill>
        <a:ln w="28575" cap="flat" cmpd="sng" algn="ctr">
          <a:solidFill>
            <a:srgbClr val="FF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2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1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2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3">
        <a:dk1>
          <a:srgbClr val="000000"/>
        </a:dk1>
        <a:lt1>
          <a:srgbClr val="FFFFE1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4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CCCC99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0000FF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5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00829B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00758C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6">
        <a:dk1>
          <a:srgbClr val="000000"/>
        </a:dk1>
        <a:lt1>
          <a:srgbClr val="FFFFFF"/>
        </a:lt1>
        <a:dk2>
          <a:srgbClr val="330033"/>
        </a:dk2>
        <a:lt2>
          <a:srgbClr val="000000"/>
        </a:lt2>
        <a:accent1>
          <a:srgbClr val="4B8984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B1C4C2"/>
        </a:accent5>
        <a:accent6>
          <a:srgbClr val="E70000"/>
        </a:accent6>
        <a:hlink>
          <a:srgbClr val="0000FF"/>
        </a:hlink>
        <a:folHlink>
          <a:srgbClr val="615C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3a570b-d7a9-49ca-a34c-8afb8206b4bf">
      <Value>8503</Value>
      <Value>9559</Value>
      <Value>11776</Value>
    </TaxCatchAll>
    <ECDC_DMS_Project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EU Health Security Initiative programme</TermName>
          <TermId xmlns="http://schemas.microsoft.com/office/infopath/2007/PartnerControls">25306b6b-39ac-41be-90ab-12f9725e9391</TermId>
        </TermInfo>
      </Terms>
    </ECDC_DMS_Project0>
    <ECDC_DMS_ITPROD_PORTFOLIO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DIR</TermName>
          <TermId xmlns="http://schemas.microsoft.com/office/infopath/2007/PartnerControls">d280b436-bc76-4c87-a7ad-b215a1406941</TermId>
        </TermInfo>
      </Terms>
    </ECDC_DMS_ITPROD_PORTFOLIO0>
    <ECDC_DMS_ITPROD_YEAR0 xmlns="f21cd5e7-4e59-4426-9a65-65a4b49b5ea4">
      <Terms xmlns="http://schemas.microsoft.com/office/infopath/2007/PartnerControls"/>
    </ECDC_DMS_ITPROD_YEAR0>
    <ECDC_DMS_EDRM_Meeting_Code0 xmlns="f21cd5e7-4e59-4426-9a65-65a4b49b5ea4">
      <Terms xmlns="http://schemas.microsoft.com/office/infopath/2007/PartnerControls"/>
    </ECDC_DMS_EDRM_Meeting_Code0>
    <ECDC_DMS_PROJECT_PHASE xmlns="f21cd5e7-4e59-4426-9a65-65a4b49b5ea4">1-Initiating</ECDC_DMS_PROJECT_PHASE>
    <ECDC_DMS_Meeting_Date xmlns="d23a570b-d7a9-49ca-a34c-8afb8206b4bf" xsi:nil="true"/>
    <ECDC_DMS_Document_Type_Product_Documentation0 xmlns="f21cd5e7-4e59-4426-9a65-65a4b49b5ea4">
      <Terms xmlns="http://schemas.microsoft.com/office/infopath/2007/PartnerControls">
        <TermInfo xmlns="http://schemas.microsoft.com/office/infopath/2007/PartnerControls">
          <TermName xmlns="http://schemas.microsoft.com/office/infopath/2007/PartnerControls">Non-Classified Project or Product Document</TermName>
          <TermId xmlns="http://schemas.microsoft.com/office/infopath/2007/PartnerControls">70fa46e0-bdd2-4182-98f7-a57178742ef5</TermId>
        </TermInfo>
      </Terms>
    </ECDC_DMS_Document_Type_Product_Documentation0>
    <bf6f88d3567d49708e6ddfea625f3427 xmlns="d23a570b-d7a9-49ca-a34c-8afb8206b4bf">
      <Terms xmlns="http://schemas.microsoft.com/office/infopath/2007/PartnerControls"/>
    </bf6f88d3567d49708e6ddfea625f3427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and IT Product Documentation" ma:contentTypeID="0x010100D736C7ACE9B64A2887FC840CE64E73CD00F9B766FA919147C8AA3C665BB5FE3342006CC94FD49C48D5A4954D89B00607815400B528855B89288A499128715C419C0E93" ma:contentTypeVersion="28" ma:contentTypeDescription="Project and IT Product Documentation Content Type" ma:contentTypeScope="" ma:versionID="25e3462d22da398fb4e7c5b260d78ff4">
  <xsd:schema xmlns:xsd="http://www.w3.org/2001/XMLSchema" xmlns:xs="http://www.w3.org/2001/XMLSchema" xmlns:p="http://schemas.microsoft.com/office/2006/metadata/properties" xmlns:ns2="f21cd5e7-4e59-4426-9a65-65a4b49b5ea4" xmlns:ns3="d23a570b-d7a9-49ca-a34c-8afb8206b4bf" targetNamespace="http://schemas.microsoft.com/office/2006/metadata/properties" ma:root="true" ma:fieldsID="fadc07b98f5d318cc9ec2a821f923959" ns2:_="" ns3:_="">
    <xsd:import namespace="f21cd5e7-4e59-4426-9a65-65a4b49b5ea4"/>
    <xsd:import namespace="d23a570b-d7a9-49ca-a34c-8afb8206b4bf"/>
    <xsd:element name="properties">
      <xsd:complexType>
        <xsd:sequence>
          <xsd:element name="documentManagement">
            <xsd:complexType>
              <xsd:all>
                <xsd:element ref="ns2:ECDC_DMS_PROJECT_PHASE" minOccurs="0"/>
                <xsd:element ref="ns3:ECDC_DMS_Meeting_Date" minOccurs="0"/>
                <xsd:element ref="ns3:TaxCatchAll" minOccurs="0"/>
                <xsd:element ref="ns2:ECDC_DMS_Document_Type_Product_Documentation0" minOccurs="0"/>
                <xsd:element ref="ns2:ECDC_DMS_ITPROD_PORTFOLIO0" minOccurs="0"/>
                <xsd:element ref="ns2:ECDC_DMS_EDRM_Meeting_Code0" minOccurs="0"/>
                <xsd:element ref="ns2:ECDC_DMS_Project0" minOccurs="0"/>
                <xsd:element ref="ns3:bf6f88d3567d49708e6ddfea625f3427" minOccurs="0"/>
                <xsd:element ref="ns2:ECDC_DMS_ITPROD_YEAR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cd5e7-4e59-4426-9a65-65a4b49b5ea4" elementFormDefault="qualified">
    <xsd:import namespace="http://schemas.microsoft.com/office/2006/documentManagement/types"/>
    <xsd:import namespace="http://schemas.microsoft.com/office/infopath/2007/PartnerControls"/>
    <xsd:element name="ECDC_DMS_PROJECT_PHASE" ma:index="3" nillable="true" ma:displayName="Project Phase" ma:default="1-Initiating" ma:format="Dropdown" ma:internalName="ECDC_DMS_PROJECT_PHASE" ma:readOnly="false">
      <xsd:simpleType>
        <xsd:restriction base="dms:Choice">
          <xsd:enumeration value="1-Initiating"/>
          <xsd:enumeration value="2-Planning"/>
          <xsd:enumeration value="3-Executing"/>
          <xsd:enumeration value="4-Monitor and Control"/>
          <xsd:enumeration value="5-Closing"/>
          <xsd:enumeration value="6-IT Product Maintenance"/>
        </xsd:restriction>
      </xsd:simpleType>
    </xsd:element>
    <xsd:element name="ECDC_DMS_Document_Type_Product_Documentation0" ma:index="12" ma:taxonomy="true" ma:internalName="ECDC_DMS_Document_Type_Product_Documentation0" ma:taxonomyFieldName="ECDC_DMS_Document_Type_Product_Documentation" ma:displayName="Document Type" ma:readOnly="false" ma:default="9559;#Non-Classified Project or Product Document|70fa46e0-bdd2-4182-98f7-a57178742ef5" ma:fieldId="{a585e4e1-20cd-44d5-af8f-972dee50a663}" ma:sspId="de887f88-4a24-49db-a549-4c3cbb517053" ma:termSetId="05694767-788d-4e99-ad07-3dd6ddb61ccc" ma:anchorId="30bae0cb-fbc4-4e7a-b67d-217d17f781a7" ma:open="false" ma:isKeyword="false">
      <xsd:complexType>
        <xsd:sequence>
          <xsd:element ref="pc:Terms" minOccurs="0" maxOccurs="1"/>
        </xsd:sequence>
      </xsd:complexType>
    </xsd:element>
    <xsd:element name="ECDC_DMS_ITPROD_PORTFOLIO0" ma:index="13" nillable="true" ma:taxonomy="true" ma:internalName="ECDC_DMS_ITPROD_PORTFOLIO0" ma:taxonomyFieldName="ECDC_DMS_ITPROD_PORTFOLIO" ma:displayName="Portfolio" ma:readOnly="false" ma:default="" ma:fieldId="{d774b71b-8bbf-4b6c-9bcb-ab2c419f72b8}" ma:taxonomyMulti="true" ma:sspId="de887f88-4a24-49db-a549-4c3cbb517053" ma:termSetId="39f3e951-a13d-4717-b0f6-174d067719db" ma:anchorId="d454edc6-9bb3-4130-bffe-05777b5ae829" ma:open="false" ma:isKeyword="false">
      <xsd:complexType>
        <xsd:sequence>
          <xsd:element ref="pc:Terms" minOccurs="0" maxOccurs="1"/>
        </xsd:sequence>
      </xsd:complexType>
    </xsd:element>
    <xsd:element name="ECDC_DMS_EDRM_Meeting_Code0" ma:index="14" nillable="true" ma:taxonomy="true" ma:internalName="ECDC_DMS_EDRM_Meeting_Code0" ma:taxonomyFieldName="ECDC_DMS_EDRM_Meeting_Code" ma:displayName="Meeting Code" ma:readOnly="false" ma:default="" ma:fieldId="{0a3a9b5f-6216-431d-ac91-d8d281fdbe3e}" ma:taxonomyMulti="true" ma:sspId="de887f88-4a24-49db-a549-4c3cbb517053" ma:termSetId="edec69b4-0510-43be-8a98-012c8d4b4d6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Project0" ma:index="15" nillable="true" ma:taxonomy="true" ma:internalName="ECDC_DMS_Project0" ma:taxonomyFieldName="ECDC_DMS_Project" ma:displayName="Project" ma:readOnly="false" ma:default="" ma:fieldId="{951a5c61-3e7d-4f5e-ad41-b76025ccfaa6}" ma:taxonomyMulti="true" ma:sspId="de887f88-4a24-49db-a549-4c3cbb517053" ma:termSetId="83bc1c21-e08b-4faa-97f2-3f7a70f36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CDC_DMS_ITPROD_YEAR0" ma:index="17" nillable="true" ma:taxonomy="true" ma:internalName="ECDC_DMS_ITPROD_YEAR0" ma:taxonomyFieldName="ECDC_DMS_ITPROD_YEAR" ma:displayName="Budget Year" ma:readOnly="false" ma:default="" ma:fieldId="{b7b1b9db-4b25-44e0-a3b1-63fc06ac39f0}" ma:taxonomyMulti="true" ma:sspId="de887f88-4a24-49db-a549-4c3cbb517053" ma:termSetId="39f3e951-a13d-4717-b0f6-174d067719db" ma:anchorId="c266da89-e1b1-47d3-9c2c-615579de50c3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3a570b-d7a9-49ca-a34c-8afb8206b4bf" elementFormDefault="qualified">
    <xsd:import namespace="http://schemas.microsoft.com/office/2006/documentManagement/types"/>
    <xsd:import namespace="http://schemas.microsoft.com/office/infopath/2007/PartnerControls"/>
    <xsd:element name="ECDC_DMS_Meeting_Date" ma:index="6" nillable="true" ma:displayName="Meeting date" ma:description="The date of meeting (1) the document belongs to or (2) was discussed, reviewed or approved." ma:format="DateOnly" ma:internalName="ECDC_DMS_Meeting_Date" ma:readOnly="false">
      <xsd:simpleType>
        <xsd:restriction base="dms:DateTime"/>
      </xsd:simpleType>
    </xsd:element>
    <xsd:element name="TaxCatchAll" ma:index="11" nillable="true" ma:displayName="Taxonomy Catch All Column" ma:hidden="true" ma:list="{cde9ab0f-a34b-4ce8-8807-1a3ae118aba1}" ma:internalName="TaxCatchAll" ma:readOnly="false" ma:showField="CatchAllData" ma:web="f21cd5e7-4e59-4426-9a65-65a4b49b5e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bf6f88d3567d49708e6ddfea625f3427" ma:index="16" nillable="true" ma:taxonomy="true" ma:internalName="bf6f88d3567d49708e6ddfea625f3427" ma:taxonomyFieldName="DMS_x0020_Product" ma:displayName="IT Product" ma:readOnly="false" ma:default="" ma:fieldId="{bf6f88d3-567d-4970-8e6d-dfea625f3427}" ma:taxonomyMulti="true" ma:sspId="de887f88-4a24-49db-a549-4c3cbb517053" ma:termSetId="765c2105-95ad-4131-ade8-84f64ee0a1c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D8146EC3-9B35-408C-8030-3088D55E8045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23a570b-d7a9-49ca-a34c-8afb8206b4bf"/>
    <ds:schemaRef ds:uri="http://schemas.microsoft.com/sharepoint/v3"/>
    <ds:schemaRef ds:uri="http://purl.org/dc/terms/"/>
    <ds:schemaRef ds:uri="http://schemas.openxmlformats.org/package/2006/metadata/core-properties"/>
    <ds:schemaRef ds:uri="376727eb-354b-45e4-998d-f84ea079474e"/>
    <ds:schemaRef ds:uri="http://www.w3.org/XML/1998/namespace"/>
    <ds:schemaRef ds:uri="http://purl.org/dc/dcmitype/"/>
    <ds:schemaRef ds:uri="f21cd5e7-4e59-4426-9a65-65a4b49b5ea4"/>
  </ds:schemaRefs>
</ds:datastoreItem>
</file>

<file path=customXml/itemProps2.xml><?xml version="1.0" encoding="utf-8"?>
<ds:datastoreItem xmlns:ds="http://schemas.openxmlformats.org/officeDocument/2006/customXml" ds:itemID="{4B7C7B7B-DBCF-4DAB-A9A4-059186C934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1cd5e7-4e59-4426-9a65-65a4b49b5ea4"/>
    <ds:schemaRef ds:uri="d23a570b-d7a9-49ca-a34c-8afb8206b4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59F50B-FA92-45D2-A5F0-C41CE43DF56E}">
  <ds:schemaRefs>
    <ds:schemaRef ds:uri="http://schemas.microsoft.com/sharepoint/events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/>
  <ap:TotalTime>19874</ap:TotalTime>
  <ap:Words>3670</ap:Words>
  <ap:Application>Microsoft Office PowerPoint</ap:Application>
  <ap:PresentationFormat>Custom</ap:PresentationFormat>
  <ap:Paragraphs>355</ap:Paragraphs>
  <ap:Slides>21</ap:Slides>
  <ap:Notes>21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15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ap:HeadingPairs>
  <ap:TitlesOfParts>
    <vt:vector baseType="lpstr" size="39">
      <vt:lpstr>ＭＳ Ｐゴシック</vt:lpstr>
      <vt:lpstr>AdobeCorpID MyriadRg</vt:lpstr>
      <vt:lpstr>Arial</vt:lpstr>
      <vt:lpstr>Arial Unicode MS</vt:lpstr>
      <vt:lpstr>Calibri</vt:lpstr>
      <vt:lpstr>Calibri Light</vt:lpstr>
      <vt:lpstr>Candara</vt:lpstr>
      <vt:lpstr>inherit</vt:lpstr>
      <vt:lpstr>MetaPro-Black</vt:lpstr>
      <vt:lpstr>MetaPro-Bold</vt:lpstr>
      <vt:lpstr>Microsoft Sans Serif</vt:lpstr>
      <vt:lpstr>Tahoma</vt:lpstr>
      <vt:lpstr>Times New Roman</vt:lpstr>
      <vt:lpstr>Verdana</vt:lpstr>
      <vt:lpstr>Wingdings</vt:lpstr>
      <vt:lpstr>Layers</vt:lpstr>
      <vt:lpstr>Office Theme</vt:lpstr>
      <vt:lpstr>1_Layers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Решение 1082/2013/EU о серьезных трансграничных угрозах здоровью людей</vt:lpstr>
      <vt:lpstr>Обзор – Установление критериев фильтрации</vt:lpstr>
      <vt:lpstr>PowerPoint Presentation</vt:lpstr>
      <vt:lpstr>PowerPoint Presentation</vt:lpstr>
      <vt:lpstr>PowerPoint Presentation</vt:lpstr>
      <vt:lpstr>Обзор – Установление критериев фильтрации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ap:TitlesOfParts>
  <ap:Company>CDT</ap:Company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SIMULWARE PER GENERALI</dc:title>
  <dc:subject>Not specified</dc:subject>
  <dc:creator>CDT</dc:creator>
  <cp:lastModifiedBy>CDT</cp:lastModifiedBy>
  <cp:revision>1139</cp:revision>
  <cp:lastPrinted>2019-11-13T13:07:45Z</cp:lastPrinted>
  <dcterms:created xsi:type="dcterms:W3CDTF">2006-11-17T14:43:15Z</dcterms:created>
  <dcterms:modified xsi:type="dcterms:W3CDTF">2021-03-23T07:54:33Z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0x010100D736C7ACE9B64A2887FC840CE64E73CD00F9B766FA919147C8AA3C665BB5FE3342006CC94FD49C48D5A4954D89B00607815400B528855B89288A499128715C419C0E93</vt:lpwstr>
  </property>
  <property fmtid="{D5CDD505-2E9C-101B-9397-08002B2CF9AE}" pid="3" name="_dlc_DocId">
    <vt:lpwstr>DOI1007-2079432915-196</vt:lpwstr>
  </property>
  <property fmtid="{D5CDD505-2E9C-101B-9397-08002B2CF9AE}" pid="4" name="_dlc_DocIdUrl">
    <vt:lpwstr>http://dms.ecdcnet.europa.eu/sites/projects/prodmgmt/hsi/_layouts/15/DocIdRedir.aspx?ID=DOI1007-2079432915-196, DOI1007-2079432915-196</vt:lpwstr>
  </property>
  <property fmtid="{D5CDD505-2E9C-101B-9397-08002B2CF9AE}" pid="5" name="_dlc_DocIdItemGuid">
    <vt:lpwstr>57de231d-70cd-4caf-abfb-2079513a2c7a</vt:lpwstr>
  </property>
  <property fmtid="{D5CDD505-2E9C-101B-9397-08002B2CF9AE}" pid="6" name="TaxKeyword">
    <vt:lpwstr/>
  </property>
  <property fmtid="{D5CDD505-2E9C-101B-9397-08002B2CF9AE}" pid="7" name="ECDC_DMS_Organization">
    <vt:lpwstr/>
  </property>
  <property fmtid="{D5CDD505-2E9C-101B-9397-08002B2CF9AE}" pid="8" name="ECDC_DMS_MIS_Activity_code">
    <vt:lpwstr/>
  </property>
  <property fmtid="{D5CDD505-2E9C-101B-9397-08002B2CF9AE}" pid="9" name="ECDC_DMS_Project">
    <vt:lpwstr>11776;#EU Health Security Initiative programme|25306b6b-39ac-41be-90ab-12f9725e9391</vt:lpwstr>
  </property>
  <property fmtid="{D5CDD505-2E9C-101B-9397-08002B2CF9AE}" pid="10" name="ECDC_Subject_what">
    <vt:lpwstr>124;#epidemic intelligence|ad1f1585-b938-4db1-992a-8af3e2bf831f</vt:lpwstr>
  </property>
  <property fmtid="{D5CDD505-2E9C-101B-9397-08002B2CF9AE}" pid="11" name="ECDC_DMS_Epi_and_Emergency_Document_Type">
    <vt:lpwstr>1961;#Presentation|ccbe1f80-b171-4140-9ee7-571d78063fb6</vt:lpwstr>
  </property>
  <property fmtid="{D5CDD505-2E9C-101B-9397-08002B2CF9AE}" pid="12" name="edrm_document_typeTaxHTField0">
    <vt:lpwstr>Not specified|581b895d-77e9-46ec-8c5e-850161f4a515</vt:lpwstr>
  </property>
  <property fmtid="{D5CDD505-2E9C-101B-9397-08002B2CF9AE}" pid="13" name="edrm_functionTaxHTField0">
    <vt:lpwstr>Not specified|92bcb685-885a-40ff-9744-3825164b3c86</vt:lpwstr>
  </property>
  <property fmtid="{D5CDD505-2E9C-101B-9397-08002B2CF9AE}" pid="14" name="edrm_statusTaxHTField0">
    <vt:lpwstr>Draft|210dfa89-0dc2-4261-944c-0ccc26c12bbd</vt:lpwstr>
  </property>
  <property fmtid="{D5CDD505-2E9C-101B-9397-08002B2CF9AE}" pid="15" name="edrm_diseaseTaxHTField0">
    <vt:lpwstr>Not specified|bad72cf5-edc4-4bad-9035-f5ac84acbef6</vt:lpwstr>
  </property>
  <property fmtid="{D5CDD505-2E9C-101B-9397-08002B2CF9AE}" pid="16" name="edrm_securityTaxHTField0">
    <vt:lpwstr>Restricted:Internal|caa52167-d17e-46dd-9322-12d83d57eefa</vt:lpwstr>
  </property>
  <property fmtid="{D5CDD505-2E9C-101B-9397-08002B2CF9AE}" pid="17" name="edrm_languageTaxHTField0">
    <vt:lpwstr>English|f0d96333-3b15-448d-bec3-c97f3b65cb2d</vt:lpwstr>
  </property>
  <property fmtid="{D5CDD505-2E9C-101B-9397-08002B2CF9AE}" pid="18" name="edrm_function">
    <vt:lpwstr>2365;#Not specified|92bcb685-885a-40ff-9744-3825164b3c86</vt:lpwstr>
  </property>
  <property fmtid="{D5CDD505-2E9C-101B-9397-08002B2CF9AE}" pid="19" name="edrm_document_type">
    <vt:lpwstr>2364;#Not specified|581b895d-77e9-46ec-8c5e-850161f4a515</vt:lpwstr>
  </property>
  <property fmtid="{D5CDD505-2E9C-101B-9397-08002B2CF9AE}" pid="20" name="edrm_status">
    <vt:lpwstr>2363;#Draft|210dfa89-0dc2-4261-944c-0ccc26c12bbd</vt:lpwstr>
  </property>
  <property fmtid="{D5CDD505-2E9C-101B-9397-08002B2CF9AE}" pid="21" name="edrm_entityTaxHTField0">
    <vt:lpwstr>Surveillance and Response Support Unit|be4aac37-b6fa-4b86-b0a4-9a97852a8676</vt:lpwstr>
  </property>
  <property fmtid="{D5CDD505-2E9C-101B-9397-08002B2CF9AE}" pid="22" name="edrm_disease">
    <vt:lpwstr>2366;#Not specified|bad72cf5-edc4-4bad-9035-f5ac84acbef6</vt:lpwstr>
  </property>
  <property fmtid="{D5CDD505-2E9C-101B-9397-08002B2CF9AE}" pid="23" name="edrm_security">
    <vt:lpwstr>2367;#Restricted:Internal|caa52167-d17e-46dd-9322-12d83d57eefa</vt:lpwstr>
  </property>
  <property fmtid="{D5CDD505-2E9C-101B-9397-08002B2CF9AE}" pid="24" name="edrm_language">
    <vt:lpwstr>2379;#English|f0d96333-3b15-448d-bec3-c97f3b65cb2d</vt:lpwstr>
  </property>
  <property fmtid="{D5CDD505-2E9C-101B-9397-08002B2CF9AE}" pid="25" name="edrm_entity">
    <vt:lpwstr>2380;#Surveillance and Response Support Unit|be4aac37-b6fa-4b86-b0a4-9a97852a8676</vt:lpwstr>
  </property>
  <property fmtid="{D5CDD505-2E9C-101B-9397-08002B2CF9AE}" pid="26" name="ECDC_DMS_Document_Type_Product_Documentation">
    <vt:lpwstr>9559;#Non-Classified Project or Product Document|70fa46e0-bdd2-4182-98f7-a57178742ef5</vt:lpwstr>
  </property>
  <property fmtid="{D5CDD505-2E9C-101B-9397-08002B2CF9AE}" pid="27" name="DMS Product">
    <vt:lpwstr/>
  </property>
  <property fmtid="{D5CDD505-2E9C-101B-9397-08002B2CF9AE}" pid="28" name="ECDC_DMS_EDRM_Meeting_Code">
    <vt:lpwstr/>
  </property>
  <property fmtid="{D5CDD505-2E9C-101B-9397-08002B2CF9AE}" pid="29" name="ECDC_DMS_ITPROD_PORTFOLIO">
    <vt:lpwstr>8503;#DIR|d280b436-bc76-4c87-a7ad-b215a1406941</vt:lpwstr>
  </property>
  <property fmtid="{D5CDD505-2E9C-101B-9397-08002B2CF9AE}" pid="30" name="ECDC_DMS_ITPROD_YEAR">
    <vt:lpwstr/>
  </property>
</Properties>
</file>