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5" r:id="rId5"/>
  </p:sldMasterIdLst>
  <p:notesMasterIdLst>
    <p:notesMasterId r:id="rId20"/>
  </p:notesMasterIdLst>
  <p:sldIdLst>
    <p:sldId id="257" r:id="rId6"/>
    <p:sldId id="270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>
  <p:cmAuthor id="2" name="CDT" initials="CDT" lastIdx="1" clrIdx="0">
    <p:extLst>
      <p:ext uri="{19B8F6BF-5375-455C-9EA6-DF929625EA0E}">
        <p15:presenceInfo xmlns:p15="http://schemas.microsoft.com/office/powerpoint/2012/main" userId="CD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AE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45433" autoAdjust="0"/>
  </p:normalViewPr>
  <p:slideViewPr>
    <p:cSldViewPr snapToGrid="0">
      <p:cViewPr varScale="1">
        <p:scale>
          <a:sx n="34" d="100"/>
          <a:sy n="34" d="100"/>
        </p:scale>
        <p:origin x="26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F6A85-AA71-4AE5-BED7-1F79A65A33DE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5C11B8-9110-4A4D-965A-4FE5811411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326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dirty="0"/>
          </a:p>
        </p:txBody>
      </p:sp>
      <p:sp>
        <p:nvSpPr>
          <p:cNvPr id="2662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D69AFB-8D47-4EB5-B652-9EE217EAE72C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1049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 typeface="Wingdings" pitchFamily="2" charset="2"/>
              <a:buNone/>
              <a:tabLst>
                <a:tab pos="341313" algn="l"/>
                <a:tab pos="1150938" algn="l"/>
              </a:tabLst>
              <a:defRPr/>
            </a:pPr>
            <a:r>
              <a:rPr kumimoji="0" lang="ru-RU" b="0" i="0" u="none" strike="noStrike" cap="none" normalizeH="0" baseline="0" noProof="0">
                <a:ln>
                  <a:noFill/>
                </a:ln>
                <a:uLnTx/>
                <a:uFillTx/>
              </a:rPr>
              <a:t>Конфиденциальность является ключевым аспектом, который должен тщательно учитываться в коммуникации. Проблема заключается в том, что необходимо: </a:t>
            </a:r>
          </a:p>
          <a:p>
            <a:pPr marL="171450" marR="0" lvl="0" indent="-17145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 typeface="Calibri" panose="020F0502020204030204" pitchFamily="34" charset="0"/>
              <a:buChar char="­"/>
              <a:tabLst>
                <a:tab pos="341313" algn="l"/>
                <a:tab pos="1150938" algn="l"/>
              </a:tabLst>
              <a:defRPr/>
            </a:pPr>
            <a:r>
              <a:rPr kumimoji="0" lang="ru-RU" b="0" i="0" u="none" strike="noStrike" cap="none" normalizeH="0" baseline="0" noProof="0">
                <a:ln>
                  <a:noFill/>
                </a:ln>
                <a:uLnTx/>
                <a:uFillTx/>
              </a:rPr>
              <a:t>сбалансировать конфиденциальность с необходимой прозрачностью, </a:t>
            </a:r>
          </a:p>
          <a:p>
            <a:pPr marL="171450" marR="0" lvl="0" indent="-17145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 typeface="Calibri" panose="020F0502020204030204" pitchFamily="34" charset="0"/>
              <a:buChar char="­"/>
              <a:tabLst>
                <a:tab pos="341313" algn="l"/>
                <a:tab pos="1150938" algn="l"/>
              </a:tabLst>
              <a:defRPr/>
            </a:pPr>
            <a:r>
              <a:rPr kumimoji="0" lang="ru-RU" b="0" i="0" u="none" strike="noStrike" cap="none" normalizeH="0" baseline="0" noProof="0">
                <a:ln>
                  <a:noFill/>
                </a:ln>
                <a:uLnTx/>
                <a:uFillTx/>
              </a:rPr>
              <a:t>а также качество информации и своевременность ее распространения.</a:t>
            </a:r>
          </a:p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 typeface="Wingdings" pitchFamily="2" charset="2"/>
              <a:buNone/>
              <a:tabLst>
                <a:tab pos="341313" algn="l"/>
                <a:tab pos="1150938" algn="l"/>
              </a:tabLst>
              <a:defRPr/>
            </a:pPr>
            <a:endParaRPr lang="en-GB" dirty="0">
              <a:cs typeface="Times New Roman" pitchFamily="18" charset="0"/>
            </a:endParaRP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ru-RU"/>
              <a:t>В случае письменной коммуникации четко указывайте, что является общедоступной информацией, а что – конфиденциальной / ограниченной</a:t>
            </a:r>
          </a:p>
          <a:p>
            <a:pPr marL="171450" indent="-171450"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buFont typeface="Arial" panose="020B0604020202020204" pitchFamily="34" charset="0"/>
              <a:buChar char="•"/>
              <a:tabLst>
                <a:tab pos="341313" algn="l"/>
                <a:tab pos="1150938" algn="l"/>
              </a:tabLst>
            </a:pPr>
            <a:r>
              <a:rPr lang="ru-RU"/>
              <a:t>Укажите вашу предполагаемую целевую аудиторию</a:t>
            </a:r>
          </a:p>
          <a:p>
            <a:pPr marL="171450" indent="-171450"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buFont typeface="Arial" panose="020B0604020202020204" pitchFamily="34" charset="0"/>
              <a:buChar char="•"/>
              <a:tabLst>
                <a:tab pos="341313" algn="l"/>
                <a:tab pos="1150938" algn="l"/>
              </a:tabLst>
            </a:pPr>
            <a:r>
              <a:rPr lang="ru-RU"/>
              <a:t>Упомяните ваши источники и ссылки</a:t>
            </a:r>
          </a:p>
          <a:p>
            <a:pPr marL="171450" indent="-171450"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buFont typeface="Arial" panose="020B0604020202020204" pitchFamily="34" charset="0"/>
              <a:buChar char="•"/>
              <a:tabLst>
                <a:tab pos="341313" algn="l"/>
                <a:tab pos="1150938" algn="l"/>
              </a:tabLst>
            </a:pPr>
            <a:r>
              <a:rPr lang="ru-RU"/>
              <a:t>При наличии конфиденциальной информации запросите предварительное разрешение у вовлеченной стороны до ее опубликования.</a:t>
            </a:r>
          </a:p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 typeface="Wingdings" pitchFamily="2" charset="2"/>
              <a:buNone/>
              <a:tabLst>
                <a:tab pos="341313" algn="l"/>
                <a:tab pos="1150938" algn="l"/>
              </a:tabLst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ru-RU"/>
              <a:t>С точки зрения защиты персональных данных: </a:t>
            </a:r>
          </a:p>
          <a:p>
            <a:pPr marL="171450" indent="-171450"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buFont typeface="Arial" panose="020B0604020202020204" pitchFamily="34" charset="0"/>
              <a:buChar char="•"/>
              <a:tabLst>
                <a:tab pos="341313" algn="l"/>
                <a:tab pos="1150938" algn="l"/>
              </a:tabLst>
            </a:pPr>
            <a:r>
              <a:rPr lang="ru-RU"/>
              <a:t>Не должно быть никакой информации, которая могла бы позволить идентифицировать пациентов или отдельных лиц</a:t>
            </a:r>
          </a:p>
          <a:p>
            <a:pPr marL="171450" indent="-171450"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buFont typeface="Arial" panose="020B0604020202020204" pitchFamily="34" charset="0"/>
              <a:buChar char="•"/>
              <a:tabLst>
                <a:tab pos="341313" algn="l"/>
                <a:tab pos="1150938" algn="l"/>
              </a:tabLst>
            </a:pPr>
            <a:r>
              <a:rPr lang="ru-RU"/>
              <a:t>Для обмена персональными данными, например, в контексте отслеживания контактных лиц, используйте платформы с ограниченным доступом и выборочным обменом сообщениями.</a:t>
            </a:r>
          </a:p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 typeface="Wingdings" pitchFamily="2" charset="2"/>
              <a:buNone/>
              <a:tabLst>
                <a:tab pos="341313" algn="l"/>
                <a:tab pos="1150938" algn="l"/>
              </a:tabLst>
              <a:defRPr/>
            </a:pP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88553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ru-RU"/>
              <a:t>Работайте в тесном контакте с группой коммуникаций вашего учреждения</a:t>
            </a:r>
          </a:p>
          <a:p>
            <a:r>
              <a:rPr lang="ru-RU"/>
              <a:t>Определите режим коммуникации с регулярной публикацией выходных данных для удержания своей аудитории.</a:t>
            </a:r>
          </a:p>
          <a:p>
            <a:endParaRPr lang="en-GB" dirty="0"/>
          </a:p>
          <a:p>
            <a:r>
              <a:rPr lang="ru-RU"/>
              <a:t>Например, схема коммуникации может быть следующей: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/>
              <a:t> составление ежедневной сводки и ежедневных сообщений в социальных сетях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/>
              <a:t> выпуск еженедельных сводок, ограниченных и/или открытых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/>
              <a:t> ежедневное, еженедельное или ежемесячное обновление эпидемиологической ситуаций на веб-страницах.</a:t>
            </a:r>
          </a:p>
          <a:p>
            <a:endParaRPr lang="en-GB" dirty="0"/>
          </a:p>
          <a:p>
            <a:r>
              <a:rPr lang="ru-RU"/>
              <a:t>Каждая публикация может быть прорекламирована или подчеркнута с помощью социальных сетей.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C11B8-9110-4A4D-965A-4FE5811411C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5035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GB" dirty="0"/>
          </a:p>
          <a:p>
            <a:pPr eaLnBrk="1" hangingPunct="1"/>
            <a:r>
              <a:rPr lang="ru-RU"/>
              <a:t>Вот несколько примеров результатов работы ЕЦПКЗ: сообщения в Twitter, быстрые оценки рисков, ежедневные и еженедельные сводки, эпидемиологические обновления на веб-сайте ЕЦПКЗ, карты и инфографики по всему миру.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76945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76DB0A-FDBE-4127-BC25-FA8B00502731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r>
              <a:rPr lang="ru-RU" sz="1000" noProof="1"/>
              <a:t>В этом блоке мы изучили: </a:t>
            </a:r>
          </a:p>
          <a:p>
            <a:pPr eaLnBrk="1" hangingPunct="1">
              <a:defRPr/>
            </a:pPr>
            <a:endParaRPr lang="en-GB" sz="1000" noProof="1"/>
          </a:p>
          <a:p>
            <a:pPr eaLnBrk="1" hangingPunct="1">
              <a:defRPr/>
            </a:pPr>
            <a:r>
              <a:rPr lang="ru-RU" sz="1000" noProof="1"/>
              <a:t>Определение коммуникации по ЭА</a:t>
            </a:r>
          </a:p>
          <a:p>
            <a:pPr eaLnBrk="1" hangingPunct="1">
              <a:defRPr/>
            </a:pPr>
            <a:r>
              <a:rPr lang="ru-RU" sz="1000" noProof="1"/>
              <a:t>Рамки коммуникации</a:t>
            </a:r>
          </a:p>
          <a:p>
            <a:pPr eaLnBrk="1" hangingPunct="1">
              <a:defRPr/>
            </a:pPr>
            <a:r>
              <a:rPr lang="ru-RU" sz="1000" noProof="1"/>
              <a:t>Основные этапы коммуникации</a:t>
            </a:r>
          </a:p>
          <a:p>
            <a:pPr eaLnBrk="1" hangingPunct="1">
              <a:defRPr/>
            </a:pPr>
            <a:r>
              <a:rPr lang="ru-RU" sz="1000" noProof="1"/>
              <a:t>Целевую аудиторию</a:t>
            </a:r>
          </a:p>
          <a:p>
            <a:pPr eaLnBrk="1" hangingPunct="1">
              <a:defRPr/>
            </a:pPr>
            <a:r>
              <a:rPr lang="ru-RU" sz="1000" noProof="1"/>
              <a:t>Основные правила коммуникации</a:t>
            </a:r>
          </a:p>
          <a:p>
            <a:pPr eaLnBrk="1" hangingPunct="1">
              <a:defRPr/>
            </a:pPr>
            <a:r>
              <a:rPr lang="ru-RU" sz="1000" noProof="1"/>
              <a:t>Значимость конфиденциальности</a:t>
            </a:r>
          </a:p>
          <a:p>
            <a:pPr eaLnBrk="1" hangingPunct="1">
              <a:defRPr/>
            </a:pPr>
            <a:r>
              <a:rPr lang="ru-RU" sz="1000" noProof="1"/>
              <a:t>Выходные данные коммуникации</a:t>
            </a:r>
          </a:p>
          <a:p>
            <a:pPr eaLnBrk="1" hangingPunct="1">
              <a:defRPr/>
            </a:pPr>
            <a:endParaRPr lang="en-GB" sz="1000" noProof="1"/>
          </a:p>
          <a:p>
            <a:pPr eaLnBrk="1" hangingPunct="1">
              <a:defRPr/>
            </a:pPr>
            <a:endParaRPr lang="en-GB" sz="1000" noProof="1"/>
          </a:p>
          <a:p>
            <a:pPr eaLnBrk="1" hangingPunct="1">
              <a:defRPr/>
            </a:pPr>
            <a:r>
              <a:rPr lang="ru-RU" sz="1000" noProof="1"/>
              <a:t>По завершении работы с данным блоком вы поймете:</a:t>
            </a:r>
          </a:p>
          <a:p>
            <a:pPr eaLnBrk="1" hangingPunct="1">
              <a:defRPr/>
            </a:pPr>
            <a:endParaRPr lang="en-GB" sz="1000" noProof="1"/>
          </a:p>
          <a:p>
            <a:pPr eaLnBrk="1" hangingPunct="1">
              <a:defRPr/>
            </a:pPr>
            <a:r>
              <a:rPr lang="ru-RU" sz="1000" noProof="1"/>
              <a:t>Важность структурированной коммуникации в рамках процесса ЭА</a:t>
            </a:r>
          </a:p>
          <a:p>
            <a:pPr eaLnBrk="1" hangingPunct="1">
              <a:defRPr/>
            </a:pPr>
            <a:r>
              <a:rPr lang="ru-RU" sz="1000" noProof="1"/>
              <a:t>Как построить план коммуникации</a:t>
            </a:r>
          </a:p>
          <a:p>
            <a:pPr eaLnBrk="1" hangingPunct="1">
              <a:defRPr/>
            </a:pPr>
            <a:r>
              <a:rPr lang="ru-RU" sz="1000" noProof="1"/>
              <a:t>Какими деталями не следует пренебрегать</a:t>
            </a:r>
          </a:p>
          <a:p>
            <a:pPr eaLnBrk="1" hangingPunct="1">
              <a:defRPr/>
            </a:pPr>
            <a:r>
              <a:rPr lang="ru-RU" sz="1000" noProof="1"/>
              <a:t>Как удерживать внимание аудитории</a:t>
            </a:r>
          </a:p>
          <a:p>
            <a:pPr eaLnBrk="1" hangingPunct="1">
              <a:defRPr/>
            </a:pPr>
            <a:endParaRPr lang="en-GB" sz="1000" noProof="1"/>
          </a:p>
        </p:txBody>
      </p:sp>
    </p:spTree>
    <p:extLst>
      <p:ext uri="{BB962C8B-B14F-4D97-AF65-F5344CB8AC3E}">
        <p14:creationId xmlns:p14="http://schemas.microsoft.com/office/powerpoint/2010/main" val="15842854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dirty="0"/>
          </a:p>
        </p:txBody>
      </p:sp>
      <p:sp>
        <p:nvSpPr>
          <p:cNvPr id="35844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08154E-F4DD-4512-9594-CDA9054993DD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1343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C11B8-9110-4A4D-965A-4FE5811411C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688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1AA12E-B2E4-49BB-B911-F9334AD83618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00550"/>
            <a:ext cx="5486400" cy="4545742"/>
          </a:xfrm>
          <a:noFill/>
          <a:ln/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ru-RU">
                <a:latin typeface="Arial" charset="0"/>
                <a:cs typeface="Times New Roman" pitchFamily="18" charset="0"/>
              </a:rPr>
              <a:t>В этом блоке мы рассмотрим следующие темы:</a:t>
            </a:r>
          </a:p>
          <a:p>
            <a:pPr>
              <a:lnSpc>
                <a:spcPct val="150000"/>
              </a:lnSpc>
              <a:defRPr/>
            </a:pPr>
            <a:r>
              <a:rPr lang="ru-RU">
                <a:latin typeface="Arial" charset="0"/>
                <a:cs typeface="Times New Roman" pitchFamily="18" charset="0"/>
              </a:rPr>
              <a:t>Определение коммуникации по ЭА</a:t>
            </a:r>
          </a:p>
          <a:p>
            <a:pPr>
              <a:lnSpc>
                <a:spcPct val="150000"/>
              </a:lnSpc>
              <a:defRPr/>
            </a:pPr>
            <a:r>
              <a:rPr lang="ru-RU">
                <a:latin typeface="Arial" charset="0"/>
                <a:cs typeface="Times New Roman" pitchFamily="18" charset="0"/>
              </a:rPr>
              <a:t>Рамки коммуникации</a:t>
            </a:r>
          </a:p>
          <a:p>
            <a:pPr>
              <a:lnSpc>
                <a:spcPct val="150000"/>
              </a:lnSpc>
              <a:defRPr/>
            </a:pPr>
            <a:r>
              <a:rPr lang="ru-RU">
                <a:latin typeface="Arial" charset="0"/>
                <a:cs typeface="Times New Roman" pitchFamily="18" charset="0"/>
              </a:rPr>
              <a:t>Основные этапы коммуникации</a:t>
            </a:r>
          </a:p>
          <a:p>
            <a:pPr>
              <a:lnSpc>
                <a:spcPct val="150000"/>
              </a:lnSpc>
              <a:defRPr/>
            </a:pPr>
            <a:r>
              <a:rPr lang="ru-RU">
                <a:latin typeface="Arial" charset="0"/>
                <a:cs typeface="Times New Roman" pitchFamily="18" charset="0"/>
              </a:rPr>
              <a:t>Целевая аудитория</a:t>
            </a:r>
          </a:p>
          <a:p>
            <a:pPr>
              <a:lnSpc>
                <a:spcPct val="150000"/>
              </a:lnSpc>
              <a:defRPr/>
            </a:pPr>
            <a:r>
              <a:rPr lang="ru-RU">
                <a:latin typeface="Arial" charset="0"/>
                <a:cs typeface="Times New Roman" pitchFamily="18" charset="0"/>
              </a:rPr>
              <a:t>Основные правила коммуникации</a:t>
            </a:r>
          </a:p>
          <a:p>
            <a:pPr>
              <a:lnSpc>
                <a:spcPct val="150000"/>
              </a:lnSpc>
              <a:defRPr/>
            </a:pPr>
            <a:r>
              <a:rPr lang="ru-RU">
                <a:latin typeface="Arial" charset="0"/>
                <a:cs typeface="Times New Roman" pitchFamily="18" charset="0"/>
              </a:rPr>
              <a:t>Конфиденциальность</a:t>
            </a:r>
          </a:p>
          <a:p>
            <a:pPr>
              <a:lnSpc>
                <a:spcPct val="150000"/>
              </a:lnSpc>
              <a:defRPr/>
            </a:pPr>
            <a:r>
              <a:rPr lang="ru-RU">
                <a:latin typeface="Arial" charset="0"/>
                <a:cs typeface="Times New Roman" pitchFamily="18" charset="0"/>
              </a:rPr>
              <a:t>Выходные данные коммуникации</a:t>
            </a:r>
          </a:p>
          <a:p>
            <a:pPr>
              <a:lnSpc>
                <a:spcPct val="150000"/>
              </a:lnSpc>
              <a:defRPr/>
            </a:pPr>
            <a:endParaRPr lang="en-GB" dirty="0">
              <a:latin typeface="Arial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en-GB" dirty="0">
              <a:latin typeface="Arial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>
                <a:latin typeface="Arial" charset="0"/>
                <a:cs typeface="Times New Roman" pitchFamily="18" charset="0"/>
              </a:rPr>
              <a:t>По завершении работы с данным блоком вы поймете:</a:t>
            </a:r>
          </a:p>
          <a:p>
            <a:pPr>
              <a:lnSpc>
                <a:spcPct val="150000"/>
              </a:lnSpc>
              <a:defRPr/>
            </a:pPr>
            <a:endParaRPr lang="en-GB" dirty="0">
              <a:latin typeface="Arial" charset="0"/>
              <a:cs typeface="Times New Roman" pitchFamily="18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>
                <a:latin typeface="Arial" charset="0"/>
                <a:cs typeface="Times New Roman" pitchFamily="18" charset="0"/>
              </a:rPr>
              <a:t>Важность структурированной коммуникации в рамках процесса ЭА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>
                <a:latin typeface="Arial" charset="0"/>
                <a:cs typeface="Times New Roman" pitchFamily="18" charset="0"/>
              </a:rPr>
              <a:t>Как построить план коммуникации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>
                <a:latin typeface="Arial" charset="0"/>
                <a:cs typeface="Times New Roman" pitchFamily="18" charset="0"/>
              </a:rPr>
              <a:t>Какими деталями не следует пренебрегать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>
                <a:latin typeface="Arial" charset="0"/>
                <a:cs typeface="Times New Roman" pitchFamily="18" charset="0"/>
              </a:rPr>
              <a:t>Как удержать внимание аудитории</a:t>
            </a:r>
          </a:p>
          <a:p>
            <a:pPr>
              <a:lnSpc>
                <a:spcPct val="150000"/>
              </a:lnSpc>
              <a:defRPr/>
            </a:pPr>
            <a:endParaRPr lang="en-GB" dirty="0">
              <a:latin typeface="Arial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en-GB" dirty="0">
              <a:latin typeface="Arial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en-GB" dirty="0">
              <a:latin typeface="Arial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en-GB" dirty="0"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10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5809AC-2752-4B45-8AA5-E469B0ADB2A2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622" y="4524118"/>
            <a:ext cx="5486400" cy="3600450"/>
          </a:xfrm>
          <a:ln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none"/>
              <a:t>Для начала дадим определение коммуникации в рамках процесса ЭА. Ее можно описать как «распространение результатов эпидемиологического анализа в соответствующих целях»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u="non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none"/>
              <a:t>Основная цель такой коммуникации предоставлять осмысленную, относящуюся к делу и точную информацию о выявленных заболеваниях или угрозах здоровью.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none"/>
              <a:t>повышение осведомленности и понимания потенциально связанных рисков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u="non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u="none" dirty="0"/>
          </a:p>
        </p:txBody>
      </p:sp>
    </p:spTree>
    <p:extLst>
      <p:ext uri="{BB962C8B-B14F-4D97-AF65-F5344CB8AC3E}">
        <p14:creationId xmlns:p14="http://schemas.microsoft.com/office/powerpoint/2010/main" val="3973834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В системе общественного здравоохранения оценка рисков, управление рисками и оповещение о рисках тесно взаимосвязаны. Оповещение о рисках представляет собой интерактивный процесс обмена информацией между оценщиками рисков, специалистами по управлению рисками и другими вовлеченными сторонами.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Коммуникация должна осуществляться на всех этапах: от выявления угроз общественному здоровью до выработки возможных мер реагирования.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6791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4545742"/>
          </a:xfrm>
        </p:spPr>
        <p:txBody>
          <a:bodyPr/>
          <a:lstStyle/>
          <a:p>
            <a:r>
              <a:rPr lang="ru-RU"/>
              <a:t>Коммуникация должна опираться на последовательную коммуникационную стратегию, выстроенную в сотрудничестве с группой коммуникаций вашего учреждения.</a:t>
            </a:r>
          </a:p>
          <a:p>
            <a:endParaRPr lang="en-GB" dirty="0"/>
          </a:p>
          <a:p>
            <a:r>
              <a:rPr lang="ru-RU"/>
              <a:t>Стратегия может следовать следующим 8 основным этапам: </a:t>
            </a:r>
          </a:p>
          <a:p>
            <a:pPr marL="228600" indent="-228600">
              <a:buFont typeface="+mj-lt"/>
              <a:buAutoNum type="arabicPeriod"/>
            </a:pPr>
            <a:r>
              <a:rPr lang="ru-RU"/>
              <a:t>Рассмотрите контекст и справочную информацию</a:t>
            </a:r>
          </a:p>
          <a:p>
            <a:pPr marL="228600" indent="-228600">
              <a:buFont typeface="+mj-lt"/>
              <a:buAutoNum type="arabicPeriod"/>
            </a:pPr>
            <a:r>
              <a:rPr lang="ru-RU"/>
              <a:t>Установите цели коммуникации</a:t>
            </a:r>
          </a:p>
          <a:p>
            <a:pPr marL="228600" indent="-228600">
              <a:buFont typeface="+mj-lt"/>
              <a:buAutoNum type="arabicPeriod"/>
            </a:pPr>
            <a:r>
              <a:rPr lang="ru-RU"/>
              <a:t>Определите вашу целевую аудиторию</a:t>
            </a:r>
          </a:p>
          <a:p>
            <a:pPr marL="228600" indent="-228600">
              <a:buFont typeface="+mj-lt"/>
              <a:buAutoNum type="arabicPeriod"/>
            </a:pPr>
            <a:r>
              <a:rPr lang="ru-RU"/>
              <a:t>Определите основные сообщения</a:t>
            </a:r>
          </a:p>
          <a:p>
            <a:pPr marL="228600" indent="-228600">
              <a:buFont typeface="+mj-lt"/>
              <a:buAutoNum type="arabicPeriod"/>
            </a:pPr>
            <a:r>
              <a:rPr lang="ru-RU"/>
              <a:t>Выберите каналы связи</a:t>
            </a:r>
          </a:p>
          <a:p>
            <a:pPr marL="228600" indent="-228600">
              <a:buFont typeface="+mj-lt"/>
              <a:buAutoNum type="arabicPeriod"/>
            </a:pPr>
            <a:r>
              <a:rPr lang="ru-RU"/>
              <a:t>Выберите соответствующий формат</a:t>
            </a:r>
          </a:p>
          <a:p>
            <a:pPr marL="228600" indent="-228600">
              <a:buFont typeface="+mj-lt"/>
              <a:buAutoNum type="arabicPeriod"/>
            </a:pPr>
            <a:r>
              <a:rPr lang="ru-RU"/>
              <a:t>Оцените воздействие коммуникации</a:t>
            </a:r>
          </a:p>
          <a:p>
            <a:pPr marL="228600" indent="-228600">
              <a:buFont typeface="+mj-lt"/>
              <a:buAutoNum type="arabicPeriod"/>
            </a:pPr>
            <a:r>
              <a:rPr lang="ru-RU"/>
              <a:t>Проанализируйте обратную связь</a:t>
            </a:r>
          </a:p>
          <a:p>
            <a:endParaRPr lang="en-GB" dirty="0"/>
          </a:p>
          <a:p>
            <a:r>
              <a:rPr lang="ru-RU"/>
              <a:t>Оценивая воздействие коммуникационного плана, специалисты по коммуникации могут, при необходимости, скорректировать или заново садаптировать цели.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7486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314325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3401197"/>
            <a:ext cx="5486400" cy="5470954"/>
          </a:xfrm>
        </p:spPr>
        <p:txBody>
          <a:bodyPr/>
          <a:lstStyle/>
          <a:p>
            <a:r>
              <a:rPr lang="ru-RU" baseline="0"/>
              <a:t>Теперь внимательнее рассмотрим эти 8 этапов</a:t>
            </a:r>
          </a:p>
          <a:p>
            <a:pPr marL="228600" indent="-228600">
              <a:buFont typeface="+mj-lt"/>
              <a:buAutoNum type="arabicParenR"/>
            </a:pPr>
            <a:r>
              <a:rPr lang="ru-RU" baseline="0"/>
              <a:t>Во-первых, рассмотрите контекст и справочную информацию о событии, ответив на необходимые 5 вопросов: «кто, что, когда, где и почему?»</a:t>
            </a:r>
          </a:p>
          <a:p>
            <a:pPr marL="228600" indent="-228600">
              <a:buFont typeface="+mj-lt"/>
              <a:buAutoNum type="arabicParenR"/>
            </a:pPr>
            <a:r>
              <a:rPr lang="ru-RU" baseline="0"/>
              <a:t>Во-вторых, спросите себя: «Что я хочу донести?», «Каковы цели этого общения?» </a:t>
            </a:r>
          </a:p>
          <a:p>
            <a:pPr marL="0" indent="0">
              <a:buFont typeface="+mj-lt"/>
              <a:buNone/>
            </a:pPr>
            <a:r>
              <a:rPr lang="ru-RU" baseline="0"/>
              <a:t>Проинформировать о выявленном заболевании? Или о потенциальных рисках для здоровья? Или о рекомендуемых мерах контроля?… </a:t>
            </a:r>
          </a:p>
          <a:p>
            <a:pPr marL="228600" indent="-228600">
              <a:buFont typeface="+mj-lt"/>
              <a:buAutoNum type="arabicParenR" startAt="3"/>
            </a:pPr>
            <a:r>
              <a:rPr lang="ru-RU" baseline="0"/>
              <a:t>Третий этап заключается в том, чтобы четко определить вашу целевую аудиторию. Это критически важный шаг для достижения индивидуализированной и хорошо адаптированной коммуникации. Вашей целевой аудиторией могут быть: Специалисты общественного здравоохранения и разработчики стратегий, вовлеченные стороны, международные сети здравоохранения или широкая общественность.  Определение ваших целей поможет вам составить индивидуализированные и хорошо адаптированные сообщения. </a:t>
            </a:r>
          </a:p>
          <a:p>
            <a:pPr marL="228600" indent="-228600">
              <a:buFont typeface="+mj-lt"/>
              <a:buAutoNum type="arabicParenR" startAt="3"/>
            </a:pPr>
            <a:r>
              <a:rPr lang="ru-RU" baseline="0"/>
              <a:t>Для составления сообщений задавайте себе соответствующие вопросы, например: </a:t>
            </a:r>
          </a:p>
          <a:p>
            <a:pPr marL="0" indent="0">
              <a:buFont typeface="+mj-lt"/>
              <a:buNone/>
            </a:pPr>
            <a:r>
              <a:rPr lang="ru-RU" baseline="0"/>
              <a:t>«Насколько детальной должна быть информация? Что является наиболее важным для сообщения? </a:t>
            </a:r>
          </a:p>
          <a:p>
            <a:pPr marL="0" indent="0">
              <a:buFont typeface="+mj-lt"/>
              <a:buNone/>
            </a:pPr>
            <a:r>
              <a:rPr lang="ru-RU" baseline="0"/>
              <a:t>Были ли уже приняты меры в области охраны здоровья на местном уровне?» Не забывайте выражаться ясным и понятным языком.</a:t>
            </a:r>
          </a:p>
          <a:p>
            <a:pPr marL="228600" indent="-228600">
              <a:buFont typeface="+mj-lt"/>
              <a:buAutoNum type="arabicParenR" startAt="5"/>
            </a:pPr>
            <a:r>
              <a:rPr lang="ru-RU" baseline="0"/>
              <a:t>Затем выберите каналы связи, которые позволят вам достичь своих целей. Это может быть коммуникация через профессиональные сети, СМИ, прессу, веб-сайт, социальные сети.</a:t>
            </a:r>
          </a:p>
          <a:p>
            <a:pPr marL="228600" indent="-228600">
              <a:buFont typeface="+mj-lt"/>
              <a:buAutoNum type="arabicParenR" startAt="5"/>
            </a:pPr>
            <a:r>
              <a:rPr lang="ru-RU" baseline="0"/>
              <a:t>Выберите и создайте соответствующий формат выходных данных: следует ли использовать отчет, сообщение в Twitter, инфографику… и т. д.? </a:t>
            </a:r>
          </a:p>
          <a:p>
            <a:pPr marL="228600" indent="-228600">
              <a:buFont typeface="+mj-lt"/>
              <a:buAutoNum type="arabicParenR" startAt="5"/>
            </a:pPr>
            <a:r>
              <a:rPr lang="ru-RU" baseline="0"/>
              <a:t>Через несколько дней оцените воздействие вашей коммуникации: проанализируйте интерес прессы, количество просмотров веб-страницы на вашем сайте, оцените качество информации в сравнении со скоростью ее распространения. </a:t>
            </a:r>
          </a:p>
          <a:p>
            <a:pPr marL="228600" indent="-228600">
              <a:buFont typeface="+mj-lt"/>
              <a:buAutoNum type="arabicParenR" startAt="5"/>
            </a:pPr>
            <a:r>
              <a:rPr lang="ru-RU" baseline="0"/>
              <a:t>Оценивая и контролируя результаты коммуникации, вы сможете переосмыслить и исправить то, что было сделано неправильно, или усилить некоторые сообщения, если это необходимо.</a:t>
            </a:r>
          </a:p>
          <a:p>
            <a:r>
              <a:rPr lang="ru-RU" baseline="0"/>
              <a:t>Используйте обратную связь для адаптации и корректировки некоторых целей и сообщений.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4671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Чтобы быть уверенным в эффективности вашей коммуникаций, четко определите свою основную целевую аудиторию.</a:t>
            </a:r>
          </a:p>
          <a:p>
            <a:r>
              <a:rPr lang="ru-RU"/>
              <a:t>Кто это? </a:t>
            </a:r>
          </a:p>
          <a:p>
            <a:endParaRPr lang="en-GB" dirty="0"/>
          </a:p>
          <a:p>
            <a:r>
              <a:rPr lang="ru-RU"/>
              <a:t>Специалисты общественного здравоохранения </a:t>
            </a:r>
          </a:p>
          <a:p>
            <a:r>
              <a:rPr lang="ru-RU"/>
              <a:t>Учреждения общественного здравоохранения</a:t>
            </a:r>
          </a:p>
          <a:p>
            <a:r>
              <a:rPr lang="ru-RU"/>
              <a:t>Разработчики стратегий</a:t>
            </a:r>
          </a:p>
          <a:p>
            <a:r>
              <a:rPr lang="ru-RU"/>
              <a:t>Международные организации</a:t>
            </a:r>
          </a:p>
          <a:p>
            <a:r>
              <a:rPr lang="ru-RU"/>
              <a:t>Широкая общественность</a:t>
            </a:r>
          </a:p>
          <a:p>
            <a:r>
              <a:rPr lang="ru-RU"/>
              <a:t>Неправительственные организации </a:t>
            </a:r>
          </a:p>
          <a:p>
            <a:r>
              <a:rPr lang="ru-RU"/>
              <a:t>Международные сети здравоохранения</a:t>
            </a:r>
          </a:p>
          <a:p>
            <a:r>
              <a:rPr lang="ru-RU"/>
              <a:t>Научно-исследовательские учреждения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18800-03A3-4371-B392-80B672D011D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2398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229100"/>
            <a:ext cx="5486400" cy="4743450"/>
          </a:xfrm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/>
              <a:t>Найдите оптимальный баланс, чтобы информировать о рисках, не создавая паники / ложных сигналов тревоги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/>
              <a:t>Создавайте документы, которые можно переводить или использовать повторно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/>
              <a:t>Используйте графики, таблицы, карты чаще, чем текст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/>
              <a:t>Подводя итоги события, подумайте о включении 5 вопросов (кто, что, когда, где и почему)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/>
              <a:t>Договоритесь с вашей командой / партнерами об общих правилах / стиле редактирования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/>
              <a:t>Используйте простой язык, с ясными и понятными терминами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/>
              <a:t>Избегайте информационных конфликтов (из предыдущих отчетов)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/>
              <a:t>Если вы ссылаетесь на фактологическую справку или отчеты, убедитесь, что они не устарели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/>
              <a:t>Укажите контактные данные, по которым с вами можно связаться или куда можно обратиться с вопросами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/>
              <a:t>Сообщите об ошибке, если таковая была допущена в предыдущем отчете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3765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55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076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919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091586608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076144003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09242" y="6356351"/>
            <a:ext cx="284551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26DAD-BF23-4A76-9CCD-78B2FA872147}" type="datetimeFigureOut">
              <a:rPr lang="it-IT"/>
              <a:pPr>
                <a:defRPr/>
              </a:pPr>
              <a:t>22/03/2021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4166139" y="6356351"/>
            <a:ext cx="38597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737242" y="6356351"/>
            <a:ext cx="284551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0B14F-DCF9-47AF-A7C1-9E6814DB6D6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7186717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33" y="1295400"/>
            <a:ext cx="11415184" cy="46307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12056212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auto">
          <a:xfrm>
            <a:off x="0" y="0"/>
            <a:ext cx="8881533" cy="6673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DDDDDD"/>
              </a:gs>
            </a:gsLst>
            <a:path path="circle">
              <a:fillToRect l="100000" b="100000"/>
            </a:path>
            <a:tileRect t="-100000" r="-10000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pPr>
              <a:defRPr/>
            </a:pPr>
            <a:endParaRPr lang="it-IT" sz="1800"/>
          </a:p>
        </p:txBody>
      </p:sp>
      <p:sp>
        <p:nvSpPr>
          <p:cNvPr id="5" name="Rettangolo 4"/>
          <p:cNvSpPr/>
          <p:nvPr userDrawn="1"/>
        </p:nvSpPr>
        <p:spPr bwMode="auto">
          <a:xfrm>
            <a:off x="8881533" y="895350"/>
            <a:ext cx="3310467" cy="5962650"/>
          </a:xfrm>
          <a:prstGeom prst="rect">
            <a:avLst/>
          </a:prstGeom>
          <a:gradFill flip="none" rotWithShape="1">
            <a:gsLst>
              <a:gs pos="0">
                <a:srgbClr val="69AE23">
                  <a:alpha val="50000"/>
                </a:srgbClr>
              </a:gs>
              <a:gs pos="39999">
                <a:srgbClr val="69AE23"/>
              </a:gs>
            </a:gsLst>
            <a:lin ang="16200000" scaled="1"/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180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287867" y="641352"/>
            <a:ext cx="8329084" cy="21574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3800" b="1">
                <a:solidFill>
                  <a:srgbClr val="69AE2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6918" y="2890838"/>
            <a:ext cx="8310033" cy="1752600"/>
          </a:xfrm>
          <a:ln/>
        </p:spPr>
        <p:txBody>
          <a:bodyPr lIns="91440" tIns="45720" rIns="91440" bIns="45720"/>
          <a:lstStyle>
            <a:lvl1pPr marL="0" indent="0" algn="l">
              <a:buFont typeface="Wingdings" pitchFamily="2" charset="2"/>
              <a:buNone/>
              <a:tabLst/>
              <a:defRPr sz="2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37754423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33" y="1295400"/>
            <a:ext cx="11415184" cy="46307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24877123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860141442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83227712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502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990469687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32594035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23449295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4133149958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033749314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4069264980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64403134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671028063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09242" y="6356351"/>
            <a:ext cx="284551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26DAD-BF23-4A76-9CCD-78B2FA872147}" type="datetimeFigureOut">
              <a:rPr lang="it-IT"/>
              <a:pPr>
                <a:defRPr/>
              </a:pPr>
              <a:t>22/03/2021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4166139" y="6356351"/>
            <a:ext cx="38597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737242" y="6356351"/>
            <a:ext cx="2845517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0B14F-DCF9-47AF-A7C1-9E6814DB6D6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311545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120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452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890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591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042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201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5F72-5F8A-45D4-AC33-821C2C4B7994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049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65F72-5F8A-45D4-AC33-821C2C4B7994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EDB0D-A7F2-47B4-9A66-9DE6321217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697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chemeClr val="bg1">
                <a:tint val="40000"/>
                <a:satMod val="350000"/>
              </a:schemeClr>
            </a:gs>
            <a:gs pos="67000">
              <a:srgbClr val="F7F7F7"/>
            </a:gs>
            <a:gs pos="100000">
              <a:srgbClr val="BEBEBE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 bwMode="auto">
          <a:xfrm>
            <a:off x="0" y="0"/>
            <a:ext cx="12192000" cy="900113"/>
          </a:xfrm>
          <a:prstGeom prst="rect">
            <a:avLst/>
          </a:prstGeom>
          <a:solidFill>
            <a:srgbClr val="69AE23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1800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2713" y="1044576"/>
            <a:ext cx="11414321" cy="4881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058" tIns="41029" rIns="82058" bIns="410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First level subhead here</a:t>
            </a:r>
          </a:p>
          <a:p>
            <a:pPr lvl="1"/>
            <a:r>
              <a:rPr lang="en-US"/>
              <a:t>Second level content</a:t>
            </a:r>
          </a:p>
          <a:p>
            <a:pPr lvl="2"/>
            <a:r>
              <a:rPr lang="en-US"/>
              <a:t>Third level content</a:t>
            </a:r>
          </a:p>
          <a:p>
            <a:pPr lvl="3"/>
            <a:r>
              <a:rPr lang="en-US"/>
              <a:t> </a:t>
            </a:r>
          </a:p>
          <a:p>
            <a:pPr lvl="0"/>
            <a:r>
              <a:rPr lang="en-US"/>
              <a:t>First level subhead here</a:t>
            </a:r>
          </a:p>
          <a:p>
            <a:pPr lvl="1"/>
            <a:r>
              <a:rPr lang="en-US"/>
              <a:t>Second level content</a:t>
            </a:r>
          </a:p>
          <a:p>
            <a:pPr lvl="2"/>
            <a:r>
              <a:rPr lang="en-US"/>
              <a:t>Third level content</a:t>
            </a:r>
          </a:p>
          <a:p>
            <a:pPr lvl="3"/>
            <a:r>
              <a:rPr lang="en-US"/>
              <a:t> </a:t>
            </a:r>
          </a:p>
        </p:txBody>
      </p:sp>
      <p:sp>
        <p:nvSpPr>
          <p:cNvPr id="4108" name="Rectangle 12"/>
          <p:cNvSpPr>
            <a:spLocks noChangeArrowheads="1"/>
          </p:cNvSpPr>
          <p:nvPr userDrawn="1"/>
        </p:nvSpPr>
        <p:spPr bwMode="auto">
          <a:xfrm>
            <a:off x="1413800" y="133350"/>
            <a:ext cx="9179837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4" rIns="91429" bIns="45714" anchor="ctr"/>
          <a:lstStyle/>
          <a:p>
            <a:pPr algn="l">
              <a:lnSpc>
                <a:spcPct val="85000"/>
              </a:lnSpc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600" u="none">
                <a:solidFill>
                  <a:schemeClr val="bg1"/>
                </a:solidFill>
                <a:latin typeface="Arial" charset="0"/>
              </a:rPr>
              <a:t>Последующие действия: </a:t>
            </a:r>
          </a:p>
          <a:p>
            <a:pPr algn="l">
              <a:lnSpc>
                <a:spcPct val="85000"/>
              </a:lnSpc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600" u="none">
                <a:solidFill>
                  <a:schemeClr val="bg1"/>
                </a:solidFill>
                <a:latin typeface="Arial" charset="0"/>
              </a:rPr>
              <a:t>Коммуникация</a:t>
            </a:r>
          </a:p>
        </p:txBody>
      </p:sp>
      <p:sp>
        <p:nvSpPr>
          <p:cNvPr id="4109" name="Text Box 13"/>
          <p:cNvSpPr txBox="1">
            <a:spLocks noChangeArrowheads="1"/>
          </p:cNvSpPr>
          <p:nvPr userDrawn="1"/>
        </p:nvSpPr>
        <p:spPr bwMode="auto">
          <a:xfrm>
            <a:off x="10462830" y="584200"/>
            <a:ext cx="172917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D7E7B94F-A3F0-4E7E-ACC3-127C32C6CCA3}" type="slidenum">
              <a:rPr sz="1600" b="1" u="none" noProof="1">
                <a:solidFill>
                  <a:schemeClr val="bg1"/>
                </a:solidFill>
                <a:latin typeface="Arial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r>
              <a:rPr lang="ru-RU" sz="1600" b="1" u="none">
                <a:latin typeface="Arial" charset="0"/>
              </a:rPr>
              <a:t>/14</a:t>
            </a:r>
          </a:p>
        </p:txBody>
      </p:sp>
      <p:sp>
        <p:nvSpPr>
          <p:cNvPr id="4103" name="Rectangle 7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11729694" y="53975"/>
            <a:ext cx="426469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1800"/>
          </a:p>
        </p:txBody>
      </p:sp>
      <p:sp>
        <p:nvSpPr>
          <p:cNvPr id="9" name="Rettangolo 8"/>
          <p:cNvSpPr/>
          <p:nvPr userDrawn="1"/>
        </p:nvSpPr>
        <p:spPr bwMode="auto">
          <a:xfrm>
            <a:off x="0" y="6673850"/>
            <a:ext cx="12192000" cy="184146"/>
          </a:xfrm>
          <a:prstGeom prst="rect">
            <a:avLst/>
          </a:prstGeom>
          <a:solidFill>
            <a:srgbClr val="69AE23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l">
              <a:defRPr/>
            </a:pPr>
            <a:r>
              <a:rPr lang="ru-RU" sz="1000" u="none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от Simulwate</a:t>
            </a:r>
          </a:p>
        </p:txBody>
      </p:sp>
      <p:pic>
        <p:nvPicPr>
          <p:cNvPr id="1032" name="Immagine 9" descr="ecdc_logo_x_ppt.png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302703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63742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ransition>
    <p:wipe dir="r"/>
  </p:transition>
  <p:txStyles>
    <p:titleStyle>
      <a:lvl1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2pPr>
      <a:lvl3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3pPr>
      <a:lvl4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4pPr>
      <a:lvl5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5pPr>
      <a:lvl6pPr marL="457200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9pPr>
    </p:titleStyle>
    <p:bodyStyle>
      <a:lvl1pPr marL="287338" indent="-287338" algn="l" defTabSz="820738" rtl="0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39763" indent="-225425" algn="l" defTabSz="820738" rtl="0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1600">
          <a:solidFill>
            <a:schemeClr val="tx1"/>
          </a:solidFill>
          <a:latin typeface="+mn-lt"/>
        </a:defRPr>
      </a:lvl2pPr>
      <a:lvl3pPr marL="968375" indent="-214313" algn="l" defTabSz="820738" rtl="0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1600">
          <a:solidFill>
            <a:schemeClr val="tx1"/>
          </a:solidFill>
          <a:latin typeface="+mn-lt"/>
        </a:defRPr>
      </a:lvl3pPr>
      <a:lvl4pPr marL="1193800" indent="-111125" algn="l" defTabSz="820738" rtl="0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1600">
          <a:solidFill>
            <a:schemeClr val="tx1"/>
          </a:solidFill>
          <a:latin typeface="+mn-lt"/>
        </a:defRPr>
      </a:lvl4pPr>
      <a:lvl5pPr marL="1374775" indent="166688" algn="l" defTabSz="820738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5pPr>
      <a:lvl6pPr marL="1831975" indent="166688" algn="l" defTabSz="820738" rtl="0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6pPr>
      <a:lvl7pPr marL="2289175" indent="166688" algn="l" defTabSz="820738" rtl="0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7pPr>
      <a:lvl8pPr marL="2746375" indent="166688" algn="l" defTabSz="820738" rtl="0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8pPr>
      <a:lvl9pPr marL="3203575" indent="166688" algn="l" defTabSz="820738" rtl="0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/>
        </p:nvSpPr>
        <p:spPr bwMode="auto">
          <a:xfrm>
            <a:off x="1633539" y="2940050"/>
            <a:ext cx="8924925" cy="137795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alpha val="51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algn="ctr" rotWithShape="0">
              <a:prstClr val="black"/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 dirty="0"/>
          </a:p>
        </p:txBody>
      </p:sp>
      <p:sp>
        <p:nvSpPr>
          <p:cNvPr id="15362" name="CasellaDiTesto 5"/>
          <p:cNvSpPr txBox="1">
            <a:spLocks noChangeArrowheads="1"/>
          </p:cNvSpPr>
          <p:nvPr/>
        </p:nvSpPr>
        <p:spPr bwMode="auto">
          <a:xfrm>
            <a:off x="2473325" y="3206750"/>
            <a:ext cx="81915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000">
                <a:solidFill>
                  <a:schemeClr val="bg2"/>
                </a:solidFill>
                <a:latin typeface="Arial" charset="0"/>
                <a:cs typeface="Arial" charset="0"/>
              </a:rPr>
              <a:t>В данном блоке мы рассмотрим тему: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331525" y="484188"/>
            <a:ext cx="7315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rgbClr val="69AE23"/>
                </a:solidFill>
                <a:latin typeface="Arial" charset="0"/>
              </a:rPr>
              <a:t>Добро пожаловать</a:t>
            </a:r>
          </a:p>
        </p:txBody>
      </p:sp>
      <p:sp>
        <p:nvSpPr>
          <p:cNvPr id="15365" name="CasellaDiTesto 10"/>
          <p:cNvSpPr txBox="1">
            <a:spLocks noChangeArrowheads="1"/>
          </p:cNvSpPr>
          <p:nvPr/>
        </p:nvSpPr>
        <p:spPr bwMode="auto">
          <a:xfrm>
            <a:off x="2473326" y="3592514"/>
            <a:ext cx="30315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69AE23"/>
                </a:solidFill>
                <a:latin typeface="MetaPro-Black" pitchFamily="50" charset="0"/>
              </a:rPr>
              <a:t>Коммуникация</a:t>
            </a:r>
          </a:p>
        </p:txBody>
      </p:sp>
    </p:spTree>
    <p:extLst>
      <p:ext uri="{BB962C8B-B14F-4D97-AF65-F5344CB8AC3E}">
        <p14:creationId xmlns:p14="http://schemas.microsoft.com/office/powerpoint/2010/main" val="857066703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68675" y="458501"/>
            <a:ext cx="7315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rgbClr val="69AE23"/>
                </a:solidFill>
              </a:rPr>
              <a:t>Конфиденциальность</a:t>
            </a:r>
          </a:p>
        </p:txBody>
      </p:sp>
      <p:sp>
        <p:nvSpPr>
          <p:cNvPr id="9" name="Rectangle 8"/>
          <p:cNvSpPr/>
          <p:nvPr/>
        </p:nvSpPr>
        <p:spPr>
          <a:xfrm>
            <a:off x="3195307" y="1595773"/>
            <a:ext cx="8777618" cy="4193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820738" eaLnBrk="0" hangingPunct="0">
              <a:spcBef>
                <a:spcPct val="50000"/>
              </a:spcBef>
              <a:buSzPct val="100000"/>
              <a:buFont typeface="+mj-lt"/>
              <a:buAutoNum type="arabicParenR"/>
              <a:tabLst>
                <a:tab pos="341313" algn="l"/>
                <a:tab pos="1150938" algn="l"/>
              </a:tabLst>
            </a:pPr>
            <a:r>
              <a:rPr lang="ru-RU" sz="1300" dirty="0">
                <a:latin typeface="Arial" charset="0"/>
                <a:cs typeface="Times New Roman" pitchFamily="18" charset="0"/>
              </a:rPr>
              <a:t>Проблемы: 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ru-RU" sz="1300" dirty="0">
                <a:latin typeface="Arial" charset="0"/>
                <a:cs typeface="Times New Roman" pitchFamily="18" charset="0"/>
              </a:rPr>
              <a:t>		Конфиденциальность или прозрачность?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ru-RU" sz="1300" dirty="0">
                <a:latin typeface="Arial" charset="0"/>
                <a:cs typeface="Times New Roman" pitchFamily="18" charset="0"/>
              </a:rPr>
              <a:t>		Качество информации или скорость ее распространения?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endParaRPr lang="en-GB" sz="1300" dirty="0">
              <a:latin typeface="Arial" charset="0"/>
              <a:cs typeface="Times New Roman" pitchFamily="18" charset="0"/>
            </a:endParaRPr>
          </a:p>
          <a:p>
            <a:pPr marL="342900" indent="-342900" defTabSz="820738" eaLnBrk="0" hangingPunct="0">
              <a:spcBef>
                <a:spcPct val="50000"/>
              </a:spcBef>
              <a:buSzPct val="100000"/>
              <a:buFont typeface="+mj-lt"/>
              <a:buAutoNum type="arabicParenR" startAt="2"/>
              <a:tabLst>
                <a:tab pos="341313" algn="l"/>
                <a:tab pos="1150938" algn="l"/>
              </a:tabLst>
            </a:pPr>
            <a:r>
              <a:rPr lang="ru-RU" sz="1300" dirty="0">
                <a:latin typeface="Arial" charset="0"/>
                <a:cs typeface="Times New Roman" pitchFamily="18" charset="0"/>
              </a:rPr>
              <a:t>В письменной коммуникации: 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ru-RU" sz="1300" dirty="0">
                <a:latin typeface="Arial" charset="0"/>
                <a:cs typeface="Times New Roman" pitchFamily="18" charset="0"/>
              </a:rPr>
              <a:t>		Общедоступная информация или конфиденциальная/ограниченная?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ru-RU" sz="1300" dirty="0">
                <a:latin typeface="Arial" charset="0"/>
                <a:cs typeface="Times New Roman" pitchFamily="18" charset="0"/>
              </a:rPr>
              <a:t>		Предполагаемая целевая аудитория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ru-RU" sz="1300" dirty="0">
                <a:latin typeface="Arial" charset="0"/>
                <a:cs typeface="Times New Roman" pitchFamily="18" charset="0"/>
              </a:rPr>
              <a:t>		Источники и ссылки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ru-RU" sz="1300" dirty="0">
                <a:latin typeface="Arial" charset="0"/>
                <a:cs typeface="Times New Roman" pitchFamily="18" charset="0"/>
              </a:rPr>
              <a:t>		Получение разрешения перед публикацией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endParaRPr lang="en-GB" sz="1300" dirty="0">
              <a:latin typeface="Arial" charset="0"/>
              <a:cs typeface="Times New Roman" pitchFamily="18" charset="0"/>
            </a:endParaRPr>
          </a:p>
          <a:p>
            <a:pPr marL="228600" indent="-228600"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buAutoNum type="arabicParenR"/>
              <a:tabLst>
                <a:tab pos="341313" algn="l"/>
                <a:tab pos="1150938" algn="l"/>
              </a:tabLst>
            </a:pPr>
            <a:endParaRPr lang="en-GB" sz="1300" dirty="0">
              <a:latin typeface="Arial" charset="0"/>
              <a:cs typeface="Times New Roman" pitchFamily="18" charset="0"/>
            </a:endParaRPr>
          </a:p>
          <a:p>
            <a:pPr marL="342900" indent="-342900" defTabSz="820738" eaLnBrk="0" hangingPunct="0">
              <a:spcBef>
                <a:spcPct val="50000"/>
              </a:spcBef>
              <a:buSzPct val="100000"/>
              <a:buFont typeface="+mj-lt"/>
              <a:buAutoNum type="arabicParenR" startAt="3"/>
              <a:tabLst>
                <a:tab pos="341313" algn="l"/>
                <a:tab pos="1150938" algn="l"/>
              </a:tabLst>
            </a:pPr>
            <a:r>
              <a:rPr lang="ru-RU" sz="1300" dirty="0">
                <a:latin typeface="Arial" charset="0"/>
                <a:cs typeface="Times New Roman" pitchFamily="18" charset="0"/>
              </a:rPr>
              <a:t>Защита персональных данных: 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ru-RU" sz="13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		Отсутствие информации, которая могла бы идентифицировать пациентов или отдельных лиц</a:t>
            </a:r>
          </a:p>
          <a:p>
            <a:pPr defTabSz="820738" eaLnBrk="0" hangingPunct="0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ru-RU" sz="13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		Используйте платформы с ограниченным доступом для обмена персональными данными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0824" r="12563" b="5032"/>
          <a:stretch/>
        </p:blipFill>
        <p:spPr>
          <a:xfrm>
            <a:off x="468675" y="3158242"/>
            <a:ext cx="2393576" cy="138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353362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38155" y="1648897"/>
            <a:ext cx="7510568" cy="463073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400" dirty="0"/>
              <a:t>Работа с группой коммуникаций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/>
              <a:t>Регулярная коммуникация, с регулярными выходными данными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/>
              <a:t>Вы можете следовать такой схеме: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sz="2000" dirty="0"/>
              <a:t>Ежедневная сводка и ежедневная публикация в социальных сетях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sz="2000" dirty="0"/>
              <a:t>Еженедельная сводка, ограниченная и/или открытая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sz="2000" dirty="0"/>
              <a:t>Специфические эпидемиологические резюме на веб-страницах с: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ru-RU" sz="1800" dirty="0"/>
              <a:t>Ежедневными обновлениями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ru-RU" sz="1800" dirty="0"/>
              <a:t>Еженедельными обновлениями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ru-RU" sz="1800" dirty="0"/>
              <a:t>Ежемесячными обновлениями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830415" y="877044"/>
            <a:ext cx="7315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it-IT" b="1" noProof="1">
              <a:solidFill>
                <a:srgbClr val="0070C0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78239" y="407228"/>
            <a:ext cx="7315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rgbClr val="69AE23"/>
                </a:solidFill>
              </a:rPr>
              <a:t>Как удержать внимание целевой аудитории?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8448" t="10060" r="8539" b="17485"/>
          <a:stretch/>
        </p:blipFill>
        <p:spPr>
          <a:xfrm>
            <a:off x="130628" y="2130251"/>
            <a:ext cx="3677697" cy="346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243723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59656" y="399390"/>
            <a:ext cx="7315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rgbClr val="69AE23"/>
                </a:solidFill>
                <a:latin typeface="Arial" charset="0"/>
              </a:rPr>
              <a:t>Пример выходных данных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28" y="1755135"/>
            <a:ext cx="2478597" cy="206418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1531" y="236054"/>
            <a:ext cx="4188368" cy="269759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9148" y="3225232"/>
            <a:ext cx="4071115" cy="340971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9449" y="584056"/>
            <a:ext cx="1367213" cy="60757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9443" y="1286782"/>
            <a:ext cx="2580670" cy="348567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7812" y="3273105"/>
            <a:ext cx="2445191" cy="338671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0927" y="3016921"/>
            <a:ext cx="2873375" cy="361802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6078863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1947863" y="865188"/>
            <a:ext cx="7315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rgbClr val="69AE23"/>
                </a:solidFill>
                <a:latin typeface="Arial" charset="0"/>
              </a:rPr>
              <a:t>Резюме</a:t>
            </a:r>
          </a:p>
        </p:txBody>
      </p:sp>
      <p:grpSp>
        <p:nvGrpSpPr>
          <p:cNvPr id="16" name="Gruppo 8"/>
          <p:cNvGrpSpPr>
            <a:grpSpLocks/>
          </p:cNvGrpSpPr>
          <p:nvPr/>
        </p:nvGrpSpPr>
        <p:grpSpPr bwMode="auto">
          <a:xfrm>
            <a:off x="6253163" y="2228850"/>
            <a:ext cx="5503408" cy="3247502"/>
            <a:chOff x="393700" y="1962150"/>
            <a:chExt cx="3911600" cy="2933700"/>
          </a:xfrm>
        </p:grpSpPr>
        <p:sp>
          <p:nvSpPr>
            <p:cNvPr id="17" name="Rettangolo 9"/>
            <p:cNvSpPr>
              <a:spLocks noChangeArrowheads="1"/>
            </p:cNvSpPr>
            <p:nvPr/>
          </p:nvSpPr>
          <p:spPr bwMode="auto">
            <a:xfrm>
              <a:off x="393700" y="1962150"/>
              <a:ext cx="3911600" cy="400050"/>
            </a:xfrm>
            <a:prstGeom prst="rect">
              <a:avLst/>
            </a:prstGeom>
            <a:solidFill>
              <a:srgbClr val="69AE23"/>
            </a:solidFill>
            <a:ln w="2857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" name="Rettangolo 10"/>
            <p:cNvSpPr/>
            <p:nvPr/>
          </p:nvSpPr>
          <p:spPr bwMode="auto">
            <a:xfrm>
              <a:off x="393700" y="1962150"/>
              <a:ext cx="3911600" cy="2933700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alpha val="51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76200" algn="ctr" rotWithShape="0">
                <a:prstClr val="black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it-IT"/>
            </a:p>
          </p:txBody>
        </p:sp>
      </p:grp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6495823" y="2628900"/>
            <a:ext cx="526074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90500" indent="-187325">
              <a:spcBef>
                <a:spcPct val="0"/>
              </a:spcBef>
            </a:pPr>
            <a:endParaRPr lang="it-IT" sz="1600" b="1" noProof="1">
              <a:latin typeface="Arial" charset="0"/>
            </a:endParaRPr>
          </a:p>
          <a:p>
            <a:pPr marL="190500" indent="-187325">
              <a:spcBef>
                <a:spcPct val="0"/>
              </a:spcBef>
            </a:pPr>
            <a:r>
              <a:rPr lang="ru-RU" sz="1600" noProof="1">
                <a:latin typeface="Arial" charset="0"/>
                <a:cs typeface="Times New Roman" pitchFamily="18" charset="0"/>
              </a:rPr>
              <a:t>Нам стало понятно:</a:t>
            </a:r>
          </a:p>
          <a:p>
            <a:pPr marL="190500" indent="-187325">
              <a:spcBef>
                <a:spcPct val="0"/>
              </a:spcBef>
              <a:buFontTx/>
              <a:buChar char="•"/>
            </a:pPr>
            <a:endParaRPr lang="it-IT" sz="1600" noProof="1">
              <a:latin typeface="Arial" charset="0"/>
              <a:cs typeface="Times New Roman" pitchFamily="18" charset="0"/>
            </a:endParaRPr>
          </a:p>
          <a:p>
            <a:pPr marL="288925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Важность структурированной коммуникации в рамках процесса ЭА</a:t>
            </a:r>
          </a:p>
          <a:p>
            <a:pPr marL="288925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Как построить план коммуникации</a:t>
            </a:r>
          </a:p>
          <a:p>
            <a:pPr marL="288925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sz="1600" noProof="1">
                <a:latin typeface="Arial" charset="0"/>
                <a:cs typeface="Times New Roman" pitchFamily="18" charset="0"/>
              </a:rPr>
              <a:t>Какими деталями не следует пренебрегать</a:t>
            </a:r>
          </a:p>
          <a:p>
            <a:pPr marL="288925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sz="1600" noProof="1">
                <a:latin typeface="Arial" charset="0"/>
                <a:cs typeface="Times New Roman" pitchFamily="18" charset="0"/>
              </a:rPr>
              <a:t>Как удерживать внимание аудитории</a:t>
            </a:r>
          </a:p>
          <a:p>
            <a:pPr marL="190500" indent="-187325">
              <a:spcBef>
                <a:spcPct val="0"/>
              </a:spcBef>
              <a:buFontTx/>
              <a:buChar char="•"/>
            </a:pPr>
            <a:endParaRPr lang="en-US" sz="1600" noProof="1">
              <a:latin typeface="Arial" charset="0"/>
              <a:cs typeface="Times New Roman" pitchFamily="18" charset="0"/>
            </a:endParaRPr>
          </a:p>
          <a:p>
            <a:pPr marL="190500" indent="-187325">
              <a:spcBef>
                <a:spcPct val="0"/>
              </a:spcBef>
            </a:pPr>
            <a:endParaRPr lang="en-US" sz="1600" noProof="1">
              <a:latin typeface="Arial" charset="0"/>
            </a:endParaRPr>
          </a:p>
          <a:p>
            <a:pPr marL="190500" indent="-187325">
              <a:spcBef>
                <a:spcPct val="0"/>
              </a:spcBef>
            </a:pPr>
            <a:endParaRPr lang="en-US" sz="1600" noProof="1">
              <a:latin typeface="Arial" charset="0"/>
            </a:endParaRPr>
          </a:p>
        </p:txBody>
      </p:sp>
      <p:grpSp>
        <p:nvGrpSpPr>
          <p:cNvPr id="20" name="Gruppo 7"/>
          <p:cNvGrpSpPr>
            <a:grpSpLocks/>
          </p:cNvGrpSpPr>
          <p:nvPr/>
        </p:nvGrpSpPr>
        <p:grpSpPr bwMode="auto">
          <a:xfrm>
            <a:off x="1160463" y="2228850"/>
            <a:ext cx="4621212" cy="3822700"/>
            <a:chOff x="393700" y="1962150"/>
            <a:chExt cx="3911600" cy="3822700"/>
          </a:xfrm>
        </p:grpSpPr>
        <p:sp>
          <p:nvSpPr>
            <p:cNvPr id="21" name="Rettangolo 6"/>
            <p:cNvSpPr>
              <a:spLocks noChangeArrowheads="1"/>
            </p:cNvSpPr>
            <p:nvPr/>
          </p:nvSpPr>
          <p:spPr bwMode="auto">
            <a:xfrm>
              <a:off x="393700" y="1962150"/>
              <a:ext cx="3911600" cy="400050"/>
            </a:xfrm>
            <a:prstGeom prst="rect">
              <a:avLst/>
            </a:prstGeom>
            <a:solidFill>
              <a:srgbClr val="69AE23"/>
            </a:solidFill>
            <a:ln w="2857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2" name="Rettangolo 5"/>
            <p:cNvSpPr/>
            <p:nvPr/>
          </p:nvSpPr>
          <p:spPr bwMode="auto">
            <a:xfrm>
              <a:off x="393700" y="1962150"/>
              <a:ext cx="3911600" cy="3822700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alpha val="51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76200" algn="ctr" rotWithShape="0">
                <a:prstClr val="black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it-IT"/>
            </a:p>
          </p:txBody>
        </p:sp>
      </p:grp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1220787" y="2285648"/>
            <a:ext cx="45005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ru-RU" sz="1600" b="1">
                <a:solidFill>
                  <a:schemeClr val="bg1"/>
                </a:solidFill>
                <a:latin typeface="Arial" charset="0"/>
              </a:rPr>
              <a:t>Содержание</a:t>
            </a:r>
          </a:p>
          <a:p>
            <a:pPr algn="l">
              <a:lnSpc>
                <a:spcPct val="100000"/>
              </a:lnSpc>
              <a:spcBef>
                <a:spcPct val="0"/>
              </a:spcBef>
            </a:pPr>
            <a:endParaRPr lang="it-IT" sz="1600" b="1" dirty="0">
              <a:latin typeface="Arial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ru-RU" sz="1600">
                <a:latin typeface="Arial" charset="0"/>
                <a:cs typeface="Times New Roman" pitchFamily="18" charset="0"/>
              </a:rPr>
              <a:t>В этом блоке мы изучили:</a:t>
            </a:r>
          </a:p>
          <a:p>
            <a:pPr algn="l">
              <a:lnSpc>
                <a:spcPct val="100000"/>
              </a:lnSpc>
              <a:spcBef>
                <a:spcPct val="0"/>
              </a:spcBef>
            </a:pPr>
            <a:endParaRPr lang="it-IT" sz="1600" dirty="0">
              <a:latin typeface="Arial" charset="0"/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17176" y="3121902"/>
            <a:ext cx="3243196" cy="26320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Определение коммуникации по ЭА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Рамки коммуникации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Основные этапы коммуникации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Целевую аудиторию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Основные правила коммуникации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Конфиденциальность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Выходные данные коммуникации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90752" y="2285648"/>
            <a:ext cx="1668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>
                <a:solidFill>
                  <a:schemeClr val="bg1"/>
                </a:solidFill>
                <a:latin typeface="Arial" charset="0"/>
              </a:rPr>
              <a:t>Цели:</a:t>
            </a:r>
          </a:p>
        </p:txBody>
      </p:sp>
    </p:spTree>
    <p:extLst>
      <p:ext uri="{BB962C8B-B14F-4D97-AF65-F5344CB8AC3E}">
        <p14:creationId xmlns:p14="http://schemas.microsoft.com/office/powerpoint/2010/main" val="3345141753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asellaDiTesto 5"/>
          <p:cNvSpPr txBox="1">
            <a:spLocks noChangeArrowheads="1"/>
          </p:cNvSpPr>
          <p:nvPr/>
        </p:nvSpPr>
        <p:spPr bwMode="auto">
          <a:xfrm>
            <a:off x="3028951" y="3251201"/>
            <a:ext cx="6245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ahoma" pitchFamily="34" charset="0"/>
                <a:cs typeface="Tahoma" pitchFamily="34" charset="0"/>
              </a:rPr>
              <a:t>Отлично!</a:t>
            </a:r>
          </a:p>
          <a:p>
            <a:r>
              <a:rPr lang="ru-RU" sz="2000">
                <a:latin typeface="Tahoma" pitchFamily="34" charset="0"/>
                <a:cs typeface="Tahoma" pitchFamily="34" charset="0"/>
              </a:rPr>
              <a:t>Вы завершили работу над блоком.</a:t>
            </a:r>
          </a:p>
        </p:txBody>
      </p:sp>
      <p:sp>
        <p:nvSpPr>
          <p:cNvPr id="4" name="Rettangolo 3"/>
          <p:cNvSpPr/>
          <p:nvPr/>
        </p:nvSpPr>
        <p:spPr bwMode="auto">
          <a:xfrm>
            <a:off x="1633539" y="2940050"/>
            <a:ext cx="8924925" cy="1377950"/>
          </a:xfrm>
          <a:prstGeom prst="rect">
            <a:avLst/>
          </a:prstGeom>
          <a:noFill/>
          <a:ln w="12700" cap="flat" cmpd="sng" algn="ctr">
            <a:solidFill>
              <a:schemeClr val="tx1">
                <a:alpha val="51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algn="ctr" rotWithShape="0">
              <a:prstClr val="black"/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055688" y="2673350"/>
            <a:ext cx="1452562" cy="6223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82563" indent="-225425" defTabSz="820738" eaLnBrk="0" hangingPunct="0">
              <a:buClr>
                <a:srgbClr val="7FBF1A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600" b="1">
                <a:latin typeface="Arial" charset="0"/>
                <a:cs typeface="Arial" charset="0"/>
              </a:rPr>
              <a:t>Значок</a:t>
            </a:r>
          </a:p>
          <a:p>
            <a:pPr marL="182563" indent="-225425" defTabSz="820738" eaLnBrk="0" hangingPunct="0">
              <a:buClr>
                <a:srgbClr val="7FBF1A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600">
                <a:latin typeface="Arial" charset="0"/>
                <a:cs typeface="Arial" charset="0"/>
              </a:rPr>
              <a:t>доска</a:t>
            </a:r>
          </a:p>
          <a:p>
            <a:pPr marL="182563" indent="-225425" defTabSz="820738" eaLnBrk="0" hangingPunct="0">
              <a:buClr>
                <a:srgbClr val="7FBF1A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lang="it-IT" sz="1600" b="1" dirty="0">
              <a:latin typeface="Arial" charset="0"/>
              <a:cs typeface="Arial" charset="0"/>
            </a:endParaRP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1947863" y="865188"/>
            <a:ext cx="7315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rgbClr val="69AE23"/>
                </a:solidFill>
                <a:latin typeface="Arial" charset="0"/>
              </a:rPr>
              <a:t>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40213767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801" t="20307" r="14009" b="6328"/>
          <a:stretch/>
        </p:blipFill>
        <p:spPr>
          <a:xfrm>
            <a:off x="271854" y="374775"/>
            <a:ext cx="11821297" cy="622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139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uppo 8"/>
          <p:cNvGrpSpPr>
            <a:grpSpLocks/>
          </p:cNvGrpSpPr>
          <p:nvPr/>
        </p:nvGrpSpPr>
        <p:grpSpPr bwMode="auto">
          <a:xfrm>
            <a:off x="6253163" y="2228850"/>
            <a:ext cx="5503408" cy="3247502"/>
            <a:chOff x="393700" y="1962150"/>
            <a:chExt cx="3911600" cy="2933700"/>
          </a:xfrm>
        </p:grpSpPr>
        <p:sp>
          <p:nvSpPr>
            <p:cNvPr id="16393" name="Rettangolo 9"/>
            <p:cNvSpPr>
              <a:spLocks noChangeArrowheads="1"/>
            </p:cNvSpPr>
            <p:nvPr/>
          </p:nvSpPr>
          <p:spPr bwMode="auto">
            <a:xfrm>
              <a:off x="393700" y="1962150"/>
              <a:ext cx="3911600" cy="400050"/>
            </a:xfrm>
            <a:prstGeom prst="rect">
              <a:avLst/>
            </a:prstGeom>
            <a:solidFill>
              <a:srgbClr val="69AE23"/>
            </a:solidFill>
            <a:ln w="2857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" name="Rettangolo 10"/>
            <p:cNvSpPr/>
            <p:nvPr/>
          </p:nvSpPr>
          <p:spPr bwMode="auto">
            <a:xfrm>
              <a:off x="393700" y="1962150"/>
              <a:ext cx="3911600" cy="2933700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alpha val="51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76200" algn="ctr" rotWithShape="0">
                <a:prstClr val="black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it-IT"/>
            </a:p>
          </p:txBody>
        </p:sp>
      </p:grpSp>
      <p:sp>
        <p:nvSpPr>
          <p:cNvPr id="16387" name="Text Box 22"/>
          <p:cNvSpPr txBox="1">
            <a:spLocks noChangeArrowheads="1"/>
          </p:cNvSpPr>
          <p:nvPr/>
        </p:nvSpPr>
        <p:spPr bwMode="auto">
          <a:xfrm>
            <a:off x="6495823" y="2260116"/>
            <a:ext cx="5260748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90500" indent="-187325">
              <a:spcBef>
                <a:spcPct val="0"/>
              </a:spcBef>
            </a:pPr>
            <a:r>
              <a:rPr lang="ru-RU" sz="1600" b="1" noProof="1">
                <a:solidFill>
                  <a:schemeClr val="bg1"/>
                </a:solidFill>
                <a:latin typeface="Arial" charset="0"/>
              </a:rPr>
              <a:t>Цели:</a:t>
            </a:r>
          </a:p>
          <a:p>
            <a:pPr marL="190500" indent="-187325">
              <a:spcBef>
                <a:spcPct val="0"/>
              </a:spcBef>
            </a:pPr>
            <a:endParaRPr lang="it-IT" sz="1600" b="1" noProof="1">
              <a:latin typeface="Arial" charset="0"/>
            </a:endParaRPr>
          </a:p>
          <a:p>
            <a:pPr marL="190500" indent="-187325">
              <a:spcBef>
                <a:spcPct val="0"/>
              </a:spcBef>
            </a:pPr>
            <a:r>
              <a:rPr lang="ru-RU" sz="1600" noProof="1">
                <a:latin typeface="Arial" charset="0"/>
                <a:cs typeface="Times New Roman" pitchFamily="18" charset="0"/>
              </a:rPr>
              <a:t>По завершении работы с данным блоком вы поймете:</a:t>
            </a:r>
          </a:p>
          <a:p>
            <a:pPr marL="190500" indent="-187325">
              <a:spcBef>
                <a:spcPct val="0"/>
              </a:spcBef>
              <a:buFontTx/>
              <a:buChar char="•"/>
            </a:pPr>
            <a:endParaRPr lang="it-IT" sz="1600" noProof="1">
              <a:latin typeface="Arial" charset="0"/>
              <a:cs typeface="Times New Roman" pitchFamily="18" charset="0"/>
            </a:endParaRPr>
          </a:p>
          <a:p>
            <a:pPr marL="288925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Важность структурированной коммуникации в рамках процесса ЭА</a:t>
            </a:r>
          </a:p>
          <a:p>
            <a:pPr marL="288925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Как построить план коммуникации</a:t>
            </a:r>
          </a:p>
          <a:p>
            <a:pPr marL="288925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sz="1600" noProof="1">
                <a:latin typeface="Arial" charset="0"/>
                <a:cs typeface="Times New Roman" pitchFamily="18" charset="0"/>
              </a:rPr>
              <a:t>Какими деталями не следует пренебрегать</a:t>
            </a:r>
          </a:p>
          <a:p>
            <a:pPr marL="288925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sz="1600" noProof="1">
                <a:latin typeface="Arial" charset="0"/>
                <a:cs typeface="Times New Roman" pitchFamily="18" charset="0"/>
              </a:rPr>
              <a:t>Как удержать внимание аудитории</a:t>
            </a:r>
          </a:p>
          <a:p>
            <a:pPr marL="190500" indent="-187325">
              <a:spcBef>
                <a:spcPct val="0"/>
              </a:spcBef>
              <a:buFontTx/>
              <a:buChar char="•"/>
            </a:pPr>
            <a:endParaRPr lang="en-US" sz="1600" noProof="1">
              <a:latin typeface="Arial" charset="0"/>
              <a:cs typeface="Times New Roman" pitchFamily="18" charset="0"/>
            </a:endParaRPr>
          </a:p>
          <a:p>
            <a:pPr marL="190500" indent="-187325">
              <a:spcBef>
                <a:spcPct val="0"/>
              </a:spcBef>
            </a:pPr>
            <a:endParaRPr lang="en-US" sz="1600" noProof="1">
              <a:latin typeface="Arial" charset="0"/>
            </a:endParaRPr>
          </a:p>
          <a:p>
            <a:pPr marL="190500" indent="-187325">
              <a:spcBef>
                <a:spcPct val="0"/>
              </a:spcBef>
            </a:pPr>
            <a:endParaRPr lang="en-US" sz="1600" noProof="1">
              <a:latin typeface="Arial" charset="0"/>
            </a:endParaRPr>
          </a:p>
        </p:txBody>
      </p:sp>
      <p:grpSp>
        <p:nvGrpSpPr>
          <p:cNvPr id="16388" name="Gruppo 7"/>
          <p:cNvGrpSpPr>
            <a:grpSpLocks/>
          </p:cNvGrpSpPr>
          <p:nvPr/>
        </p:nvGrpSpPr>
        <p:grpSpPr bwMode="auto">
          <a:xfrm>
            <a:off x="1160463" y="2228850"/>
            <a:ext cx="4621212" cy="3822700"/>
            <a:chOff x="393700" y="1962150"/>
            <a:chExt cx="3911600" cy="3822700"/>
          </a:xfrm>
        </p:grpSpPr>
        <p:sp>
          <p:nvSpPr>
            <p:cNvPr id="16391" name="Rettangolo 6"/>
            <p:cNvSpPr>
              <a:spLocks noChangeArrowheads="1"/>
            </p:cNvSpPr>
            <p:nvPr/>
          </p:nvSpPr>
          <p:spPr bwMode="auto">
            <a:xfrm>
              <a:off x="393700" y="1962150"/>
              <a:ext cx="3911600" cy="400050"/>
            </a:xfrm>
            <a:prstGeom prst="rect">
              <a:avLst/>
            </a:prstGeom>
            <a:solidFill>
              <a:srgbClr val="69AE23"/>
            </a:solidFill>
            <a:ln w="2857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" name="Rettangolo 5"/>
            <p:cNvSpPr/>
            <p:nvPr/>
          </p:nvSpPr>
          <p:spPr bwMode="auto">
            <a:xfrm>
              <a:off x="393700" y="1962150"/>
              <a:ext cx="3911600" cy="3822700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alpha val="51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76200" algn="ctr" rotWithShape="0">
                <a:prstClr val="black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it-IT"/>
            </a:p>
          </p:txBody>
        </p:sp>
      </p:grp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983221" y="701345"/>
            <a:ext cx="7315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rgbClr val="69AE23"/>
                </a:solidFill>
                <a:latin typeface="Arial" charset="0"/>
              </a:rPr>
              <a:t>Содержание и цели</a:t>
            </a:r>
          </a:p>
        </p:txBody>
      </p:sp>
      <p:sp>
        <p:nvSpPr>
          <p:cNvPr id="16390" name="Text Box 23"/>
          <p:cNvSpPr txBox="1">
            <a:spLocks noChangeArrowheads="1"/>
          </p:cNvSpPr>
          <p:nvPr/>
        </p:nvSpPr>
        <p:spPr bwMode="auto">
          <a:xfrm>
            <a:off x="1212851" y="2273300"/>
            <a:ext cx="45005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ru-RU" sz="1600" b="1">
                <a:solidFill>
                  <a:schemeClr val="bg1"/>
                </a:solidFill>
                <a:latin typeface="Arial" charset="0"/>
              </a:rPr>
              <a:t>Содержание</a:t>
            </a:r>
          </a:p>
          <a:p>
            <a:pPr algn="l">
              <a:lnSpc>
                <a:spcPct val="100000"/>
              </a:lnSpc>
              <a:spcBef>
                <a:spcPct val="0"/>
              </a:spcBef>
            </a:pPr>
            <a:endParaRPr lang="it-IT" sz="1600" b="1" dirty="0">
              <a:latin typeface="Arial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ru-RU" sz="1600">
                <a:latin typeface="Arial" charset="0"/>
                <a:cs typeface="Times New Roman" pitchFamily="18" charset="0"/>
              </a:rPr>
              <a:t>В данном блоке мы изучим следующие темы:</a:t>
            </a:r>
          </a:p>
          <a:p>
            <a:pPr algn="l">
              <a:lnSpc>
                <a:spcPct val="100000"/>
              </a:lnSpc>
              <a:spcBef>
                <a:spcPct val="0"/>
              </a:spcBef>
            </a:pPr>
            <a:endParaRPr lang="it-IT" sz="1600" dirty="0">
              <a:latin typeface="Arial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17176" y="3121902"/>
            <a:ext cx="3243196" cy="26320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Определение коммуникации по ЭА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Рамки коммуникации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Основные этапы коммуникации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Целевая аудитория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Основные правила коммуникации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Конфиденциальность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1600">
                <a:latin typeface="Arial" charset="0"/>
                <a:cs typeface="Times New Roman" pitchFamily="18" charset="0"/>
              </a:rPr>
              <a:t>Выходные данные коммуникации</a:t>
            </a:r>
          </a:p>
        </p:txBody>
      </p:sp>
    </p:spTree>
    <p:extLst>
      <p:ext uri="{BB962C8B-B14F-4D97-AF65-F5344CB8AC3E}">
        <p14:creationId xmlns:p14="http://schemas.microsoft.com/office/powerpoint/2010/main" val="351491501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844971" y="650091"/>
            <a:ext cx="7315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rgbClr val="69AE23"/>
                </a:solidFill>
                <a:latin typeface="Arial" charset="0"/>
              </a:rPr>
              <a:t>Определение коммуникации по ЭА</a:t>
            </a:r>
          </a:p>
        </p:txBody>
      </p:sp>
      <p:sp>
        <p:nvSpPr>
          <p:cNvPr id="2" name="Rectangle 1"/>
          <p:cNvSpPr/>
          <p:nvPr/>
        </p:nvSpPr>
        <p:spPr>
          <a:xfrm>
            <a:off x="1550496" y="3740534"/>
            <a:ext cx="106692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200000"/>
              </a:lnSpc>
            </a:pPr>
            <a:r>
              <a:rPr lang="ru-RU"/>
              <a:t>Основные цели: </a:t>
            </a:r>
          </a:p>
          <a:p>
            <a:pPr marL="171450" indent="-171450">
              <a:lnSpc>
                <a:spcPct val="200000"/>
              </a:lnSpc>
              <a:buFontTx/>
              <a:buChar char="-"/>
            </a:pPr>
            <a:r>
              <a:rPr lang="ru-RU"/>
              <a:t>предоставлять осмысленную, относящуюся к делу и точную информацию о выявленных заболеваниях или угрозах здоровью</a:t>
            </a:r>
          </a:p>
          <a:p>
            <a:pPr marL="171450" indent="-171450">
              <a:lnSpc>
                <a:spcPct val="200000"/>
              </a:lnSpc>
              <a:buFontTx/>
              <a:buChar char="-"/>
            </a:pPr>
            <a:r>
              <a:rPr lang="ru-RU"/>
              <a:t>повышать осведомленность и понимание потенциально связанных рисков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60520" b="13412"/>
          <a:stretch/>
        </p:blipFill>
        <p:spPr>
          <a:xfrm>
            <a:off x="844971" y="1228309"/>
            <a:ext cx="2415715" cy="24637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580" y="1584482"/>
            <a:ext cx="3372353" cy="20416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50695" y="2097472"/>
            <a:ext cx="39604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>
                <a:solidFill>
                  <a:srgbClr val="69AE23"/>
                </a:solidFill>
                <a:latin typeface="Arial" charset="0"/>
                <a:cs typeface="Times New Roman" pitchFamily="18" charset="0"/>
              </a:rPr>
              <a:t>«Распространение результатов эпидемического анализа в соответствующих целях».</a:t>
            </a:r>
          </a:p>
        </p:txBody>
      </p:sp>
    </p:spTree>
    <p:extLst>
      <p:ext uri="{BB962C8B-B14F-4D97-AF65-F5344CB8AC3E}">
        <p14:creationId xmlns:p14="http://schemas.microsoft.com/office/powerpoint/2010/main" val="397310539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 bwMode="auto">
          <a:xfrm>
            <a:off x="2964264" y="1268761"/>
            <a:ext cx="3401766" cy="3293211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GB" sz="1200" u="sng">
              <a:latin typeface="Microsoft Sans Serif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5960984" y="1268761"/>
            <a:ext cx="3474418" cy="3222852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GB" sz="1200" u="sng">
              <a:latin typeface="Microsoft Sans Serif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451421" y="3420768"/>
            <a:ext cx="3474936" cy="3276462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GB" sz="1100" u="sng">
              <a:latin typeface="Microsoft Sans Serif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67782" y="1543636"/>
            <a:ext cx="1794729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1600"/>
              <a:t>Оценка рисков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01143" y="1583883"/>
            <a:ext cx="1891455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1600"/>
              <a:t>Управление рисками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84524" y="4546492"/>
            <a:ext cx="2134561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1600" dirty="0"/>
              <a:t>Оповещение о рисках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2558" y="2008084"/>
            <a:ext cx="291766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/>
              <a:t>Выявление и характеристика риска</a:t>
            </a:r>
          </a:p>
          <a:p>
            <a:endParaRPr lang="en-GB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/>
              <a:t>Оценка подверженности воздействию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/>
              <a:t>Риск для целевой популяции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01143" y="2196347"/>
            <a:ext cx="24757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/>
              <a:t>Определение альтернатив стратегии</a:t>
            </a:r>
          </a:p>
          <a:p>
            <a:endParaRPr lang="en-GB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/>
              <a:t>Выбор и осуществление соответствующих мер контроля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47118" y="4985462"/>
            <a:ext cx="28378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200" dirty="0"/>
              <a:t>Выявление потенциальных общественных проблем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200" dirty="0"/>
              <a:t>Повышение осведомленности о сопутствующих рисках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200" dirty="0"/>
              <a:t>Оповещение о возможностях реагирования</a:t>
            </a:r>
          </a:p>
          <a:p>
            <a:endParaRPr lang="en-GB" sz="1400" dirty="0"/>
          </a:p>
        </p:txBody>
      </p:sp>
      <p:sp>
        <p:nvSpPr>
          <p:cNvPr id="17" name="Left-Right Arrow 16"/>
          <p:cNvSpPr/>
          <p:nvPr/>
        </p:nvSpPr>
        <p:spPr bwMode="auto">
          <a:xfrm rot="2695218">
            <a:off x="5098604" y="3644361"/>
            <a:ext cx="863512" cy="717453"/>
          </a:xfrm>
          <a:prstGeom prst="leftRightArrow">
            <a:avLst/>
          </a:prstGeom>
          <a:solidFill>
            <a:schemeClr val="accent1">
              <a:lumMod val="50000"/>
              <a:alpha val="2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GB" sz="1100" u="sng">
              <a:latin typeface="Microsoft Sans Serif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55390" y="591022"/>
            <a:ext cx="2801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9AE23"/>
                </a:solidFill>
              </a:rPr>
              <a:t>Рамки коммуникации</a:t>
            </a:r>
          </a:p>
        </p:txBody>
      </p:sp>
      <p:sp>
        <p:nvSpPr>
          <p:cNvPr id="18" name="Left-Right Arrow 17"/>
          <p:cNvSpPr/>
          <p:nvPr/>
        </p:nvSpPr>
        <p:spPr bwMode="auto">
          <a:xfrm rot="8172496">
            <a:off x="6208209" y="3598263"/>
            <a:ext cx="1001966" cy="717453"/>
          </a:xfrm>
          <a:prstGeom prst="leftRightArrow">
            <a:avLst/>
          </a:prstGeom>
          <a:solidFill>
            <a:schemeClr val="accent1">
              <a:lumMod val="50000"/>
              <a:alpha val="2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GB" sz="1100" u="sng">
              <a:latin typeface="Microsoft Sans Serif" pitchFamily="34" charset="0"/>
            </a:endParaRPr>
          </a:p>
        </p:txBody>
      </p:sp>
      <p:sp>
        <p:nvSpPr>
          <p:cNvPr id="16" name="Left-Right Arrow 15"/>
          <p:cNvSpPr/>
          <p:nvPr/>
        </p:nvSpPr>
        <p:spPr bwMode="auto">
          <a:xfrm rot="10800000">
            <a:off x="5621110" y="2479159"/>
            <a:ext cx="1001966" cy="717453"/>
          </a:xfrm>
          <a:prstGeom prst="leftRightArrow">
            <a:avLst/>
          </a:prstGeom>
          <a:solidFill>
            <a:schemeClr val="accent1">
              <a:lumMod val="50000"/>
              <a:alpha val="2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GB" sz="1100" u="sng">
              <a:latin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488910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42312" y="1964357"/>
            <a:ext cx="711079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200000"/>
              </a:lnSpc>
              <a:buFont typeface="+mj-lt"/>
              <a:buAutoNum type="arabicPeriod"/>
            </a:pPr>
            <a:r>
              <a:rPr lang="ru-RU" sz="1600" dirty="0"/>
              <a:t>Рассмотрите контекст и справочную информацию</a:t>
            </a:r>
          </a:p>
          <a:p>
            <a:pPr marL="342900" indent="-342900" algn="l">
              <a:lnSpc>
                <a:spcPct val="200000"/>
              </a:lnSpc>
              <a:buFont typeface="+mj-lt"/>
              <a:buAutoNum type="arabicPeriod"/>
            </a:pPr>
            <a:r>
              <a:rPr lang="ru-RU" sz="1600" dirty="0"/>
              <a:t>Установите цели коммуникации</a:t>
            </a:r>
          </a:p>
          <a:p>
            <a:pPr marL="342900" indent="-342900" algn="l">
              <a:lnSpc>
                <a:spcPct val="200000"/>
              </a:lnSpc>
              <a:buFont typeface="+mj-lt"/>
              <a:buAutoNum type="arabicPeriod"/>
            </a:pPr>
            <a:r>
              <a:rPr lang="ru-RU" sz="1600" dirty="0"/>
              <a:t>Определите целевую аудиторию</a:t>
            </a:r>
          </a:p>
          <a:p>
            <a:pPr marL="342900" indent="-342900" algn="l">
              <a:lnSpc>
                <a:spcPct val="200000"/>
              </a:lnSpc>
              <a:buFont typeface="+mj-lt"/>
              <a:buAutoNum type="arabicPeriod"/>
            </a:pPr>
            <a:r>
              <a:rPr lang="ru-RU" sz="1600" dirty="0"/>
              <a:t>Определите основные сообщения</a:t>
            </a:r>
          </a:p>
          <a:p>
            <a:pPr marL="342900" indent="-342900" algn="l">
              <a:lnSpc>
                <a:spcPct val="200000"/>
              </a:lnSpc>
              <a:buFont typeface="+mj-lt"/>
              <a:buAutoNum type="arabicPeriod"/>
            </a:pPr>
            <a:r>
              <a:rPr lang="ru-RU" sz="1600" dirty="0"/>
              <a:t>Выберите каналы связи</a:t>
            </a:r>
          </a:p>
          <a:p>
            <a:pPr marL="342900" indent="-342900" algn="l">
              <a:lnSpc>
                <a:spcPct val="200000"/>
              </a:lnSpc>
              <a:buFont typeface="+mj-lt"/>
              <a:buAutoNum type="arabicPeriod"/>
            </a:pPr>
            <a:r>
              <a:rPr lang="ru-RU" sz="1600" dirty="0"/>
              <a:t>Выберите соответствующий формат</a:t>
            </a:r>
          </a:p>
          <a:p>
            <a:pPr marL="342900" indent="-342900" algn="l">
              <a:lnSpc>
                <a:spcPct val="200000"/>
              </a:lnSpc>
              <a:buFont typeface="+mj-lt"/>
              <a:buAutoNum type="arabicPeriod"/>
            </a:pPr>
            <a:r>
              <a:rPr lang="ru-RU" sz="1600" dirty="0"/>
              <a:t>Оцените воздействие коммуникации</a:t>
            </a:r>
          </a:p>
          <a:p>
            <a:pPr marL="342900" indent="-342900" algn="l">
              <a:lnSpc>
                <a:spcPct val="200000"/>
              </a:lnSpc>
              <a:buFont typeface="+mj-lt"/>
              <a:buAutoNum type="arabicPeriod"/>
            </a:pPr>
            <a:r>
              <a:rPr lang="ru-RU" sz="1600" dirty="0"/>
              <a:t>Проанализируйте обратную связь</a:t>
            </a:r>
          </a:p>
          <a:p>
            <a:pPr>
              <a:lnSpc>
                <a:spcPct val="150000"/>
              </a:lnSpc>
            </a:pPr>
            <a:endParaRPr lang="en-GB" sz="1600" dirty="0"/>
          </a:p>
        </p:txBody>
      </p:sp>
      <p:sp>
        <p:nvSpPr>
          <p:cNvPr id="3" name="Rectangle 2"/>
          <p:cNvSpPr/>
          <p:nvPr/>
        </p:nvSpPr>
        <p:spPr>
          <a:xfrm>
            <a:off x="392619" y="645415"/>
            <a:ext cx="3309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9AE23"/>
                </a:solidFill>
              </a:rPr>
              <a:t>Определите свой план коммуникаций</a:t>
            </a:r>
          </a:p>
        </p:txBody>
      </p:sp>
      <p:sp>
        <p:nvSpPr>
          <p:cNvPr id="9" name="Curved Up Arrow 8"/>
          <p:cNvSpPr/>
          <p:nvPr/>
        </p:nvSpPr>
        <p:spPr bwMode="auto">
          <a:xfrm rot="16200000">
            <a:off x="6884756" y="3413121"/>
            <a:ext cx="3485310" cy="1659408"/>
          </a:xfrm>
          <a:prstGeom prst="curvedUpArrow">
            <a:avLst>
              <a:gd name="adj1" fmla="val 17570"/>
              <a:gd name="adj2" fmla="val 33361"/>
              <a:gd name="adj3" fmla="val 16468"/>
            </a:avLst>
          </a:prstGeom>
          <a:solidFill>
            <a:schemeClr val="accent1">
              <a:alpha val="25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GB" sz="1600" u="sng">
              <a:latin typeface="Microsoft Sans Serif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49547" y="4164959"/>
            <a:ext cx="24302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Внесите изменения, если это необходимо </a:t>
            </a:r>
          </a:p>
        </p:txBody>
      </p:sp>
      <p:sp>
        <p:nvSpPr>
          <p:cNvPr id="6" name="Rectangle 5"/>
          <p:cNvSpPr/>
          <p:nvPr/>
        </p:nvSpPr>
        <p:spPr>
          <a:xfrm>
            <a:off x="479393" y="1486292"/>
            <a:ext cx="60558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69AE23"/>
                </a:solidFill>
              </a:rPr>
              <a:t>Разработайте стратегию коммуникации с экспертами по коммуникации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7514"/>
          <a:stretch/>
        </p:blipFill>
        <p:spPr>
          <a:xfrm>
            <a:off x="479393" y="2296391"/>
            <a:ext cx="3136204" cy="319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354949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13009" y="3254282"/>
            <a:ext cx="4350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399420" y="374548"/>
            <a:ext cx="2767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9AE23"/>
                </a:solidFill>
              </a:rPr>
              <a:t>Основные этапы коммуникации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054716"/>
              </p:ext>
            </p:extLst>
          </p:nvPr>
        </p:nvGraphicFramePr>
        <p:xfrm>
          <a:off x="1010436" y="1538791"/>
          <a:ext cx="9953218" cy="493351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899398">
                  <a:extLst>
                    <a:ext uri="{9D8B030D-6E8A-4147-A177-3AD203B41FA5}">
                      <a16:colId xmlns:a16="http://schemas.microsoft.com/office/drawing/2014/main" val="1559260810"/>
                    </a:ext>
                  </a:extLst>
                </a:gridCol>
                <a:gridCol w="6053820">
                  <a:extLst>
                    <a:ext uri="{9D8B030D-6E8A-4147-A177-3AD203B41FA5}">
                      <a16:colId xmlns:a16="http://schemas.microsoft.com/office/drawing/2014/main" val="3226790912"/>
                    </a:ext>
                  </a:extLst>
                </a:gridCol>
              </a:tblGrid>
              <a:tr h="46309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1200" b="0" u="none">
                          <a:latin typeface="+mn-lt"/>
                        </a:rPr>
                        <a:t>Рассмотрите контекст и справочную информацию</a:t>
                      </a:r>
                    </a:p>
                    <a:p>
                      <a:pPr marL="342900" indent="-342900" algn="l" rtl="0">
                        <a:buFont typeface="+mj-lt"/>
                        <a:buAutoNum type="arabicPeriod"/>
                      </a:pP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u="non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Ответьте на необходимые 5 вопросов: «кто, что, когда, где и почему?»</a:t>
                      </a:r>
                    </a:p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06120"/>
                  </a:ext>
                </a:extLst>
              </a:tr>
              <a:tr h="65123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ru-RU" sz="1200" u="none">
                          <a:latin typeface="+mn-lt"/>
                        </a:rPr>
                        <a:t>Установите цели коммуникации</a:t>
                      </a:r>
                    </a:p>
                    <a:p>
                      <a:pPr marL="342900" indent="-342900" algn="l" rtl="0">
                        <a:buFont typeface="+mj-lt"/>
                        <a:buAutoNum type="arabicPeriod" startAt="2"/>
                      </a:pP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>
                          <a:solidFill>
                            <a:schemeClr val="tx1"/>
                          </a:solidFill>
                          <a:latin typeface="+mn-lt"/>
                        </a:rPr>
                        <a:t>информировать об обнаруженном</a:t>
                      </a:r>
                      <a:r>
                        <a:rPr lang="ru-RU" sz="1200" u="none">
                          <a:latin typeface="+mn-lt"/>
                        </a:rPr>
                        <a:t> </a:t>
                      </a:r>
                      <a:r>
                        <a:rPr lang="ru-RU" sz="1200" u="none">
                          <a:solidFill>
                            <a:srgbClr val="FF0000"/>
                          </a:solidFill>
                          <a:latin typeface="+mn-lt"/>
                        </a:rPr>
                        <a:t>событии</a:t>
                      </a:r>
                      <a:r>
                        <a:rPr lang="ru-RU" sz="1200" u="none">
                          <a:latin typeface="+mn-lt"/>
                        </a:rPr>
                        <a:t> в сфере здоровья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>
                          <a:solidFill>
                            <a:schemeClr val="tx1"/>
                          </a:solidFill>
                          <a:latin typeface="+mn-lt"/>
                        </a:rPr>
                        <a:t>потенциальные риски для здоровья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>
                          <a:solidFill>
                            <a:schemeClr val="tx1"/>
                          </a:solidFill>
                          <a:latin typeface="+mn-lt"/>
                        </a:rPr>
                        <a:t>рекомендуемые меры контроля (?) и т. д…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145723"/>
                  </a:ext>
                </a:extLst>
              </a:tr>
              <a:tr h="83936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lang="ru-RU" sz="1200" u="none">
                          <a:latin typeface="+mn-lt"/>
                        </a:rPr>
                        <a:t>Определите целевую аудиторию</a:t>
                      </a:r>
                    </a:p>
                    <a:p>
                      <a:pPr marL="342900" indent="-342900" algn="l" rtl="0">
                        <a:buFont typeface="+mj-lt"/>
                        <a:buAutoNum type="arabicPeriod" startAt="3"/>
                      </a:pP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>
                          <a:latin typeface="+mn-lt"/>
                        </a:rPr>
                        <a:t>Специалисты общественного здравоохранения и разработчики стратегий, вовлеченные стороны, международные сети здравоохранения, широкая общественность</a:t>
                      </a:r>
                    </a:p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71584"/>
                  </a:ext>
                </a:extLst>
              </a:tr>
              <a:tr h="65123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ru-RU" sz="1200" u="none">
                          <a:latin typeface="+mn-lt"/>
                        </a:rPr>
                        <a:t>Определите основные сообщения</a:t>
                      </a:r>
                    </a:p>
                    <a:p>
                      <a:pPr marL="342900" indent="-342900" algn="l" rtl="0">
                        <a:buFont typeface="+mj-lt"/>
                        <a:buAutoNum type="arabicPeriod" startAt="4"/>
                      </a:pP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u="none">
                          <a:latin typeface="+mn-lt"/>
                        </a:rPr>
                        <a:t>Насколько детальной должна быть информация?</a:t>
                      </a:r>
                    </a:p>
                    <a:p>
                      <a:pPr algn="l"/>
                      <a:r>
                        <a:rPr lang="ru-RU" sz="1200" u="none">
                          <a:latin typeface="+mn-lt"/>
                        </a:rPr>
                        <a:t>Что является наиболее важным для сообщения? </a:t>
                      </a:r>
                    </a:p>
                    <a:p>
                      <a:pPr algn="l"/>
                      <a:r>
                        <a:rPr lang="ru-RU" sz="1200" u="none">
                          <a:latin typeface="+mn-lt"/>
                          <a:cs typeface="Times New Roman" pitchFamily="18" charset="0"/>
                        </a:rPr>
                        <a:t>Были ли уже приняты меры в области охраны здоровья на местном уровне?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385417"/>
                  </a:ext>
                </a:extLst>
              </a:tr>
              <a:tr h="46309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lang="ru-RU" sz="1200" u="none">
                          <a:latin typeface="+mn-lt"/>
                        </a:rPr>
                        <a:t>Выберите каналы связи</a:t>
                      </a:r>
                    </a:p>
                    <a:p>
                      <a:pPr marL="342900" indent="-342900" algn="l" rtl="0">
                        <a:buFont typeface="+mj-lt"/>
                        <a:buAutoNum type="arabicPeriod" startAt="5"/>
                      </a:pP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>
                          <a:latin typeface="+mn-lt"/>
                        </a:rPr>
                        <a:t>Профессиональные сети, СМИ, пресса, веб-сайт, социальные сети? </a:t>
                      </a:r>
                    </a:p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592705"/>
                  </a:ext>
                </a:extLst>
              </a:tr>
              <a:tr h="45355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r>
                        <a:rPr lang="ru-RU" sz="1200" u="none">
                          <a:latin typeface="+mn-lt"/>
                        </a:rPr>
                        <a:t>Выберите соответствующий выходной материал/формат</a:t>
                      </a:r>
                    </a:p>
                    <a:p>
                      <a:pPr marL="342900" indent="-342900" algn="l" rtl="0">
                        <a:buFont typeface="+mj-lt"/>
                        <a:buAutoNum type="arabicPeriod" startAt="6"/>
                      </a:pP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dirty="0">
                          <a:latin typeface="+mn-lt"/>
                        </a:rPr>
                        <a:t>Отчеты, документы, сообщения в </a:t>
                      </a:r>
                      <a:r>
                        <a:rPr lang="ru-RU" sz="1200" u="none" dirty="0" err="1">
                          <a:latin typeface="+mn-lt"/>
                        </a:rPr>
                        <a:t>Twitter</a:t>
                      </a:r>
                      <a:r>
                        <a:rPr lang="ru-RU" sz="1200" u="none" dirty="0">
                          <a:latin typeface="+mn-lt"/>
                        </a:rPr>
                        <a:t>, инфографика, реплики…</a:t>
                      </a:r>
                    </a:p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8605028"/>
                  </a:ext>
                </a:extLst>
              </a:tr>
              <a:tr h="57418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7"/>
                        <a:tabLst/>
                        <a:defRPr/>
                      </a:pPr>
                      <a:r>
                        <a:rPr lang="ru-RU" sz="1200" u="none">
                          <a:latin typeface="+mn-lt"/>
                        </a:rPr>
                        <a:t>Оцените воздействие коммуникации</a:t>
                      </a:r>
                    </a:p>
                    <a:p>
                      <a:pPr marL="342900" indent="-342900" algn="l" rtl="0">
                        <a:buFont typeface="+mj-lt"/>
                        <a:buAutoNum type="arabicPeriod" startAt="7"/>
                      </a:pPr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u="none">
                          <a:latin typeface="+mn-lt"/>
                        </a:rPr>
                        <a:t>Проанализируйте интерес прессы, количество просмотров веб-страниц</a:t>
                      </a:r>
                    </a:p>
                    <a:p>
                      <a:pPr algn="l"/>
                      <a:r>
                        <a:rPr lang="ru-RU" sz="1200" u="none">
                          <a:latin typeface="+mn-lt"/>
                          <a:cs typeface="Times New Roman" pitchFamily="18" charset="0"/>
                        </a:rPr>
                        <a:t>Оцените качество информации в сравнении со скоростью ее распространения и т. д…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969509"/>
                  </a:ext>
                </a:extLst>
              </a:tr>
              <a:tr h="65123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8"/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Проанализируйте обратную связь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dirty="0">
                          <a:latin typeface="+mn-lt"/>
                        </a:rPr>
                        <a:t>Используйте обратную связь для переосмысления и корректировки некоторых целей или сообщений</a:t>
                      </a:r>
                    </a:p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2767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2574509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90" y="1406737"/>
            <a:ext cx="3406592" cy="22729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037" y="210902"/>
            <a:ext cx="9173163" cy="951722"/>
          </a:xfrm>
        </p:spPr>
        <p:txBody>
          <a:bodyPr>
            <a:normAutofit/>
          </a:bodyPr>
          <a:lstStyle/>
          <a:p>
            <a:r>
              <a:rPr lang="ru-RU" sz="1800" b="1">
                <a:solidFill>
                  <a:srgbClr val="69AE23"/>
                </a:solidFill>
                <a:latin typeface="+mn-lt"/>
                <a:ea typeface="+mn-ea"/>
                <a:cs typeface="+mn-cs"/>
              </a:rPr>
              <a:t>Определите вашу целевую аудиторию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67E-5E8F-47A5-90DF-8BFEB1A71525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Content Placeholder 16"/>
          <p:cNvSpPr txBox="1">
            <a:spLocks/>
          </p:cNvSpPr>
          <p:nvPr/>
        </p:nvSpPr>
        <p:spPr>
          <a:xfrm>
            <a:off x="5670441" y="1162624"/>
            <a:ext cx="6073883" cy="3442714"/>
          </a:xfrm>
          <a:prstGeom prst="rect">
            <a:avLst/>
          </a:prstGeom>
        </p:spPr>
        <p:txBody>
          <a:bodyPr vert="horz" lIns="81010" tIns="40505" rIns="81010" bIns="40505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>
                <a:latin typeface="Segoe UI" panose="020B0502040204020203" pitchFamily="34" charset="0"/>
                <a:cs typeface="Segoe UI" panose="020B0502040204020203" pitchFamily="34" charset="0"/>
              </a:rPr>
              <a:t>Специалисты общественного здравоохранения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>
                <a:latin typeface="Segoe UI" panose="020B0502040204020203" pitchFamily="34" charset="0"/>
                <a:cs typeface="Segoe UI" panose="020B0502040204020203" pitchFamily="34" charset="0"/>
              </a:rPr>
              <a:t>Учреждения общественного здравоохранения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>
                <a:latin typeface="Segoe UI" panose="020B0502040204020203" pitchFamily="34" charset="0"/>
                <a:cs typeface="Segoe UI" panose="020B0502040204020203" pitchFamily="34" charset="0"/>
              </a:rPr>
              <a:t>Разработчики стратегий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>
                <a:latin typeface="Segoe UI" panose="020B0502040204020203" pitchFamily="34" charset="0"/>
                <a:cs typeface="Segoe UI" panose="020B0502040204020203" pitchFamily="34" charset="0"/>
              </a:rPr>
              <a:t>Международные организации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>
                <a:latin typeface="Segoe UI" panose="020B0502040204020203" pitchFamily="34" charset="0"/>
                <a:cs typeface="Segoe UI" panose="020B0502040204020203" pitchFamily="34" charset="0"/>
              </a:rPr>
              <a:t>Широкая общественность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>
                <a:latin typeface="Segoe UI" panose="020B0502040204020203" pitchFamily="34" charset="0"/>
                <a:cs typeface="Segoe UI" panose="020B0502040204020203" pitchFamily="34" charset="0"/>
              </a:rPr>
              <a:t>Неправительственные организации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>
                <a:latin typeface="Segoe UI" panose="020B0502040204020203" pitchFamily="34" charset="0"/>
                <a:cs typeface="Segoe UI" panose="020B0502040204020203" pitchFamily="34" charset="0"/>
              </a:rPr>
              <a:t>Международные сети здравоохранения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>
                <a:latin typeface="Segoe UI" panose="020B0502040204020203" pitchFamily="34" charset="0"/>
                <a:cs typeface="Segoe UI" panose="020B0502040204020203" pitchFamily="34" charset="0"/>
              </a:rPr>
              <a:t>Научно-исследовательские учреждения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790" y="3923805"/>
            <a:ext cx="3273903" cy="2247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659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39184" y="652700"/>
            <a:ext cx="2732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ru-RU" b="1">
                <a:solidFill>
                  <a:srgbClr val="69AE23"/>
                </a:solidFill>
              </a:rPr>
              <a:t>Основные правила коммуникации</a:t>
            </a:r>
          </a:p>
        </p:txBody>
      </p:sp>
      <p:pic>
        <p:nvPicPr>
          <p:cNvPr id="1026" name="Picture 2" descr="Image result for idea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2" r="27187"/>
          <a:stretch/>
        </p:blipFill>
        <p:spPr bwMode="auto">
          <a:xfrm>
            <a:off x="830415" y="2168860"/>
            <a:ext cx="261029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46667" y="1410780"/>
            <a:ext cx="5475788" cy="4947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ru-RU" sz="1600" dirty="0"/>
              <a:t>Баланс: риск или паника?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ru-RU" sz="1600" dirty="0"/>
              <a:t>Повторно используемые документы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ru-RU" sz="1600" dirty="0"/>
              <a:t>Графики, таблицы, карты и иллюстрации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ru-RU" sz="1600" dirty="0"/>
              <a:t>5 вопросов: «кто, что, когда, где и почему»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ru-RU" sz="1600" dirty="0"/>
              <a:t>Последовательные правила и стиль редактирования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ru-RU" sz="1600" dirty="0"/>
              <a:t>Простой, ясный и понятный язык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ru-RU" sz="1600" dirty="0"/>
              <a:t>Избегайте информационных конфликтов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ru-RU" sz="1600" dirty="0"/>
              <a:t>Актуальные ссылки и фактические данные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ru-RU" sz="1600" dirty="0"/>
              <a:t>Контактное лицо или электронная почта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ru-RU" sz="1600" dirty="0"/>
              <a:t>Ошибки </a:t>
            </a:r>
          </a:p>
        </p:txBody>
      </p:sp>
      <p:sp>
        <p:nvSpPr>
          <p:cNvPr id="5" name="Rectangle 4"/>
          <p:cNvSpPr/>
          <p:nvPr/>
        </p:nvSpPr>
        <p:spPr>
          <a:xfrm>
            <a:off x="769545" y="1410780"/>
            <a:ext cx="3720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ru-RU" b="1">
                <a:solidFill>
                  <a:srgbClr val="69AE23"/>
                </a:solidFill>
              </a:rPr>
              <a:t>Аспекты, которыми не следует пренебрегать</a:t>
            </a:r>
          </a:p>
        </p:txBody>
      </p:sp>
    </p:spTree>
    <p:extLst>
      <p:ext uri="{BB962C8B-B14F-4D97-AF65-F5344CB8AC3E}">
        <p14:creationId xmlns:p14="http://schemas.microsoft.com/office/powerpoint/2010/main" val="8384494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yers">
  <a:themeElements>
    <a:clrScheme name="">
      <a:dk1>
        <a:srgbClr val="000000"/>
      </a:dk1>
      <a:lt1>
        <a:srgbClr val="FFFFFF"/>
      </a:lt1>
      <a:dk2>
        <a:srgbClr val="330033"/>
      </a:dk2>
      <a:lt2>
        <a:srgbClr val="000000"/>
      </a:lt2>
      <a:accent1>
        <a:srgbClr val="6C8E3E"/>
      </a:accent1>
      <a:accent2>
        <a:srgbClr val="C88350"/>
      </a:accent2>
      <a:accent3>
        <a:srgbClr val="FFFFFF"/>
      </a:accent3>
      <a:accent4>
        <a:srgbClr val="000000"/>
      </a:accent4>
      <a:accent5>
        <a:srgbClr val="BAC6AF"/>
      </a:accent5>
      <a:accent6>
        <a:srgbClr val="B57648"/>
      </a:accent6>
      <a:hlink>
        <a:srgbClr val="6494AC"/>
      </a:hlink>
      <a:folHlink>
        <a:srgbClr val="8CB0C2"/>
      </a:folHlink>
    </a:clrScheme>
    <a:fontScheme name="EPIS">
      <a:majorFont>
        <a:latin typeface="MetaPro-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FF">
            <a:alpha val="25000"/>
          </a:srgbClr>
        </a:solidFill>
        <a:ln w="28575" cap="flat" cmpd="sng" algn="ctr">
          <a:solidFill>
            <a:srgbClr val="FF99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12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icrosoft Sans Serif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FF">
            <a:alpha val="25000"/>
          </a:srgbClr>
        </a:solidFill>
        <a:ln w="28575" cap="flat" cmpd="sng" algn="ctr">
          <a:solidFill>
            <a:srgbClr val="FF99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12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icrosoft Sans Serif" pitchFamily="34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1">
        <a:dk1>
          <a:srgbClr val="000000"/>
        </a:dk1>
        <a:lt1>
          <a:srgbClr val="FFFFE1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2">
        <a:dk1>
          <a:srgbClr val="000000"/>
        </a:dk1>
        <a:lt1>
          <a:srgbClr val="FFFFE1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3">
        <a:dk1>
          <a:srgbClr val="000000"/>
        </a:dk1>
        <a:lt1>
          <a:srgbClr val="FFFFE1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0000FF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4">
        <a:dk1>
          <a:srgbClr val="000000"/>
        </a:dk1>
        <a:lt1>
          <a:srgbClr val="FFFFFF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0000FF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5">
        <a:dk1>
          <a:srgbClr val="000000"/>
        </a:dk1>
        <a:lt1>
          <a:srgbClr val="FFFFFF"/>
        </a:lt1>
        <a:dk2>
          <a:srgbClr val="330033"/>
        </a:dk2>
        <a:lt2>
          <a:srgbClr val="000000"/>
        </a:lt2>
        <a:accent1>
          <a:srgbClr val="4B8984"/>
        </a:accent1>
        <a:accent2>
          <a:srgbClr val="00829B"/>
        </a:accent2>
        <a:accent3>
          <a:srgbClr val="FFFFFF"/>
        </a:accent3>
        <a:accent4>
          <a:srgbClr val="000000"/>
        </a:accent4>
        <a:accent5>
          <a:srgbClr val="B1C4C2"/>
        </a:accent5>
        <a:accent6>
          <a:srgbClr val="00758C"/>
        </a:accent6>
        <a:hlink>
          <a:srgbClr val="0000FF"/>
        </a:hlink>
        <a:folHlink>
          <a:srgbClr val="615C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6">
        <a:dk1>
          <a:srgbClr val="000000"/>
        </a:dk1>
        <a:lt1>
          <a:srgbClr val="FFFFFF"/>
        </a:lt1>
        <a:dk2>
          <a:srgbClr val="330033"/>
        </a:dk2>
        <a:lt2>
          <a:srgbClr val="000000"/>
        </a:lt2>
        <a:accent1>
          <a:srgbClr val="4B8984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B1C4C2"/>
        </a:accent5>
        <a:accent6>
          <a:srgbClr val="E70000"/>
        </a:accent6>
        <a:hlink>
          <a:srgbClr val="0000FF"/>
        </a:hlink>
        <a:folHlink>
          <a:srgbClr val="615C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and IT Product Documentation" ma:contentTypeID="0x010100D736C7ACE9B64A2887FC840CE64E73CD00F9B766FA919147C8AA3C665BB5FE3342006CC94FD49C48D5A4954D89B00607815400B528855B89288A499128715C419C0E93" ma:contentTypeVersion="28" ma:contentTypeDescription="Project and IT Product Documentation Content Type" ma:contentTypeScope="" ma:versionID="25e3462d22da398fb4e7c5b260d78ff4">
  <xsd:schema xmlns:xsd="http://www.w3.org/2001/XMLSchema" xmlns:xs="http://www.w3.org/2001/XMLSchema" xmlns:p="http://schemas.microsoft.com/office/2006/metadata/properties" xmlns:ns2="f21cd5e7-4e59-4426-9a65-65a4b49b5ea4" xmlns:ns3="d23a570b-d7a9-49ca-a34c-8afb8206b4bf" targetNamespace="http://schemas.microsoft.com/office/2006/metadata/properties" ma:root="true" ma:fieldsID="fadc07b98f5d318cc9ec2a821f923959" ns2:_="" ns3:_="">
    <xsd:import namespace="f21cd5e7-4e59-4426-9a65-65a4b49b5ea4"/>
    <xsd:import namespace="d23a570b-d7a9-49ca-a34c-8afb8206b4bf"/>
    <xsd:element name="properties">
      <xsd:complexType>
        <xsd:sequence>
          <xsd:element name="documentManagement">
            <xsd:complexType>
              <xsd:all>
                <xsd:element ref="ns2:ECDC_DMS_PROJECT_PHASE" minOccurs="0"/>
                <xsd:element ref="ns3:ECDC_DMS_Meeting_Date" minOccurs="0"/>
                <xsd:element ref="ns3:TaxCatchAll" minOccurs="0"/>
                <xsd:element ref="ns2:ECDC_DMS_Document_Type_Product_Documentation0" minOccurs="0"/>
                <xsd:element ref="ns2:ECDC_DMS_ITPROD_PORTFOLIO0" minOccurs="0"/>
                <xsd:element ref="ns2:ECDC_DMS_EDRM_Meeting_Code0" minOccurs="0"/>
                <xsd:element ref="ns2:ECDC_DMS_Project0" minOccurs="0"/>
                <xsd:element ref="ns3:bf6f88d3567d49708e6ddfea625f3427" minOccurs="0"/>
                <xsd:element ref="ns2:ECDC_DMS_ITPROD_YEAR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1cd5e7-4e59-4426-9a65-65a4b49b5ea4" elementFormDefault="qualified">
    <xsd:import namespace="http://schemas.microsoft.com/office/2006/documentManagement/types"/>
    <xsd:import namespace="http://schemas.microsoft.com/office/infopath/2007/PartnerControls"/>
    <xsd:element name="ECDC_DMS_PROJECT_PHASE" ma:index="3" nillable="true" ma:displayName="Project Phase" ma:default="1-Initiating" ma:format="Dropdown" ma:internalName="ECDC_DMS_PROJECT_PHASE" ma:readOnly="false">
      <xsd:simpleType>
        <xsd:restriction base="dms:Choice">
          <xsd:enumeration value="1-Initiating"/>
          <xsd:enumeration value="2-Planning"/>
          <xsd:enumeration value="3-Executing"/>
          <xsd:enumeration value="4-Monitor and Control"/>
          <xsd:enumeration value="5-Closing"/>
          <xsd:enumeration value="6-IT Product Maintenance"/>
        </xsd:restriction>
      </xsd:simpleType>
    </xsd:element>
    <xsd:element name="ECDC_DMS_Document_Type_Product_Documentation0" ma:index="12" ma:taxonomy="true" ma:internalName="ECDC_DMS_Document_Type_Product_Documentation0" ma:taxonomyFieldName="ECDC_DMS_Document_Type_Product_Documentation" ma:displayName="Document Type" ma:readOnly="false" ma:default="9559;#Non-Classified Project or Product Document|70fa46e0-bdd2-4182-98f7-a57178742ef5" ma:fieldId="{a585e4e1-20cd-44d5-af8f-972dee50a663}" ma:sspId="de887f88-4a24-49db-a549-4c3cbb517053" ma:termSetId="05694767-788d-4e99-ad07-3dd6ddb61ccc" ma:anchorId="30bae0cb-fbc4-4e7a-b67d-217d17f781a7" ma:open="false" ma:isKeyword="false">
      <xsd:complexType>
        <xsd:sequence>
          <xsd:element ref="pc:Terms" minOccurs="0" maxOccurs="1"/>
        </xsd:sequence>
      </xsd:complexType>
    </xsd:element>
    <xsd:element name="ECDC_DMS_ITPROD_PORTFOLIO0" ma:index="13" nillable="true" ma:taxonomy="true" ma:internalName="ECDC_DMS_ITPROD_PORTFOLIO0" ma:taxonomyFieldName="ECDC_DMS_ITPROD_PORTFOLIO" ma:displayName="Portfolio" ma:readOnly="false" ma:default="" ma:fieldId="{d774b71b-8bbf-4b6c-9bcb-ab2c419f72b8}" ma:taxonomyMulti="true" ma:sspId="de887f88-4a24-49db-a549-4c3cbb517053" ma:termSetId="39f3e951-a13d-4717-b0f6-174d067719db" ma:anchorId="d454edc6-9bb3-4130-bffe-05777b5ae829" ma:open="false" ma:isKeyword="false">
      <xsd:complexType>
        <xsd:sequence>
          <xsd:element ref="pc:Terms" minOccurs="0" maxOccurs="1"/>
        </xsd:sequence>
      </xsd:complexType>
    </xsd:element>
    <xsd:element name="ECDC_DMS_EDRM_Meeting_Code0" ma:index="14" nillable="true" ma:taxonomy="true" ma:internalName="ECDC_DMS_EDRM_Meeting_Code0" ma:taxonomyFieldName="ECDC_DMS_EDRM_Meeting_Code" ma:displayName="Meeting Code" ma:readOnly="false" ma:default="" ma:fieldId="{0a3a9b5f-6216-431d-ac91-d8d281fdbe3e}" ma:taxonomyMulti="true" ma:sspId="de887f88-4a24-49db-a549-4c3cbb517053" ma:termSetId="edec69b4-0510-43be-8a98-012c8d4b4d6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CDC_DMS_Project0" ma:index="15" nillable="true" ma:taxonomy="true" ma:internalName="ECDC_DMS_Project0" ma:taxonomyFieldName="ECDC_DMS_Project" ma:displayName="Project" ma:readOnly="false" ma:default="" ma:fieldId="{951a5c61-3e7d-4f5e-ad41-b76025ccfaa6}" ma:taxonomyMulti="true" ma:sspId="de887f88-4a24-49db-a549-4c3cbb517053" ma:termSetId="83bc1c21-e08b-4faa-97f2-3f7a70f36fc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CDC_DMS_ITPROD_YEAR0" ma:index="17" nillable="true" ma:taxonomy="true" ma:internalName="ECDC_DMS_ITPROD_YEAR0" ma:taxonomyFieldName="ECDC_DMS_ITPROD_YEAR" ma:displayName="Budget Year" ma:readOnly="false" ma:default="" ma:fieldId="{b7b1b9db-4b25-44e0-a3b1-63fc06ac39f0}" ma:taxonomyMulti="true" ma:sspId="de887f88-4a24-49db-a549-4c3cbb517053" ma:termSetId="39f3e951-a13d-4717-b0f6-174d067719db" ma:anchorId="c266da89-e1b1-47d3-9c2c-615579de50c3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3a570b-d7a9-49ca-a34c-8afb8206b4bf" elementFormDefault="qualified">
    <xsd:import namespace="http://schemas.microsoft.com/office/2006/documentManagement/types"/>
    <xsd:import namespace="http://schemas.microsoft.com/office/infopath/2007/PartnerControls"/>
    <xsd:element name="ECDC_DMS_Meeting_Date" ma:index="6" nillable="true" ma:displayName="Meeting date" ma:description="The date of meeting (1) the document belongs to or (2) was discussed, reviewed or approved." ma:format="DateOnly" ma:internalName="ECDC_DMS_Meeting_Date" ma:readOnly="false">
      <xsd:simpleType>
        <xsd:restriction base="dms:DateTime"/>
      </xsd:simpleType>
    </xsd:element>
    <xsd:element name="TaxCatchAll" ma:index="11" nillable="true" ma:displayName="Taxonomy Catch All Column" ma:hidden="true" ma:list="{cde9ab0f-a34b-4ce8-8807-1a3ae118aba1}" ma:internalName="TaxCatchAll" ma:readOnly="false" ma:showField="CatchAllData" ma:web="f21cd5e7-4e59-4426-9a65-65a4b49b5e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bf6f88d3567d49708e6ddfea625f3427" ma:index="16" nillable="true" ma:taxonomy="true" ma:internalName="bf6f88d3567d49708e6ddfea625f3427" ma:taxonomyFieldName="DMS_x0020_Product" ma:displayName="IT Product" ma:readOnly="false" ma:default="" ma:fieldId="{bf6f88d3-567d-4970-8e6d-dfea625f3427}" ma:taxonomyMulti="true" ma:sspId="de887f88-4a24-49db-a549-4c3cbb517053" ma:termSetId="765c2105-95ad-4131-ade8-84f64ee0a1c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 ma:index="1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23a570b-d7a9-49ca-a34c-8afb8206b4bf">
      <Value>8503</Value>
      <Value>9559</Value>
      <Value>11776</Value>
    </TaxCatchAll>
    <ECDC_DMS_ITPROD_PORTFOLIO0 xmlns="f21cd5e7-4e59-4426-9a65-65a4b49b5e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DIR</TermName>
          <TermId xmlns="http://schemas.microsoft.com/office/infopath/2007/PartnerControls">d280b436-bc76-4c87-a7ad-b215a1406941</TermId>
        </TermInfo>
      </Terms>
    </ECDC_DMS_ITPROD_PORTFOLIO0>
    <ECDC_DMS_Project0 xmlns="f21cd5e7-4e59-4426-9a65-65a4b49b5e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EU Health Security Initiative programme</TermName>
          <TermId xmlns="http://schemas.microsoft.com/office/infopath/2007/PartnerControls">25306b6b-39ac-41be-90ab-12f9725e9391</TermId>
        </TermInfo>
      </Terms>
    </ECDC_DMS_Project0>
    <ECDC_DMS_ITPROD_YEAR0 xmlns="f21cd5e7-4e59-4426-9a65-65a4b49b5ea4">
      <Terms xmlns="http://schemas.microsoft.com/office/infopath/2007/PartnerControls"/>
    </ECDC_DMS_ITPROD_YEAR0>
    <ECDC_DMS_EDRM_Meeting_Code0 xmlns="f21cd5e7-4e59-4426-9a65-65a4b49b5ea4">
      <Terms xmlns="http://schemas.microsoft.com/office/infopath/2007/PartnerControls"/>
    </ECDC_DMS_EDRM_Meeting_Code0>
    <ECDC_DMS_PROJECT_PHASE xmlns="f21cd5e7-4e59-4426-9a65-65a4b49b5ea4">1-Initiating</ECDC_DMS_PROJECT_PHASE>
    <ECDC_DMS_Meeting_Date xmlns="d23a570b-d7a9-49ca-a34c-8afb8206b4bf" xsi:nil="true"/>
    <ECDC_DMS_Document_Type_Product_Documentation0 xmlns="f21cd5e7-4e59-4426-9a65-65a4b49b5e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Non-Classified Project or Product Document</TermName>
          <TermId xmlns="http://schemas.microsoft.com/office/infopath/2007/PartnerControls">70fa46e0-bdd2-4182-98f7-a57178742ef5</TermId>
        </TermInfo>
      </Terms>
    </ECDC_DMS_Document_Type_Product_Documentation0>
    <bf6f88d3567d49708e6ddfea625f3427 xmlns="d23a570b-d7a9-49ca-a34c-8afb8206b4bf">
      <Terms xmlns="http://schemas.microsoft.com/office/infopath/2007/PartnerControls"/>
    </bf6f88d3567d49708e6ddfea625f3427>
  </documentManagement>
</p:properties>
</file>

<file path=customXml/itemProps1.xml><?xml version="1.0" encoding="utf-8"?>
<ds:datastoreItem xmlns:ds="http://schemas.openxmlformats.org/officeDocument/2006/customXml" ds:itemID="{C9BACA49-CC61-492B-8855-0A8BE0474D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1cd5e7-4e59-4426-9a65-65a4b49b5ea4"/>
    <ds:schemaRef ds:uri="d23a570b-d7a9-49ca-a34c-8afb8206b4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168258F-718E-4737-9173-02340C883020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49DDFD6F-2B41-435D-8D9B-7524067112DE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d23a570b-d7a9-49ca-a34c-8afb8206b4bf"/>
    <ds:schemaRef ds:uri="5c728178-6efc-4233-8faf-5837ddb4420c"/>
    <ds:schemaRef ds:uri="376727eb-354b-45e4-998d-f84ea079474e"/>
    <ds:schemaRef ds:uri="http://purl.org/dc/terms/"/>
    <ds:schemaRef ds:uri="32fd28f3-eb5c-4ffb-b88d-54039670de2a"/>
    <ds:schemaRef ds:uri="http://www.w3.org/XML/1998/namespace"/>
    <ds:schemaRef ds:uri="http://purl.org/dc/dcmitype/"/>
    <ds:schemaRef ds:uri="f21cd5e7-4e59-4426-9a65-65a4b49b5ea4"/>
  </ds:schemaRefs>
</ds:datastoreItem>
</file>

<file path=docProps/app.xml><?xml version="1.0" encoding="utf-8"?>
<ap:Properties xmlns:vt="http://schemas.openxmlformats.org/officeDocument/2006/docPropsVTypes" xmlns:ap="http://schemas.openxmlformats.org/officeDocument/2006/extended-properties">
  <ap:TotalTime>541</ap:TotalTime>
  <ap:Words>1079</ap:Words>
  <ap:Application>Microsoft Office PowerPoint</ap:Application>
  <ap:PresentationFormat>Widescreen</ap:PresentationFormat>
  <ap:Paragraphs>278</ap:Paragraphs>
  <ap:Slides>14</ap:Slides>
  <ap:Notes>14</ap:Notes>
  <ap:HiddenSlides>0</ap:HiddenSlides>
  <ap:MMClips>0</ap:MMClips>
  <ap:ScaleCrop>false</ap:ScaleCrop>
  <ap:HeadingPairs>
    <vt:vector baseType="variant" size="6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ap:HeadingPairs>
  <ap:TitlesOfParts>
    <vt:vector baseType="lpstr" size="26">
      <vt:lpstr>AdobeCorpID MyriadRg</vt:lpstr>
      <vt:lpstr>Arial</vt:lpstr>
      <vt:lpstr>Calibri</vt:lpstr>
      <vt:lpstr>Calibri Light</vt:lpstr>
      <vt:lpstr>MetaPro-Black</vt:lpstr>
      <vt:lpstr>Microsoft Sans Serif</vt:lpstr>
      <vt:lpstr>Segoe UI</vt:lpstr>
      <vt:lpstr>Tahoma</vt:lpstr>
      <vt:lpstr>Times New Roman</vt:lpstr>
      <vt:lpstr>Wingdings</vt:lpstr>
      <vt:lpstr>Office Theme</vt:lpstr>
      <vt:lpstr>Layers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Определите вашу целевую аудиторию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ap:TitlesOfParts>
  <ap:Company>CDT</ap:Company>
  <ap:LinksUpToDate>false</ap:LinksUpToDate>
  <ap:SharedDoc>false</ap:SharedDoc>
  <ap:HyperlinksChanged>false</ap:HyperlinksChanged>
  <ap:AppVersion>16.0000</ap:AppVersion>
</ap: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Not specified</dc:subject>
  <dc:creator>CDT</dc:creator>
  <cp:lastModifiedBy>CDT</cp:lastModifiedBy>
  <cp:revision>97</cp:revision>
  <dcterms:created xsi:type="dcterms:W3CDTF">2020-06-16T12:44:54Z</dcterms:created>
  <dcterms:modified xsi:type="dcterms:W3CDTF">2021-03-22T12:54:58Z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0x010100D736C7ACE9B64A2887FC840CE64E73CD00F9B766FA919147C8AA3C665BB5FE3342006CC94FD49C48D5A4954D89B00607815400B528855B89288A499128715C419C0E93</vt:lpwstr>
  </property>
  <property fmtid="{D5CDD505-2E9C-101B-9397-08002B2CF9AE}" pid="3" name="ECDC_DMS_Author">
    <vt:lpwstr>163</vt:lpwstr>
  </property>
  <property fmtid="{D5CDD505-2E9C-101B-9397-08002B2CF9AE}" pid="4" name="ECDC_DMS_Organization">
    <vt:lpwstr>2460;#Epidemic Intelligence|29837427-f0ad-442f-ab28-de7f9bed3d73</vt:lpwstr>
  </property>
  <property fmtid="{D5CDD505-2E9C-101B-9397-08002B2CF9AE}" pid="5" name="ECDC_DMS_Group">
    <vt:lpwstr>Epidemic Intelligence</vt:lpwstr>
  </property>
  <property fmtid="{D5CDD505-2E9C-101B-9397-08002B2CF9AE}" pid="6" name="ECDC_DMS_Organization0">
    <vt:lpwstr>Epidemic Intelligence|29837427-f0ad-442f-ab28-de7f9bed3d73</vt:lpwstr>
  </property>
  <property fmtid="{D5CDD505-2E9C-101B-9397-08002B2CF9AE}" pid="7" name="ECDC_DMS_Section">
    <vt:lpwstr>Surveillance</vt:lpwstr>
  </property>
  <property fmtid="{D5CDD505-2E9C-101B-9397-08002B2CF9AE}" pid="8" name="edrm_document_type">
    <vt:lpwstr>2364;#Not specified|581b895d-77e9-46ec-8c5e-850161f4a515</vt:lpwstr>
  </property>
  <property fmtid="{D5CDD505-2E9C-101B-9397-08002B2CF9AE}" pid="9" name="edrm_function">
    <vt:lpwstr>2365;#Not specified|92bcb685-885a-40ff-9744-3825164b3c86</vt:lpwstr>
  </property>
  <property fmtid="{D5CDD505-2E9C-101B-9397-08002B2CF9AE}" pid="10" name="TaxKeyword">
    <vt:lpwstr/>
  </property>
  <property fmtid="{D5CDD505-2E9C-101B-9397-08002B2CF9AE}" pid="11" name="edrm_status">
    <vt:lpwstr>2363;#Draft|210dfa89-0dc2-4261-944c-0ccc26c12bbd</vt:lpwstr>
  </property>
  <property fmtid="{D5CDD505-2E9C-101B-9397-08002B2CF9AE}" pid="12" name="edrm_disease">
    <vt:lpwstr>2366;#Not specified|bad72cf5-edc4-4bad-9035-f5ac84acbef6</vt:lpwstr>
  </property>
  <property fmtid="{D5CDD505-2E9C-101B-9397-08002B2CF9AE}" pid="13" name="edrm_security">
    <vt:lpwstr>2367;#Restricted:Internal|caa52167-d17e-46dd-9322-12d83d57eefa</vt:lpwstr>
  </property>
  <property fmtid="{D5CDD505-2E9C-101B-9397-08002B2CF9AE}" pid="14" name="edrm_language">
    <vt:lpwstr>2379;#English|f0d96333-3b15-448d-bec3-c97f3b65cb2d</vt:lpwstr>
  </property>
  <property fmtid="{D5CDD505-2E9C-101B-9397-08002B2CF9AE}" pid="15" name="edrm_entity">
    <vt:lpwstr>2380;#Surveillance and Response Support Unit|be4aac37-b6fa-4b86-b0a4-9a97852a8676</vt:lpwstr>
  </property>
  <property fmtid="{D5CDD505-2E9C-101B-9397-08002B2CF9AE}" pid="16" name="edrm_institution">
    <vt:lpwstr>2454;#Not specified|32b61ae9-a8e3-4f59-a483-92e9ff78eddd</vt:lpwstr>
  </property>
  <property fmtid="{D5CDD505-2E9C-101B-9397-08002B2CF9AE}" pid="17" name="edrm_spatial">
    <vt:lpwstr/>
  </property>
  <property fmtid="{D5CDD505-2E9C-101B-9397-08002B2CF9AE}" pid="18" name="_dlc_DocIdItemGuid">
    <vt:lpwstr>2ee6deb9-ea41-47cf-ac42-701833b121e6</vt:lpwstr>
  </property>
  <property fmtid="{D5CDD505-2E9C-101B-9397-08002B2CF9AE}" pid="19" name="ECDC_DMS_Document_Type_Product_Documentation">
    <vt:lpwstr>9559;#Non-Classified Project or Product Document|70fa46e0-bdd2-4182-98f7-a57178742ef5</vt:lpwstr>
  </property>
  <property fmtid="{D5CDD505-2E9C-101B-9397-08002B2CF9AE}" pid="20" name="DMS Product">
    <vt:lpwstr/>
  </property>
  <property fmtid="{D5CDD505-2E9C-101B-9397-08002B2CF9AE}" pid="21" name="ECDC_DMS_EDRM_Meeting_Code">
    <vt:lpwstr/>
  </property>
  <property fmtid="{D5CDD505-2E9C-101B-9397-08002B2CF9AE}" pid="22" name="ECDC_DMS_ITPROD_PORTFOLIO">
    <vt:lpwstr>8503;#DIR|d280b436-bc76-4c87-a7ad-b215a1406941</vt:lpwstr>
  </property>
  <property fmtid="{D5CDD505-2E9C-101B-9397-08002B2CF9AE}" pid="23" name="ECDC_DMS_ITPROD_YEAR">
    <vt:lpwstr/>
  </property>
  <property fmtid="{D5CDD505-2E9C-101B-9397-08002B2CF9AE}" pid="24" name="ECDC_DMS_Project">
    <vt:lpwstr>11776;#EU Health Security Initiative programme|25306b6b-39ac-41be-90ab-12f9725e9391</vt:lpwstr>
  </property>
  <property fmtid="{D5CDD505-2E9C-101B-9397-08002B2CF9AE}" pid="25" name="_dlc_DocId">
    <vt:lpwstr>DOI1007-2079432915-200</vt:lpwstr>
  </property>
  <property fmtid="{D5CDD505-2E9C-101B-9397-08002B2CF9AE}" pid="26" name="_dlc_DocIdUrl">
    <vt:lpwstr>http://dms.ecdcnet.europa.eu/sites/projects/prodmgmt/hsi/_layouts/15/DocIdRedir.aspx?ID=DOI1007-2079432915-200, DOI1007-2079432915-200</vt:lpwstr>
  </property>
</Properties>
</file>