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28"/>
  </p:notesMasterIdLst>
  <p:handoutMasterIdLst>
    <p:handoutMasterId r:id="rId29"/>
  </p:handoutMasterIdLst>
  <p:sldIdLst>
    <p:sldId id="298" r:id="rId5"/>
    <p:sldId id="267" r:id="rId6"/>
    <p:sldId id="327" r:id="rId7"/>
    <p:sldId id="322" r:id="rId8"/>
    <p:sldId id="323" r:id="rId9"/>
    <p:sldId id="326" r:id="rId10"/>
    <p:sldId id="325" r:id="rId11"/>
    <p:sldId id="339" r:id="rId12"/>
    <p:sldId id="316" r:id="rId13"/>
    <p:sldId id="343" r:id="rId14"/>
    <p:sldId id="344" r:id="rId15"/>
    <p:sldId id="310" r:id="rId16"/>
    <p:sldId id="335" r:id="rId17"/>
    <p:sldId id="334" r:id="rId18"/>
    <p:sldId id="311" r:id="rId19"/>
    <p:sldId id="338" r:id="rId20"/>
    <p:sldId id="342" r:id="rId21"/>
    <p:sldId id="312" r:id="rId22"/>
    <p:sldId id="340" r:id="rId23"/>
    <p:sldId id="317" r:id="rId24"/>
    <p:sldId id="345" r:id="rId25"/>
    <p:sldId id="330" r:id="rId26"/>
    <p:sldId id="341" r:id="rId27"/>
  </p:sldIdLst>
  <p:sldSz cx="10801350" cy="6858000"/>
  <p:notesSz cx="6797675" cy="9926638"/>
  <p:custDataLst>
    <p:tags r:id="rId30"/>
  </p:custDataLst>
  <p:defaultTextStyle>
    <a:defPPr>
      <a:defRPr lang="it-IT"/>
    </a:defPPr>
    <a:lvl1pPr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5pPr>
    <a:lvl6pPr marL="22860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6pPr>
    <a:lvl7pPr marL="27432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7pPr>
    <a:lvl8pPr marL="32004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8pPr>
    <a:lvl9pPr marL="36576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DT" initials="CDT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69AE23"/>
    <a:srgbClr val="F7F7F7"/>
    <a:srgbClr val="71DAFF"/>
    <a:srgbClr val="BEBEBE"/>
    <a:srgbClr val="F0F0F0"/>
    <a:srgbClr val="C1E1FB"/>
    <a:srgbClr val="FE6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69" autoAdjust="0"/>
    <p:restoredTop sz="94609" autoAdjust="0"/>
  </p:normalViewPr>
  <p:slideViewPr>
    <p:cSldViewPr>
      <p:cViewPr>
        <p:scale>
          <a:sx n="66" d="100"/>
          <a:sy n="66" d="100"/>
        </p:scale>
        <p:origin x="48" y="25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2376" y="-256"/>
      </p:cViewPr>
      <p:guideLst>
        <p:guide orient="horz" pos="3127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07" y="0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402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07" y="9428402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fld id="{E5F18FF9-29BD-4535-B5C9-375A218A0C7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054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07" y="0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8313" y="744538"/>
            <a:ext cx="58626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3" y="4715788"/>
            <a:ext cx="5439089" cy="446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402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07" y="9428402"/>
            <a:ext cx="2945184" cy="49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fld id="{0FC31188-EB0F-41C4-A4E2-ADE25AA12F0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486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accine-schedule.ecdc.europa.eu/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who.int/teams/immunization-vaccines-and-biologicals/policies/who-recommendations-for-routine-immunization---summary-tables" TargetMode="Externa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dirty="0"/>
              <a:t>Первая информация: ПРЕДМЕТ</a:t>
            </a:r>
          </a:p>
          <a:p>
            <a:endParaRPr lang="it-IT" b="1" dirty="0"/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b="1" dirty="0"/>
              <a:t>ПРЕДМЕТ (случаи, вспышки, слухи)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b="1" dirty="0"/>
              <a:t>СИГНАЛ: 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b="1" dirty="0"/>
              <a:t>СОБЫТИЕ: передано по RT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b="1" dirty="0"/>
              <a:t>УГРОЗА: Критерии ММСП</a:t>
            </a:r>
          </a:p>
          <a:p>
            <a:endParaRPr lang="it-IT" b="1" dirty="0"/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69AFB-8D47-4EB5-B652-9EE217EAE72C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8483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ru-RU"/>
              <a:t>Типичным примером этого аспекта является здоровье мигрантов. </a:t>
            </a:r>
          </a:p>
          <a:p>
            <a:r>
              <a:rPr lang="ru-RU"/>
              <a:t>В последние годы наблюдается рост темпов миграции в страны ЕС и внутри них. </a:t>
            </a:r>
          </a:p>
          <a:p>
            <a:endParaRPr lang="en-GB" dirty="0"/>
          </a:p>
          <a:p>
            <a:r>
              <a:rPr lang="ru-RU"/>
              <a:t>Некоторые подгруппы мигрантов, включая беженцев, просителей убежища и нелегальных мигрантов, особенно уязвимы к инфекционным заболеваниям и могут иметь худшие показатели здоровья, чем принимающее население. В ряде государств-членов ЕС/ЕЭЗ подгруппы мигрантов несоразмерно подвержены инфекционным заболеваниям, таким как туберкулез, ВИЧ и гепатит В и С. Охват иммунизацией в стране происхождения может быть низким, что делает их более восприимчивыми к заболеваниям, которые можно предотвратить с помощью вакцинации (корь, свинка, краснуха, дифтерия, столбняк, коклюш, полиомиелит).  </a:t>
            </a:r>
          </a:p>
          <a:p>
            <a:r>
              <a:rPr lang="ru-RU"/>
              <a:t>Их уязвимость объясняется множеством факторов.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1629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Анализ здоровья мигрантов означает анализ всех факторов, которые могут влиять на их уязвимость: 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Демографический профиль в стране происхождения, а также особенности заболеваний и системы здравоохранения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Их миграционный маршрут, если он подразумевает рискованное поведение, подверженность опасностям или перенаселенность.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Их условия жизни в принимающих странах (например, центры временного размещения, их переполненность или совместное жилье)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Экономические барьеры в принимающих странах, которые могут ограничивать или препятствуют доступу к медицинским услугам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Некоторые социальные факторы, включая стигматизацию, дискриминацию, изоляцию, и, наконец,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/>
              <a:t>культурные и правовые барьеры, которые могут ограничивать их право на медицинское обслуживание</a:t>
            </a:r>
          </a:p>
          <a:p>
            <a:endParaRPr lang="en-GB" dirty="0"/>
          </a:p>
          <a:p>
            <a:r>
              <a:rPr lang="ru-RU"/>
              <a:t>Этот пример показывает, насколько политические и экономические условия влияют на здоровье населения.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8551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lang="ru-RU" b="1"/>
              <a:t>[АУДИО: </a:t>
            </a:r>
            <a:r>
              <a:rPr lang="ru-RU"/>
              <a:t>текст со слайда]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767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[АУДИО или ТЕКСТ для ДОБАВЛЕНИЯ в ВСПЛЫВАЮЩЕЕ ОКНО]</a:t>
            </a:r>
          </a:p>
          <a:p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VectorNet является совместной инициативой Европейского агентства по безопасности продуктов питания (ЕАБПП) и Европейский центр профилактики и контроля заболеваний (ЕЦПКЗ). </a:t>
            </a:r>
          </a:p>
          <a:p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VectorNet поддерживает сбор данных по переносчикам и патогенным микроорганизмам в переносчиках, связанным как со здоровьем животных, так и со здоровьем человека. </a:t>
            </a:r>
          </a:p>
          <a:p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ЕЦПКЗ и ЕАБПП ведут общую базу данных о наличии и распространении переносчиков и патогенов в переносчиках в Европе и Средиземноморском бассейне, посредством развития сети экспертов и организаций в области медицины и ветеринарии. </a:t>
            </a:r>
          </a:p>
          <a:p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Проект способствует повышению готовности и эффективности ответных мер в отношении трансмиссивных заболеваний в Европейском союзе и позволяет располагать актуальной информацией о присутствии переносчиков инфекций в Европе.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9832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[АУДИО или ТЕКСТ для ДОБАВЛЕНИЯ в ВСПЛЫВАЮЩЕЕ ОКНО]</a:t>
            </a:r>
          </a:p>
          <a:p>
            <a:r>
              <a:rPr lang="ru-RU" sz="14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ЕЦПКЗ публикует данные о вспышках лихорадки Западного Нила среди лошадей и птиц при инфицировании одной или нескольких лошадей / птиц. </a:t>
            </a:r>
          </a:p>
          <a:p>
            <a:r>
              <a:rPr lang="ru-RU" sz="14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Следуя принципу «Единого здоровья», целью создания карт является выделение областей, в которых лихорадка Западного Нила циркулирует среди людей и животных: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Распространение вспышек лихорадки Западного Нила среди лошадей и/или птиц;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Комбинированное распространение инфекции лихорадки Западного Нила среди людей и вспышек среди лошадей и/или птиц.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235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ЭА должны быть определены все реальные / потенциальные стихийные бедствия, которые могут повлиять на возникновение вспышек заболеваний. Наводнения, землетрясения, цунами, извержения вулканов и ураганы могут оказывать прямое или косвенное воздействие на распространение болезни.</a:t>
            </a:r>
            <a:r>
              <a:rPr lang="ru-RU" sz="1200" b="0" u="none" baseline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ЭА должен ответить на следующий вопрос:</a:t>
            </a:r>
            <a:r>
              <a:rPr lang="ru-RU" sz="1200" b="0" u="none" baseline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Являются ли стихийные бедствия причиной вспышки заболевания?</a:t>
            </a:r>
            <a:r>
              <a:rPr lang="ru-RU" sz="1200" b="0" u="none" baseline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Если да, то как они могут повлиять на развитие заболевания и меры по борьбе с ним?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2348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8625" y="733425"/>
            <a:ext cx="5862638" cy="37226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58074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lang="ru-RU" sz="1200" u="none"/>
              <a:t>Готовность к чрезвычайным ситуациям в области общественного здоровья (PHEP) – это способность страны предотвращать чрезвычайные ситуации в области безопасности здоровья, быстро реагировать на них и ликвидировать их последствия.</a:t>
            </a:r>
            <a:r>
              <a:rPr lang="ru-RU" sz="1200" u="none" baseline="0"/>
              <a:t> 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endParaRPr lang="en-GB" sz="1200" u="none" dirty="0"/>
          </a:p>
          <a:p>
            <a:pPr marL="287338" marR="0" lvl="0" indent="-287338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ходе анализа должны быть получены ответы на следующие вопросы: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Существуют ли методы лечения болезни? 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Доступны ли меры контроля? 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Имеются ли в стране средства для их реализации? 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Имеется ли у пострадавшего населения доступ к системе здравоохранения?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Легко ли доступна профилактика?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Располагает ли система здравоохранения пострадавшей страны возможностями для выявления дополнительных случаев заболевания и реагирования на всплеск заболеваемости?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u="none">
                <a:latin typeface="Arial" charset="0"/>
                <a:cs typeface="Times New Roman" pitchFamily="18" charset="0"/>
              </a:rPr>
              <a:t>Переживает ли уже пораженная страна крупную вспышку другого инфекционного заболевания?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endParaRPr lang="en-US" sz="1200" b="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5666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362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lang="ru-RU" b="0" u="sng"/>
              <a:t>[</a:t>
            </a:r>
            <a:r>
              <a:rPr lang="ru-RU" b="1" u="sng"/>
              <a:t>АУДИО</a:t>
            </a:r>
            <a:r>
              <a:rPr lang="ru-RU" b="0" u="sng"/>
              <a:t>: Текст слайда]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endParaRPr lang="it-IT" b="0" u="sng" dirty="0"/>
          </a:p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386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AA12E-B2E4-49BB-B911-F9334AD83618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noProof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21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293" y="4715788"/>
            <a:ext cx="5439089" cy="5153076"/>
          </a:xfrm>
        </p:spPr>
        <p:txBody>
          <a:bodyPr/>
          <a:lstStyle/>
          <a:p>
            <a:r>
              <a:rPr lang="ru-RU" sz="1200"/>
              <a:t>В случае заболеваний, которые могут быть предотвращены путем вакцинации, при анализе предмета интереса следует учитывать прошлую и текущую программу вакцинации, а также охваченность вакцинацией.</a:t>
            </a:r>
          </a:p>
          <a:p>
            <a:r>
              <a:rPr lang="ru-RU" sz="1200"/>
              <a:t>Следует рассмотреть следующие аспекты и использовать соответствующие источники информации: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/>
              <a:t>Определить, включена ли данная вакцина обычно в программу вакцинации. В число ресурсов, которые могут быть использованы, входит программа ЕЦПКЗ по планированию вакцин </a:t>
            </a:r>
            <a:r>
              <a:rPr lang="ru-RU" sz="1200">
                <a:hlinkClick r:id="rId3"/>
              </a:rPr>
              <a:t>https://vaccine-schedule.ecdc.europa.eu/</a:t>
            </a:r>
            <a:r>
              <a:rPr lang="ru-RU" sz="1200"/>
              <a:t> и сайт ВОЗ </a:t>
            </a:r>
            <a:r>
              <a:rPr lang="ru-RU" sz="1200">
                <a:hlinkClick r:id="rId4"/>
              </a:rPr>
              <a:t>https://www.who.int/teams/immunization-vaccines-and-biologicals/policies/who-recommendations-for-routine-immunization---summary-tables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/>
              <a:t>Определить, какой контингент или группы населения были охвачены программой вакцинации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/>
              <a:t>Иметь представление о том, является ли исследуемая популяция целевой популяцией программы вакцинации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/>
              <a:t>Если имеются, проанализировать сообщенные данные об охвате интересующей группы населения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/>
              <a:t>Учесть, имеются ли какие-либо сообщения о заболеваниях в популяции несмотря на то, что она была вакцинирована. Помните, что ни одна вакцина не обладает 100%-ной эффективностью против болезни, например, из-за неудачной вакцинации (первичной или вторичной) или субоптимальной эффективности некоторых вакцин / конкретной партии вакцин. Такие случаи редки, но их следует учитывать.</a:t>
            </a:r>
          </a:p>
          <a:p>
            <a:endParaRPr lang="en-GB" sz="1200" dirty="0"/>
          </a:p>
          <a:p>
            <a:r>
              <a:rPr lang="ru-RU" sz="1200"/>
              <a:t>В идеале подобный анализ должен проводиться в отношении популяции, где сообщается о предмете интереса, а также популяции, которая может быть затронута данным событием.</a:t>
            </a:r>
          </a:p>
          <a:p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04636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Анализ подтвержденного события даст предварительную оценку выявленного и подтвержденного события на самых ранних этапах ЭА.</a:t>
            </a:r>
          </a:p>
          <a:p>
            <a:r>
              <a:rPr lang="ru-RU"/>
              <a:t>Это позволит определить дальнейшие действия, которые необходимо предпринять, и более детально оценить уровень риска, связанного с подтвержденным событием (см. руководство по быстрой оценке рисков).</a:t>
            </a:r>
          </a:p>
          <a:p>
            <a:endParaRPr lang="en-GB" dirty="0"/>
          </a:p>
          <a:p>
            <a:r>
              <a:rPr lang="ru-RU"/>
              <a:t>На данном этапе крайне важно документировать все предпринятые действия, включая контакты с местными медицинскими организациями, и регистрировать всю информацию в соответствующей системе управления документацией (см. раздел «Документация» пособия).</a:t>
            </a:r>
          </a:p>
          <a:p>
            <a:endParaRPr lang="en-GB" dirty="0"/>
          </a:p>
          <a:p>
            <a:r>
              <a:rPr lang="ru-RU"/>
              <a:t>Результаты анализа представляются на ежедневном совещании по анализу угроз и доводятся до сведения компетентных специалистов и высшего руководства. Это позволит принять дальнейшее решение о проведении полной оценки рисков.</a:t>
            </a:r>
          </a:p>
          <a:p>
            <a:endParaRPr lang="en-GB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1394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778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Для оценки сигнала, события или угрозы проводится общий анализ события и контекста, в котором они возникают.</a:t>
            </a:r>
          </a:p>
          <a:p>
            <a:endParaRPr lang="en-GB" dirty="0"/>
          </a:p>
          <a:p>
            <a:r>
              <a:rPr lang="ru-RU" dirty="0"/>
              <a:t>Эта предварительная оценка проводится под руководством группой эпидемического анализа, при необходимости в сотрудничестве с профильными экспертами.</a:t>
            </a:r>
          </a:p>
          <a:p>
            <a:endParaRPr lang="en-GB" baseline="0" dirty="0"/>
          </a:p>
          <a:p>
            <a:r>
              <a:rPr lang="ru-RU" baseline="0" dirty="0"/>
              <a:t>В ходе анализа это событие рассматривается с точки зрения:</a:t>
            </a:r>
          </a:p>
          <a:p>
            <a:pPr marL="171450" indent="-171450">
              <a:buFontTx/>
              <a:buChar char="-"/>
            </a:pPr>
            <a:r>
              <a:rPr lang="ru-RU" baseline="0" dirty="0"/>
              <a:t>времени, места и человека</a:t>
            </a:r>
          </a:p>
          <a:p>
            <a:pPr marL="171450" indent="-171450">
              <a:buFontTx/>
              <a:buChar char="-"/>
            </a:pPr>
            <a:r>
              <a:rPr lang="ru-RU" baseline="0" dirty="0"/>
              <a:t>Учитывая </a:t>
            </a:r>
            <a:r>
              <a:rPr lang="ru-RU" baseline="0" dirty="0" err="1"/>
              <a:t>возмо</a:t>
            </a:r>
            <a:r>
              <a:rPr lang="en-GB" dirty="0" err="1"/>
              <a:t>i</a:t>
            </a:r>
            <a:r>
              <a:rPr lang="en-GB" dirty="0"/>
              <a:t> want to finish AR on time</a:t>
            </a:r>
            <a:r>
              <a:rPr lang="ru-RU" baseline="0" dirty="0" err="1"/>
              <a:t>жность</a:t>
            </a:r>
            <a:r>
              <a:rPr lang="ru-RU" baseline="0" dirty="0"/>
              <a:t> дальнейшей передачи и подверженности воздействию</a:t>
            </a:r>
          </a:p>
          <a:p>
            <a:pPr marL="171450" indent="-171450">
              <a:buFontTx/>
              <a:buChar char="-"/>
            </a:pPr>
            <a:r>
              <a:rPr lang="ru-RU" baseline="0" dirty="0"/>
              <a:t>Также важно учитывать и более широкий контекст, в котором происходит данное событие</a:t>
            </a:r>
          </a:p>
          <a:p>
            <a:pPr marL="171450" indent="-171450">
              <a:buFontTx/>
              <a:buChar char="-"/>
            </a:pPr>
            <a:endParaRPr lang="en-GB" baseline="0" dirty="0"/>
          </a:p>
          <a:p>
            <a:endParaRPr lang="en-GB" baseline="0" dirty="0"/>
          </a:p>
          <a:p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951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293" y="4715788"/>
            <a:ext cx="5439089" cy="4613016"/>
          </a:xfrm>
        </p:spPr>
        <p:txBody>
          <a:bodyPr/>
          <a:lstStyle/>
          <a:p>
            <a:endParaRPr lang="en-GB" b="1" u="sng" dirty="0"/>
          </a:p>
          <a:p>
            <a:r>
              <a:rPr lang="ru-RU" baseline="0"/>
              <a:t>Сочетание следующих элементов послужит для предварительной оценки: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baseline="0"/>
              <a:t>Обзор аналогичных сигналов, событий и угроз, о которых сообщалось ранее. Это свидетельствует о необходимости надлежащего документирования прошедших событий и легкого способа их поиска.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baseline="0"/>
              <a:t>Обзор фоновых частот подозреваемого заболевания, о котором сообщается. Требуется простой и своевременный доступ к системам надзора на основе показателей. Кроме того, может потребоваться запрос через онлайн-базы данных эпиднадзора за инфекционными заболеваниями.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ru-RU" baseline="0"/>
              <a:t>Проинформировать профильных экспертов и привлечь их к предварительной оценке. Ожидается ли возникновение наблюдаемого события в определенное время, в определенном месте и у определенного лица, или же это нечто непредвиденное и требующее более тщательной оценки. </a:t>
            </a:r>
          </a:p>
          <a:p>
            <a:pPr marL="171450" indent="-171450">
              <a:buFontTx/>
              <a:buChar char="-"/>
            </a:pPr>
            <a:r>
              <a:rPr lang="ru-RU" baseline="0"/>
              <a:t>Проведение быстрого обзора соответствующей литературы, что подчеркивает важность своевременного обновления литературы специалистами по эпидемическому анализу.</a:t>
            </a:r>
          </a:p>
          <a:p>
            <a:pPr marL="171450" indent="-171450">
              <a:buFontTx/>
              <a:buChar char="-"/>
            </a:pPr>
            <a:endParaRPr lang="en-GB" baseline="0" dirty="0"/>
          </a:p>
          <a:p>
            <a:pPr marL="0" indent="0">
              <a:buFontTx/>
              <a:buNone/>
            </a:pPr>
            <a:r>
              <a:rPr lang="ru-RU"/>
              <a:t>СПЕЦИФИЧНО ДЛЯ ЕЦПКЗ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По итогам анализа проводится обсуждение в ходе ежедневного совещания по обзору угроз. Ежедневно ЕЦПКЗ проводит 30-минутное совещание (так называемый «круглый стол»), на котором подробно обсуждаются и оцениваются события. Эксперты различных специальностей обеспечивают междисциплинарный подход к обсуждению, характеристике и оценке события.</a:t>
            </a:r>
          </a:p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771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[</a:t>
            </a:r>
            <a:r>
              <a:rPr lang="ru-RU" b="1"/>
              <a:t>АУДИО:</a:t>
            </a:r>
            <a:r>
              <a:rPr lang="ru-RU" b="0"/>
              <a:t> прочитать первые два абзаца слайда]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675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0"/>
              <a:t>Для проведения анализа необходимо рассмотреть три уровня: время, место и человек; потенциал передачи и подверженности воздействию; и другие определяющие факторы. Первый уровень касается основной информации, которую можно получить о событии: время (когда произошло событие и когда была получена связанная с ним информация), место (где произошло событие и как оно распространилось) и человек (кто оказался причастен к событию). Цель второго уровня – понять потенциал передачи и подверженности воздействию. Третий уровень собирает все данные, которые могут помочь лучше понять контекст, в котором произошло событие: коммерческий и климатический аспект, стихийные бедствия, экономику, уровень подготовленности страны.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0"/>
              <a:t>Первые два уровня в основном анализируются в ходе расследования вспышки заболевания, некоторые из компонентов третьего уровня анализа детально объясняются в этом блоке.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9375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049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Политическая нестабильность и нестабильность в области безопасности ослабить население и его реагирование в ответ на вспышку эпидемии. Это следует учитывать на этапе анализа. Экономическая ситуация в регионе или стране может также влиять на подверженность воздействию, меры контроля, системы здравоохранения или эффективность систем эпиднадзора.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Поэтому анализ должен включать оценку политического и экономического контекста, в котором происходит событие. 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sz="1200" b="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рамках анализа необходимо принимать во внимание ряд параметров: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Наблюдается ли какое-либо политическое событие, которое может повлиять на население? 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Какова экономическая ситуация в стране? 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Каковы политические и экономические последствия для пострадавшего населения?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Может ли население перемещаться по территориям, где было выявлено событие?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Может ли событие распространиться на соседние страны в связи с перемещением населения?</a:t>
            </a:r>
          </a:p>
          <a:p>
            <a:pPr marL="171450" lvl="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Существуют ли проблемы безопасности, которые могут повлиять на выявление дальнейших случаев и меры реагирования?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sz="1200" b="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sz="1200" b="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69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7868483" cy="6673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DDDDD"/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>
              <a:defRPr/>
            </a:pPr>
            <a:endParaRPr lang="it-IT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7868483" y="895350"/>
            <a:ext cx="2932867" cy="5962650"/>
          </a:xfrm>
          <a:prstGeom prst="rect">
            <a:avLst/>
          </a:prstGeom>
          <a:gradFill flip="none" rotWithShape="1">
            <a:gsLst>
              <a:gs pos="0">
                <a:srgbClr val="69AE23">
                  <a:alpha val="50000"/>
                </a:srgbClr>
              </a:gs>
              <a:gs pos="39999">
                <a:srgbClr val="69AE23"/>
              </a:gs>
            </a:gsLst>
            <a:lin ang="162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55032" y="641351"/>
            <a:ext cx="7379048" cy="2157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3800" b="1"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1910" y="2890838"/>
            <a:ext cx="7362170" cy="1752600"/>
          </a:xfrm>
          <a:ln/>
        </p:spPr>
        <p:txBody>
          <a:bodyPr lIns="91440" tIns="45720" rIns="91440" bIns="45720"/>
          <a:lstStyle>
            <a:lvl1pPr marL="0" indent="0" algn="l">
              <a:buFont typeface="Wingdings" pitchFamily="2" charset="2"/>
              <a:buNone/>
              <a:tabLst/>
              <a:defRPr sz="2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5397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22/03/2021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690938" y="6356350"/>
            <a:ext cx="3419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7406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 -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318938" y="359999"/>
            <a:ext cx="10206000" cy="468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ru-RU"/>
              <a:t>Рисунок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19912" y="5220000"/>
            <a:ext cx="10205025" cy="720000"/>
          </a:xfrm>
        </p:spPr>
        <p:txBody>
          <a:bodyPr>
            <a:normAutofit/>
          </a:bodyPr>
          <a:lstStyle>
            <a:lvl1pPr marL="0" indent="0">
              <a:buNone/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Текст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19259" y="6120000"/>
            <a:ext cx="10205025" cy="360000"/>
          </a:xfrm>
        </p:spPr>
        <p:txBody>
          <a:bodyPr>
            <a:normAutofit/>
          </a:bodyPr>
          <a:lstStyle>
            <a:lvl1pPr marL="0" indent="0">
              <a:buNone/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Цитата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319259" y="6660000"/>
            <a:ext cx="10205025" cy="180000"/>
          </a:xfrm>
        </p:spPr>
        <p:txBody>
          <a:bodyPr>
            <a:noAutofit/>
          </a:bodyPr>
          <a:lstStyle>
            <a:lvl1pPr marL="0" indent="0" algn="r">
              <a:buNone/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709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lang="ru-RU"/>
              <a:t>Copyright</a:t>
            </a:r>
          </a:p>
        </p:txBody>
      </p:sp>
    </p:spTree>
    <p:extLst>
      <p:ext uri="{BB962C8B-B14F-4D97-AF65-F5344CB8AC3E}">
        <p14:creationId xmlns:p14="http://schemas.microsoft.com/office/powerpoint/2010/main" val="342649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041" y="1295400"/>
            <a:ext cx="10113140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67000">
              <a:srgbClr val="F7F7F7"/>
            </a:gs>
            <a:gs pos="100000">
              <a:srgbClr val="BEBEBE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 bwMode="auto">
          <a:xfrm>
            <a:off x="0" y="0"/>
            <a:ext cx="10801350" cy="900113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44575"/>
            <a:ext cx="10112375" cy="488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First level subhead here</a:t>
            </a:r>
          </a:p>
          <a:p>
            <a:pPr lvl="1"/>
            <a:r>
              <a:rPr lang="en-US" dirty="0"/>
              <a:t>Second level content</a:t>
            </a:r>
          </a:p>
          <a:p>
            <a:pPr lvl="2"/>
            <a:r>
              <a:rPr lang="en-US" dirty="0"/>
              <a:t>Third level content</a:t>
            </a:r>
          </a:p>
          <a:p>
            <a:pPr lvl="3"/>
            <a:r>
              <a:rPr lang="en-US" dirty="0"/>
              <a:t> </a:t>
            </a:r>
          </a:p>
          <a:p>
            <a:pPr lvl="0"/>
            <a:r>
              <a:rPr lang="en-US" dirty="0"/>
              <a:t>First level subhead here</a:t>
            </a:r>
          </a:p>
          <a:p>
            <a:pPr lvl="1"/>
            <a:r>
              <a:rPr lang="en-US" dirty="0"/>
              <a:t>Second level content</a:t>
            </a:r>
          </a:p>
          <a:p>
            <a:pPr lvl="2"/>
            <a:r>
              <a:rPr lang="en-US" dirty="0"/>
              <a:t>Third level content</a:t>
            </a:r>
          </a:p>
          <a:p>
            <a:pPr lvl="3"/>
            <a:r>
              <a:rPr lang="en-US" dirty="0"/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1252538" y="133350"/>
            <a:ext cx="81327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Пособие по Эпидемическому Анализу</a:t>
            </a:r>
          </a:p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Анализ</a:t>
            </a:r>
          </a:p>
        </p:txBody>
      </p:sp>
      <p:sp>
        <p:nvSpPr>
          <p:cNvPr id="4109" name="Text Box 13"/>
          <p:cNvSpPr txBox="1">
            <a:spLocks noChangeArrowheads="1"/>
          </p:cNvSpPr>
          <p:nvPr userDrawn="1"/>
        </p:nvSpPr>
        <p:spPr bwMode="auto">
          <a:xfrm>
            <a:off x="9269413" y="584200"/>
            <a:ext cx="1531937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7E7B94F-A3F0-4E7E-ACC3-127C32C6CCA3}" type="slidenum">
              <a:rPr sz="1600" b="1" u="none" noProof="1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r>
              <a:rPr lang="ru-RU" sz="1600" b="1" u="none">
                <a:latin typeface="Arial" charset="0"/>
              </a:rPr>
              <a:t>/23</a:t>
            </a:r>
          </a:p>
        </p:txBody>
      </p:sp>
      <p:sp>
        <p:nvSpPr>
          <p:cNvPr id="4103" name="Rectangle 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0391775" y="53975"/>
            <a:ext cx="3778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pic>
        <p:nvPicPr>
          <p:cNvPr id="1032" name="Immagine 9" descr="ecdc_logo_x_ppt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15411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7" r:id="rId12"/>
    <p:sldLayoutId id="2147484208" r:id="rId13"/>
    <p:sldLayoutId id="2147484209" r:id="rId14"/>
  </p:sldLayoutIdLst>
  <p:transition>
    <p:wipe dir="r"/>
  </p:transition>
  <p:txStyles>
    <p:titleStyle>
      <a:lvl1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2pPr>
      <a:lvl3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3pPr>
      <a:lvl4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4pPr>
      <a:lvl5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5pPr>
      <a:lvl6pPr marL="4572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9pPr>
    </p:titleStyle>
    <p:bodyStyle>
      <a:lvl1pPr marL="287338" indent="-287338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254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2pPr>
      <a:lvl3pPr marL="968375" indent="-214313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3pPr>
      <a:lvl4pPr marL="1193800" indent="-1111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4pPr>
      <a:lvl5pPr marL="1374775" indent="166688" algn="l" defTabSz="8207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5pPr>
      <a:lvl6pPr marL="18319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6pPr>
      <a:lvl7pPr marL="22891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7pPr>
      <a:lvl8pPr marL="27463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8pPr>
      <a:lvl9pPr marL="32035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dc.gov/ncidod/dvbid/index.html" TargetMode="External"/><Relationship Id="rId13" Type="http://schemas.openxmlformats.org/officeDocument/2006/relationships/hyperlink" Target="http://www.wmo.int/pages/members/region6_en.html" TargetMode="External"/><Relationship Id="rId3" Type="http://schemas.openxmlformats.org/officeDocument/2006/relationships/hyperlink" Target="http://www.oie.int/fr/info/fr_urgences.htm" TargetMode="External"/><Relationship Id="rId7" Type="http://schemas.openxmlformats.org/officeDocument/2006/relationships/hyperlink" Target="http://www.issg.org/index.html" TargetMode="External"/><Relationship Id="rId12" Type="http://schemas.openxmlformats.org/officeDocument/2006/relationships/hyperlink" Target="http://www.meteoalarm.e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europe-aliens.org/index.jsp" TargetMode="External"/><Relationship Id="rId11" Type="http://schemas.openxmlformats.org/officeDocument/2006/relationships/hyperlink" Target="https://worldweather.wmo.int/ru/home.html" TargetMode="External"/><Relationship Id="rId5" Type="http://schemas.openxmlformats.org/officeDocument/2006/relationships/hyperlink" Target="http://www.unep-aewa.org/news/latest_news.htm" TargetMode="External"/><Relationship Id="rId10" Type="http://schemas.openxmlformats.org/officeDocument/2006/relationships/hyperlink" Target="http://ergodd.zoo.ox.ac.uk/eden/index.php?p=82" TargetMode="External"/><Relationship Id="rId4" Type="http://schemas.openxmlformats.org/officeDocument/2006/relationships/hyperlink" Target="http://empres-i.fao.org/empres-i/home" TargetMode="External"/><Relationship Id="rId9" Type="http://schemas.openxmlformats.org/officeDocument/2006/relationships/hyperlink" Target="http://www.ecdc.europa.eu/en/activities/diseaseprogrammes/Pages/VBORNET.aspx" TargetMode="External"/><Relationship Id="rId14" Type="http://schemas.openxmlformats.org/officeDocument/2006/relationships/hyperlink" Target="http://french.wunderground.com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dc.europa.eu/en/about-us/partnerships-and-networks/disease-and-laboratory-networks/vector-ne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ecdc.europa.eu/sites/default/files/images/map-Invasive-mosquito-distribution-July-2019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dc.europa.eu/en/west-nile-fever/surveillance-and-disease-data/about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www.ecdc.europa.eu/en/publications-data/west-nile-virus-europe-2019-outbreaks-among-equids-andor-birds-updated-29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dacs.org/" TargetMode="External"/><Relationship Id="rId3" Type="http://schemas.openxmlformats.org/officeDocument/2006/relationships/hyperlink" Target="http://www.dartmouth.edu/~floods/" TargetMode="External"/><Relationship Id="rId7" Type="http://schemas.openxmlformats.org/officeDocument/2006/relationships/hyperlink" Target="http://www.usgs.gov/hazard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pdc.org/iweb/pdchome.html;jsessionid=3094F40AC5E3F84873332C9E6509BE21" TargetMode="External"/><Relationship Id="rId5" Type="http://schemas.openxmlformats.org/officeDocument/2006/relationships/hyperlink" Target="http://www.ssd.noaa.gov/VAAC/washington.html" TargetMode="External"/><Relationship Id="rId10" Type="http://schemas.openxmlformats.org/officeDocument/2006/relationships/hyperlink" Target="http://www.airqualitynow.eu/comparing_home.php" TargetMode="External"/><Relationship Id="rId4" Type="http://schemas.openxmlformats.org/officeDocument/2006/relationships/hyperlink" Target="http://www.nhc.noaa.gov/gtwo_epac.shtml" TargetMode="External"/><Relationship Id="rId9" Type="http://schemas.openxmlformats.org/officeDocument/2006/relationships/hyperlink" Target="http://iys.cidi.org/disaster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rccportal.jrc.ec.europa.eu/getdailymap/docId/2220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topics/en/" TargetMode="External"/><Relationship Id="rId7" Type="http://schemas.openxmlformats.org/officeDocument/2006/relationships/hyperlink" Target="http://data.worldbank.org/topic/healt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who.int/gho/countries/en/index.html" TargetMode="External"/><Relationship Id="rId5" Type="http://schemas.openxmlformats.org/officeDocument/2006/relationships/hyperlink" Target="http://www.cdc.gov/DiseasesConditions/" TargetMode="External"/><Relationship Id="rId4" Type="http://schemas.openxmlformats.org/officeDocument/2006/relationships/hyperlink" Target="http://www.ecdc.europa.eu/en/healthtopics/Pages/AZIndex.aspx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dc.europa.eu/en/publications-data/zika-virus-disease-epidemic-preparedness-planning-guide-diseases-transmitted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rthcalendar.net/_php/ReligionSearch.php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festivals.iloveindia.com/festival-calendar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vaccine-schedule.ecdc.europa.e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ho.int/teams/immunization-vaccines-and-biologicals/policies/who-recommendations-for-routine-immunization---summary-tables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5"/>
          <p:cNvSpPr txBox="1">
            <a:spLocks noChangeArrowheads="1"/>
          </p:cNvSpPr>
          <p:nvPr/>
        </p:nvSpPr>
        <p:spPr bwMode="auto">
          <a:xfrm>
            <a:off x="1528557" y="2186810"/>
            <a:ext cx="819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u="none">
                <a:solidFill>
                  <a:schemeClr val="bg2"/>
                </a:solidFill>
                <a:latin typeface="Arial" charset="0"/>
                <a:cs typeface="Arial" charset="0"/>
              </a:rPr>
              <a:t>В данном блоке мы рассмотрим тему: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Добро пожаловать</a:t>
            </a:r>
          </a:p>
        </p:txBody>
      </p:sp>
      <p:sp>
        <p:nvSpPr>
          <p:cNvPr id="12" name="Rettangolo 11"/>
          <p:cNvSpPr/>
          <p:nvPr/>
        </p:nvSpPr>
        <p:spPr bwMode="auto">
          <a:xfrm>
            <a:off x="990185" y="1514982"/>
            <a:ext cx="8924925" cy="1377950"/>
          </a:xfrm>
          <a:prstGeom prst="rect">
            <a:avLst/>
          </a:prstGeom>
          <a:noFill/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/>
          </a:p>
        </p:txBody>
      </p:sp>
      <p:sp>
        <p:nvSpPr>
          <p:cNvPr id="15365" name="CasellaDiTesto 10"/>
          <p:cNvSpPr txBox="1">
            <a:spLocks noChangeArrowheads="1"/>
          </p:cNvSpPr>
          <p:nvPr/>
        </p:nvSpPr>
        <p:spPr bwMode="auto">
          <a:xfrm>
            <a:off x="6306694" y="2353471"/>
            <a:ext cx="1771960" cy="54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u="none" dirty="0">
                <a:solidFill>
                  <a:srgbClr val="69AE23"/>
                </a:solidFill>
                <a:latin typeface="MetaPro-Black" pitchFamily="50" charset="0"/>
              </a:rPr>
              <a:t>Анализ</a:t>
            </a:r>
          </a:p>
        </p:txBody>
      </p:sp>
      <p:sp>
        <p:nvSpPr>
          <p:cNvPr id="21" name="Parentesi graffa aperta 20"/>
          <p:cNvSpPr/>
          <p:nvPr/>
        </p:nvSpPr>
        <p:spPr bwMode="auto">
          <a:xfrm rot="5401481" flipH="1">
            <a:off x="6220776" y="4677264"/>
            <a:ext cx="436075" cy="2444760"/>
          </a:xfrm>
          <a:prstGeom prst="leftBrace">
            <a:avLst>
              <a:gd name="adj1" fmla="val 36673"/>
              <a:gd name="adj2" fmla="val 50283"/>
            </a:avLst>
          </a:prstGeom>
          <a:solidFill>
            <a:srgbClr val="EAEAEA"/>
          </a:solidFill>
          <a:ln w="76200" cap="flat" cmpd="sng" algn="ctr">
            <a:noFill/>
            <a:prstDash val="solid"/>
            <a:bevel/>
            <a:headEnd type="none" w="lg" len="lg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sng" strike="noStrike" cap="none" normalizeH="0" baseline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Microsoft Sans Serif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490" y="4371775"/>
            <a:ext cx="6194584" cy="2601910"/>
          </a:xfrm>
          <a:prstGeom prst="rect">
            <a:avLst/>
          </a:prstGeom>
        </p:spPr>
      </p:pic>
      <p:sp>
        <p:nvSpPr>
          <p:cNvPr id="41" name="Chevron 40"/>
          <p:cNvSpPr/>
          <p:nvPr/>
        </p:nvSpPr>
        <p:spPr>
          <a:xfrm>
            <a:off x="5526835" y="4825259"/>
            <a:ext cx="600947" cy="1118362"/>
          </a:xfrm>
          <a:prstGeom prst="chevron">
            <a:avLst>
              <a:gd name="adj" fmla="val 62310"/>
            </a:avLst>
          </a:prstGeom>
          <a:solidFill>
            <a:srgbClr val="70AD47">
              <a:lumMod val="20000"/>
              <a:lumOff val="80000"/>
            </a:srgbClr>
          </a:solidFill>
          <a:ln>
            <a:noFill/>
          </a:ln>
          <a:effectLst/>
        </p:spPr>
      </p:sp>
      <p:sp>
        <p:nvSpPr>
          <p:cNvPr id="43" name="Oval 42"/>
          <p:cNvSpPr/>
          <p:nvPr/>
        </p:nvSpPr>
        <p:spPr>
          <a:xfrm flipH="1">
            <a:off x="7493605" y="4825259"/>
            <a:ext cx="464938" cy="453535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4" name="Oval 43"/>
          <p:cNvSpPr/>
          <p:nvPr/>
        </p:nvSpPr>
        <p:spPr>
          <a:xfrm flipH="1">
            <a:off x="8173350" y="5237697"/>
            <a:ext cx="561354" cy="465523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5" name="Oval 44"/>
          <p:cNvSpPr/>
          <p:nvPr/>
        </p:nvSpPr>
        <p:spPr>
          <a:xfrm flipH="1">
            <a:off x="8013670" y="4789232"/>
            <a:ext cx="510626" cy="482026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6" name="TextBox 45"/>
          <p:cNvSpPr txBox="1"/>
          <p:nvPr/>
        </p:nvSpPr>
        <p:spPr>
          <a:xfrm>
            <a:off x="7438478" y="4888807"/>
            <a:ext cx="656655" cy="28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40" u="none">
                <a:solidFill>
                  <a:prstClr val="black"/>
                </a:solidFill>
                <a:latin typeface="Calibri" panose="020F0502020204030204"/>
              </a:rPr>
              <a:t>Сигнал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47646" y="5280365"/>
            <a:ext cx="4920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Событие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958847" y="4922723"/>
            <a:ext cx="647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u="none">
                <a:solidFill>
                  <a:prstClr val="black"/>
                </a:solidFill>
                <a:latin typeface="Calibri" panose="020F0502020204030204"/>
              </a:rPr>
              <a:t>Угроза</a:t>
            </a:r>
          </a:p>
        </p:txBody>
      </p:sp>
      <p:sp>
        <p:nvSpPr>
          <p:cNvPr id="49" name="Chevron 48"/>
          <p:cNvSpPr/>
          <p:nvPr/>
        </p:nvSpPr>
        <p:spPr>
          <a:xfrm>
            <a:off x="6507524" y="4770657"/>
            <a:ext cx="761088" cy="1001201"/>
          </a:xfrm>
          <a:prstGeom prst="chevron">
            <a:avLst>
              <a:gd name="adj" fmla="val 62709"/>
            </a:avLst>
          </a:prstGeom>
          <a:solidFill>
            <a:srgbClr val="70AD47">
              <a:lumMod val="20000"/>
              <a:lumOff val="80000"/>
            </a:srgbClr>
          </a:solidFill>
          <a:ln>
            <a:noFill/>
          </a:ln>
          <a:effectLst/>
        </p:spPr>
      </p:sp>
      <p:sp>
        <p:nvSpPr>
          <p:cNvPr id="50" name="TextBox 49"/>
          <p:cNvSpPr txBox="1"/>
          <p:nvPr/>
        </p:nvSpPr>
        <p:spPr>
          <a:xfrm>
            <a:off x="4899811" y="3228289"/>
            <a:ext cx="430118" cy="13983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95" u="none" dirty="0">
                <a:solidFill>
                  <a:prstClr val="black"/>
                </a:solidFill>
                <a:latin typeface="Calibri" panose="020F0502020204030204"/>
              </a:rPr>
              <a:t>Скрининг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09248" y="3589280"/>
            <a:ext cx="430118" cy="11864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95" u="none" dirty="0">
                <a:solidFill>
                  <a:prstClr val="black"/>
                </a:solidFill>
                <a:latin typeface="Calibri" panose="020F0502020204030204"/>
              </a:rPr>
              <a:t>Фильтрация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65110" y="3535503"/>
            <a:ext cx="430118" cy="11864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95" u="none" dirty="0">
                <a:solidFill>
                  <a:prstClr val="black"/>
                </a:solidFill>
                <a:latin typeface="Calibri" panose="020F0502020204030204"/>
              </a:rPr>
              <a:t>Проверка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192674" y="5414025"/>
            <a:ext cx="1151066" cy="255030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41630" tIns="41630" rIns="41630" bIns="41630" numCol="1" spcCol="1270" anchor="ctr" anchorCtr="0">
            <a:noAutofit/>
          </a:bodyPr>
          <a:lstStyle/>
          <a:p>
            <a:pPr marL="0" marR="0" lvl="0" indent="0" defTabSz="145699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cap="none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Предметы интереса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12253" y="6134970"/>
            <a:ext cx="1031738" cy="651413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41630" tIns="41630" rIns="41630" bIns="41630" numCol="1" spcCol="1270" anchor="ctr" anchorCtr="0">
            <a:noAutofit/>
          </a:bodyPr>
          <a:lstStyle/>
          <a:p>
            <a:pPr marL="0" marR="0" lvl="0" indent="0" defTabSz="145699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2400" u="none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Последующие действия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53866" y="3589280"/>
            <a:ext cx="430118" cy="113268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95" u="none" dirty="0">
                <a:solidFill>
                  <a:prstClr val="black"/>
                </a:solidFill>
                <a:latin typeface="Calibri" panose="020F0502020204030204"/>
              </a:rPr>
              <a:t>Анализ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AF2878-6BAD-459C-822E-1ADF92D60B70}"/>
              </a:ext>
            </a:extLst>
          </p:cNvPr>
          <p:cNvSpPr txBox="1"/>
          <p:nvPr/>
        </p:nvSpPr>
        <p:spPr>
          <a:xfrm>
            <a:off x="3330445" y="5050283"/>
            <a:ext cx="124604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u="none">
                <a:latin typeface="+mn-lt"/>
              </a:rPr>
              <a:t>Информация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0040" y="1295400"/>
            <a:ext cx="4980625" cy="46307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>
                <a:solidFill>
                  <a:srgbClr val="002060"/>
                </a:solidFill>
              </a:rPr>
              <a:t>Пример</a:t>
            </a:r>
          </a:p>
          <a:p>
            <a:pPr marL="0" indent="0">
              <a:buNone/>
            </a:pPr>
            <a:r>
              <a:rPr lang="ru-RU" sz="2400">
                <a:solidFill>
                  <a:srgbClr val="002060"/>
                </a:solidFill>
              </a:rPr>
              <a:t>Здоровье мигрантов в ЕС/ЕЭЗ</a:t>
            </a:r>
          </a:p>
          <a:p>
            <a:pPr marL="0" indent="0">
              <a:buNone/>
            </a:pPr>
            <a:r>
              <a:rPr lang="ru-RU" sz="1600"/>
              <a:t>Рост темпов миграции в страны ЕС/ЕЭЗ и внутри них в последние годы</a:t>
            </a:r>
          </a:p>
          <a:p>
            <a:pPr marL="0" indent="0">
              <a:buNone/>
            </a:pPr>
            <a:r>
              <a:rPr lang="ru-RU" sz="1600"/>
              <a:t>Мигранты – это беженцы, просители убежища, и другие лица, спасающиеся от политической или экономической нестабильности</a:t>
            </a:r>
          </a:p>
          <a:p>
            <a:pPr marL="0" indent="0">
              <a:buNone/>
            </a:pPr>
            <a:r>
              <a:rPr lang="ru-RU" sz="1600"/>
              <a:t>Они особенно уязвимы к инфекционным заболеваниям, таким как туберкулез, ВИЧ, гепатит В и С. </a:t>
            </a:r>
          </a:p>
          <a:p>
            <a:pPr marL="0" indent="0">
              <a:buNone/>
            </a:pPr>
            <a:r>
              <a:rPr lang="ru-RU" sz="1600"/>
              <a:t>Уровень иммунизации может быть низким в их стране происхождения. Они более подвержены заболеваниям, которые можно предотвратить с помощью вакцинации (корь, свинка, краснуха, дифтерия, столбняк, коклюш, полиомиелит). </a:t>
            </a:r>
          </a:p>
          <a:p>
            <a:pPr marL="0" indent="0">
              <a:buNone/>
            </a:pPr>
            <a:r>
              <a:rPr lang="ru-RU" sz="1600"/>
              <a:t>Более серьезные последствия для здоровья, обусловленные множеством факторов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305" y="2123855"/>
            <a:ext cx="5472100" cy="341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22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5980" y="1032120"/>
            <a:ext cx="1332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</a:pPr>
            <a:r>
              <a:rPr lang="ru-RU" sz="2400" u="none">
                <a:solidFill>
                  <a:srgbClr val="FF0000"/>
                </a:solidFill>
                <a:latin typeface="Tahoma"/>
              </a:rPr>
              <a:t>Пример</a:t>
            </a:r>
          </a:p>
        </p:txBody>
      </p:sp>
      <p:sp>
        <p:nvSpPr>
          <p:cNvPr id="3" name="Rectangle 2"/>
          <p:cNvSpPr/>
          <p:nvPr/>
        </p:nvSpPr>
        <p:spPr>
          <a:xfrm>
            <a:off x="315110" y="1628800"/>
            <a:ext cx="1116124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400" u="none" dirty="0"/>
              <a:t>Каковы факторы, повышающие подверженность мигрантов инфекционным заболеваниям? </a:t>
            </a:r>
          </a:p>
          <a:p>
            <a:pPr algn="l"/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Демографический профиль, особенности заболеваний и слабые системы здравоохранения в странах происхождения</a:t>
            </a:r>
          </a:p>
          <a:p>
            <a:pPr algn="l"/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Опасное для здоровья поведение, подверженность опасным миграционным перемещениям, повышающим риск инфекционных заболеваний</a:t>
            </a:r>
          </a:p>
          <a:p>
            <a:pPr algn="l"/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Плохие условия жизни в принимающих странах (например, центры временного размещения, их переполненность или совместное жилье)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Экономические барьеры в принимающих странах, которые ограничивают или препятствуют доступу к медицинским услугам </a:t>
            </a:r>
          </a:p>
          <a:p>
            <a:pPr algn="l"/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Социальные факторы, включая стигматизацию, дискриминацию и изоляцию</a:t>
            </a:r>
          </a:p>
          <a:p>
            <a:pPr algn="l"/>
            <a:endParaRPr lang="en-GB" sz="1400" u="none" dirty="0"/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ru-RU" sz="1400" u="none" dirty="0"/>
              <a:t>Культурные и правовые барьеры, включая язык, религию, убеждения в отношении здоровья и отсутствие права на медицинскую помощь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05220" y="5825880"/>
            <a:ext cx="863874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none" dirty="0"/>
              <a:t>Этот пример показывает, насколько политические и экономические условия влияют на здоровье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3634844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7" y="865188"/>
            <a:ext cx="7478507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 u="none">
                <a:latin typeface="Arial" charset="0"/>
                <a:cs typeface="Times New Roman" pitchFamily="18" charset="0"/>
              </a:rPr>
              <a:t>Взаимосвязь животное-человек-окружающая среда</a:t>
            </a:r>
          </a:p>
        </p:txBody>
      </p:sp>
      <p:sp>
        <p:nvSpPr>
          <p:cNvPr id="8" name="Rettangolo 7"/>
          <p:cNvSpPr/>
          <p:nvPr/>
        </p:nvSpPr>
        <p:spPr>
          <a:xfrm>
            <a:off x="10953750" y="3359150"/>
            <a:ext cx="6667500" cy="41365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u="none"/>
              <a:t>Животные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Всемирная организация по охране здоровья животных: </a:t>
            </a:r>
            <a:r>
              <a:rPr lang="ru-RU" u="none">
                <a:hlinkClick r:id="rId3"/>
              </a:rPr>
              <a:t>http://www.oie.int/fr/info/fr_urgences.htm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Продовольственная и сельскохозяйственная организация ООН: </a:t>
            </a:r>
            <a:r>
              <a:rPr lang="ru-RU" u="none">
                <a:hlinkClick r:id="rId4"/>
              </a:rPr>
              <a:t>http://empres-i.fao.org/empres-i/home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Миграция птиц: </a:t>
            </a:r>
            <a:r>
              <a:rPr lang="ru-RU" u="none">
                <a:hlinkClick r:id="rId5"/>
              </a:rPr>
              <a:t>http://www.unep-aewa.org/news/latest_news.htm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Инвазивные виды в Европе: </a:t>
            </a:r>
            <a:r>
              <a:rPr lang="ru-RU" u="none">
                <a:hlinkClick r:id="rId6"/>
              </a:rPr>
              <a:t>http://www.europe-aliens.org/index.jsp</a:t>
            </a:r>
            <a:r>
              <a:rPr lang="ru-RU" u="none"/>
              <a:t> </a:t>
            </a:r>
            <a:r>
              <a:rPr lang="ru-RU" u="none">
                <a:hlinkClick r:id="rId7"/>
              </a:rPr>
              <a:t>http://www.issg.org/index.html</a:t>
            </a:r>
          </a:p>
          <a:p>
            <a:pPr lvl="1" algn="l">
              <a:buFont typeface="Arial" pitchFamily="34" charset="0"/>
              <a:buChar char="•"/>
              <a:defRPr/>
            </a:pPr>
            <a:endParaRPr lang="en-GB" u="none" dirty="0"/>
          </a:p>
          <a:p>
            <a:pPr marL="0" lvl="1" algn="l">
              <a:defRPr/>
            </a:pPr>
            <a:r>
              <a:rPr lang="ru-RU" u="none"/>
              <a:t>Переносчики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ЦПКЗ: </a:t>
            </a:r>
            <a:r>
              <a:rPr lang="ru-RU" u="none">
                <a:hlinkClick r:id="rId8"/>
              </a:rPr>
              <a:t>http://www.cdc.gov/ncidod/dvbid/index.html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ЕЦПКЗ: </a:t>
            </a:r>
            <a:r>
              <a:rPr lang="ru-RU" u="none">
                <a:hlinkClick r:id="rId9"/>
              </a:rPr>
              <a:t>http://www.ecdc.europa.eu/en/activities/diseaseprogrammes/Pages/VBORNET.aspx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ru-RU" u="none"/>
              <a:t>EDEN: </a:t>
            </a:r>
            <a:r>
              <a:rPr lang="ru-RU" u="none">
                <a:hlinkClick r:id="rId10"/>
              </a:rPr>
              <a:t>http://ergodd.zoo.ox.ac.uk/eden/index.php?p=82</a:t>
            </a:r>
          </a:p>
          <a:p>
            <a:pPr lvl="1" algn="l">
              <a:buFont typeface="Arial" pitchFamily="34" charset="0"/>
              <a:buChar char="•"/>
              <a:defRPr/>
            </a:pPr>
            <a:endParaRPr lang="en-GB" u="none" dirty="0"/>
          </a:p>
          <a:p>
            <a:pPr marL="0" lvl="1" algn="l">
              <a:defRPr/>
            </a:pPr>
            <a:r>
              <a:rPr lang="ru-RU" u="none"/>
              <a:t>Климат</a:t>
            </a:r>
          </a:p>
          <a:p>
            <a:pPr marL="40005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ООН: </a:t>
            </a: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11"/>
              </a:rPr>
              <a:t>https://worldweather.wmo.int/ru/home.html</a:t>
            </a:r>
          </a:p>
          <a:p>
            <a:pPr marL="40005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Европа: </a:t>
            </a: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12"/>
              </a:rPr>
              <a:t>http://www.meteoalarm.eu/</a:t>
            </a:r>
          </a:p>
          <a:p>
            <a:pPr marL="40005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Национальные метеорологические службы:</a:t>
            </a: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13"/>
              </a:rPr>
              <a:t>http://www.wmo.int/pages/members/region6_en.html</a:t>
            </a:r>
          </a:p>
          <a:p>
            <a:pPr marL="40005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климатическое прогнозирование: </a:t>
            </a:r>
            <a:r>
              <a:rPr lang="ru-RU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14"/>
              </a:rPr>
              <a:t>http://french.wunderground.com/</a:t>
            </a:r>
          </a:p>
          <a:p>
            <a:pPr lvl="1" algn="l">
              <a:buFont typeface="Arial" pitchFamily="34" charset="0"/>
              <a:buChar char="•"/>
              <a:defRPr/>
            </a:pPr>
            <a:endParaRPr lang="en-GB" u="none" dirty="0"/>
          </a:p>
        </p:txBody>
      </p:sp>
      <p:sp>
        <p:nvSpPr>
          <p:cNvPr id="9" name="Rettangolo 8"/>
          <p:cNvSpPr/>
          <p:nvPr/>
        </p:nvSpPr>
        <p:spPr>
          <a:xfrm>
            <a:off x="8880603" y="6444335"/>
            <a:ext cx="179116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 algn="r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Источники информации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00844" y="1477241"/>
            <a:ext cx="8496300" cy="5380759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Взаимосвязь животное-человек-окружающая среда – ключевой этап на стадии анализа. При этом в анализе рассматриваются вопросы общественного здоровья, здоровья животных и окружающая среда.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cs typeface="Times New Roman" pitchFamily="18" charset="0"/>
              </a:rPr>
              <a:t>В ходе анализа должны быть рассмотрены следующие вопросы болезней с участием животных: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Наблюдается ли в пораженной зоне скопление животных?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Присутствуют ли в данной местности переносчики инфекции? И какие именно? </a:t>
            </a:r>
            <a:r>
              <a:rPr lang="ru-RU" b="1" u="none" dirty="0">
                <a:latin typeface="Arial" charset="0"/>
                <a:cs typeface="Times New Roman" pitchFamily="18" charset="0"/>
              </a:rPr>
              <a:t>[например, </a:t>
            </a:r>
            <a:r>
              <a:rPr lang="ru-RU" b="1" u="none" dirty="0" err="1">
                <a:latin typeface="Arial" charset="0"/>
                <a:cs typeface="Times New Roman" pitchFamily="18" charset="0"/>
              </a:rPr>
              <a:t>Vectornet</a:t>
            </a:r>
            <a:r>
              <a:rPr lang="ru-RU" b="1" u="none" dirty="0">
                <a:latin typeface="Arial" charset="0"/>
                <a:cs typeface="Times New Roman" pitchFamily="18" charset="0"/>
              </a:rPr>
              <a:t> / ЕЦПКЗ – слайд с примером]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Могут ли быть поражены животные? Если да, являются ли потенциальные животные объектом миграции / коммерческой торговли?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Были ли уже случаи заражения животных в этой местности? Каково взаимодействие между людьми, животными и окружающей средой (включая переносчиков инфекции) </a:t>
            </a:r>
            <a:r>
              <a:rPr lang="ru-RU" b="1" u="none" dirty="0">
                <a:latin typeface="Arial" charset="0"/>
                <a:cs typeface="Times New Roman" pitchFamily="18" charset="0"/>
              </a:rPr>
              <a:t>[напр., Западно-Нильская лихорадка – слайд с примером]</a:t>
            </a:r>
            <a:r>
              <a:rPr lang="ru-RU" u="none" dirty="0">
                <a:latin typeface="Arial" charset="0"/>
                <a:cs typeface="Times New Roman" pitchFamily="18" charset="0"/>
              </a:rPr>
              <a:t>?</a:t>
            </a:r>
          </a:p>
          <a:p>
            <a:pPr marL="285750" lvl="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endParaRPr lang="en-GB" u="none" dirty="0">
              <a:latin typeface="Arial" charset="0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Климатический фактор может также влиять на подверженность воздействию, популяцию переносчиков и резервуар заболевания. Климат также может влиять на меры контроля, что следует учитывать при анализе.</a:t>
            </a:r>
          </a:p>
          <a:p>
            <a:pPr marL="285750" lvl="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Каково влияние климата (прошлое, настоящее и будущее) на это событие?</a:t>
            </a:r>
          </a:p>
          <a:p>
            <a:pPr marL="285750" lvl="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Может ли текущее время года благоприятствовать дальнейшей передаче инфекции переносчиками? 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b="1" u="none" dirty="0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125" y="3654025"/>
            <a:ext cx="3600400" cy="1720722"/>
          </a:xfrm>
        </p:spPr>
        <p:txBody>
          <a:bodyPr/>
          <a:lstStyle/>
          <a:p>
            <a:pPr marL="0" indent="0">
              <a:buNone/>
            </a:pPr>
            <a:r>
              <a:rPr lang="ru-RU" sz="1100">
                <a:hlinkClick r:id="rId3"/>
              </a:rPr>
              <a:t>https://www.ecdc.europa.eu/en/about-us/partnerships-and-networks/disease-and-laboratory-networks/vector-net</a:t>
            </a:r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r>
              <a:rPr lang="ru-RU" sz="1100"/>
              <a:t>Карта взята из: </a:t>
            </a:r>
            <a:r>
              <a:rPr lang="ru-RU" sz="1100">
                <a:hlinkClick r:id="rId4"/>
              </a:rPr>
              <a:t>https://www.ecdc.europa.eu/sites/default/files/images/map-Invasive-mosquito-distribution-July-2019.png</a:t>
            </a:r>
            <a:r>
              <a:rPr lang="ru-RU" sz="110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554" y="1476654"/>
            <a:ext cx="6165760" cy="43545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4607" y="1557593"/>
            <a:ext cx="3371436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u="none">
                <a:latin typeface="+mn-lt"/>
              </a:rPr>
              <a:t>VECTOR NET в ЕС, пример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91A2AE-A53C-418D-A4C4-603A7B1C09E9}"/>
              </a:ext>
            </a:extLst>
          </p:cNvPr>
          <p:cNvSpPr txBox="1"/>
          <p:nvPr/>
        </p:nvSpPr>
        <p:spPr>
          <a:xfrm>
            <a:off x="6525800" y="1571443"/>
            <a:ext cx="248568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none" dirty="0">
                <a:latin typeface="+mn-lt"/>
              </a:rPr>
              <a:t>Инвазивный москит, </a:t>
            </a:r>
            <a:r>
              <a:rPr lang="ru-RU" u="none" dirty="0">
                <a:latin typeface="+mn-lt"/>
              </a:rPr>
              <a:t> июль 2019 г.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A28940-3FCC-41D6-91FF-34C849077D36}"/>
              </a:ext>
            </a:extLst>
          </p:cNvPr>
          <p:cNvSpPr txBox="1"/>
          <p:nvPr/>
        </p:nvSpPr>
        <p:spPr>
          <a:xfrm>
            <a:off x="4455570" y="2162891"/>
            <a:ext cx="85509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" u="none" dirty="0">
                <a:latin typeface="+mn-lt"/>
              </a:rPr>
              <a:t>Продолжается деятельность по надзору за переносчиками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505046-7DAB-4581-8F5A-099C768F8039}"/>
              </a:ext>
            </a:extLst>
          </p:cNvPr>
          <p:cNvSpPr txBox="1"/>
          <p:nvPr/>
        </p:nvSpPr>
        <p:spPr>
          <a:xfrm>
            <a:off x="4455568" y="2364394"/>
            <a:ext cx="855095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" u="none" dirty="0">
                <a:latin typeface="+mn-lt"/>
              </a:rPr>
              <a:t>Деятельность по надзору за переносчиками не ведется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DEB274-D7E2-4667-B628-91501AD07BFF}"/>
              </a:ext>
            </a:extLst>
          </p:cNvPr>
          <p:cNvSpPr txBox="1"/>
          <p:nvPr/>
        </p:nvSpPr>
        <p:spPr>
          <a:xfrm>
            <a:off x="4455568" y="2536445"/>
            <a:ext cx="855095" cy="14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" u="none" dirty="0">
                <a:latin typeface="+mn-lt"/>
              </a:rPr>
              <a:t>Данные отсутствуют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FE9404-5DB1-4FC2-8949-667B450305E1}"/>
              </a:ext>
            </a:extLst>
          </p:cNvPr>
          <p:cNvSpPr txBox="1"/>
          <p:nvPr/>
        </p:nvSpPr>
        <p:spPr>
          <a:xfrm>
            <a:off x="4455568" y="2684178"/>
            <a:ext cx="855095" cy="14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" u="none" dirty="0">
                <a:latin typeface="+mn-lt"/>
              </a:rPr>
              <a:t>Неизвестно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17D2B9-C882-4721-BF08-07D0B0CB4AA7}"/>
              </a:ext>
            </a:extLst>
          </p:cNvPr>
          <p:cNvSpPr txBox="1"/>
          <p:nvPr/>
        </p:nvSpPr>
        <p:spPr>
          <a:xfrm>
            <a:off x="4770607" y="3383995"/>
            <a:ext cx="54005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Мальта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2008F8-3ABA-4D2E-956C-BA4F0B143A70}"/>
              </a:ext>
            </a:extLst>
          </p:cNvPr>
          <p:cNvSpPr txBox="1"/>
          <p:nvPr/>
        </p:nvSpPr>
        <p:spPr>
          <a:xfrm>
            <a:off x="4770605" y="3633216"/>
            <a:ext cx="54005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Монако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A022F1-2363-4FCB-BBF5-23C094C00045}"/>
              </a:ext>
            </a:extLst>
          </p:cNvPr>
          <p:cNvSpPr txBox="1"/>
          <p:nvPr/>
        </p:nvSpPr>
        <p:spPr>
          <a:xfrm>
            <a:off x="4770605" y="3876195"/>
            <a:ext cx="675075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Сан-Марино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D7D315-3933-4AE4-836D-48F2ACCD1B7E}"/>
              </a:ext>
            </a:extLst>
          </p:cNvPr>
          <p:cNvSpPr txBox="1"/>
          <p:nvPr/>
        </p:nvSpPr>
        <p:spPr>
          <a:xfrm>
            <a:off x="4770605" y="4108913"/>
            <a:ext cx="54005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Гибралтар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3AD468-4BAA-49C9-9BFE-ABC252BCBDDB}"/>
              </a:ext>
            </a:extLst>
          </p:cNvPr>
          <p:cNvSpPr txBox="1"/>
          <p:nvPr/>
        </p:nvSpPr>
        <p:spPr>
          <a:xfrm>
            <a:off x="4770605" y="4366929"/>
            <a:ext cx="67507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Лихтенштейн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F80C89-DB50-42EB-B9B6-5039CAA25202}"/>
              </a:ext>
            </a:extLst>
          </p:cNvPr>
          <p:cNvSpPr txBox="1"/>
          <p:nvPr/>
        </p:nvSpPr>
        <p:spPr>
          <a:xfrm>
            <a:off x="4770605" y="4622545"/>
            <a:ext cx="6300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 dirty="0">
                <a:latin typeface="+mn-lt"/>
              </a:rPr>
              <a:t>Азорские острова (Португалия)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CA07C6-21CA-4B28-95FB-D4FC798F4026}"/>
              </a:ext>
            </a:extLst>
          </p:cNvPr>
          <p:cNvSpPr txBox="1"/>
          <p:nvPr/>
        </p:nvSpPr>
        <p:spPr>
          <a:xfrm>
            <a:off x="4725600" y="4841362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 dirty="0">
                <a:latin typeface="+mn-lt"/>
              </a:rPr>
              <a:t>Канарские острова (Испания)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0A3221-2917-43CC-A135-3064EABC3968}"/>
              </a:ext>
            </a:extLst>
          </p:cNvPr>
          <p:cNvSpPr txBox="1"/>
          <p:nvPr/>
        </p:nvSpPr>
        <p:spPr>
          <a:xfrm>
            <a:off x="4770605" y="5101559"/>
            <a:ext cx="6610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 dirty="0">
                <a:latin typeface="+mn-lt"/>
              </a:rPr>
              <a:t>Мадейра (Португалия)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61F236-06FD-4303-A627-B47B6A87E455}"/>
              </a:ext>
            </a:extLst>
          </p:cNvPr>
          <p:cNvSpPr txBox="1"/>
          <p:nvPr/>
        </p:nvSpPr>
        <p:spPr>
          <a:xfrm>
            <a:off x="4725600" y="5324025"/>
            <a:ext cx="765086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>
                <a:latin typeface="+mn-lt"/>
              </a:rPr>
              <a:t>Ян Майен (Норвегия)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44F642-E34A-4FB0-A543-A21536F572C3}"/>
              </a:ext>
            </a:extLst>
          </p:cNvPr>
          <p:cNvSpPr txBox="1"/>
          <p:nvPr/>
        </p:nvSpPr>
        <p:spPr>
          <a:xfrm>
            <a:off x="4365560" y="5498339"/>
            <a:ext cx="5985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400" u="none" dirty="0">
                <a:latin typeface="+mn-lt"/>
              </a:rPr>
              <a:t>ЕЦПКЗ и Европейское агентство по безопасности продуктов питания, карта опубликована 2 июля 2019 г. Данные, представленные на данной карте, собраны в рамках проекта </a:t>
            </a:r>
            <a:r>
              <a:rPr lang="ru-RU" sz="400" u="none" dirty="0" err="1">
                <a:latin typeface="+mn-lt"/>
              </a:rPr>
              <a:t>VectorNet</a:t>
            </a:r>
            <a:r>
              <a:rPr lang="ru-RU" sz="400" u="none" dirty="0">
                <a:latin typeface="+mn-lt"/>
              </a:rPr>
              <a:t>. Карты проверяются внешними экспертами до их публикации. Пожалуйста, обратите внимание, что изображенные данные не отражают официальную позицию стран. * Страны / регионы отображаются в различных масштабах для облегчения их визуализации. Административные границы © </a:t>
            </a:r>
            <a:r>
              <a:rPr lang="ru-RU" sz="400" u="none" dirty="0" err="1">
                <a:latin typeface="+mn-lt"/>
              </a:rPr>
              <a:t>EuroGraphics</a:t>
            </a:r>
            <a:r>
              <a:rPr lang="ru-RU" sz="400" u="none" dirty="0">
                <a:latin typeface="+mn-lt"/>
              </a:rPr>
              <a:t>, UNFAO, </a:t>
            </a:r>
            <a:r>
              <a:rPr lang="ru-RU" sz="400" u="none" dirty="0" err="1">
                <a:latin typeface="+mn-lt"/>
              </a:rPr>
              <a:t>TurkStat</a:t>
            </a:r>
            <a:r>
              <a:rPr lang="ru-RU" sz="400" u="none" dirty="0">
                <a:latin typeface="+mn-lt"/>
              </a:rPr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4EB9E0-DA8A-4501-9667-F9A123BADA11}"/>
              </a:ext>
            </a:extLst>
          </p:cNvPr>
          <p:cNvSpPr txBox="1"/>
          <p:nvPr/>
        </p:nvSpPr>
        <p:spPr>
          <a:xfrm>
            <a:off x="4320554" y="3003006"/>
            <a:ext cx="94510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500" b="1" u="none" dirty="0">
                <a:latin typeface="+mn-lt"/>
              </a:rPr>
              <a:t>Страны/регионы, не просматриваемые на общей карте*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972B4C-4BA4-4A4F-9744-17B755010AA0}"/>
              </a:ext>
            </a:extLst>
          </p:cNvPr>
          <p:cNvSpPr txBox="1"/>
          <p:nvPr/>
        </p:nvSpPr>
        <p:spPr>
          <a:xfrm>
            <a:off x="4365560" y="2029780"/>
            <a:ext cx="9451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500" b="1" u="none" dirty="0">
                <a:latin typeface="+mn-lt"/>
              </a:rPr>
              <a:t>Легенда</a:t>
            </a:r>
          </a:p>
        </p:txBody>
      </p:sp>
    </p:spTree>
    <p:extLst>
      <p:ext uri="{BB962C8B-B14F-4D97-AF65-F5344CB8AC3E}">
        <p14:creationId xmlns:p14="http://schemas.microsoft.com/office/powerpoint/2010/main" val="196223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225100" y="6428078"/>
            <a:ext cx="10306144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hlinkClick r:id="rId3"/>
              </a:rPr>
              <a:t>Источник: </a:t>
            </a:r>
            <a:r>
              <a:rPr lang="ru-RU">
                <a:hlinkClick r:id="rId4"/>
              </a:rPr>
              <a:t>https://www.ecdc.europa.eu/en/publications-data/west-nile-virus-europe-2019-outbreaks-among-equids-andor-birds-updated-29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1318" y="1718810"/>
            <a:ext cx="5939134" cy="419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0136" y="1808820"/>
            <a:ext cx="3240360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none" dirty="0">
                <a:latin typeface="+mn-lt"/>
              </a:rPr>
              <a:t>Пример вируса лихорадки Западного Нила в ЕС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B06FEE-E3A7-4031-A96F-0D356CE12754}"/>
              </a:ext>
            </a:extLst>
          </p:cNvPr>
          <p:cNvSpPr txBox="1"/>
          <p:nvPr/>
        </p:nvSpPr>
        <p:spPr>
          <a:xfrm>
            <a:off x="4304086" y="1767270"/>
            <a:ext cx="5591594" cy="3216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u="none" dirty="0">
                <a:latin typeface="+mn-lt"/>
              </a:rPr>
              <a:t>Распространение вспышек вируса западно-нильской лихорадки среди лошадей и/или птиц в Европейском союзе</a:t>
            </a:r>
          </a:p>
          <a:p>
            <a:r>
              <a:rPr lang="ru-RU" sz="700" u="none" dirty="0">
                <a:latin typeface="+mn-lt"/>
              </a:rPr>
              <a:t>Сезон передачи 2019 г.; последнее обновление данных 28 ноября 2019 г.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8DE432-5351-46CC-9BE6-2F943CC576E2}"/>
              </a:ext>
            </a:extLst>
          </p:cNvPr>
          <p:cNvSpPr txBox="1"/>
          <p:nvPr/>
        </p:nvSpPr>
        <p:spPr>
          <a:xfrm>
            <a:off x="4616646" y="3334358"/>
            <a:ext cx="1568058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700" u="none">
                <a:latin typeface="+mn-lt"/>
              </a:rPr>
              <a:t>Вспышки среди лошадиных и птиц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2CB8F6-EB41-466E-913E-64F8A8A3DF17}"/>
              </a:ext>
            </a:extLst>
          </p:cNvPr>
          <p:cNvSpPr txBox="1"/>
          <p:nvPr/>
        </p:nvSpPr>
        <p:spPr>
          <a:xfrm>
            <a:off x="4611251" y="3485420"/>
            <a:ext cx="1200970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700" u="none">
                <a:latin typeface="+mn-lt"/>
              </a:rPr>
              <a:t>Вспышки среди лошадиных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98CA1A-F45C-4F04-8B4E-B83219A2560E}"/>
              </a:ext>
            </a:extLst>
          </p:cNvPr>
          <p:cNvSpPr txBox="1"/>
          <p:nvPr/>
        </p:nvSpPr>
        <p:spPr>
          <a:xfrm>
            <a:off x="4611251" y="3627127"/>
            <a:ext cx="1107996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700" u="none" dirty="0">
                <a:latin typeface="+mn-lt"/>
              </a:rPr>
              <a:t>Вспышки среди птиц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077A1B-AA81-44CB-9768-25346447484B}"/>
              </a:ext>
            </a:extLst>
          </p:cNvPr>
          <p:cNvSpPr txBox="1"/>
          <p:nvPr/>
        </p:nvSpPr>
        <p:spPr>
          <a:xfrm>
            <a:off x="4609186" y="3872830"/>
            <a:ext cx="899605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700" u="none">
                <a:latin typeface="+mn-lt"/>
              </a:rPr>
              <a:t>Не зарегистрировано ни одного случая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85627B-B84A-4934-A74A-F2EA7F2637B6}"/>
              </a:ext>
            </a:extLst>
          </p:cNvPr>
          <p:cNvSpPr txBox="1"/>
          <p:nvPr/>
        </p:nvSpPr>
        <p:spPr>
          <a:xfrm>
            <a:off x="4609186" y="4014537"/>
            <a:ext cx="679994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ru-RU" sz="700" u="none">
                <a:latin typeface="+mn-lt"/>
              </a:rPr>
              <a:t>Не включено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80E819-7633-4C5C-A5E4-422E3C2A0F04}"/>
              </a:ext>
            </a:extLst>
          </p:cNvPr>
          <p:cNvSpPr txBox="1"/>
          <p:nvPr/>
        </p:nvSpPr>
        <p:spPr>
          <a:xfrm>
            <a:off x="9136090" y="5711537"/>
            <a:ext cx="1279517" cy="13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00" u="none" dirty="0">
                <a:latin typeface="+mn-lt"/>
              </a:rPr>
              <a:t>ЕЦПКЗ. Карта опубликована: 29 ноября 2019 г.</a:t>
            </a:r>
          </a:p>
        </p:txBody>
      </p:sp>
    </p:spTree>
    <p:extLst>
      <p:ext uri="{BB962C8B-B14F-4D97-AF65-F5344CB8AC3E}">
        <p14:creationId xmlns:p14="http://schemas.microsoft.com/office/powerpoint/2010/main" val="13880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pitchFamily="34" charset="0"/>
                <a:cs typeface="Arial" pitchFamily="34" charset="0"/>
              </a:rPr>
              <a:t>Значение стихийных бедствий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801350" y="3117850"/>
            <a:ext cx="6667500" cy="34163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Наводнения: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3"/>
              </a:rPr>
              <a:t>http://www.dartmouth.edu/~floods/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Ураганы: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4"/>
              </a:rPr>
              <a:t>http://www.nhc.noaa.gov/gtwo_epac.shtml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Извержения вулканов: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5"/>
              </a:rPr>
              <a:t>http://www.ssd.noaa.gov/VAAC/washington.html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Общие стихийные бедствия: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6"/>
              </a:rPr>
              <a:t>http://www.pdc.org/iweb/pdchome.html;jsessionid=3094F40AC5E3F84873332C9E6509BE21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7"/>
              </a:rPr>
              <a:t>http://www.usgs.gov/hazards/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8"/>
              </a:rPr>
              <a:t>http://www.gdacs.org/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9"/>
              </a:rPr>
              <a:t>http://iys.cidi.org/disaster/</a:t>
            </a:r>
          </a:p>
          <a:p>
            <a:pPr marL="0" lvl="1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Загрязнение воздуха: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10"/>
              </a:rPr>
              <a:t>http://www.airqualitynow.eu/comparing_home.php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5449" y="2197511"/>
            <a:ext cx="9205695" cy="3211709"/>
          </a:xfrm>
          <a:prstGeom prst="rect">
            <a:avLst/>
          </a:prstGeom>
        </p:spPr>
        <p:txBody>
          <a:bodyPr/>
          <a:lstStyle/>
          <a:p>
            <a:pPr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В ЭА должны быть определены все реальные / потенциальные стихийные бедствия, которые могут повлиять на возникновение вспышек заболеваний. Наводнения, землетрясения, цунами, извержения вулканов и ураганы могут оказывать прямое или косвенное воздействие на распространение болезни. </a:t>
            </a:r>
            <a:r>
              <a:rPr lang="ru-RU" sz="1600" b="1" u="none">
                <a:latin typeface="+mn-lt"/>
                <a:cs typeface="Times New Roman" pitchFamily="18" charset="0"/>
              </a:rPr>
              <a:t>[Пример: ураган ИРМА 2017 г.]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endParaRPr lang="en-US" sz="1600" u="none" dirty="0">
              <a:latin typeface="+mn-lt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latin typeface="+mn-lt"/>
                <a:cs typeface="Times New Roman" pitchFamily="18" charset="0"/>
              </a:rPr>
              <a:t>В ходе анализа должны быть рассмотрены следующие вопросы: </a:t>
            </a:r>
          </a:p>
          <a:p>
            <a:pPr marL="285750" lvl="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anose="020B0604020202020204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Являются ли стихийные бедствия причиной вспышки заболевания?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Как стихийное бедствие может повлиять на развитие вспышки заболевания?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Повлияло ли стихийное бедствие на осуществление мер контроля?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Наблюдается ли перемещение населения в результате стихийного бедствия? Функционируют ли по-прежнему службы здравоохранения? Предоставляются ли приюты для пострадавших в результате чрезвычайной ситуации?</a:t>
            </a:r>
          </a:p>
        </p:txBody>
      </p:sp>
      <p:sp>
        <p:nvSpPr>
          <p:cNvPr id="7" name="Rettangolo 8"/>
          <p:cNvSpPr/>
          <p:nvPr/>
        </p:nvSpPr>
        <p:spPr>
          <a:xfrm>
            <a:off x="8880603" y="6444335"/>
            <a:ext cx="179116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 algn="r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Источники информации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/>
              <a:t>В 2017 г. ураган Ирма, один из самых мощных ураганов, когда-либо зарегистрированных в Атлантическом океане, обрушился на несколько стран Карибского региона, включая некоторые Особые территории и Заморские страны и территории государств-членов Европейского союза, что привело к колоссальным разрушениям во всех пострадавших странах. </a:t>
            </a:r>
          </a:p>
          <a:p>
            <a:endParaRPr lang="en-GB" dirty="0"/>
          </a:p>
          <a:p>
            <a:r>
              <a:rPr lang="ru-RU"/>
              <a:t>Последствия такого урагана, как Ирма, представляют серьезную угрозу для здоровья местного населения, в первую очередь приводя к травмам и увечьям в острой фазе, а также к психическим расстройствам, в то же время они способствуют распространению инфекционных заболеваний в результате наводнений. Наводнения сопровождаются повышенным риском возникновения и распространения инфекционных заболеваний в результате перемещения людей, изменений в окружающей среде и повышенной уязвимости к существующим патогенным микроорганизмам.</a:t>
            </a:r>
          </a:p>
          <a:p>
            <a:endParaRPr lang="en-GB" dirty="0"/>
          </a:p>
          <a:p>
            <a:r>
              <a:rPr lang="ru-RU"/>
              <a:t>Оценка события ИРМА учитывала общий риск возникновения инфекционных заболеваний после урагана Ирма, который зависел от ранее существовавшей эпидемиологической картины распространения инфекционных заболеваний в этом регионе, а факторы, влияющие на их воздействие, рассматривались следующим образом:</a:t>
            </a:r>
          </a:p>
          <a:p>
            <a:pPr lvl="1"/>
            <a:r>
              <a:rPr lang="ru-RU"/>
              <a:t>степень первоначального ущерба, нанесенного ураганом</a:t>
            </a:r>
          </a:p>
          <a:p>
            <a:pPr lvl="1"/>
            <a:r>
              <a:rPr lang="ru-RU"/>
              <a:t>размер пострадавшего населения, в частности лиц с ограниченными жилищными возможностями</a:t>
            </a:r>
          </a:p>
          <a:p>
            <a:pPr lvl="1"/>
            <a:r>
              <a:rPr lang="ru-RU"/>
              <a:t>способность быстро восстанавливать основные системы обслуживания, доступ к питьевой воде и надлежащим санитарно-техническим средствам и обеспечение жильем</a:t>
            </a:r>
          </a:p>
          <a:p>
            <a:pPr lvl="1"/>
            <a:r>
              <a:rPr lang="ru-RU"/>
              <a:t>способность предотвращать, выявлять и контролировать распространение инфекционных заболеваний</a:t>
            </a:r>
          </a:p>
          <a:p>
            <a:pPr lvl="1"/>
            <a:r>
              <a:rPr lang="ru-RU"/>
              <a:t>климатические условия в ближайшие недели, которые могут еще больше ухудшить ситуацию в регионе в случае дальнейших штормов или сильных наводнений.</a:t>
            </a:r>
          </a:p>
        </p:txBody>
      </p:sp>
      <p:sp>
        <p:nvSpPr>
          <p:cNvPr id="3" name="Rectangle 2"/>
          <p:cNvSpPr/>
          <p:nvPr/>
        </p:nvSpPr>
        <p:spPr>
          <a:xfrm>
            <a:off x="135090" y="6129300"/>
            <a:ext cx="9226025" cy="237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050"/>
              <a:t>Источник:</a:t>
            </a:r>
            <a:br>
              <a:rPr lang="ru-RU" sz="1050"/>
            </a:br>
            <a:r>
              <a:rPr lang="ru-RU" sz="1050"/>
              <a:t>https://www.ecdc.europa.eu/sites/default/files/documents/RRA-hurricane-Irma-risk%20comm-diseases-in-affected-countries-8-sep-2017.pdf</a:t>
            </a:r>
          </a:p>
        </p:txBody>
      </p:sp>
    </p:spTree>
    <p:extLst>
      <p:ext uri="{BB962C8B-B14F-4D97-AF65-F5344CB8AC3E}">
        <p14:creationId xmlns:p14="http://schemas.microsoft.com/office/powerpoint/2010/main" val="65916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215" y="1858602"/>
            <a:ext cx="6729439" cy="46307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133745"/>
            <a:ext cx="1030622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u="none" dirty="0"/>
              <a:t>Ураган Ирма, отчет о ситуации, Европейские операции по защите гражданского населения и оказанию гуманитарной помощи, по состоянию на 8 сентября 2017 г.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105" y="6524096"/>
            <a:ext cx="9406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00" u="none" dirty="0"/>
              <a:t>Источник: Ежедневная карта ECHO от 8 сентября 2017 г., EC-JRC/ECHO. Портал картографического каталога Центра координации аварийного реагирования ERCC</a:t>
            </a:r>
          </a:p>
          <a:p>
            <a:pPr algn="l"/>
            <a:r>
              <a:rPr lang="ru-RU" sz="900" dirty="0">
                <a:hlinkClick r:id="rId3"/>
              </a:rPr>
              <a:t>https://erccportal.jrc.ec.europa.eu/getdailymap/docId/2220</a:t>
            </a:r>
          </a:p>
        </p:txBody>
      </p:sp>
    </p:spTree>
    <p:extLst>
      <p:ext uri="{BB962C8B-B14F-4D97-AF65-F5344CB8AC3E}">
        <p14:creationId xmlns:p14="http://schemas.microsoft.com/office/powerpoint/2010/main" val="281649074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9233702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 dirty="0">
                <a:solidFill>
                  <a:srgbClr val="69AE23"/>
                </a:solidFill>
                <a:latin typeface="Arial" pitchFamily="34" charset="0"/>
                <a:cs typeface="Arial" pitchFamily="34" charset="0"/>
              </a:rPr>
              <a:t>Готовность к чрезвычайным ситуациям в области общественного здоровья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801350" y="3340100"/>
            <a:ext cx="6667500" cy="31700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Информация о заболеваниях и мерах контроля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ВОЗ: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3"/>
              </a:rPr>
              <a:t>http://www.who.int/topics/en/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ЕЦПКЗ: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4"/>
              </a:rPr>
              <a:t>http://www.ecdc.europa.eu/en/healthtopics/Pages/AZIndex.aspx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ЦПКЗ: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5"/>
              </a:rPr>
              <a:t>http://www.cdc.gov/DiseasesConditions/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endParaRPr lang="en-GB" sz="160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Система здравоохранения:</a:t>
            </a:r>
          </a:p>
          <a:p>
            <a:pPr marL="287338" lvl="0" indent="-287338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ВОЗ: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6"/>
              </a:rPr>
              <a:t>http://www.who.int/gho/countries/en/index.html</a:t>
            </a:r>
          </a:p>
          <a:p>
            <a:pPr marL="287338" lvl="0" indent="-287338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Всемирный банк: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7"/>
              </a:rPr>
              <a:t>http://data.worldbank.org/topic/health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61987" y="1313765"/>
            <a:ext cx="9329197" cy="5625625"/>
          </a:xfrm>
          <a:prstGeom prst="rect">
            <a:avLst/>
          </a:prstGeom>
        </p:spPr>
        <p:txBody>
          <a:bodyPr/>
          <a:lstStyle/>
          <a:p>
            <a:pPr marL="287338" indent="-20638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u="none" dirty="0"/>
              <a:t>Готовность к ЧС в области общественного здоровья (PHEP) - это способность страны предотвращать чрезвычайные ситуации в области безопасности здоровья, быстро реагировать на них и ликвидировать их последствия,</a:t>
            </a:r>
          </a:p>
          <a:p>
            <a:pPr marL="287338" marR="0" lvl="0" indent="-287338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В ходе анализа должны быть получены ответы на следующие вопросы: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Существуют ли методы лечения болезни? 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Доступны ли меры контроля? 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Имеются ли в стране средства для их реализации? 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Имеется ли у пострадавшего населения доступ к системе здравоохранения?</a:t>
            </a:r>
          </a:p>
          <a:p>
            <a:pPr marL="285750" marR="0" lvl="0" indent="-2857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Легко ли доступна профилактика?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Располагает ли система здравоохранения пострадавшей страны возможностями для выявления дополнительных случаев заболевания и реагирования на всплеск заболеваемости?</a:t>
            </a:r>
          </a:p>
          <a:p>
            <a:pPr marL="285750" indent="-2857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latin typeface="Arial" charset="0"/>
                <a:cs typeface="Times New Roman" pitchFamily="18" charset="0"/>
              </a:rPr>
              <a:t>Переживает ли уже пораженная страна крупную вспышку другого инфекционного заболевания?</a:t>
            </a:r>
          </a:p>
          <a:p>
            <a:pPr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b="1" u="none" dirty="0">
              <a:latin typeface="Arial" charset="0"/>
              <a:cs typeface="Times New Roman" pitchFamily="18" charset="0"/>
            </a:endParaRPr>
          </a:p>
          <a:p>
            <a:pPr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При анализе всегда следует обращать внимание на страну, в которой сообщается о том или ином событии. Например, оценка ввоза случая вирусной геморрагической лихорадки человека в страны, располагающие рядом средств изоляции и высоким уровнем готовности будет оцениваться иначе, чем в случае страны, в которой отсутствуют средства для изоляции потенциальных больных.</a:t>
            </a:r>
          </a:p>
          <a:p>
            <a:pPr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Пример: Лихорадка </a:t>
            </a:r>
            <a:r>
              <a:rPr lang="ru-RU" sz="1400" b="1" u="none" dirty="0" err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Зика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: Руководство по планированию готовности к болезням, передаваемым </a:t>
            </a:r>
            <a:r>
              <a:rPr lang="ru-RU" sz="1400" b="1" u="none" dirty="0" err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Ae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</a:t>
            </a:r>
            <a:r>
              <a:rPr lang="ru-RU" sz="1400" b="1" u="none" dirty="0" err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aegypti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и </a:t>
            </a:r>
            <a:r>
              <a:rPr lang="ru-RU" sz="1400" b="1" u="none" dirty="0" err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Ae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 </a:t>
            </a:r>
            <a:r>
              <a:rPr lang="ru-RU" sz="1400" b="1" u="none" dirty="0" err="1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Albopictus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ЕЦПКБ, 2016 г.</a:t>
            </a:r>
          </a:p>
        </p:txBody>
      </p:sp>
      <p:sp>
        <p:nvSpPr>
          <p:cNvPr id="7" name="Rettangolo 8"/>
          <p:cNvSpPr/>
          <p:nvPr/>
        </p:nvSpPr>
        <p:spPr>
          <a:xfrm>
            <a:off x="8880603" y="6444335"/>
            <a:ext cx="179116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 algn="r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Источники информации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100" y="1537695"/>
            <a:ext cx="7425825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u="none"/>
              <a:t>1 февраля 2016 г. ВОЗ заявила, что наблюдаемое увеличение количества врожденной микроцефалии и других неврологических расстройств, связанных со вспышкой вируса Зика, представляет собой угрозу общественному здравоохранению на международном уровне.</a:t>
            </a:r>
          </a:p>
          <a:p>
            <a:pPr algn="l"/>
            <a:endParaRPr lang="en-GB" u="none" dirty="0"/>
          </a:p>
          <a:p>
            <a:pPr algn="l"/>
            <a:r>
              <a:rPr lang="ru-RU" u="none"/>
              <a:t>Угроза, вызванная вирусом Зика, подчеркнула необходимость повышения готовности к заболеваниям, передаваемым комарами, в странах ЕС/ЕЭЗ, особенно к патогенным микроорганизмам, передаваемым Aedes aegypti и Aedes albopictus, которые являются переносчиками вируса Зика и других арбовирусов, например вирусов лихорадки денге, чикунгуньи и желтой лихорадки. </a:t>
            </a:r>
          </a:p>
          <a:p>
            <a:pPr algn="l"/>
            <a:endParaRPr lang="en-GB" u="none" dirty="0"/>
          </a:p>
          <a:p>
            <a:pPr algn="l"/>
            <a:r>
              <a:rPr lang="ru-RU" u="none"/>
              <a:t>В документе, подготовленном ЕЦПКЗ в 2016 г., подчеркиваются меры по обеспечению готовности, которые могут эффективно способствовать снижению риска ввоза и местной передачи патогенных микроорганизмов, передаваемых Ae. aegypti и Ae. Albopictus. Основными заболеваниями, вызывающими опасения в этом контексте, являются лихорадка Зика, лихорадка денге, чикунгунья и желтая лихорадка. </a:t>
            </a:r>
          </a:p>
          <a:p>
            <a:pPr algn="l"/>
            <a:endParaRPr lang="en-GB" u="none" dirty="0"/>
          </a:p>
          <a:p>
            <a:pPr algn="l"/>
            <a:r>
              <a:rPr lang="ru-RU" b="1" u="none"/>
              <a:t>Данное руководство по планированию готовности посвящено следующим основным аспектам, которые следует учитывать при разработке планов обеспечения готовности: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b="1" u="none"/>
              <a:t>Выявление зон риска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b="1" u="none"/>
              <a:t>Структура и координация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b="1" u="none"/>
              <a:t>Раннее выявление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b="1" u="none"/>
              <a:t>Реагирование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ru-RU" b="1" u="none"/>
              <a:t>Сообщения о рисках и кризисах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GB" b="1" u="none" dirty="0"/>
          </a:p>
          <a:p>
            <a:pPr marL="285750" indent="-285750" algn="l">
              <a:buFont typeface="Wingdings" panose="05000000000000000000" pitchFamily="2" charset="2"/>
              <a:buChar char="§"/>
            </a:pPr>
            <a:endParaRPr lang="en-GB" b="1" u="none" dirty="0"/>
          </a:p>
          <a:p>
            <a:pPr algn="l"/>
            <a:r>
              <a:rPr lang="ru-RU" u="none"/>
              <a:t>Источник: </a:t>
            </a:r>
            <a:r>
              <a:rPr lang="ru-RU">
                <a:hlinkClick r:id="rId3"/>
              </a:rPr>
              <a:t>https://www.ecdc.europa.eu/en/publications-data/zika-virus-disease-epidemic-preparedness-planning-guide-diseases-transmitted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6673" y="1974601"/>
            <a:ext cx="3080974" cy="432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501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22"/>
          <p:cNvSpPr txBox="1">
            <a:spLocks noChangeArrowheads="1"/>
          </p:cNvSpPr>
          <p:nvPr/>
        </p:nvSpPr>
        <p:spPr bwMode="auto">
          <a:xfrm>
            <a:off x="553638" y="2078850"/>
            <a:ext cx="91225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r>
              <a:rPr lang="ru-RU" sz="2000" b="1" u="none" noProof="1">
                <a:latin typeface="+mn-lt"/>
              </a:rPr>
              <a:t>Цель данного блока</a:t>
            </a:r>
          </a:p>
          <a:p>
            <a:pPr marL="288925" indent="-285750" algn="l">
              <a:lnSpc>
                <a:spcPct val="100000"/>
              </a:lnSpc>
              <a:spcBef>
                <a:spcPct val="0"/>
              </a:spcBef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2000" u="none" noProof="1">
                <a:latin typeface="+mn-lt"/>
              </a:rPr>
              <a:t>Определение и охват анализа в рамках эпидемического анализа</a:t>
            </a:r>
          </a:p>
          <a:p>
            <a:pPr marL="288925" indent="-285750" algn="l">
              <a:lnSpc>
                <a:spcPct val="100000"/>
              </a:lnSpc>
              <a:spcBef>
                <a:spcPct val="0"/>
              </a:spcBef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2000" u="none" noProof="1">
                <a:latin typeface="+mn-lt"/>
              </a:rPr>
              <a:t>Различные уровни анализа в рамках эпидемического анализа</a:t>
            </a: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endParaRPr lang="en-US" sz="2000" u="none" noProof="1">
              <a:latin typeface="+mn-lt"/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Содержание и цели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pitchFamily="34" charset="0"/>
                <a:cs typeface="Arial" pitchFamily="34" charset="0"/>
              </a:rPr>
              <a:t>Культурное значение</a:t>
            </a:r>
          </a:p>
        </p:txBody>
      </p:sp>
      <p:sp>
        <p:nvSpPr>
          <p:cNvPr id="3" name="Rettangolo 2"/>
          <p:cNvSpPr/>
          <p:nvPr/>
        </p:nvSpPr>
        <p:spPr>
          <a:xfrm>
            <a:off x="10801350" y="5473700"/>
            <a:ext cx="666750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/>
              <a:t>Международный религиозный календарь:</a:t>
            </a:r>
            <a:r>
              <a:rPr lang="ru-RU" sz="1600" u="none">
                <a:hlinkClick r:id="rId3"/>
              </a:rPr>
              <a:t>http://www.earthcalendar.net/_php/ReligionSearch.php</a:t>
            </a:r>
          </a:p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/>
              <a:t>Календарь индуистских фестивалей: </a:t>
            </a:r>
            <a:r>
              <a:rPr lang="ru-RU" sz="1600" u="none">
                <a:hlinkClick r:id="rId4"/>
              </a:rPr>
              <a:t>http://festivals.iloveindia.com/festival-calendar.html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0124" y="2335289"/>
            <a:ext cx="9316035" cy="3478976"/>
          </a:xfrm>
          <a:prstGeom prst="rect">
            <a:avLst/>
          </a:prstGeom>
        </p:spPr>
        <p:txBody>
          <a:bodyPr/>
          <a:lstStyle/>
          <a:p>
            <a:pPr algn="l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В ходе анализа должны быть рассмотрены культурные и идеологические аспекты, которые могут влиять на передачу, подверженность воздействию и меры реагирования на события.</a:t>
            </a:r>
          </a:p>
          <a:p>
            <a:pPr algn="l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US" sz="1600" u="none" kern="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algn="l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Это можно проиллюстрировать некоторыми из следующих </a:t>
            </a:r>
            <a:r>
              <a:rPr lang="ru-RU" sz="1600" b="1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примеров</a:t>
            </a: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:</a:t>
            </a:r>
          </a:p>
          <a:p>
            <a:pPr algn="l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US" sz="1600" u="none" kern="0" dirty="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 marL="285750" indent="-285750" algn="l" defTabSz="820738" eaLnBrk="0" hangingPunct="0"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  <a:cs typeface="Times New Roman" pitchFamily="18" charset="0"/>
              </a:rPr>
              <a:t>Условия жизни и непосредственная близость к домашней птице и диким птицам могут способствовать передаче болезней человеку в некоторых странах. Передача птичьего гриппа была документально подтверждена среди людей, подвергшихся контакту с домашней птицей, загрязненной окружающей средой или рынками живой птицы.</a:t>
            </a:r>
          </a:p>
          <a:p>
            <a:pPr marL="285750" indent="-285750" algn="l" defTabSz="820738" eaLnBrk="0" hangingPunct="0"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</a:rPr>
              <a:t>Случаи заболеваний, обычно предотвращаемых с помощью вакцинации, происходят в общинах, где охваченность вакцинацией является субоптимальной из-за религиозных и культурных причин.</a:t>
            </a:r>
          </a:p>
          <a:p>
            <a:pPr marL="285750" indent="-285750" algn="l" defTabSz="820738" eaLnBrk="0" hangingPunct="0"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+mn-lt"/>
              </a:rPr>
              <a:t>Во время крупной эпидемии лихорадки Эбола в Западной Африке в 2014/2015 гг. некоторые меры реагирования (включая отсутствие доступа семей к телам погибших, захоронение в контролируемых условиях) повлияли на меры реагирования. </a:t>
            </a:r>
          </a:p>
        </p:txBody>
      </p:sp>
      <p:sp>
        <p:nvSpPr>
          <p:cNvPr id="6" name="Rettangolo 8"/>
          <p:cNvSpPr/>
          <p:nvPr/>
        </p:nvSpPr>
        <p:spPr>
          <a:xfrm>
            <a:off x="8880603" y="6444335"/>
            <a:ext cx="179116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 algn="r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Источники информации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115" y="1583794"/>
            <a:ext cx="10113140" cy="4995555"/>
          </a:xfrm>
        </p:spPr>
        <p:txBody>
          <a:bodyPr/>
          <a:lstStyle/>
          <a:p>
            <a:endParaRPr lang="en-GB" sz="1200" dirty="0"/>
          </a:p>
          <a:p>
            <a:r>
              <a:rPr lang="ru-RU" sz="1200"/>
              <a:t>В случае заболеваний, которые могут быть предотвращены путем вакцинации, при анализе предмета интереса следует учитывать прошлую и текущую программу вакцинации, а также охваченность вакцинацией.</a:t>
            </a:r>
          </a:p>
          <a:p>
            <a:endParaRPr lang="en-GB" sz="1200" dirty="0"/>
          </a:p>
          <a:p>
            <a:r>
              <a:rPr lang="ru-RU" sz="1200"/>
              <a:t>Следует рассмотреть следующие аспекты и использовать соответствующие источники информации: </a:t>
            </a:r>
          </a:p>
          <a:p>
            <a:endParaRPr lang="en-GB" sz="1200" dirty="0"/>
          </a:p>
          <a:p>
            <a:pPr marL="274638" indent="887413">
              <a:buFont typeface="Tahoma" panose="020B0604030504040204" pitchFamily="34" charset="0"/>
              <a:buChar char="-"/>
              <a:tabLst>
                <a:tab pos="1162050" algn="l"/>
              </a:tabLst>
            </a:pPr>
            <a:r>
              <a:rPr lang="ru-RU" sz="1200"/>
              <a:t>Определить, включена ли данная вакцина обычно в программу вакцинации. В число ресурсов, которые могут быть использованы, входит программа ЕЦПКЗ по планированию вакцин </a:t>
            </a:r>
            <a:r>
              <a:rPr lang="ru-RU" sz="1200">
                <a:hlinkClick r:id="rId3"/>
              </a:rPr>
              <a:t>https://vaccine-schedule.ecdc.europa.eu/</a:t>
            </a:r>
            <a:r>
              <a:rPr lang="ru-RU" sz="1200"/>
              <a:t> и сайт ВОЗ </a:t>
            </a:r>
            <a:r>
              <a:rPr lang="ru-RU" sz="1200">
                <a:hlinkClick r:id="rId4"/>
              </a:rPr>
              <a:t>https://www.who.int/teams/immunization-vaccines-and-biologicals/policies/who-recommendations-for-routine-immunization---summary-tables</a:t>
            </a:r>
            <a:r>
              <a:rPr lang="ru-RU" sz="1200"/>
              <a:t> </a:t>
            </a:r>
          </a:p>
          <a:p>
            <a:pPr marL="274638" indent="887413">
              <a:buFont typeface="Tahoma" panose="020B0604030504040204" pitchFamily="34" charset="0"/>
              <a:buChar char="-"/>
              <a:tabLst>
                <a:tab pos="1162050" algn="l"/>
              </a:tabLst>
            </a:pPr>
            <a:r>
              <a:rPr lang="ru-RU" sz="1200"/>
              <a:t>Определить, какой контингент или группы населения были охвачены программой вакцинации</a:t>
            </a:r>
          </a:p>
          <a:p>
            <a:pPr marL="274638" indent="887413">
              <a:buFont typeface="Tahoma" panose="020B0604030504040204" pitchFamily="34" charset="0"/>
              <a:buChar char="-"/>
              <a:tabLst>
                <a:tab pos="1162050" algn="l"/>
              </a:tabLst>
            </a:pPr>
            <a:r>
              <a:rPr lang="ru-RU" sz="1200"/>
              <a:t>Иметь представление о том, является ли исследуемая популяция целевой популяцией программы вакцинации</a:t>
            </a:r>
          </a:p>
          <a:p>
            <a:pPr marL="274638" indent="887413">
              <a:buFont typeface="Tahoma" panose="020B0604030504040204" pitchFamily="34" charset="0"/>
              <a:buChar char="-"/>
              <a:tabLst>
                <a:tab pos="1162050" algn="l"/>
              </a:tabLst>
            </a:pPr>
            <a:r>
              <a:rPr lang="ru-RU" sz="1200"/>
              <a:t>Если имеются, проанализировать сообщенные данные об охвате интересующей группы населения</a:t>
            </a:r>
          </a:p>
          <a:p>
            <a:pPr marL="274638" indent="887413">
              <a:buFont typeface="Tahoma" panose="020B0604030504040204" pitchFamily="34" charset="0"/>
              <a:buChar char="-"/>
              <a:tabLst>
                <a:tab pos="1162050" algn="l"/>
              </a:tabLst>
            </a:pPr>
            <a:r>
              <a:rPr lang="ru-RU" sz="1200"/>
              <a:t>Учесть, имеются ли какие-либо сообщения о заболеваниях в популяции несмотря на то, что она была вакцинирована. Помните, что ни одна вакцина не обладает 100%-ной эффективностью против болезни, например, из-за неудачной вакцинации (первичной или вторичной) или субоптимальной эффективности некоторых вакцин / конкретной партии вакцин. Такие случаи редки, но их следует учитывать.</a:t>
            </a:r>
          </a:p>
          <a:p>
            <a:endParaRPr lang="en-GB" sz="1200" dirty="0"/>
          </a:p>
          <a:p>
            <a:r>
              <a:rPr lang="ru-RU" sz="1200"/>
              <a:t>В идеале подобный анализ должен проводиться в отношении популяции, где сообщается о предмете интереса, а также популяции, которая может быть затронута данным событием.</a:t>
            </a:r>
          </a:p>
          <a:p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495130" y="1352962"/>
            <a:ext cx="9811090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 u="none">
                <a:latin typeface="Arial" charset="0"/>
                <a:cs typeface="Times New Roman" pitchFamily="18" charset="0"/>
              </a:rPr>
              <a:t>Профилактика: </a:t>
            </a:r>
            <a:r>
              <a:rPr lang="ru-RU" u="none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Программа</a:t>
            </a:r>
            <a:r>
              <a:rPr lang="ru-RU" u="none">
                <a:latin typeface="Arial" charset="0"/>
                <a:cs typeface="Times New Roman" pitchFamily="18" charset="0"/>
              </a:rPr>
              <a:t> вакцинации и охваченность вакцинацией</a:t>
            </a:r>
          </a:p>
        </p:txBody>
      </p:sp>
    </p:spTree>
    <p:extLst>
      <p:ext uri="{BB962C8B-B14F-4D97-AF65-F5344CB8AC3E}">
        <p14:creationId xmlns:p14="http://schemas.microsoft.com/office/powerpoint/2010/main" val="574555679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/>
              <a:t>Обратить особое внимание:</a:t>
            </a:r>
          </a:p>
          <a:p>
            <a:pPr marL="0" indent="0">
              <a:buNone/>
            </a:pPr>
            <a:endParaRPr lang="en-GB" dirty="0"/>
          </a:p>
          <a:p>
            <a:r>
              <a:rPr lang="ru-RU" sz="1800"/>
              <a:t>По итогам анализа, проведенного группой эпидемического анализа, должна быть дана предварительная оценка событию.</a:t>
            </a:r>
          </a:p>
          <a:p>
            <a:r>
              <a:rPr lang="ru-RU" sz="1800"/>
              <a:t>Для анализа события проводится сочетание различных подходов, включая обзор аналогичных событий в прошлом, обзор фоновых частот подозреваемого заболевания в тех случаях, когда известна этиология, и привлечение профильных экспертов.</a:t>
            </a:r>
          </a:p>
          <a:p>
            <a:r>
              <a:rPr lang="ru-RU" sz="1800"/>
              <a:t>На основе первичного анализа может быть принято решение о проведении полной оценки риска (</a:t>
            </a:r>
            <a:r>
              <a:rPr lang="ru-RU" sz="1800" b="1"/>
              <a:t>ссылка на руководство по быстрой оценке рисков</a:t>
            </a:r>
            <a:r>
              <a:rPr lang="ru-RU" sz="1800"/>
              <a:t>)</a:t>
            </a:r>
          </a:p>
          <a:p>
            <a:r>
              <a:rPr lang="ru-RU" sz="1800"/>
              <a:t>Крайне важно документировать и регистрировать все выводы и коммуникацию</a:t>
            </a:r>
          </a:p>
        </p:txBody>
      </p:sp>
    </p:spTree>
    <p:extLst>
      <p:ext uri="{BB962C8B-B14F-4D97-AF65-F5344CB8AC3E}">
        <p14:creationId xmlns:p14="http://schemas.microsoft.com/office/powerpoint/2010/main" val="177403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ТЕСТ</a:t>
            </a:r>
          </a:p>
          <a:p>
            <a:endParaRPr lang="en-GB" dirty="0"/>
          </a:p>
          <a:p>
            <a:r>
              <a:rPr lang="ru-RU">
                <a:solidFill>
                  <a:schemeClr val="tx1"/>
                </a:solidFill>
              </a:rPr>
              <a:t>Следует ли сосредоточить анализ только на самом предмете интереса?</a:t>
            </a:r>
          </a:p>
          <a:p>
            <a:pPr lvl="1"/>
            <a:r>
              <a:rPr lang="ru-RU">
                <a:solidFill>
                  <a:schemeClr val="tx1"/>
                </a:solidFill>
              </a:rPr>
              <a:t>Да</a:t>
            </a:r>
          </a:p>
          <a:p>
            <a:pPr lvl="1"/>
            <a:r>
              <a:rPr lang="ru-RU" b="1">
                <a:solidFill>
                  <a:srgbClr val="69AE23"/>
                </a:solidFill>
              </a:rPr>
              <a:t>Нет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ru-RU">
                <a:solidFill>
                  <a:schemeClr val="tx1"/>
                </a:solidFill>
              </a:rPr>
              <a:t>После проверки необходимо проанализировать предмет интереса для того, чтобы:</a:t>
            </a:r>
          </a:p>
          <a:p>
            <a:pPr lvl="1"/>
            <a:r>
              <a:rPr lang="ru-RU"/>
              <a:t>Получить более глубокое понимание события и контекста, в котором оно возникло?</a:t>
            </a:r>
          </a:p>
          <a:p>
            <a:pPr lvl="1"/>
            <a:r>
              <a:rPr lang="ru-RU">
                <a:solidFill>
                  <a:schemeClr val="tx1"/>
                </a:solidFill>
              </a:rPr>
              <a:t>Дать первичную оценку?</a:t>
            </a:r>
          </a:p>
          <a:p>
            <a:pPr lvl="1"/>
            <a:r>
              <a:rPr lang="ru-RU"/>
              <a:t>Информировать о последующих действиях, которые необходимо предпринять?</a:t>
            </a:r>
          </a:p>
          <a:p>
            <a:pPr lvl="1"/>
            <a:r>
              <a:rPr lang="ru-RU" b="1">
                <a:solidFill>
                  <a:srgbClr val="69AE23"/>
                </a:solidFill>
              </a:rPr>
              <a:t>Все вышеперечисленное?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99392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/>
              <a:t>ОПРЕДЕЛЕНИЕ И ОХВАТ АНАЛИЗА</a:t>
            </a:r>
          </a:p>
          <a:p>
            <a:r>
              <a:rPr lang="ru-RU">
                <a:solidFill>
                  <a:schemeClr val="tx1"/>
                </a:solidFill>
              </a:rPr>
              <a:t>После проверки, </a:t>
            </a:r>
            <a:r>
              <a:rPr lang="ru-RU" u="sng">
                <a:solidFill>
                  <a:schemeClr val="tx1"/>
                </a:solidFill>
              </a:rPr>
              <a:t>сигнал, событие или угроза</a:t>
            </a:r>
            <a:r>
              <a:rPr lang="ru-RU">
                <a:solidFill>
                  <a:schemeClr val="tx1"/>
                </a:solidFill>
              </a:rPr>
              <a:t> должны быть проанализированы, чтобы дать первичную оценку и принять решение о дальнейших действиях 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ru-RU"/>
              <a:t>Анализ подтвержденных </a:t>
            </a:r>
            <a:r>
              <a:rPr lang="ru-RU" u="sng"/>
              <a:t>сигналов, событий или угроз</a:t>
            </a:r>
            <a:r>
              <a:rPr lang="ru-RU"/>
              <a:t> является частью процесса эпидемического анализа, целью которого является:</a:t>
            </a:r>
          </a:p>
          <a:p>
            <a:pPr lvl="1"/>
            <a:r>
              <a:rPr lang="ru-RU"/>
              <a:t>дать первичную оценку актуальным событиям</a:t>
            </a:r>
          </a:p>
          <a:p>
            <a:pPr lvl="1"/>
            <a:r>
              <a:rPr lang="ru-RU"/>
              <a:t>получить представление о риске, существующем на европейском и глобальном уровнях</a:t>
            </a:r>
          </a:p>
          <a:p>
            <a:pPr lvl="1"/>
            <a:r>
              <a:rPr lang="ru-RU"/>
              <a:t>представить событие в контексте, спрогнозировать будущее развитие событий и принять обоснованные меры</a:t>
            </a:r>
          </a:p>
        </p:txBody>
      </p:sp>
    </p:spTree>
    <p:extLst>
      <p:ext uri="{BB962C8B-B14F-4D97-AF65-F5344CB8AC3E}">
        <p14:creationId xmlns:p14="http://schemas.microsoft.com/office/powerpoint/2010/main" val="199441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772" y="3204990"/>
            <a:ext cx="1354878" cy="854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 dirty="0">
                <a:latin typeface="+mn-lt"/>
              </a:rPr>
              <a:t>Анализ группой ЭА в сотрудничестве с профильными экспертами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50325" y="3446874"/>
            <a:ext cx="2025225" cy="397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>
                <a:latin typeface="+mn-lt"/>
              </a:rPr>
              <a:t>Характеристика предметов интереса с точки зрения…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5679" y="2393885"/>
            <a:ext cx="2295254" cy="24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>
                <a:latin typeface="+mn-lt"/>
              </a:rPr>
              <a:t>Время / место / человек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45679" y="4506600"/>
            <a:ext cx="2295254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 dirty="0">
                <a:latin typeface="+mn-lt"/>
              </a:rPr>
              <a:t>Более широкий контекст, в котором это событие происходит</a:t>
            </a:r>
          </a:p>
        </p:txBody>
      </p:sp>
      <p:cxnSp>
        <p:nvCxnSpPr>
          <p:cNvPr id="8" name="Straight Arrow Connector 7"/>
          <p:cNvCxnSpPr>
            <a:stCxn id="3" idx="3"/>
            <a:endCxn id="4" idx="1"/>
          </p:cNvCxnSpPr>
          <p:nvPr/>
        </p:nvCxnSpPr>
        <p:spPr bwMode="auto">
          <a:xfrm>
            <a:off x="1476650" y="3632030"/>
            <a:ext cx="773675" cy="13360"/>
          </a:xfrm>
          <a:prstGeom prst="straightConnector1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Elbow Connector 10"/>
          <p:cNvCxnSpPr>
            <a:stCxn id="4" idx="3"/>
            <a:endCxn id="5" idx="1"/>
          </p:cNvCxnSpPr>
          <p:nvPr/>
        </p:nvCxnSpPr>
        <p:spPr bwMode="auto">
          <a:xfrm flipV="1">
            <a:off x="4275550" y="2516226"/>
            <a:ext cx="1170129" cy="1129164"/>
          </a:xfrm>
          <a:prstGeom prst="bentConnector3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Elbow Connector 13"/>
          <p:cNvCxnSpPr>
            <a:cxnSpLocks/>
            <a:stCxn id="4" idx="3"/>
            <a:endCxn id="6" idx="1"/>
          </p:cNvCxnSpPr>
          <p:nvPr/>
        </p:nvCxnSpPr>
        <p:spPr bwMode="auto">
          <a:xfrm>
            <a:off x="4275550" y="3645390"/>
            <a:ext cx="1170129" cy="1131210"/>
          </a:xfrm>
          <a:prstGeom prst="bentConnector3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5445679" y="3383995"/>
            <a:ext cx="2295255" cy="5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 dirty="0">
                <a:latin typeface="+mn-lt"/>
              </a:rPr>
              <a:t>Потенциала для дальнейшей передачи / подверженности воздействию</a:t>
            </a:r>
          </a:p>
        </p:txBody>
      </p:sp>
      <p:cxnSp>
        <p:nvCxnSpPr>
          <p:cNvPr id="22" name="Elbow Connector 21"/>
          <p:cNvCxnSpPr>
            <a:cxnSpLocks/>
            <a:stCxn id="4" idx="3"/>
            <a:endCxn id="20" idx="1"/>
          </p:cNvCxnSpPr>
          <p:nvPr/>
        </p:nvCxnSpPr>
        <p:spPr bwMode="auto">
          <a:xfrm>
            <a:off x="4275550" y="3645390"/>
            <a:ext cx="1170129" cy="8605"/>
          </a:xfrm>
          <a:prstGeom prst="bentConnector3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8587107" y="3517868"/>
            <a:ext cx="2115235" cy="24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u="none">
                <a:latin typeface="+mn-lt"/>
              </a:rPr>
              <a:t>Последующие действия</a:t>
            </a:r>
          </a:p>
        </p:txBody>
      </p:sp>
      <p:cxnSp>
        <p:nvCxnSpPr>
          <p:cNvPr id="30" name="Elbow Connector 29"/>
          <p:cNvCxnSpPr>
            <a:stCxn id="5" idx="3"/>
            <a:endCxn id="29" idx="1"/>
          </p:cNvCxnSpPr>
          <p:nvPr/>
        </p:nvCxnSpPr>
        <p:spPr bwMode="auto">
          <a:xfrm>
            <a:off x="7740933" y="2516226"/>
            <a:ext cx="846174" cy="1123983"/>
          </a:xfrm>
          <a:prstGeom prst="bentConnector3">
            <a:avLst>
              <a:gd name="adj1" fmla="val 50000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Elbow Connector 32"/>
          <p:cNvCxnSpPr>
            <a:cxnSpLocks/>
            <a:stCxn id="6" idx="3"/>
            <a:endCxn id="29" idx="1"/>
          </p:cNvCxnSpPr>
          <p:nvPr/>
        </p:nvCxnSpPr>
        <p:spPr bwMode="auto">
          <a:xfrm flipV="1">
            <a:off x="7740933" y="3640209"/>
            <a:ext cx="846174" cy="1136391"/>
          </a:xfrm>
          <a:prstGeom prst="bentConnector3">
            <a:avLst>
              <a:gd name="adj1" fmla="val 50000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7"/>
          <p:cNvCxnSpPr>
            <a:cxnSpLocks/>
            <a:stCxn id="20" idx="3"/>
            <a:endCxn id="29" idx="1"/>
          </p:cNvCxnSpPr>
          <p:nvPr/>
        </p:nvCxnSpPr>
        <p:spPr bwMode="auto">
          <a:xfrm flipV="1">
            <a:off x="7740934" y="3640209"/>
            <a:ext cx="846173" cy="13786"/>
          </a:xfrm>
          <a:prstGeom prst="bentConnector3">
            <a:avLst>
              <a:gd name="adj1" fmla="val 50000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421139" y="1493785"/>
            <a:ext cx="1829186" cy="31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none">
                <a:latin typeface="+mn-lt"/>
              </a:rPr>
              <a:t>ОБЗОР</a:t>
            </a:r>
          </a:p>
        </p:txBody>
      </p:sp>
    </p:spTree>
    <p:extLst>
      <p:ext uri="{BB962C8B-B14F-4D97-AF65-F5344CB8AC3E}">
        <p14:creationId xmlns:p14="http://schemas.microsoft.com/office/powerpoint/2010/main" val="179394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0041" y="1295399"/>
            <a:ext cx="10113140" cy="5418965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/>
              <a:t>Подходы к анализу 1/2</a:t>
            </a:r>
          </a:p>
          <a:p>
            <a:pPr marL="414338" lvl="1" indent="0">
              <a:buNone/>
            </a:pPr>
            <a:r>
              <a:rPr lang="ru-RU" sz="1100" dirty="0"/>
              <a:t>Сочетание следующих элементов послужит предварительной оценкой, проведенной группой эпидемического анализа. </a:t>
            </a:r>
          </a:p>
          <a:p>
            <a:pPr marL="414338" lvl="1" indent="0">
              <a:buNone/>
            </a:pPr>
            <a:endParaRPr lang="en-GB" sz="1100" dirty="0"/>
          </a:p>
          <a:p>
            <a:pPr marL="414338" lvl="1" indent="0">
              <a:buNone/>
            </a:pPr>
            <a:r>
              <a:rPr lang="ru-RU" sz="1100" dirty="0"/>
              <a:t>Экспертиза и осведомленность о сигнале, событии или угрозе, а также контекст, окружающий их, определяют объем предварительного анализа, который может включать:</a:t>
            </a:r>
          </a:p>
          <a:p>
            <a:pPr marL="414338" lvl="1" indent="0">
              <a:buNone/>
            </a:pPr>
            <a:endParaRPr lang="en-GB" sz="1100" dirty="0"/>
          </a:p>
          <a:p>
            <a:pPr lvl="1">
              <a:lnSpc>
                <a:spcPct val="150000"/>
              </a:lnSpc>
              <a:buClr>
                <a:srgbClr val="69AE23"/>
              </a:buClr>
            </a:pPr>
            <a:r>
              <a:rPr lang="ru-RU" sz="1100" b="1" dirty="0"/>
              <a:t>Обзор аналогичных событий, о которых сообщалось ранее.</a:t>
            </a:r>
            <a:r>
              <a:rPr lang="ru-RU" sz="1100" dirty="0"/>
              <a:t> Это свидетельствует о необходимости достаточного документирования прошедших событий и легкого способа их поиска </a:t>
            </a:r>
            <a:r>
              <a:rPr lang="ru-RU" sz="1100" i="1" dirty="0"/>
              <a:t>[см. раздел «Документирование»]</a:t>
            </a:r>
          </a:p>
          <a:p>
            <a:pPr lvl="1">
              <a:lnSpc>
                <a:spcPct val="150000"/>
              </a:lnSpc>
              <a:buClr>
                <a:srgbClr val="69AE23"/>
              </a:buClr>
            </a:pPr>
            <a:r>
              <a:rPr lang="ru-RU" sz="1100" dirty="0"/>
              <a:t>Если известна этиология, то следует провести обзор </a:t>
            </a:r>
            <a:r>
              <a:rPr lang="ru-RU" sz="1100" b="1" dirty="0"/>
              <a:t>фоновых частот подозреваемого заболевания</a:t>
            </a:r>
            <a:r>
              <a:rPr lang="ru-RU" sz="1100" dirty="0"/>
              <a:t>, о котором сообщается. Требуется простой и своевременный доступ к системам надзора на основе показателей. Кроме того, может потребоваться запрос через онлайн-базы данных </a:t>
            </a:r>
            <a:r>
              <a:rPr lang="ru-RU" sz="1100" dirty="0" err="1"/>
              <a:t>эпиднадзора</a:t>
            </a:r>
            <a:r>
              <a:rPr lang="ru-RU" sz="1100" dirty="0"/>
              <a:t> за инфекционными болезнями </a:t>
            </a:r>
            <a:r>
              <a:rPr lang="ru-RU" sz="1100" i="1" dirty="0"/>
              <a:t>[ссылка на модуль расследования вспышек заболеваний]</a:t>
            </a:r>
          </a:p>
          <a:p>
            <a:pPr lvl="1">
              <a:lnSpc>
                <a:spcPct val="150000"/>
              </a:lnSpc>
              <a:buClr>
                <a:srgbClr val="69AE23"/>
              </a:buClr>
            </a:pPr>
            <a:r>
              <a:rPr lang="ru-RU" sz="1100" b="1" dirty="0"/>
              <a:t>Проинформировать профильных экспертов и привлечь их </a:t>
            </a:r>
            <a:r>
              <a:rPr lang="ru-RU" sz="1100" dirty="0"/>
              <a:t>к предварительной оценке. Ожидается ли возникновение идентифицированного события в определенное время, в определенном месте и у определенного лица, или же оно является непредвиденным и требует более тщательной оценки?</a:t>
            </a:r>
          </a:p>
          <a:p>
            <a:pPr lvl="1">
              <a:lnSpc>
                <a:spcPct val="150000"/>
              </a:lnSpc>
              <a:buClr>
                <a:srgbClr val="69AE23"/>
              </a:buClr>
            </a:pPr>
            <a:r>
              <a:rPr lang="ru-RU" sz="1100" b="1" dirty="0"/>
              <a:t>Проведение быстрого обзора соответствующей литературы </a:t>
            </a:r>
            <a:r>
              <a:rPr lang="ru-RU" sz="1100" dirty="0"/>
              <a:t>(что подчеркивает важность своевременного обновления литературы специалистами по эпидемическому анализу и наличия средств быстрого доступа к ресурсам библиотеки)</a:t>
            </a:r>
            <a:endParaRPr lang="en-GB" sz="1100" b="1" dirty="0"/>
          </a:p>
          <a:p>
            <a:pPr marL="414338" lvl="1" indent="0">
              <a:lnSpc>
                <a:spcPct val="150000"/>
              </a:lnSpc>
              <a:buClr>
                <a:srgbClr val="69AE23"/>
              </a:buClr>
              <a:buNone/>
            </a:pPr>
            <a:r>
              <a:rPr lang="ru-RU" sz="1100" dirty="0"/>
              <a:t>По итогам анализа группа эпидемического анализа и профильные эксперты </a:t>
            </a:r>
            <a:r>
              <a:rPr lang="ru-RU" sz="1100" b="1" dirty="0"/>
              <a:t>обсудят </a:t>
            </a:r>
            <a:r>
              <a:rPr lang="ru-RU" sz="1100" dirty="0"/>
              <a:t>дальнейшие меры, которые необходимо принять.</a:t>
            </a:r>
          </a:p>
        </p:txBody>
      </p:sp>
    </p:spTree>
    <p:extLst>
      <p:ext uri="{BB962C8B-B14F-4D97-AF65-F5344CB8AC3E}">
        <p14:creationId xmlns:p14="http://schemas.microsoft.com/office/powerpoint/2010/main" val="142709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330041" y="1295400"/>
            <a:ext cx="10113140" cy="5562600"/>
          </a:xfrm>
          <a:prstGeom prst="rect">
            <a:avLst/>
          </a:prstGeom>
        </p:spPr>
        <p:txBody>
          <a:bodyPr/>
          <a:lstStyle>
            <a:lvl1pPr marL="287338" indent="-287338" algn="l" defTabSz="820738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39763" indent="-225425" algn="l" defTabSz="820738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 sz="1600">
                <a:solidFill>
                  <a:schemeClr val="tx1"/>
                </a:solidFill>
                <a:latin typeface="+mn-lt"/>
              </a:defRPr>
            </a:lvl2pPr>
            <a:lvl3pPr marL="968375" indent="-214313" algn="l" defTabSz="820738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 sz="1600">
                <a:solidFill>
                  <a:schemeClr val="tx1"/>
                </a:solidFill>
                <a:latin typeface="+mn-lt"/>
              </a:defRPr>
            </a:lvl3pPr>
            <a:lvl4pPr marL="1193800" indent="-111125" algn="l" defTabSz="820738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 typeface="Wingdings" pitchFamily="2" charset="2"/>
              <a:buChar char="§"/>
              <a:tabLst>
                <a:tab pos="341313" algn="l"/>
                <a:tab pos="1150938" algn="l"/>
              </a:tabLst>
              <a:defRPr sz="1600">
                <a:solidFill>
                  <a:schemeClr val="tx1"/>
                </a:solidFill>
                <a:latin typeface="+mn-lt"/>
              </a:defRPr>
            </a:lvl4pPr>
            <a:lvl5pPr marL="1374775" indent="1666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&gt;"/>
              <a:defRPr sz="1700">
                <a:solidFill>
                  <a:schemeClr val="tx1"/>
                </a:solidFill>
                <a:latin typeface="AdobeCorpID MyriadRg" pitchFamily="34" charset="0"/>
              </a:defRPr>
            </a:lvl5pPr>
            <a:lvl6pPr marL="1831975" indent="166688" algn="l" defTabSz="820738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&gt;"/>
              <a:defRPr sz="1700">
                <a:solidFill>
                  <a:schemeClr val="tx1"/>
                </a:solidFill>
                <a:latin typeface="AdobeCorpID MyriadRg" pitchFamily="34" charset="0"/>
              </a:defRPr>
            </a:lvl6pPr>
            <a:lvl7pPr marL="2289175" indent="166688" algn="l" defTabSz="820738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&gt;"/>
              <a:defRPr sz="1700">
                <a:solidFill>
                  <a:schemeClr val="tx1"/>
                </a:solidFill>
                <a:latin typeface="AdobeCorpID MyriadRg" pitchFamily="34" charset="0"/>
              </a:defRPr>
            </a:lvl7pPr>
            <a:lvl8pPr marL="2746375" indent="166688" algn="l" defTabSz="820738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&gt;"/>
              <a:defRPr sz="1700">
                <a:solidFill>
                  <a:schemeClr val="tx1"/>
                </a:solidFill>
                <a:latin typeface="AdobeCorpID MyriadRg" pitchFamily="34" charset="0"/>
              </a:defRPr>
            </a:lvl8pPr>
            <a:lvl9pPr marL="3203575" indent="166688" algn="l" defTabSz="820738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&gt;"/>
              <a:defRPr sz="1700">
                <a:solidFill>
                  <a:schemeClr val="tx1"/>
                </a:solidFill>
                <a:latin typeface="AdobeCorpID MyriadRg" pitchFamily="34" charset="0"/>
              </a:defRPr>
            </a:lvl9pPr>
          </a:lstStyle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400" b="1" u="none" dirty="0"/>
              <a:t>Подходы к анализу 2/2</a:t>
            </a:r>
          </a:p>
          <a:p>
            <a:pPr marL="414338" lvl="1" indent="0">
              <a:lnSpc>
                <a:spcPct val="100000"/>
              </a:lnSpc>
              <a:buFont typeface="Wingdings" pitchFamily="2" charset="2"/>
              <a:buNone/>
            </a:pPr>
            <a:endParaRPr lang="en-GB" sz="1100" u="none" kern="0" dirty="0"/>
          </a:p>
          <a:p>
            <a:pPr marL="414338" lvl="1" indent="0">
              <a:lnSpc>
                <a:spcPct val="100000"/>
              </a:lnSpc>
              <a:buFont typeface="Wingdings" pitchFamily="2" charset="2"/>
              <a:buNone/>
            </a:pPr>
            <a:r>
              <a:rPr lang="ru-RU" sz="1100" u="none" dirty="0"/>
              <a:t>Анализ и оценка сигнала, событий или угроз должны придерживаться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b="1" u="none" dirty="0"/>
              <a:t>основных принципов эпидемиологии и подходов к расследованию вспышек заболеваний</a:t>
            </a:r>
            <a:r>
              <a:rPr lang="ru-RU" sz="1100" u="none" dirty="0"/>
              <a:t>,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а также </a:t>
            </a:r>
            <a:r>
              <a:rPr lang="ru-RU" sz="1100" b="1" u="none" dirty="0"/>
              <a:t>представлять события в более широком контексте.</a:t>
            </a:r>
          </a:p>
          <a:p>
            <a:pPr marL="414338" lvl="1" indent="0">
              <a:lnSpc>
                <a:spcPct val="100000"/>
              </a:lnSpc>
              <a:buNone/>
            </a:pPr>
            <a:endParaRPr lang="en-GB" sz="1100" u="none" kern="0" dirty="0"/>
          </a:p>
          <a:p>
            <a:pPr marL="414338" lvl="1" indent="0">
              <a:lnSpc>
                <a:spcPct val="100000"/>
              </a:lnSpc>
              <a:buNone/>
            </a:pPr>
            <a:r>
              <a:rPr lang="ru-RU" sz="1100" b="1" u="none" dirty="0"/>
              <a:t>Систематический </a:t>
            </a:r>
            <a:r>
              <a:rPr lang="ru-RU" sz="1100" u="none" dirty="0"/>
              <a:t>и</a:t>
            </a:r>
            <a:r>
              <a:rPr lang="ru-RU" sz="1100" b="1" u="none" dirty="0"/>
              <a:t> логичный подход</a:t>
            </a:r>
            <a:r>
              <a:rPr lang="ru-RU" sz="1100" u="none" dirty="0"/>
              <a:t> к анализу и оценке облегчит первичное описание события</a:t>
            </a:r>
          </a:p>
          <a:p>
            <a:pPr marL="414338" lvl="1" indent="0">
              <a:lnSpc>
                <a:spcPct val="100000"/>
              </a:lnSpc>
              <a:buNone/>
            </a:pPr>
            <a:r>
              <a:rPr lang="ru-RU" sz="1100" u="none" dirty="0"/>
              <a:t>Он может включать следующие вопросы: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</a:pPr>
            <a:r>
              <a:rPr lang="ru-RU" sz="1100" u="none" dirty="0"/>
              <a:t>Какова симптоматика случаев?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Когда они возникают? 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Наблюдалось ли такое же количество случаев в прошлом году?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Где они возникают? Почему они возникают именно в этой местности? Почему аналогичные случаи наблюдаются и в другой местности?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Как давно они появились? Все ли возрастные группы затронуты? Затронуты ли люди всех полов?</a:t>
            </a:r>
          </a:p>
          <a:p>
            <a:pPr lvl="1">
              <a:lnSpc>
                <a:spcPct val="100000"/>
              </a:lnSpc>
              <a:buClr>
                <a:srgbClr val="69AE23"/>
              </a:buClr>
              <a:buFont typeface="Arial" panose="020B0604020202020204" pitchFamily="34" charset="0"/>
              <a:buChar char="•"/>
            </a:pPr>
            <a:r>
              <a:rPr lang="ru-RU" sz="1100" u="none" dirty="0"/>
              <a:t>Обладают ли эти случаи какими-либо общими характеристиками?</a:t>
            </a:r>
          </a:p>
          <a:p>
            <a:pPr marL="414338" lvl="1" indent="0">
              <a:lnSpc>
                <a:spcPct val="100000"/>
              </a:lnSpc>
              <a:buClr>
                <a:srgbClr val="69AE23"/>
              </a:buClr>
              <a:buNone/>
            </a:pPr>
            <a:endParaRPr lang="en-GB" sz="1100" u="none" kern="0" dirty="0"/>
          </a:p>
          <a:p>
            <a:pPr marL="414338" lvl="1" indent="0">
              <a:lnSpc>
                <a:spcPct val="100000"/>
              </a:lnSpc>
              <a:buClr>
                <a:srgbClr val="69AE23"/>
              </a:buClr>
              <a:buNone/>
            </a:pPr>
            <a:r>
              <a:rPr lang="ru-RU" sz="1100" u="none" dirty="0"/>
              <a:t>Описательная эпидемиология помогает охарактеризовать </a:t>
            </a:r>
            <a:r>
              <a:rPr lang="ru-RU" sz="1100" b="1" u="none" dirty="0"/>
              <a:t>ВРЕМЯ</a:t>
            </a:r>
            <a:r>
              <a:rPr lang="ru-RU" sz="1100" u="none" dirty="0"/>
              <a:t>, </a:t>
            </a:r>
            <a:r>
              <a:rPr lang="ru-RU" sz="1100" b="1" u="none" dirty="0"/>
              <a:t>МЕСТО</a:t>
            </a:r>
            <a:r>
              <a:rPr lang="ru-RU" sz="1100" u="none" dirty="0"/>
              <a:t> и </a:t>
            </a:r>
            <a:r>
              <a:rPr lang="ru-RU" sz="1100" b="1" u="none" dirty="0"/>
              <a:t>ЧЕЛОВЕКА</a:t>
            </a:r>
            <a:r>
              <a:rPr lang="ru-RU" sz="1100" u="none" dirty="0"/>
              <a:t> в контексте события, с помощью имеющихся основных данных. </a:t>
            </a:r>
            <a:r>
              <a:rPr lang="ru-RU" sz="1100" i="1" dirty="0"/>
              <a:t>[ссылка на модуль расследования вспышек заболеваний]</a:t>
            </a:r>
          </a:p>
          <a:p>
            <a:pPr marL="414338" lvl="1" indent="0">
              <a:lnSpc>
                <a:spcPct val="100000"/>
              </a:lnSpc>
              <a:buClr>
                <a:srgbClr val="69AE23"/>
              </a:buClr>
              <a:buNone/>
            </a:pPr>
            <a:r>
              <a:rPr lang="ru-RU" sz="1100" u="none" dirty="0"/>
              <a:t>Следующим этапом в исследовании является аналитическая эпидемиология, которая систематически сравнивает группу случаев заболевания с группой </a:t>
            </a:r>
            <a:r>
              <a:rPr lang="ru-RU" sz="1100" u="none" dirty="0" err="1"/>
              <a:t>незаболевших</a:t>
            </a:r>
            <a:r>
              <a:rPr lang="ru-RU" sz="1100" u="none" dirty="0"/>
              <a:t> людей, что выходит за рамки данного пособия, но хорошо описано в руководствах по эпидемиологии.</a:t>
            </a:r>
          </a:p>
          <a:p>
            <a:pPr marL="414338" lvl="1" indent="0">
              <a:lnSpc>
                <a:spcPct val="100000"/>
              </a:lnSpc>
              <a:buClr>
                <a:srgbClr val="69AE23"/>
              </a:buClr>
              <a:buNone/>
            </a:pPr>
            <a:r>
              <a:rPr lang="ru-RU" sz="1100" u="none" dirty="0"/>
              <a:t>Качественная оценка риска, связанного с тем или иным событием, описана в пособии по быстрому анализу рисков (добавить ссылку)</a:t>
            </a:r>
          </a:p>
        </p:txBody>
      </p:sp>
    </p:spTree>
    <p:extLst>
      <p:ext uri="{BB962C8B-B14F-4D97-AF65-F5344CB8AC3E}">
        <p14:creationId xmlns:p14="http://schemas.microsoft.com/office/powerpoint/2010/main" val="105456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Три уровня анализа</a:t>
            </a: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3711575" y="513857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>
              <a:defRPr/>
            </a:pPr>
            <a:r>
              <a:rPr lang="ru-RU" sz="1100" u="none" dirty="0">
                <a:latin typeface="Arial" charset="0"/>
                <a:cs typeface="Times New Roman" pitchFamily="18" charset="0"/>
              </a:rPr>
              <a:t>Готовность к чрезвычайным ситуациям в области общественного здравоохранения</a:t>
            </a:r>
          </a:p>
        </p:txBody>
      </p:sp>
      <p:sp>
        <p:nvSpPr>
          <p:cNvPr id="6" name="Rounded Rectangle 11"/>
          <p:cNvSpPr>
            <a:spLocks noChangeArrowheads="1"/>
          </p:cNvSpPr>
          <p:nvPr/>
        </p:nvSpPr>
        <p:spPr bwMode="auto">
          <a:xfrm>
            <a:off x="511175" y="51308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>
              <a:defRPr/>
            </a:pPr>
            <a:r>
              <a:rPr lang="ru-RU" sz="1100" u="none">
                <a:latin typeface="Arial" charset="0"/>
                <a:cs typeface="Times New Roman" pitchFamily="18" charset="0"/>
              </a:rPr>
              <a:t>Перемещения населения / Массовые скопления</a:t>
            </a:r>
          </a:p>
        </p:txBody>
      </p:sp>
      <p:sp>
        <p:nvSpPr>
          <p:cNvPr id="7" name="Rounded Rectangle 7"/>
          <p:cNvSpPr>
            <a:spLocks noChangeArrowheads="1"/>
          </p:cNvSpPr>
          <p:nvPr/>
        </p:nvSpPr>
        <p:spPr bwMode="auto">
          <a:xfrm>
            <a:off x="3711575" y="14732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1100" u="none">
                <a:latin typeface="Arial" charset="0"/>
                <a:cs typeface="Times New Roman" pitchFamily="18" charset="0"/>
              </a:rPr>
              <a:t>Стихийные бедствия</a:t>
            </a:r>
          </a:p>
        </p:txBody>
      </p:sp>
      <p:sp>
        <p:nvSpPr>
          <p:cNvPr id="9" name="Rounded Rectangle 5"/>
          <p:cNvSpPr>
            <a:spLocks noChangeArrowheads="1"/>
          </p:cNvSpPr>
          <p:nvPr/>
        </p:nvSpPr>
        <p:spPr bwMode="auto">
          <a:xfrm>
            <a:off x="511175" y="14732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>
              <a:defRPr/>
            </a:pPr>
            <a:r>
              <a:rPr lang="ru-RU" sz="1100" u="none">
                <a:latin typeface="Arial" charset="0"/>
                <a:cs typeface="Times New Roman" pitchFamily="18" charset="0"/>
              </a:rPr>
              <a:t>Политическое и </a:t>
            </a:r>
            <a:r>
              <a:rPr lang="ru-RU" sz="1100" u="none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экономическое</a:t>
            </a:r>
            <a:r>
              <a:rPr lang="ru-RU" sz="1100" u="none">
                <a:latin typeface="Arial" charset="0"/>
                <a:cs typeface="Times New Roman" pitchFamily="18" charset="0"/>
              </a:rPr>
              <a:t> значение</a:t>
            </a:r>
          </a:p>
        </p:txBody>
      </p:sp>
      <p:sp>
        <p:nvSpPr>
          <p:cNvPr id="10" name="Rounded Rectangle 12"/>
          <p:cNvSpPr>
            <a:spLocks noChangeArrowheads="1"/>
          </p:cNvSpPr>
          <p:nvPr/>
        </p:nvSpPr>
        <p:spPr bwMode="auto">
          <a:xfrm>
            <a:off x="511175" y="26924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 sz="1100" u="none" dirty="0">
              <a:latin typeface="Arial" charset="0"/>
              <a:cs typeface="Times New Roman" pitchFamily="18" charset="0"/>
            </a:endParaRPr>
          </a:p>
        </p:txBody>
      </p:sp>
      <p:sp>
        <p:nvSpPr>
          <p:cNvPr id="11" name="Rounded Rectangle 13"/>
          <p:cNvSpPr>
            <a:spLocks noChangeArrowheads="1"/>
          </p:cNvSpPr>
          <p:nvPr/>
        </p:nvSpPr>
        <p:spPr bwMode="auto">
          <a:xfrm>
            <a:off x="511175" y="39116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GB" sz="1100" u="none" dirty="0">
              <a:latin typeface="Arial" charset="0"/>
              <a:cs typeface="Times New Roman" pitchFamily="18" charset="0"/>
            </a:endParaRPr>
          </a:p>
        </p:txBody>
      </p:sp>
      <p:sp>
        <p:nvSpPr>
          <p:cNvPr id="12" name="Rounded Rectangle 14"/>
          <p:cNvSpPr>
            <a:spLocks noChangeArrowheads="1"/>
          </p:cNvSpPr>
          <p:nvPr/>
        </p:nvSpPr>
        <p:spPr bwMode="auto">
          <a:xfrm>
            <a:off x="3711575" y="26924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>
              <a:defRPr/>
            </a:pPr>
            <a:r>
              <a:rPr lang="ru-RU" sz="1100" u="none" strike="dblStrike">
                <a:latin typeface="Arial" charset="0"/>
                <a:cs typeface="Times New Roman" pitchFamily="18" charset="0"/>
              </a:rPr>
              <a:t>Источник информации / медийное значение</a:t>
            </a:r>
          </a:p>
        </p:txBody>
      </p:sp>
      <p:sp>
        <p:nvSpPr>
          <p:cNvPr id="13" name="Rounded Rectangle 15"/>
          <p:cNvSpPr>
            <a:spLocks noChangeArrowheads="1"/>
          </p:cNvSpPr>
          <p:nvPr/>
        </p:nvSpPr>
        <p:spPr bwMode="auto">
          <a:xfrm>
            <a:off x="3711575" y="3911600"/>
            <a:ext cx="1600200" cy="1219200"/>
          </a:xfrm>
          <a:prstGeom prst="roundRect">
            <a:avLst>
              <a:gd name="adj" fmla="val 16667"/>
            </a:avLst>
          </a:prstGeom>
          <a:noFill/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>
              <a:defRPr/>
            </a:pPr>
            <a:r>
              <a:rPr lang="ru-RU" sz="1100" u="none">
                <a:latin typeface="Arial" charset="0"/>
                <a:cs typeface="Times New Roman" pitchFamily="18" charset="0"/>
              </a:rPr>
              <a:t>Взаимосвязь животное-человек-окружающая среда</a:t>
            </a:r>
          </a:p>
        </p:txBody>
      </p:sp>
      <p:sp>
        <p:nvSpPr>
          <p:cNvPr id="14" name="Rounded Rectangle 4"/>
          <p:cNvSpPr>
            <a:spLocks noChangeArrowheads="1"/>
          </p:cNvSpPr>
          <p:nvPr/>
        </p:nvSpPr>
        <p:spPr bwMode="auto">
          <a:xfrm>
            <a:off x="1654175" y="2483895"/>
            <a:ext cx="2590800" cy="289560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  <a:alpha val="71000"/>
            </a:schemeClr>
          </a:solidFill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t" anchorCtr="0"/>
          <a:lstStyle/>
          <a:p>
            <a:pPr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Передача / </a:t>
            </a:r>
            <a:br>
              <a:rPr lang="en-US" sz="1600" u="none" dirty="0">
                <a:latin typeface="Arial" charset="0"/>
                <a:cs typeface="Times New Roman" pitchFamily="18" charset="0"/>
              </a:rPr>
            </a:br>
            <a:r>
              <a:rPr lang="ru-RU" sz="1600" u="none" dirty="0">
                <a:latin typeface="Arial" charset="0"/>
                <a:cs typeface="Times New Roman" pitchFamily="18" charset="0"/>
              </a:rPr>
              <a:t>подверженность </a:t>
            </a:r>
            <a:br>
              <a:rPr lang="en-US" sz="1600" u="none" dirty="0">
                <a:latin typeface="Arial" charset="0"/>
                <a:cs typeface="Times New Roman" pitchFamily="18" charset="0"/>
              </a:rPr>
            </a:br>
            <a:r>
              <a:rPr lang="ru-RU" sz="1600" u="none" dirty="0">
                <a:latin typeface="Arial" charset="0"/>
                <a:cs typeface="Times New Roman" pitchFamily="18" charset="0"/>
              </a:rPr>
              <a:t>воздействию</a:t>
            </a:r>
          </a:p>
        </p:txBody>
      </p:sp>
      <p:sp>
        <p:nvSpPr>
          <p:cNvPr id="15" name="Rounded Rectangle 3"/>
          <p:cNvSpPr>
            <a:spLocks noChangeArrowheads="1"/>
          </p:cNvSpPr>
          <p:nvPr/>
        </p:nvSpPr>
        <p:spPr bwMode="auto">
          <a:xfrm>
            <a:off x="2111375" y="3585840"/>
            <a:ext cx="1676400" cy="1463340"/>
          </a:xfrm>
          <a:prstGeom prst="roundRect">
            <a:avLst>
              <a:gd name="adj" fmla="val 16667"/>
            </a:avLst>
          </a:prstGeom>
          <a:solidFill>
            <a:srgbClr val="69AE23"/>
          </a:solidFill>
          <a:ln w="12700" cap="flat" cmpd="sng" algn="ctr">
            <a:solidFill>
              <a:schemeClr val="tx1">
                <a:alpha val="5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anchor="t" anchorCtr="0"/>
          <a:lstStyle/>
          <a:p>
            <a:pPr>
              <a:defRPr/>
            </a:pPr>
            <a:r>
              <a:rPr lang="ru-RU" sz="2000" u="none" dirty="0">
                <a:solidFill>
                  <a:srgbClr val="F7F7F7"/>
                </a:solidFill>
                <a:latin typeface="Arial" charset="0"/>
                <a:cs typeface="Times New Roman" pitchFamily="18" charset="0"/>
              </a:rPr>
              <a:t>Основные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 Время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 Место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ru-RU" u="none" dirty="0">
                <a:latin typeface="Arial" charset="0"/>
                <a:cs typeface="Times New Roman" pitchFamily="18" charset="0"/>
              </a:rPr>
              <a:t> Человек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2130" y="1214590"/>
            <a:ext cx="5123518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none" dirty="0">
                <a:solidFill>
                  <a:srgbClr val="FF0000"/>
                </a:solidFill>
              </a:rPr>
              <a:t>ПРОЕКТ ПОДЛЕЖИТ ПЕРЕСМОТРУ КОНСУЛЬТАНТАМИ</a:t>
            </a:r>
          </a:p>
        </p:txBody>
      </p:sp>
      <p:sp>
        <p:nvSpPr>
          <p:cNvPr id="3" name="Rectangle 2"/>
          <p:cNvSpPr/>
          <p:nvPr/>
        </p:nvSpPr>
        <p:spPr>
          <a:xfrm>
            <a:off x="771215" y="3072565"/>
            <a:ext cx="108012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u="none">
                <a:latin typeface="Arial" charset="0"/>
                <a:cs typeface="Times New Roman" pitchFamily="18" charset="0"/>
              </a:rPr>
              <a:t>Культурное значение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07222" y="4199935"/>
            <a:ext cx="137162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u="none">
                <a:latin typeface="Arial" charset="0"/>
                <a:cs typeface="Times New Roman" pitchFamily="18" charset="0"/>
              </a:rPr>
              <a:t>Профилактика: </a:t>
            </a:r>
            <a:r>
              <a:rPr lang="ru-RU" u="none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Программа</a:t>
            </a:r>
            <a:r>
              <a:rPr lang="ru-RU" u="none">
                <a:latin typeface="Arial" charset="0"/>
                <a:cs typeface="Times New Roman" pitchFamily="18" charset="0"/>
              </a:rPr>
              <a:t> вакцинации и охваченность вакцинацией</a:t>
            </a:r>
          </a:p>
        </p:txBody>
      </p:sp>
      <p:sp>
        <p:nvSpPr>
          <p:cNvPr id="4" name="Rectangle 3"/>
          <p:cNvSpPr/>
          <p:nvPr/>
        </p:nvSpPr>
        <p:spPr>
          <a:xfrm>
            <a:off x="6496822" y="4709235"/>
            <a:ext cx="3150350" cy="14760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u="none" dirty="0">
                <a:latin typeface="Arial" pitchFamily="34" charset="0"/>
                <a:cs typeface="Arial" pitchFamily="34" charset="0"/>
              </a:rPr>
              <a:t>Третий уровень: </a:t>
            </a:r>
            <a:r>
              <a:rPr lang="ru-RU" u="none" dirty="0">
                <a:latin typeface="Arial" pitchFamily="34" charset="0"/>
                <a:cs typeface="Arial" pitchFamily="34" charset="0"/>
              </a:rPr>
              <a:t>общий контекст, в котором происходит событие – другие окружающие и потенциально влияющие на событие и его оценку факторы. Эти факторы могут не быть напрямую связаны с эпидемиологией инфекционных заболеваний или с характеристиками изучаемой болезни </a:t>
            </a:r>
          </a:p>
        </p:txBody>
      </p:sp>
      <p:sp>
        <p:nvSpPr>
          <p:cNvPr id="8" name="Rectangle 7"/>
          <p:cNvSpPr/>
          <p:nvPr/>
        </p:nvSpPr>
        <p:spPr>
          <a:xfrm>
            <a:off x="6496822" y="3432813"/>
            <a:ext cx="3150350" cy="5040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ru-RU" b="1" u="none" dirty="0"/>
              <a:t>Второй уровень: </a:t>
            </a:r>
            <a:r>
              <a:rPr lang="ru-RU" u="none" dirty="0"/>
              <a:t>Потенциал передачи и подверженности воздействию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96822" y="2064058"/>
            <a:ext cx="3150350" cy="7920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u="none" dirty="0">
                <a:latin typeface="Arial" pitchFamily="34" charset="0"/>
                <a:cs typeface="Arial" pitchFamily="34" charset="0"/>
              </a:rPr>
              <a:t>Первый уровень: </a:t>
            </a:r>
            <a:r>
              <a:rPr lang="ru-RU" u="none" dirty="0">
                <a:latin typeface="Arial" pitchFamily="34" charset="0"/>
                <a:cs typeface="Arial" pitchFamily="34" charset="0"/>
              </a:rPr>
              <a:t>Основная описательная эпидемиология</a:t>
            </a:r>
          </a:p>
          <a:p>
            <a:pPr algn="l">
              <a:spcBef>
                <a:spcPct val="50000"/>
              </a:spcBef>
            </a:pPr>
            <a:r>
              <a:rPr lang="ru-RU" u="none" dirty="0">
                <a:latin typeface="Arial" pitchFamily="34" charset="0"/>
                <a:cs typeface="Arial" pitchFamily="34" charset="0"/>
              </a:rPr>
              <a:t>Время, место и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315790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70305" y="3158971"/>
            <a:ext cx="6570730" cy="1530170"/>
          </a:xfr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1800"/>
              <a:t>НА СЛЕДУЮЩИХ СЛАЙДАХ БОЛЕЕ ПОДРОБНО ОПИСЫВАЮТСЯ НЕКОТОРЫЕ ЭЛЕМЕНТЫ ТРЕТЬЕГО УРОВНЯ, А ТАКЖЕ НЕКОТОРЫЕ ВОПРОСЫ, КОТОРЫЕ НЕОБХОДИМО УЧИТЫВАТЬ ПРИ АНАЛИЗЕ БОЛЕЕ ШИРОКОГО КОНТЕКСТА ТОГО ИЛИ ИНОГО СОБЫТИЯ</a:t>
            </a:r>
          </a:p>
        </p:txBody>
      </p:sp>
    </p:spTree>
    <p:extLst>
      <p:ext uri="{BB962C8B-B14F-4D97-AF65-F5344CB8AC3E}">
        <p14:creationId xmlns:p14="http://schemas.microsoft.com/office/powerpoint/2010/main" val="99260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pitchFamily="34" charset="0"/>
                <a:cs typeface="Arial" pitchFamily="34" charset="0"/>
              </a:rPr>
              <a:t>Политическое и экономическое значение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10165" y="1514290"/>
            <a:ext cx="8496300" cy="4451720"/>
          </a:xfrm>
          <a:prstGeom prst="rect">
            <a:avLst/>
          </a:prstGeom>
        </p:spPr>
        <p:txBody>
          <a:bodyPr/>
          <a:lstStyle/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Arial" charset="0"/>
                <a:cs typeface="Times New Roman" pitchFamily="18" charset="0"/>
              </a:rPr>
              <a:t>Политическая нестабильность и нестабильность в области безопасности могут ослабить популяции и их реагирование в ответ на вспышку эпидемии. 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Arial" charset="0"/>
                <a:cs typeface="Times New Roman" pitchFamily="18" charset="0"/>
              </a:rPr>
              <a:t>Процесс ЭА должен учитывать политический и экономический контекст, в котором происходит данное событие. 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US" u="none" dirty="0">
              <a:latin typeface="+mn-lt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В ходе анализа должны быть рассмотрены следующие вопросы: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Наблюдается ли какое-либо политическое событие, которое может повлиять на население? </a:t>
            </a:r>
          </a:p>
          <a:p>
            <a:pPr marL="17145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Какова экономическая ситуация в стране? </a:t>
            </a:r>
          </a:p>
          <a:p>
            <a:pPr marL="171450" indent="-17145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Каковы политические и экономические последствия для пострадавшего населения?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Может ли население перемещаться по территориям, где было обнаружено событие?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Может ли событие распространиться на соседние страны в связи с перемещением населения?</a:t>
            </a:r>
          </a:p>
          <a:p>
            <a:pPr marL="171450" marR="0" lvl="0" indent="-17145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AE23"/>
              </a:buClr>
              <a:buSzPct val="80000"/>
              <a:buFont typeface="Wingdings" panose="05000000000000000000" pitchFamily="2" charset="2"/>
              <a:buChar char="§"/>
              <a:tabLst>
                <a:tab pos="341313" algn="l"/>
                <a:tab pos="1150938" algn="l"/>
              </a:tabLst>
              <a:defRPr/>
            </a:pPr>
            <a:r>
              <a:rPr lang="ru-RU" u="none">
                <a:latin typeface="+mn-lt"/>
                <a:cs typeface="Times New Roman" pitchFamily="18" charset="0"/>
              </a:rPr>
              <a:t>Существуют ли проблемы безопасности, которые могут повлиять на выявление дальнейших случаев и меры реагирования?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b="1" u="none" dirty="0">
              <a:latin typeface="+mn-lt"/>
              <a:cs typeface="Times New Roman" pitchFamily="18" charset="0"/>
            </a:endParaRP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GB" u="none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170&quot;&gt;&lt;/object&gt;&lt;object type=&quot;2&quot; unique_id=&quot;10171&quot;&gt;&lt;object type=&quot;3&quot; unique_id=&quot;10172&quot;&gt;&lt;property id=&quot;20148&quot; value=&quot;5&quot;/&gt;&lt;property id=&quot;20300&quot; value=&quot;Slide 1&quot;/&gt;&lt;property id=&quot;20307&quot; value=&quot;296&quot;/&gt;&lt;/object&gt;&lt;object type=&quot;3&quot; unique_id=&quot;10173&quot;&gt;&lt;property id=&quot;20148&quot; value=&quot;5&quot;/&gt;&lt;property id=&quot;20300&quot; value=&quot;Slide 2&quot;/&gt;&lt;property id=&quot;20307&quot; value=&quot;267&quot;/&gt;&lt;/object&gt;&lt;object type=&quot;3&quot; unique_id=&quot;10174&quot;&gt;&lt;property id=&quot;20148&quot; value=&quot;5&quot;/&gt;&lt;property id=&quot;20300&quot; value=&quot;Slide 3&quot;/&gt;&lt;property id=&quot;20307&quot; value=&quot;292&quot;/&gt;&lt;/object&gt;&lt;object type=&quot;3&quot; unique_id=&quot;10175&quot;&gt;&lt;property id=&quot;20148&quot; value=&quot;5&quot;/&gt;&lt;property id=&quot;20300&quot; value=&quot;Slide 4&quot;/&gt;&lt;property id=&quot;20307&quot; value=&quot;290&quot;/&gt;&lt;/object&gt;&lt;object type=&quot;3&quot; unique_id=&quot;10176&quot;&gt;&lt;property id=&quot;20148&quot; value=&quot;5&quot;/&gt;&lt;property id=&quot;20300&quot; value=&quot;Slide 5&quot;/&gt;&lt;property id=&quot;20307&quot; value=&quot;293&quot;/&gt;&lt;/object&gt;&lt;object type=&quot;3&quot; unique_id=&quot;10177&quot;&gt;&lt;property id=&quot;20148&quot; value=&quot;5&quot;/&gt;&lt;property id=&quot;20300&quot; value=&quot;Slide 6&quot;/&gt;&lt;property id=&quot;20307&quot; value=&quot;294&quot;/&gt;&lt;/object&gt;&lt;object type=&quot;3&quot; unique_id=&quot;10178&quot;&gt;&lt;property id=&quot;20148&quot; value=&quot;5&quot;/&gt;&lt;property id=&quot;20300&quot; value=&quot;Slide 7&quot;/&gt;&lt;property id=&quot;20307&quot; value=&quot;298&quot;/&gt;&lt;/object&gt;&lt;object type=&quot;3&quot; unique_id=&quot;10179&quot;&gt;&lt;property id=&quot;20148&quot; value=&quot;5&quot;/&gt;&lt;property id=&quot;20300&quot; value=&quot;Slide 8&quot;/&gt;&lt;property id=&quot;20307&quot; value=&quot;295&quot;/&gt;&lt;/object&gt;&lt;object type=&quot;3&quot; unique_id=&quot;10180&quot;&gt;&lt;property id=&quot;20148&quot; value=&quot;5&quot;/&gt;&lt;property id=&quot;20300&quot; value=&quot;Slide 9&quot;/&gt;&lt;property id=&quot;20307&quot; value=&quot;281&quot;/&gt;&lt;/object&gt;&lt;object type=&quot;3&quot; unique_id=&quot;10181&quot;&gt;&lt;property id=&quot;20148&quot; value=&quot;5&quot;/&gt;&lt;property id=&quot;20300&quot; value=&quot;Slide 10&quot;/&gt;&lt;property id=&quot;20307&quot; value=&quot;297&quot;/&gt;&lt;/object&gt;&lt;/object&gt;&lt;/object&gt;&lt;/database&gt;"/>
</p:tagLst>
</file>

<file path=ppt/theme/theme1.xml><?xml version="1.0" encoding="utf-8"?>
<a:theme xmlns:a="http://schemas.openxmlformats.org/drawingml/2006/main" name="Layers">
  <a:themeElements>
    <a:clrScheme name="">
      <a:dk1>
        <a:srgbClr val="000000"/>
      </a:dk1>
      <a:lt1>
        <a:srgbClr val="FFFFFF"/>
      </a:lt1>
      <a:dk2>
        <a:srgbClr val="330033"/>
      </a:dk2>
      <a:lt2>
        <a:srgbClr val="000000"/>
      </a:lt2>
      <a:accent1>
        <a:srgbClr val="6C8E3E"/>
      </a:accent1>
      <a:accent2>
        <a:srgbClr val="C88350"/>
      </a:accent2>
      <a:accent3>
        <a:srgbClr val="FFFFFF"/>
      </a:accent3>
      <a:accent4>
        <a:srgbClr val="000000"/>
      </a:accent4>
      <a:accent5>
        <a:srgbClr val="BAC6AF"/>
      </a:accent5>
      <a:accent6>
        <a:srgbClr val="B57648"/>
      </a:accent6>
      <a:hlink>
        <a:srgbClr val="6494AC"/>
      </a:hlink>
      <a:folHlink>
        <a:srgbClr val="8CB0C2"/>
      </a:folHlink>
    </a:clrScheme>
    <a:fontScheme name="EPIS">
      <a:majorFont>
        <a:latin typeface="MetaPro-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3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4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5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00829B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00758C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6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E70000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3a570b-d7a9-49ca-a34c-8afb8206b4bf">
      <Value>8503</Value>
      <Value>9559</Value>
      <Value>11776</Value>
    </TaxCatchAll>
    <ECDC_DMS_ITPROD_PORTFOLIO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</TermName>
          <TermId xmlns="http://schemas.microsoft.com/office/infopath/2007/PartnerControls">d280b436-bc76-4c87-a7ad-b215a1406941</TermId>
        </TermInfo>
      </Terms>
    </ECDC_DMS_ITPROD_PORTFOLIO0>
    <ECDC_DMS_Project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 Health Security Initiative programme</TermName>
          <TermId xmlns="http://schemas.microsoft.com/office/infopath/2007/PartnerControls">25306b6b-39ac-41be-90ab-12f9725e9391</TermId>
        </TermInfo>
      </Terms>
    </ECDC_DMS_Project0>
    <ECDC_DMS_ITPROD_YEAR0 xmlns="f21cd5e7-4e59-4426-9a65-65a4b49b5ea4">
      <Terms xmlns="http://schemas.microsoft.com/office/infopath/2007/PartnerControls"/>
    </ECDC_DMS_ITPROD_YEAR0>
    <ECDC_DMS_EDRM_Meeting_Code0 xmlns="f21cd5e7-4e59-4426-9a65-65a4b49b5ea4">
      <Terms xmlns="http://schemas.microsoft.com/office/infopath/2007/PartnerControls"/>
    </ECDC_DMS_EDRM_Meeting_Code0>
    <ECDC_DMS_PROJECT_PHASE xmlns="f21cd5e7-4e59-4426-9a65-65a4b49b5ea4">1-Initiating</ECDC_DMS_PROJECT_PHASE>
    <ECDC_DMS_Meeting_Date xmlns="d23a570b-d7a9-49ca-a34c-8afb8206b4bf" xsi:nil="true"/>
    <ECDC_DMS_Document_Type_Product_Documentation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Non-Classified Project or Product Document</TermName>
          <TermId xmlns="http://schemas.microsoft.com/office/infopath/2007/PartnerControls">70fa46e0-bdd2-4182-98f7-a57178742ef5</TermId>
        </TermInfo>
      </Terms>
    </ECDC_DMS_Document_Type_Product_Documentation0>
    <bf6f88d3567d49708e6ddfea625f3427 xmlns="d23a570b-d7a9-49ca-a34c-8afb8206b4bf">
      <Terms xmlns="http://schemas.microsoft.com/office/infopath/2007/PartnerControls"/>
    </bf6f88d3567d49708e6ddfea625f3427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oject and IT Product Documentation" ma:contentTypeID="0x010100D736C7ACE9B64A2887FC840CE64E73CD00F9B766FA919147C8AA3C665BB5FE3342006CC94FD49C48D5A4954D89B00607815400B528855B89288A499128715C419C0E93" ma:contentTypeVersion="28" ma:contentTypeDescription="Project and IT Product Documentation Content Type" ma:contentTypeScope="" ma:versionID="25e3462d22da398fb4e7c5b260d78ff4">
  <xsd:schema xmlns:xsd="http://www.w3.org/2001/XMLSchema" xmlns:xs="http://www.w3.org/2001/XMLSchema" xmlns:p="http://schemas.microsoft.com/office/2006/metadata/properties" xmlns:ns2="f21cd5e7-4e59-4426-9a65-65a4b49b5ea4" xmlns:ns3="d23a570b-d7a9-49ca-a34c-8afb8206b4bf" targetNamespace="http://schemas.microsoft.com/office/2006/metadata/properties" ma:root="true" ma:fieldsID="fadc07b98f5d318cc9ec2a821f923959" ns2:_="" ns3:_="">
    <xsd:import namespace="f21cd5e7-4e59-4426-9a65-65a4b49b5ea4"/>
    <xsd:import namespace="d23a570b-d7a9-49ca-a34c-8afb8206b4bf"/>
    <xsd:element name="properties">
      <xsd:complexType>
        <xsd:sequence>
          <xsd:element name="documentManagement">
            <xsd:complexType>
              <xsd:all>
                <xsd:element ref="ns2:ECDC_DMS_PROJECT_PHASE" minOccurs="0"/>
                <xsd:element ref="ns3:ECDC_DMS_Meeting_Date" minOccurs="0"/>
                <xsd:element ref="ns3:TaxCatchAll" minOccurs="0"/>
                <xsd:element ref="ns2:ECDC_DMS_Document_Type_Product_Documentation0" minOccurs="0"/>
                <xsd:element ref="ns2:ECDC_DMS_ITPROD_PORTFOLIO0" minOccurs="0"/>
                <xsd:element ref="ns2:ECDC_DMS_EDRM_Meeting_Code0" minOccurs="0"/>
                <xsd:element ref="ns2:ECDC_DMS_Project0" minOccurs="0"/>
                <xsd:element ref="ns3:bf6f88d3567d49708e6ddfea625f3427" minOccurs="0"/>
                <xsd:element ref="ns2:ECDC_DMS_ITPROD_YEA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cd5e7-4e59-4426-9a65-65a4b49b5ea4" elementFormDefault="qualified">
    <xsd:import namespace="http://schemas.microsoft.com/office/2006/documentManagement/types"/>
    <xsd:import namespace="http://schemas.microsoft.com/office/infopath/2007/PartnerControls"/>
    <xsd:element name="ECDC_DMS_PROJECT_PHASE" ma:index="3" nillable="true" ma:displayName="Project Phase" ma:default="1-Initiating" ma:format="Dropdown" ma:internalName="ECDC_DMS_PROJECT_PHASE" ma:readOnly="false">
      <xsd:simpleType>
        <xsd:restriction base="dms:Choice">
          <xsd:enumeration value="1-Initiating"/>
          <xsd:enumeration value="2-Planning"/>
          <xsd:enumeration value="3-Executing"/>
          <xsd:enumeration value="4-Monitor and Control"/>
          <xsd:enumeration value="5-Closing"/>
          <xsd:enumeration value="6-IT Product Maintenance"/>
        </xsd:restriction>
      </xsd:simpleType>
    </xsd:element>
    <xsd:element name="ECDC_DMS_Document_Type_Product_Documentation0" ma:index="12" ma:taxonomy="true" ma:internalName="ECDC_DMS_Document_Type_Product_Documentation0" ma:taxonomyFieldName="ECDC_DMS_Document_Type_Product_Documentation" ma:displayName="Document Type" ma:readOnly="false" ma:default="9559;#Non-Classified Project or Product Document|70fa46e0-bdd2-4182-98f7-a57178742ef5" ma:fieldId="{a585e4e1-20cd-44d5-af8f-972dee50a663}" ma:sspId="de887f88-4a24-49db-a549-4c3cbb517053" ma:termSetId="05694767-788d-4e99-ad07-3dd6ddb61ccc" ma:anchorId="30bae0cb-fbc4-4e7a-b67d-217d17f781a7" ma:open="false" ma:isKeyword="false">
      <xsd:complexType>
        <xsd:sequence>
          <xsd:element ref="pc:Terms" minOccurs="0" maxOccurs="1"/>
        </xsd:sequence>
      </xsd:complexType>
    </xsd:element>
    <xsd:element name="ECDC_DMS_ITPROD_PORTFOLIO0" ma:index="13" nillable="true" ma:taxonomy="true" ma:internalName="ECDC_DMS_ITPROD_PORTFOLIO0" ma:taxonomyFieldName="ECDC_DMS_ITPROD_PORTFOLIO" ma:displayName="Portfolio" ma:readOnly="false" ma:default="" ma:fieldId="{d774b71b-8bbf-4b6c-9bcb-ab2c419f72b8}" ma:taxonomyMulti="true" ma:sspId="de887f88-4a24-49db-a549-4c3cbb517053" ma:termSetId="39f3e951-a13d-4717-b0f6-174d067719db" ma:anchorId="d454edc6-9bb3-4130-bffe-05777b5ae829" ma:open="false" ma:isKeyword="false">
      <xsd:complexType>
        <xsd:sequence>
          <xsd:element ref="pc:Terms" minOccurs="0" maxOccurs="1"/>
        </xsd:sequence>
      </xsd:complexType>
    </xsd:element>
    <xsd:element name="ECDC_DMS_EDRM_Meeting_Code0" ma:index="14" nillable="true" ma:taxonomy="true" ma:internalName="ECDC_DMS_EDRM_Meeting_Code0" ma:taxonomyFieldName="ECDC_DMS_EDRM_Meeting_Code" ma:displayName="Meeting Code" ma:readOnly="false" ma:default="" ma:fieldId="{0a3a9b5f-6216-431d-ac91-d8d281fdbe3e}" ma:taxonomyMulti="true" ma:sspId="de887f88-4a24-49db-a549-4c3cbb517053" ma:termSetId="edec69b4-0510-43be-8a98-012c8d4b4d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Project0" ma:index="15" nillable="true" ma:taxonomy="true" ma:internalName="ECDC_DMS_Project0" ma:taxonomyFieldName="ECDC_DMS_Project" ma:displayName="Project" ma:readOnly="false" ma:default="" ma:fieldId="{951a5c61-3e7d-4f5e-ad41-b76025ccfaa6}" ma:taxonomyMulti="true" ma:sspId="de887f88-4a24-49db-a549-4c3cbb517053" ma:termSetId="83bc1c21-e08b-4faa-97f2-3f7a70f36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ITPROD_YEAR0" ma:index="17" nillable="true" ma:taxonomy="true" ma:internalName="ECDC_DMS_ITPROD_YEAR0" ma:taxonomyFieldName="ECDC_DMS_ITPROD_YEAR" ma:displayName="Budget Year" ma:readOnly="false" ma:default="" ma:fieldId="{b7b1b9db-4b25-44e0-a3b1-63fc06ac39f0}" ma:taxonomyMulti="true" ma:sspId="de887f88-4a24-49db-a549-4c3cbb517053" ma:termSetId="39f3e951-a13d-4717-b0f6-174d067719db" ma:anchorId="c266da89-e1b1-47d3-9c2c-615579de50c3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a570b-d7a9-49ca-a34c-8afb8206b4bf" elementFormDefault="qualified">
    <xsd:import namespace="http://schemas.microsoft.com/office/2006/documentManagement/types"/>
    <xsd:import namespace="http://schemas.microsoft.com/office/infopath/2007/PartnerControls"/>
    <xsd:element name="ECDC_DMS_Meeting_Date" ma:index="6" nillable="true" ma:displayName="Meeting date" ma:description="The date of meeting (1) the document belongs to or (2) was discussed, reviewed or approved." ma:format="DateOnly" ma:internalName="ECDC_DMS_Meeting_Date" ma:readOnly="false">
      <xsd:simpleType>
        <xsd:restriction base="dms:DateTime"/>
      </xsd:simpleType>
    </xsd:element>
    <xsd:element name="TaxCatchAll" ma:index="11" nillable="true" ma:displayName="Taxonomy Catch All Column" ma:hidden="true" ma:list="{cde9ab0f-a34b-4ce8-8807-1a3ae118aba1}" ma:internalName="TaxCatchAll" ma:readOnly="false" ma:showField="CatchAllData" ma:web="f21cd5e7-4e59-4426-9a65-65a4b49b5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f6f88d3567d49708e6ddfea625f3427" ma:index="16" nillable="true" ma:taxonomy="true" ma:internalName="bf6f88d3567d49708e6ddfea625f3427" ma:taxonomyFieldName="DMS_x0020_Product" ma:displayName="IT Product" ma:readOnly="false" ma:default="" ma:fieldId="{bf6f88d3-567d-4970-8e6d-dfea625f3427}" ma:taxonomyMulti="true" ma:sspId="de887f88-4a24-49db-a549-4c3cbb517053" ma:termSetId="765c2105-95ad-4131-ade8-84f64ee0a1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900251-DD30-411C-9361-761CCB6B9FCB}">
  <ds:schemaRefs>
    <ds:schemaRef ds:uri="http://schemas.microsoft.com/office/2006/metadata/properties"/>
    <ds:schemaRef ds:uri="d23a570b-d7a9-49ca-a34c-8afb8206b4b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c728178-6efc-4233-8faf-5837ddb4420c"/>
    <ds:schemaRef ds:uri="376727eb-354b-45e4-998d-f84ea079474e"/>
    <ds:schemaRef ds:uri="http://purl.org/dc/elements/1.1/"/>
    <ds:schemaRef ds:uri="32fd28f3-eb5c-4ffb-b88d-54039670de2a"/>
    <ds:schemaRef ds:uri="http://www.w3.org/XML/1998/namespace"/>
    <ds:schemaRef ds:uri="http://purl.org/dc/dcmitype/"/>
    <ds:schemaRef ds:uri="f21cd5e7-4e59-4426-9a65-65a4b49b5ea4"/>
  </ds:schemaRefs>
</ds:datastoreItem>
</file>

<file path=customXml/itemProps2.xml><?xml version="1.0" encoding="utf-8"?>
<ds:datastoreItem xmlns:ds="http://schemas.openxmlformats.org/officeDocument/2006/customXml" ds:itemID="{93A7E49E-4AAA-4CCE-B439-EF1C501E9B2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58AD0EF-1909-4454-B7FC-6E438D8C32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cd5e7-4e59-4426-9a65-65a4b49b5ea4"/>
    <ds:schemaRef ds:uri="d23a570b-d7a9-49ca-a34c-8afb8206b4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/>
  <ap:TotalTime>6668</ap:TotalTime>
  <ap:Words>4011</ap:Words>
  <ap:Application>Microsoft Office PowerPoint</ap:Application>
  <ap:PresentationFormat>Custom</ap:PresentationFormat>
  <ap:Paragraphs>396</ap:Paragraphs>
  <ap:Slides>23</ap:Slides>
  <ap:Notes>21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ap:HeadingPairs>
  <ap:TitlesOfParts>
    <vt:vector baseType="lpstr" size="32">
      <vt:lpstr>AdobeCorpID MyriadRg</vt:lpstr>
      <vt:lpstr>Arial</vt:lpstr>
      <vt:lpstr>Calibri</vt:lpstr>
      <vt:lpstr>MetaPro-Black</vt:lpstr>
      <vt:lpstr>Microsoft Sans Serif</vt:lpstr>
      <vt:lpstr>Tahoma</vt:lpstr>
      <vt:lpstr>Times New Roman</vt:lpstr>
      <vt:lpstr>Wingdings</vt:lpstr>
      <vt:lpstr>Layers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>CDT</ap:Company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SIMULWARE PER GENERALI</dc:title>
  <dc:subject>Not specified</dc:subject>
  <dc:creator>CDT</dc:creator>
  <cp:lastModifiedBy>CDT</cp:lastModifiedBy>
  <cp:revision>1042</cp:revision>
  <dcterms:created xsi:type="dcterms:W3CDTF">2006-11-17T14:43:15Z</dcterms:created>
  <dcterms:modified xsi:type="dcterms:W3CDTF">2021-03-22T13:46:40Z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0x010100D736C7ACE9B64A2887FC840CE64E73CD00F9B766FA919147C8AA3C665BB5FE3342006CC94FD49C48D5A4954D89B00607815400B528855B89288A499128715C419C0E93</vt:lpwstr>
  </property>
  <property fmtid="{D5CDD505-2E9C-101B-9397-08002B2CF9AE}" pid="3" name="_dlc_DocId">
    <vt:lpwstr>DOI1007-2079432915-198</vt:lpwstr>
  </property>
  <property fmtid="{D5CDD505-2E9C-101B-9397-08002B2CF9AE}" pid="4" name="_dlc_DocIdUrl">
    <vt:lpwstr>http://dms.ecdcnet.europa.eu/sites/projects/prodmgmt/hsi/_layouts/15/DocIdRedir.aspx?ID=DOI1007-2079432915-198, DOI1007-2079432915-198</vt:lpwstr>
  </property>
  <property fmtid="{D5CDD505-2E9C-101B-9397-08002B2CF9AE}" pid="5" name="_dlc_DocIdItemGuid">
    <vt:lpwstr>7fdc9aca-3e45-4c22-ba83-7c2f3f85a17d</vt:lpwstr>
  </property>
  <property fmtid="{D5CDD505-2E9C-101B-9397-08002B2CF9AE}" pid="6" name="TaxKeyword">
    <vt:lpwstr/>
  </property>
  <property fmtid="{D5CDD505-2E9C-101B-9397-08002B2CF9AE}" pid="7" name="ECDC_DMS_Organization">
    <vt:lpwstr>588;#Epidemic Intelligence|14e38dbb-bccc-4c34-ac2f-9f24d991c96d</vt:lpwstr>
  </property>
  <property fmtid="{D5CDD505-2E9C-101B-9397-08002B2CF9AE}" pid="8" name="ECDC_DMS_MIS_Activity_code">
    <vt:lpwstr/>
  </property>
  <property fmtid="{D5CDD505-2E9C-101B-9397-08002B2CF9AE}" pid="9" name="ECDC_DMS_Project">
    <vt:lpwstr>11776;#EU Health Security Initiative programme|25306b6b-39ac-41be-90ab-12f9725e9391</vt:lpwstr>
  </property>
  <property fmtid="{D5CDD505-2E9C-101B-9397-08002B2CF9AE}" pid="10" name="ECDC_Subject_what">
    <vt:lpwstr>124;#epidemic intelligence|ad1f1585-b938-4db1-992a-8af3e2bf831f</vt:lpwstr>
  </property>
  <property fmtid="{D5CDD505-2E9C-101B-9397-08002B2CF9AE}" pid="11" name="ECDC_DMS_Epi_and_Emergency_Document_Type">
    <vt:lpwstr>1961;#Presentation|ccbe1f80-b171-4140-9ee7-571d78063fb6</vt:lpwstr>
  </property>
  <property fmtid="{D5CDD505-2E9C-101B-9397-08002B2CF9AE}" pid="12" name="edrm_document_typeTaxHTField0">
    <vt:lpwstr>Not specified|581b895d-77e9-46ec-8c5e-850161f4a515</vt:lpwstr>
  </property>
  <property fmtid="{D5CDD505-2E9C-101B-9397-08002B2CF9AE}" pid="13" name="edrm_functionTaxHTField0">
    <vt:lpwstr>Not specified|92bcb685-885a-40ff-9744-3825164b3c86</vt:lpwstr>
  </property>
  <property fmtid="{D5CDD505-2E9C-101B-9397-08002B2CF9AE}" pid="14" name="edrm_statusTaxHTField0">
    <vt:lpwstr>Draft|210dfa89-0dc2-4261-944c-0ccc26c12bbd</vt:lpwstr>
  </property>
  <property fmtid="{D5CDD505-2E9C-101B-9397-08002B2CF9AE}" pid="15" name="edrm_diseaseTaxHTField0">
    <vt:lpwstr>Not specified|bad72cf5-edc4-4bad-9035-f5ac84acbef6</vt:lpwstr>
  </property>
  <property fmtid="{D5CDD505-2E9C-101B-9397-08002B2CF9AE}" pid="16" name="edrm_securityTaxHTField0">
    <vt:lpwstr>Restricted:Internal|caa52167-d17e-46dd-9322-12d83d57eefa</vt:lpwstr>
  </property>
  <property fmtid="{D5CDD505-2E9C-101B-9397-08002B2CF9AE}" pid="17" name="edrm_languageTaxHTField0">
    <vt:lpwstr>English|f0d96333-3b15-448d-bec3-c97f3b65cb2d</vt:lpwstr>
  </property>
  <property fmtid="{D5CDD505-2E9C-101B-9397-08002B2CF9AE}" pid="18" name="edrm_function">
    <vt:lpwstr>2365;#Not specified|92bcb685-885a-40ff-9744-3825164b3c86</vt:lpwstr>
  </property>
  <property fmtid="{D5CDD505-2E9C-101B-9397-08002B2CF9AE}" pid="19" name="edrm_document_type">
    <vt:lpwstr>2364;#Not specified|581b895d-77e9-46ec-8c5e-850161f4a515</vt:lpwstr>
  </property>
  <property fmtid="{D5CDD505-2E9C-101B-9397-08002B2CF9AE}" pid="20" name="edrm_status">
    <vt:lpwstr>2363;#Draft|210dfa89-0dc2-4261-944c-0ccc26c12bbd</vt:lpwstr>
  </property>
  <property fmtid="{D5CDD505-2E9C-101B-9397-08002B2CF9AE}" pid="21" name="edrm_entityTaxHTField0">
    <vt:lpwstr>Surveillance and Response Support Unit|be4aac37-b6fa-4b86-b0a4-9a97852a8676</vt:lpwstr>
  </property>
  <property fmtid="{D5CDD505-2E9C-101B-9397-08002B2CF9AE}" pid="22" name="edrm_disease">
    <vt:lpwstr>2366;#Not specified|bad72cf5-edc4-4bad-9035-f5ac84acbef6</vt:lpwstr>
  </property>
  <property fmtid="{D5CDD505-2E9C-101B-9397-08002B2CF9AE}" pid="23" name="edrm_security">
    <vt:lpwstr>2367;#Restricted:Internal|caa52167-d17e-46dd-9322-12d83d57eefa</vt:lpwstr>
  </property>
  <property fmtid="{D5CDD505-2E9C-101B-9397-08002B2CF9AE}" pid="24" name="edrm_language">
    <vt:lpwstr>2379;#English|f0d96333-3b15-448d-bec3-c97f3b65cb2d</vt:lpwstr>
  </property>
  <property fmtid="{D5CDD505-2E9C-101B-9397-08002B2CF9AE}" pid="25" name="edrm_entity">
    <vt:lpwstr>2380;#Surveillance and Response Support Unit|be4aac37-b6fa-4b86-b0a4-9a97852a8676</vt:lpwstr>
  </property>
  <property fmtid="{D5CDD505-2E9C-101B-9397-08002B2CF9AE}" pid="26" name="ECDC_DMS_Project0">
    <vt:lpwstr/>
  </property>
  <property fmtid="{D5CDD505-2E9C-101B-9397-08002B2CF9AE}" pid="27" name="ECDC_DMS_Organization0">
    <vt:lpwstr>Epidemic Intelligence|14e38dbb-bccc-4c34-ac2f-9f24d991c96d</vt:lpwstr>
  </property>
  <property fmtid="{D5CDD505-2E9C-101B-9397-08002B2CF9AE}" pid="28" name="ECDC_DMS_Group">
    <vt:lpwstr>Epidemic Intelligence</vt:lpwstr>
  </property>
  <property fmtid="{D5CDD505-2E9C-101B-9397-08002B2CF9AE}" pid="29" name="ECDC_DMS_Epi_and_Emergency_Document_Type0">
    <vt:lpwstr>Presentation|ccbe1f80-b171-4140-9ee7-571d78063fb6</vt:lpwstr>
  </property>
  <property fmtid="{D5CDD505-2E9C-101B-9397-08002B2CF9AE}" pid="30" name="ECDC_DMS_MIS_Activity_code0">
    <vt:lpwstr/>
  </property>
  <property fmtid="{D5CDD505-2E9C-101B-9397-08002B2CF9AE}" pid="31" name="edrm_institution">
    <vt:lpwstr/>
  </property>
  <property fmtid="{D5CDD505-2E9C-101B-9397-08002B2CF9AE}" pid="32" name="edrm_spatial">
    <vt:lpwstr/>
  </property>
  <property fmtid="{D5CDD505-2E9C-101B-9397-08002B2CF9AE}" pid="33" name="ECDC_DMS_Section">
    <vt:lpwstr>Epidemic Intelligence and Response</vt:lpwstr>
  </property>
  <property fmtid="{D5CDD505-2E9C-101B-9397-08002B2CF9AE}" pid="34" name="ECDC_DMS_Author">
    <vt:lpwstr>491</vt:lpwstr>
  </property>
  <property fmtid="{D5CDD505-2E9C-101B-9397-08002B2CF9AE}" pid="35" name="ECDC_Subject_whatTaxHTField0">
    <vt:lpwstr>epidemic intelligence|ad1f1585-b938-4db1-992a-8af3e2bf831f</vt:lpwstr>
  </property>
  <property fmtid="{D5CDD505-2E9C-101B-9397-08002B2CF9AE}" pid="36" name="ECDC_DMS_Document_Type_Product_Documentation">
    <vt:lpwstr>9559;#Non-Classified Project or Product Document|70fa46e0-bdd2-4182-98f7-a57178742ef5</vt:lpwstr>
  </property>
  <property fmtid="{D5CDD505-2E9C-101B-9397-08002B2CF9AE}" pid="37" name="DMS Product">
    <vt:lpwstr/>
  </property>
  <property fmtid="{D5CDD505-2E9C-101B-9397-08002B2CF9AE}" pid="38" name="ECDC_DMS_EDRM_Meeting_Code">
    <vt:lpwstr/>
  </property>
  <property fmtid="{D5CDD505-2E9C-101B-9397-08002B2CF9AE}" pid="39" name="ECDC_DMS_ITPROD_PORTFOLIO">
    <vt:lpwstr>8503;#DIR|d280b436-bc76-4c87-a7ad-b215a1406941</vt:lpwstr>
  </property>
  <property fmtid="{D5CDD505-2E9C-101B-9397-08002B2CF9AE}" pid="40" name="ECDC_DMS_ITPROD_YEAR">
    <vt:lpwstr/>
  </property>
</Properties>
</file>