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Lst>
  <p:notesMasterIdLst>
    <p:notesMasterId r:id="rId21"/>
  </p:notesMasterIdLst>
  <p:handoutMasterIdLst>
    <p:handoutMasterId r:id="rId22"/>
  </p:handoutMasterIdLst>
  <p:sldIdLst>
    <p:sldId id="312" r:id="rId5"/>
    <p:sldId id="296" r:id="rId6"/>
    <p:sldId id="267" r:id="rId7"/>
    <p:sldId id="299" r:id="rId8"/>
    <p:sldId id="304" r:id="rId9"/>
    <p:sldId id="301" r:id="rId10"/>
    <p:sldId id="309" r:id="rId11"/>
    <p:sldId id="317" r:id="rId12"/>
    <p:sldId id="314" r:id="rId13"/>
    <p:sldId id="313" r:id="rId14"/>
    <p:sldId id="316" r:id="rId15"/>
    <p:sldId id="322" r:id="rId16"/>
    <p:sldId id="324" r:id="rId17"/>
    <p:sldId id="323" r:id="rId18"/>
    <p:sldId id="281" r:id="rId19"/>
    <p:sldId id="297" r:id="rId20"/>
  </p:sldIdLst>
  <p:sldSz cx="10801350" cy="6858000"/>
  <p:notesSz cx="6797675" cy="9926638"/>
  <p:custDataLst>
    <p:tags r:id="rId23"/>
  </p:custDataLst>
  <p:defaultTextStyle>
    <a:defPPr>
      <a:defRPr lang="it-IT"/>
    </a:defPPr>
    <a:lvl1pPr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1pPr>
    <a:lvl2pPr marL="4572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2pPr>
    <a:lvl3pPr marL="9144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3pPr>
    <a:lvl4pPr marL="13716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4pPr>
    <a:lvl5pPr marL="18288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5pPr>
    <a:lvl6pPr marL="2286000" algn="l" defTabSz="914400" rtl="0" eaLnBrk="1" latinLnBrk="0" hangingPunct="1">
      <a:defRPr sz="1200" u="sng" kern="1200">
        <a:solidFill>
          <a:schemeClr val="tx1"/>
        </a:solidFill>
        <a:latin typeface="Microsoft Sans Serif" pitchFamily="34" charset="0"/>
        <a:ea typeface="+mn-ea"/>
        <a:cs typeface="+mn-cs"/>
      </a:defRPr>
    </a:lvl6pPr>
    <a:lvl7pPr marL="2743200" algn="l" defTabSz="914400" rtl="0" eaLnBrk="1" latinLnBrk="0" hangingPunct="1">
      <a:defRPr sz="1200" u="sng" kern="1200">
        <a:solidFill>
          <a:schemeClr val="tx1"/>
        </a:solidFill>
        <a:latin typeface="Microsoft Sans Serif" pitchFamily="34" charset="0"/>
        <a:ea typeface="+mn-ea"/>
        <a:cs typeface="+mn-cs"/>
      </a:defRPr>
    </a:lvl7pPr>
    <a:lvl8pPr marL="3200400" algn="l" defTabSz="914400" rtl="0" eaLnBrk="1" latinLnBrk="0" hangingPunct="1">
      <a:defRPr sz="1200" u="sng" kern="1200">
        <a:solidFill>
          <a:schemeClr val="tx1"/>
        </a:solidFill>
        <a:latin typeface="Microsoft Sans Serif" pitchFamily="34" charset="0"/>
        <a:ea typeface="+mn-ea"/>
        <a:cs typeface="+mn-cs"/>
      </a:defRPr>
    </a:lvl8pPr>
    <a:lvl9pPr marL="3657600" algn="l" defTabSz="914400" rtl="0" eaLnBrk="1" latinLnBrk="0" hangingPunct="1">
      <a:defRPr sz="1200" u="sng" kern="1200">
        <a:solidFill>
          <a:schemeClr val="tx1"/>
        </a:solidFill>
        <a:latin typeface="Microsoft Sans Serif" pitchFamily="34" charset="0"/>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p15="http://schemas.microsoft.com/office/powerpoint/2012/main" xmlns:a="http://schemas.openxmlformats.org/drawingml/2006/main" xmlns:r="http://schemas.openxmlformats.org/officeDocument/2006/relationships" xmlns:p="http://schemas.openxmlformats.org/presentationml/2006/main">
  <p:cmAuthor id="1" name="CDT" initials="CDT" lastIdx="8" clrIdx="0">
    <p:extLst>
      <p:ext uri="{19B8F6BF-5375-455C-9EA6-DF929625EA0E}">
        <p15:presenceInfo xmlns:p15="http://schemas.microsoft.com/office/powerpoint/2012/main" userId="CD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9AE23"/>
    <a:srgbClr val="FEEFBA"/>
    <a:srgbClr val="FEE37E"/>
    <a:srgbClr val="EFE6BF"/>
    <a:srgbClr val="E4D594"/>
    <a:srgbClr val="FFFF99"/>
    <a:srgbClr val="CCECFF"/>
    <a:srgbClr val="003399"/>
    <a:srgbClr val="0066FF"/>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21" autoAdjust="0"/>
    <p:restoredTop sz="59448" autoAdjust="0"/>
  </p:normalViewPr>
  <p:slideViewPr>
    <p:cSldViewPr>
      <p:cViewPr varScale="1">
        <p:scale>
          <a:sx n="45" d="100"/>
          <a:sy n="45" d="100"/>
        </p:scale>
        <p:origin x="108" y="54"/>
      </p:cViewPr>
      <p:guideLst>
        <p:guide orient="horz"/>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7" d="100"/>
          <a:sy n="57" d="100"/>
        </p:scale>
        <p:origin x="2898" y="78"/>
      </p:cViewPr>
      <p:guideLst>
        <p:guide orient="horz" pos="3127"/>
        <p:guide pos="2141"/>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762A6E-49F6-4AA6-BA27-1E50C40DBDB7}"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C24220F7-B2A7-43D9-8C14-2D220A5E3A47}">
      <dgm:prSet phldrT="[Text]"/>
      <dgm:spPr/>
      <dgm:t>
        <a:bodyPr/>
        <a:lstStyle/>
        <a:p>
          <a:r>
            <a:rPr lang="ru-RU"/>
            <a:t>Выявление</a:t>
          </a:r>
        </a:p>
      </dgm:t>
    </dgm:pt>
    <dgm:pt modelId="{89F13442-853C-4738-B8A1-21FED85BE7D3}" type="parTrans" cxnId="{9336C9A6-16F6-4C97-AF10-5E8CEFF37802}">
      <dgm:prSet/>
      <dgm:spPr/>
      <dgm:t>
        <a:bodyPr/>
        <a:lstStyle/>
        <a:p>
          <a:endParaRPr lang="en-US"/>
        </a:p>
      </dgm:t>
    </dgm:pt>
    <dgm:pt modelId="{BBDB786E-5F8E-4C3C-BA31-33232A897267}" type="sibTrans" cxnId="{9336C9A6-16F6-4C97-AF10-5E8CEFF37802}">
      <dgm:prSet/>
      <dgm:spPr/>
      <dgm:t>
        <a:bodyPr/>
        <a:lstStyle/>
        <a:p>
          <a:endParaRPr lang="en-US"/>
        </a:p>
      </dgm:t>
    </dgm:pt>
    <dgm:pt modelId="{8A555DE8-9FDC-4E14-B25E-57BABB10FD91}">
      <dgm:prSet phldrT="[Text]"/>
      <dgm:spPr/>
      <dgm:t>
        <a:bodyPr/>
        <a:lstStyle/>
        <a:p>
          <a:r>
            <a:rPr lang="ru-RU"/>
            <a:t>Расследование</a:t>
          </a:r>
        </a:p>
      </dgm:t>
    </dgm:pt>
    <dgm:pt modelId="{1DBED852-9F6C-4275-BFE7-8B0F4D84DF0F}" type="parTrans" cxnId="{68E02EC3-EDCC-462A-A7C8-C461919EB895}">
      <dgm:prSet/>
      <dgm:spPr/>
      <dgm:t>
        <a:bodyPr/>
        <a:lstStyle/>
        <a:p>
          <a:endParaRPr lang="en-US"/>
        </a:p>
      </dgm:t>
    </dgm:pt>
    <dgm:pt modelId="{9BABAA0B-0F35-4B4C-9229-AFF4BF8EB9AA}" type="sibTrans" cxnId="{68E02EC3-EDCC-462A-A7C8-C461919EB895}">
      <dgm:prSet/>
      <dgm:spPr/>
      <dgm:t>
        <a:bodyPr/>
        <a:lstStyle/>
        <a:p>
          <a:endParaRPr lang="en-US"/>
        </a:p>
      </dgm:t>
    </dgm:pt>
    <dgm:pt modelId="{3163FD49-93C6-44AD-97A6-F28B0B3BE000}">
      <dgm:prSet phldrT="[Text]"/>
      <dgm:spPr/>
      <dgm:t>
        <a:bodyPr/>
        <a:lstStyle/>
        <a:p>
          <a:r>
            <a:rPr lang="ru-RU"/>
            <a:t>Раннее предупреждение</a:t>
          </a:r>
        </a:p>
      </dgm:t>
    </dgm:pt>
    <dgm:pt modelId="{93FAF9E3-F495-46F2-9290-DAEFCA47F338}" type="parTrans" cxnId="{53F50B26-1A62-4F6C-900C-589A5D063785}">
      <dgm:prSet/>
      <dgm:spPr/>
      <dgm:t>
        <a:bodyPr/>
        <a:lstStyle/>
        <a:p>
          <a:endParaRPr lang="en-US"/>
        </a:p>
      </dgm:t>
    </dgm:pt>
    <dgm:pt modelId="{F1A999CB-06BA-4294-86E9-4ABF87E6FBCA}" type="sibTrans" cxnId="{53F50B26-1A62-4F6C-900C-589A5D063785}">
      <dgm:prSet/>
      <dgm:spPr/>
      <dgm:t>
        <a:bodyPr/>
        <a:lstStyle/>
        <a:p>
          <a:endParaRPr lang="en-US"/>
        </a:p>
      </dgm:t>
    </dgm:pt>
    <dgm:pt modelId="{BE44E755-77C7-4FEE-82B0-5B4212D11117}">
      <dgm:prSet phldrT="[Text]"/>
      <dgm:spPr/>
      <dgm:t>
        <a:bodyPr/>
        <a:lstStyle/>
        <a:p>
          <a:r>
            <a:rPr lang="ru-RU"/>
            <a:t>Оценка</a:t>
          </a:r>
        </a:p>
      </dgm:t>
    </dgm:pt>
    <dgm:pt modelId="{2FBA986B-8FC1-47E7-AE3A-61C57E5B5FDC}" type="parTrans" cxnId="{76B2E70D-DACB-4688-AB98-093FFC607D43}">
      <dgm:prSet/>
      <dgm:spPr/>
      <dgm:t>
        <a:bodyPr/>
        <a:lstStyle/>
        <a:p>
          <a:endParaRPr lang="en-US"/>
        </a:p>
      </dgm:t>
    </dgm:pt>
    <dgm:pt modelId="{B98B74D0-5C4B-4AEE-97DB-70914AB544D1}" type="sibTrans" cxnId="{76B2E70D-DACB-4688-AB98-093FFC607D43}">
      <dgm:prSet/>
      <dgm:spPr/>
      <dgm:t>
        <a:bodyPr/>
        <a:lstStyle/>
        <a:p>
          <a:endParaRPr lang="en-US"/>
        </a:p>
      </dgm:t>
    </dgm:pt>
    <dgm:pt modelId="{903904D8-F804-4453-B657-DD254ABA125D}">
      <dgm:prSet phldrT="[Text]"/>
      <dgm:spPr/>
      <dgm:t>
        <a:bodyPr/>
        <a:lstStyle/>
        <a:p>
          <a:r>
            <a:rPr lang="ru-RU"/>
            <a:t>Реагирование</a:t>
          </a:r>
        </a:p>
      </dgm:t>
    </dgm:pt>
    <dgm:pt modelId="{165A6E97-0F72-457C-980F-6AD119A1DA80}" type="parTrans" cxnId="{3BAC82E0-D6A5-4FE0-A86A-698BFC1494F3}">
      <dgm:prSet/>
      <dgm:spPr/>
      <dgm:t>
        <a:bodyPr/>
        <a:lstStyle/>
        <a:p>
          <a:endParaRPr lang="en-US"/>
        </a:p>
      </dgm:t>
    </dgm:pt>
    <dgm:pt modelId="{C78DF895-DEF1-47D9-86C0-C1838557F2E4}" type="sibTrans" cxnId="{3BAC82E0-D6A5-4FE0-A86A-698BFC1494F3}">
      <dgm:prSet/>
      <dgm:spPr/>
      <dgm:t>
        <a:bodyPr/>
        <a:lstStyle/>
        <a:p>
          <a:endParaRPr lang="en-US"/>
        </a:p>
      </dgm:t>
    </dgm:pt>
    <dgm:pt modelId="{D0FDB578-DFA3-4A22-B974-85D891F12F25}">
      <dgm:prSet phldrT="[Text]"/>
      <dgm:spPr/>
      <dgm:t>
        <a:bodyPr/>
        <a:lstStyle/>
        <a:p>
          <a:r>
            <a:rPr lang="ru-RU"/>
            <a:t>Восстановление</a:t>
          </a:r>
        </a:p>
      </dgm:t>
    </dgm:pt>
    <dgm:pt modelId="{4C59B598-2E71-49BB-8BFB-B4E375211784}" type="parTrans" cxnId="{4A056F9B-6C93-459E-A920-F6BAC9F78DF3}">
      <dgm:prSet/>
      <dgm:spPr/>
      <dgm:t>
        <a:bodyPr/>
        <a:lstStyle/>
        <a:p>
          <a:endParaRPr lang="en-US"/>
        </a:p>
      </dgm:t>
    </dgm:pt>
    <dgm:pt modelId="{B2A9E1E7-51F2-4427-A4F0-F933CD5FB300}" type="sibTrans" cxnId="{4A056F9B-6C93-459E-A920-F6BAC9F78DF3}">
      <dgm:prSet/>
      <dgm:spPr/>
      <dgm:t>
        <a:bodyPr/>
        <a:lstStyle/>
        <a:p>
          <a:endParaRPr lang="en-US"/>
        </a:p>
      </dgm:t>
    </dgm:pt>
    <dgm:pt modelId="{4715B214-3466-4CE9-B288-1745170F3D1B}">
      <dgm:prSet phldrT="[Text]"/>
      <dgm:spPr/>
      <dgm:t>
        <a:bodyPr/>
        <a:lstStyle/>
        <a:p>
          <a:r>
            <a:rPr lang="ru-RU"/>
            <a:t>Готовность</a:t>
          </a:r>
        </a:p>
      </dgm:t>
    </dgm:pt>
    <dgm:pt modelId="{9A1B4B9D-05C2-4084-BCD1-F36AC3362682}" type="parTrans" cxnId="{216CD2A3-77B9-4FEE-9486-231F41D11B57}">
      <dgm:prSet/>
      <dgm:spPr/>
      <dgm:t>
        <a:bodyPr/>
        <a:lstStyle/>
        <a:p>
          <a:endParaRPr lang="en-US"/>
        </a:p>
      </dgm:t>
    </dgm:pt>
    <dgm:pt modelId="{BC974070-59DE-4B65-A0BC-6939F2A58305}" type="sibTrans" cxnId="{216CD2A3-77B9-4FEE-9486-231F41D11B57}">
      <dgm:prSet/>
      <dgm:spPr/>
      <dgm:t>
        <a:bodyPr/>
        <a:lstStyle/>
        <a:p>
          <a:endParaRPr lang="en-US"/>
        </a:p>
      </dgm:t>
    </dgm:pt>
    <dgm:pt modelId="{6DE1703E-5118-4528-89FD-3018829B5A67}" type="pres">
      <dgm:prSet presAssocID="{B9762A6E-49F6-4AA6-BA27-1E50C40DBDB7}" presName="cycle" presStyleCnt="0">
        <dgm:presLayoutVars>
          <dgm:dir/>
          <dgm:resizeHandles val="exact"/>
        </dgm:presLayoutVars>
      </dgm:prSet>
      <dgm:spPr/>
    </dgm:pt>
    <dgm:pt modelId="{A819510C-1495-47E6-9BBD-32E6492CB917}" type="pres">
      <dgm:prSet presAssocID="{C24220F7-B2A7-43D9-8C14-2D220A5E3A47}" presName="node" presStyleLbl="node1" presStyleIdx="0" presStyleCnt="7">
        <dgm:presLayoutVars>
          <dgm:bulletEnabled val="1"/>
        </dgm:presLayoutVars>
      </dgm:prSet>
      <dgm:spPr/>
    </dgm:pt>
    <dgm:pt modelId="{1B03C081-2E06-4529-B86B-51F8AA163853}" type="pres">
      <dgm:prSet presAssocID="{BBDB786E-5F8E-4C3C-BA31-33232A897267}" presName="sibTrans" presStyleLbl="sibTrans2D1" presStyleIdx="0" presStyleCnt="7"/>
      <dgm:spPr/>
    </dgm:pt>
    <dgm:pt modelId="{F7CB8377-C102-4493-9CD7-CA8B3539E54C}" type="pres">
      <dgm:prSet presAssocID="{BBDB786E-5F8E-4C3C-BA31-33232A897267}" presName="connectorText" presStyleLbl="sibTrans2D1" presStyleIdx="0" presStyleCnt="7"/>
      <dgm:spPr/>
    </dgm:pt>
    <dgm:pt modelId="{51281D5E-EEFA-43CF-83A4-D0F578F66FDE}" type="pres">
      <dgm:prSet presAssocID="{8A555DE8-9FDC-4E14-B25E-57BABB10FD91}" presName="node" presStyleLbl="node1" presStyleIdx="1" presStyleCnt="7">
        <dgm:presLayoutVars>
          <dgm:bulletEnabled val="1"/>
        </dgm:presLayoutVars>
      </dgm:prSet>
      <dgm:spPr/>
    </dgm:pt>
    <dgm:pt modelId="{A162EAE8-8E96-4CF0-80C3-CA446B267227}" type="pres">
      <dgm:prSet presAssocID="{9BABAA0B-0F35-4B4C-9229-AFF4BF8EB9AA}" presName="sibTrans" presStyleLbl="sibTrans2D1" presStyleIdx="1" presStyleCnt="7"/>
      <dgm:spPr/>
    </dgm:pt>
    <dgm:pt modelId="{E6A3F028-04F5-4674-AFAF-DEAD46AB0B1D}" type="pres">
      <dgm:prSet presAssocID="{9BABAA0B-0F35-4B4C-9229-AFF4BF8EB9AA}" presName="connectorText" presStyleLbl="sibTrans2D1" presStyleIdx="1" presStyleCnt="7"/>
      <dgm:spPr/>
    </dgm:pt>
    <dgm:pt modelId="{4143851B-A42C-45AB-BD17-A9EBD156DFA1}" type="pres">
      <dgm:prSet presAssocID="{3163FD49-93C6-44AD-97A6-F28B0B3BE000}" presName="node" presStyleLbl="node1" presStyleIdx="2" presStyleCnt="7">
        <dgm:presLayoutVars>
          <dgm:bulletEnabled val="1"/>
        </dgm:presLayoutVars>
      </dgm:prSet>
      <dgm:spPr/>
    </dgm:pt>
    <dgm:pt modelId="{D5E661A7-5090-455D-953B-713EB3E500BC}" type="pres">
      <dgm:prSet presAssocID="{F1A999CB-06BA-4294-86E9-4ABF87E6FBCA}" presName="sibTrans" presStyleLbl="sibTrans2D1" presStyleIdx="2" presStyleCnt="7"/>
      <dgm:spPr/>
    </dgm:pt>
    <dgm:pt modelId="{1B924D66-A383-4CB8-9BC1-43246042FE32}" type="pres">
      <dgm:prSet presAssocID="{F1A999CB-06BA-4294-86E9-4ABF87E6FBCA}" presName="connectorText" presStyleLbl="sibTrans2D1" presStyleIdx="2" presStyleCnt="7"/>
      <dgm:spPr/>
    </dgm:pt>
    <dgm:pt modelId="{3563190C-6BAF-4A29-AB0E-1DE14AA90EC4}" type="pres">
      <dgm:prSet presAssocID="{BE44E755-77C7-4FEE-82B0-5B4212D11117}" presName="node" presStyleLbl="node1" presStyleIdx="3" presStyleCnt="7">
        <dgm:presLayoutVars>
          <dgm:bulletEnabled val="1"/>
        </dgm:presLayoutVars>
      </dgm:prSet>
      <dgm:spPr/>
    </dgm:pt>
    <dgm:pt modelId="{F3BFFB32-3168-4B47-8A1E-320428C59ACD}" type="pres">
      <dgm:prSet presAssocID="{B98B74D0-5C4B-4AEE-97DB-70914AB544D1}" presName="sibTrans" presStyleLbl="sibTrans2D1" presStyleIdx="3" presStyleCnt="7"/>
      <dgm:spPr/>
    </dgm:pt>
    <dgm:pt modelId="{61A57443-7B65-4C38-A268-2D839D0807DE}" type="pres">
      <dgm:prSet presAssocID="{B98B74D0-5C4B-4AEE-97DB-70914AB544D1}" presName="connectorText" presStyleLbl="sibTrans2D1" presStyleIdx="3" presStyleCnt="7"/>
      <dgm:spPr/>
    </dgm:pt>
    <dgm:pt modelId="{664E3959-293C-421D-80D6-8B5678B4C838}" type="pres">
      <dgm:prSet presAssocID="{903904D8-F804-4453-B657-DD254ABA125D}" presName="node" presStyleLbl="node1" presStyleIdx="4" presStyleCnt="7">
        <dgm:presLayoutVars>
          <dgm:bulletEnabled val="1"/>
        </dgm:presLayoutVars>
      </dgm:prSet>
      <dgm:spPr/>
    </dgm:pt>
    <dgm:pt modelId="{4134EF1C-F78C-4A89-B81B-2E7B9950A257}" type="pres">
      <dgm:prSet presAssocID="{C78DF895-DEF1-47D9-86C0-C1838557F2E4}" presName="sibTrans" presStyleLbl="sibTrans2D1" presStyleIdx="4" presStyleCnt="7"/>
      <dgm:spPr/>
    </dgm:pt>
    <dgm:pt modelId="{C8579D06-C837-4695-A1DE-304CC9DE00FF}" type="pres">
      <dgm:prSet presAssocID="{C78DF895-DEF1-47D9-86C0-C1838557F2E4}" presName="connectorText" presStyleLbl="sibTrans2D1" presStyleIdx="4" presStyleCnt="7"/>
      <dgm:spPr/>
    </dgm:pt>
    <dgm:pt modelId="{F540A340-244B-4287-9FA3-5C032C63E353}" type="pres">
      <dgm:prSet presAssocID="{D0FDB578-DFA3-4A22-B974-85D891F12F25}" presName="node" presStyleLbl="node1" presStyleIdx="5" presStyleCnt="7">
        <dgm:presLayoutVars>
          <dgm:bulletEnabled val="1"/>
        </dgm:presLayoutVars>
      </dgm:prSet>
      <dgm:spPr/>
    </dgm:pt>
    <dgm:pt modelId="{FAF7085C-9693-47E5-934C-50CAC3733F10}" type="pres">
      <dgm:prSet presAssocID="{B2A9E1E7-51F2-4427-A4F0-F933CD5FB300}" presName="sibTrans" presStyleLbl="sibTrans2D1" presStyleIdx="5" presStyleCnt="7"/>
      <dgm:spPr/>
    </dgm:pt>
    <dgm:pt modelId="{9A02ED8E-8FB4-4292-9243-CAA01BAA271A}" type="pres">
      <dgm:prSet presAssocID="{B2A9E1E7-51F2-4427-A4F0-F933CD5FB300}" presName="connectorText" presStyleLbl="sibTrans2D1" presStyleIdx="5" presStyleCnt="7"/>
      <dgm:spPr/>
    </dgm:pt>
    <dgm:pt modelId="{49142B76-F3F4-4026-8F9B-2D83C40FF870}" type="pres">
      <dgm:prSet presAssocID="{4715B214-3466-4CE9-B288-1745170F3D1B}" presName="node" presStyleLbl="node1" presStyleIdx="6" presStyleCnt="7">
        <dgm:presLayoutVars>
          <dgm:bulletEnabled val="1"/>
        </dgm:presLayoutVars>
      </dgm:prSet>
      <dgm:spPr/>
    </dgm:pt>
    <dgm:pt modelId="{A858FA74-2DAB-4430-8B98-4A8A50D42357}" type="pres">
      <dgm:prSet presAssocID="{BC974070-59DE-4B65-A0BC-6939F2A58305}" presName="sibTrans" presStyleLbl="sibTrans2D1" presStyleIdx="6" presStyleCnt="7"/>
      <dgm:spPr/>
    </dgm:pt>
    <dgm:pt modelId="{FAD2AFBF-3E88-4FA5-B631-F67C11D402E3}" type="pres">
      <dgm:prSet presAssocID="{BC974070-59DE-4B65-A0BC-6939F2A58305}" presName="connectorText" presStyleLbl="sibTrans2D1" presStyleIdx="6" presStyleCnt="7"/>
      <dgm:spPr/>
    </dgm:pt>
  </dgm:ptLst>
  <dgm:cxnLst>
    <dgm:cxn modelId="{A712BB02-E020-4C69-8857-FDB3CD0762C9}" type="presOf" srcId="{9BABAA0B-0F35-4B4C-9229-AFF4BF8EB9AA}" destId="{A162EAE8-8E96-4CF0-80C3-CA446B267227}" srcOrd="0" destOrd="0" presId="urn:microsoft.com/office/officeart/2005/8/layout/cycle2"/>
    <dgm:cxn modelId="{D9510206-2766-4910-8BDE-31A53365A220}" type="presOf" srcId="{F1A999CB-06BA-4294-86E9-4ABF87E6FBCA}" destId="{D5E661A7-5090-455D-953B-713EB3E500BC}" srcOrd="0" destOrd="0" presId="urn:microsoft.com/office/officeart/2005/8/layout/cycle2"/>
    <dgm:cxn modelId="{76B2E70D-DACB-4688-AB98-093FFC607D43}" srcId="{B9762A6E-49F6-4AA6-BA27-1E50C40DBDB7}" destId="{BE44E755-77C7-4FEE-82B0-5B4212D11117}" srcOrd="3" destOrd="0" parTransId="{2FBA986B-8FC1-47E7-AE3A-61C57E5B5FDC}" sibTransId="{B98B74D0-5C4B-4AEE-97DB-70914AB544D1}"/>
    <dgm:cxn modelId="{53F50B26-1A62-4F6C-900C-589A5D063785}" srcId="{B9762A6E-49F6-4AA6-BA27-1E50C40DBDB7}" destId="{3163FD49-93C6-44AD-97A6-F28B0B3BE000}" srcOrd="2" destOrd="0" parTransId="{93FAF9E3-F495-46F2-9290-DAEFCA47F338}" sibTransId="{F1A999CB-06BA-4294-86E9-4ABF87E6FBCA}"/>
    <dgm:cxn modelId="{14985C30-424B-469B-9360-E779832FCEBF}" type="presOf" srcId="{F1A999CB-06BA-4294-86E9-4ABF87E6FBCA}" destId="{1B924D66-A383-4CB8-9BC1-43246042FE32}" srcOrd="1" destOrd="0" presId="urn:microsoft.com/office/officeart/2005/8/layout/cycle2"/>
    <dgm:cxn modelId="{28E5F33A-1617-4C14-8CC7-E5094140AB3C}" type="presOf" srcId="{B2A9E1E7-51F2-4427-A4F0-F933CD5FB300}" destId="{FAF7085C-9693-47E5-934C-50CAC3733F10}" srcOrd="0" destOrd="0" presId="urn:microsoft.com/office/officeart/2005/8/layout/cycle2"/>
    <dgm:cxn modelId="{E3D0385B-BCB0-4C0E-8976-9343BBB90650}" type="presOf" srcId="{BBDB786E-5F8E-4C3C-BA31-33232A897267}" destId="{1B03C081-2E06-4529-B86B-51F8AA163853}" srcOrd="0" destOrd="0" presId="urn:microsoft.com/office/officeart/2005/8/layout/cycle2"/>
    <dgm:cxn modelId="{5F86485F-FFB7-4ABC-A019-C233F57DFE89}" type="presOf" srcId="{BBDB786E-5F8E-4C3C-BA31-33232A897267}" destId="{F7CB8377-C102-4493-9CD7-CA8B3539E54C}" srcOrd="1" destOrd="0" presId="urn:microsoft.com/office/officeart/2005/8/layout/cycle2"/>
    <dgm:cxn modelId="{676A1E64-3D60-4CFC-8A9D-3C3831059436}" type="presOf" srcId="{B2A9E1E7-51F2-4427-A4F0-F933CD5FB300}" destId="{9A02ED8E-8FB4-4292-9243-CAA01BAA271A}" srcOrd="1" destOrd="0" presId="urn:microsoft.com/office/officeart/2005/8/layout/cycle2"/>
    <dgm:cxn modelId="{E9B84851-1F4A-4FC2-A6F1-5C95BCE38176}" type="presOf" srcId="{B9762A6E-49F6-4AA6-BA27-1E50C40DBDB7}" destId="{6DE1703E-5118-4528-89FD-3018829B5A67}" srcOrd="0" destOrd="0" presId="urn:microsoft.com/office/officeart/2005/8/layout/cycle2"/>
    <dgm:cxn modelId="{F2262592-7421-4695-B62D-79922CB82B13}" type="presOf" srcId="{B98B74D0-5C4B-4AEE-97DB-70914AB544D1}" destId="{61A57443-7B65-4C38-A268-2D839D0807DE}" srcOrd="1" destOrd="0" presId="urn:microsoft.com/office/officeart/2005/8/layout/cycle2"/>
    <dgm:cxn modelId="{6F7CD697-D23D-4D17-BD06-82EEA8E04E41}" type="presOf" srcId="{D0FDB578-DFA3-4A22-B974-85D891F12F25}" destId="{F540A340-244B-4287-9FA3-5C032C63E353}" srcOrd="0" destOrd="0" presId="urn:microsoft.com/office/officeart/2005/8/layout/cycle2"/>
    <dgm:cxn modelId="{9BF7CA9A-2EDE-4D6B-B6C9-FDFDFA5D2162}" type="presOf" srcId="{3163FD49-93C6-44AD-97A6-F28B0B3BE000}" destId="{4143851B-A42C-45AB-BD17-A9EBD156DFA1}" srcOrd="0" destOrd="0" presId="urn:microsoft.com/office/officeart/2005/8/layout/cycle2"/>
    <dgm:cxn modelId="{C31A169B-45B9-4929-8750-95AD53C3F9BD}" type="presOf" srcId="{BC974070-59DE-4B65-A0BC-6939F2A58305}" destId="{FAD2AFBF-3E88-4FA5-B631-F67C11D402E3}" srcOrd="1" destOrd="0" presId="urn:microsoft.com/office/officeart/2005/8/layout/cycle2"/>
    <dgm:cxn modelId="{4A056F9B-6C93-459E-A920-F6BAC9F78DF3}" srcId="{B9762A6E-49F6-4AA6-BA27-1E50C40DBDB7}" destId="{D0FDB578-DFA3-4A22-B974-85D891F12F25}" srcOrd="5" destOrd="0" parTransId="{4C59B598-2E71-49BB-8BFB-B4E375211784}" sibTransId="{B2A9E1E7-51F2-4427-A4F0-F933CD5FB300}"/>
    <dgm:cxn modelId="{EF50BF9C-97A0-4F3F-958A-3D270ABC81B9}" type="presOf" srcId="{B98B74D0-5C4B-4AEE-97DB-70914AB544D1}" destId="{F3BFFB32-3168-4B47-8A1E-320428C59ACD}" srcOrd="0" destOrd="0" presId="urn:microsoft.com/office/officeart/2005/8/layout/cycle2"/>
    <dgm:cxn modelId="{216CD2A3-77B9-4FEE-9486-231F41D11B57}" srcId="{B9762A6E-49F6-4AA6-BA27-1E50C40DBDB7}" destId="{4715B214-3466-4CE9-B288-1745170F3D1B}" srcOrd="6" destOrd="0" parTransId="{9A1B4B9D-05C2-4084-BCD1-F36AC3362682}" sibTransId="{BC974070-59DE-4B65-A0BC-6939F2A58305}"/>
    <dgm:cxn modelId="{1D00A1A6-674F-4BD2-9374-22B8BCCD75FD}" type="presOf" srcId="{BE44E755-77C7-4FEE-82B0-5B4212D11117}" destId="{3563190C-6BAF-4A29-AB0E-1DE14AA90EC4}" srcOrd="0" destOrd="0" presId="urn:microsoft.com/office/officeart/2005/8/layout/cycle2"/>
    <dgm:cxn modelId="{9336C9A6-16F6-4C97-AF10-5E8CEFF37802}" srcId="{B9762A6E-49F6-4AA6-BA27-1E50C40DBDB7}" destId="{C24220F7-B2A7-43D9-8C14-2D220A5E3A47}" srcOrd="0" destOrd="0" parTransId="{89F13442-853C-4738-B8A1-21FED85BE7D3}" sibTransId="{BBDB786E-5F8E-4C3C-BA31-33232A897267}"/>
    <dgm:cxn modelId="{96408AA7-9C4E-4437-A565-8E85D96047E6}" type="presOf" srcId="{9BABAA0B-0F35-4B4C-9229-AFF4BF8EB9AA}" destId="{E6A3F028-04F5-4674-AFAF-DEAD46AB0B1D}" srcOrd="1" destOrd="0" presId="urn:microsoft.com/office/officeart/2005/8/layout/cycle2"/>
    <dgm:cxn modelId="{31ADFFAA-2836-4AC6-826C-D6E1C16DEE4F}" type="presOf" srcId="{4715B214-3466-4CE9-B288-1745170F3D1B}" destId="{49142B76-F3F4-4026-8F9B-2D83C40FF870}" srcOrd="0" destOrd="0" presId="urn:microsoft.com/office/officeart/2005/8/layout/cycle2"/>
    <dgm:cxn modelId="{F5E16FB5-93F4-403D-AD42-F3AF313AD35F}" type="presOf" srcId="{8A555DE8-9FDC-4E14-B25E-57BABB10FD91}" destId="{51281D5E-EEFA-43CF-83A4-D0F578F66FDE}" srcOrd="0" destOrd="0" presId="urn:microsoft.com/office/officeart/2005/8/layout/cycle2"/>
    <dgm:cxn modelId="{68E02EC3-EDCC-462A-A7C8-C461919EB895}" srcId="{B9762A6E-49F6-4AA6-BA27-1E50C40DBDB7}" destId="{8A555DE8-9FDC-4E14-B25E-57BABB10FD91}" srcOrd="1" destOrd="0" parTransId="{1DBED852-9F6C-4275-BFE7-8B0F4D84DF0F}" sibTransId="{9BABAA0B-0F35-4B4C-9229-AFF4BF8EB9AA}"/>
    <dgm:cxn modelId="{7E53C2CF-F540-4501-8A37-9AF627C1038A}" type="presOf" srcId="{C78DF895-DEF1-47D9-86C0-C1838557F2E4}" destId="{C8579D06-C837-4695-A1DE-304CC9DE00FF}" srcOrd="1" destOrd="0" presId="urn:microsoft.com/office/officeart/2005/8/layout/cycle2"/>
    <dgm:cxn modelId="{071A84D6-7E23-40AE-A037-5EBAF9134CB4}" type="presOf" srcId="{BC974070-59DE-4B65-A0BC-6939F2A58305}" destId="{A858FA74-2DAB-4430-8B98-4A8A50D42357}" srcOrd="0" destOrd="0" presId="urn:microsoft.com/office/officeart/2005/8/layout/cycle2"/>
    <dgm:cxn modelId="{3BAC82E0-D6A5-4FE0-A86A-698BFC1494F3}" srcId="{B9762A6E-49F6-4AA6-BA27-1E50C40DBDB7}" destId="{903904D8-F804-4453-B657-DD254ABA125D}" srcOrd="4" destOrd="0" parTransId="{165A6E97-0F72-457C-980F-6AD119A1DA80}" sibTransId="{C78DF895-DEF1-47D9-86C0-C1838557F2E4}"/>
    <dgm:cxn modelId="{06F3BBEB-903F-4A8C-88FB-053D0EE4701B}" type="presOf" srcId="{C24220F7-B2A7-43D9-8C14-2D220A5E3A47}" destId="{A819510C-1495-47E6-9BBD-32E6492CB917}" srcOrd="0" destOrd="0" presId="urn:microsoft.com/office/officeart/2005/8/layout/cycle2"/>
    <dgm:cxn modelId="{49A7FEF2-EC16-4CA3-9BB6-93CC81DFFEB5}" type="presOf" srcId="{903904D8-F804-4453-B657-DD254ABA125D}" destId="{664E3959-293C-421D-80D6-8B5678B4C838}" srcOrd="0" destOrd="0" presId="urn:microsoft.com/office/officeart/2005/8/layout/cycle2"/>
    <dgm:cxn modelId="{6C967BFF-4A9C-44A9-ABEC-B7065D006540}" type="presOf" srcId="{C78DF895-DEF1-47D9-86C0-C1838557F2E4}" destId="{4134EF1C-F78C-4A89-B81B-2E7B9950A257}" srcOrd="0" destOrd="0" presId="urn:microsoft.com/office/officeart/2005/8/layout/cycle2"/>
    <dgm:cxn modelId="{4CA0208E-4CC7-4546-B5C9-22148FADF138}" type="presParOf" srcId="{6DE1703E-5118-4528-89FD-3018829B5A67}" destId="{A819510C-1495-47E6-9BBD-32E6492CB917}" srcOrd="0" destOrd="0" presId="urn:microsoft.com/office/officeart/2005/8/layout/cycle2"/>
    <dgm:cxn modelId="{FBB699D3-C52B-4CA8-813C-B8FFDD2E123B}" type="presParOf" srcId="{6DE1703E-5118-4528-89FD-3018829B5A67}" destId="{1B03C081-2E06-4529-B86B-51F8AA163853}" srcOrd="1" destOrd="0" presId="urn:microsoft.com/office/officeart/2005/8/layout/cycle2"/>
    <dgm:cxn modelId="{B52A1FEA-1BFC-4660-8DAD-AABDE5EB9CDA}" type="presParOf" srcId="{1B03C081-2E06-4529-B86B-51F8AA163853}" destId="{F7CB8377-C102-4493-9CD7-CA8B3539E54C}" srcOrd="0" destOrd="0" presId="urn:microsoft.com/office/officeart/2005/8/layout/cycle2"/>
    <dgm:cxn modelId="{E703EE1F-A0B5-449B-A34B-68A4E239DD1C}" type="presParOf" srcId="{6DE1703E-5118-4528-89FD-3018829B5A67}" destId="{51281D5E-EEFA-43CF-83A4-D0F578F66FDE}" srcOrd="2" destOrd="0" presId="urn:microsoft.com/office/officeart/2005/8/layout/cycle2"/>
    <dgm:cxn modelId="{5E5AFDBD-1E78-408B-82B1-6865B801B65F}" type="presParOf" srcId="{6DE1703E-5118-4528-89FD-3018829B5A67}" destId="{A162EAE8-8E96-4CF0-80C3-CA446B267227}" srcOrd="3" destOrd="0" presId="urn:microsoft.com/office/officeart/2005/8/layout/cycle2"/>
    <dgm:cxn modelId="{BD919B8A-93BE-4592-95E5-5249853854B5}" type="presParOf" srcId="{A162EAE8-8E96-4CF0-80C3-CA446B267227}" destId="{E6A3F028-04F5-4674-AFAF-DEAD46AB0B1D}" srcOrd="0" destOrd="0" presId="urn:microsoft.com/office/officeart/2005/8/layout/cycle2"/>
    <dgm:cxn modelId="{539E14D4-B790-4C29-A1EF-97B0C558063F}" type="presParOf" srcId="{6DE1703E-5118-4528-89FD-3018829B5A67}" destId="{4143851B-A42C-45AB-BD17-A9EBD156DFA1}" srcOrd="4" destOrd="0" presId="urn:microsoft.com/office/officeart/2005/8/layout/cycle2"/>
    <dgm:cxn modelId="{B1F73D39-03A8-4722-9172-FF67034BAA0B}" type="presParOf" srcId="{6DE1703E-5118-4528-89FD-3018829B5A67}" destId="{D5E661A7-5090-455D-953B-713EB3E500BC}" srcOrd="5" destOrd="0" presId="urn:microsoft.com/office/officeart/2005/8/layout/cycle2"/>
    <dgm:cxn modelId="{EF4B0023-8302-4213-9872-CA15468ED441}" type="presParOf" srcId="{D5E661A7-5090-455D-953B-713EB3E500BC}" destId="{1B924D66-A383-4CB8-9BC1-43246042FE32}" srcOrd="0" destOrd="0" presId="urn:microsoft.com/office/officeart/2005/8/layout/cycle2"/>
    <dgm:cxn modelId="{E167EBD0-1D35-4CF9-B65E-D2B589E83A5D}" type="presParOf" srcId="{6DE1703E-5118-4528-89FD-3018829B5A67}" destId="{3563190C-6BAF-4A29-AB0E-1DE14AA90EC4}" srcOrd="6" destOrd="0" presId="urn:microsoft.com/office/officeart/2005/8/layout/cycle2"/>
    <dgm:cxn modelId="{A86A3612-10E9-4DB5-95EC-F35B2770ECD5}" type="presParOf" srcId="{6DE1703E-5118-4528-89FD-3018829B5A67}" destId="{F3BFFB32-3168-4B47-8A1E-320428C59ACD}" srcOrd="7" destOrd="0" presId="urn:microsoft.com/office/officeart/2005/8/layout/cycle2"/>
    <dgm:cxn modelId="{483F72E2-9D42-4704-987C-7EDAF6E6F64D}" type="presParOf" srcId="{F3BFFB32-3168-4B47-8A1E-320428C59ACD}" destId="{61A57443-7B65-4C38-A268-2D839D0807DE}" srcOrd="0" destOrd="0" presId="urn:microsoft.com/office/officeart/2005/8/layout/cycle2"/>
    <dgm:cxn modelId="{13B7CA92-B38D-45F3-BF9E-02359599C191}" type="presParOf" srcId="{6DE1703E-5118-4528-89FD-3018829B5A67}" destId="{664E3959-293C-421D-80D6-8B5678B4C838}" srcOrd="8" destOrd="0" presId="urn:microsoft.com/office/officeart/2005/8/layout/cycle2"/>
    <dgm:cxn modelId="{3D8F1AB7-EC24-4C61-B672-EA4C0F5D05DC}" type="presParOf" srcId="{6DE1703E-5118-4528-89FD-3018829B5A67}" destId="{4134EF1C-F78C-4A89-B81B-2E7B9950A257}" srcOrd="9" destOrd="0" presId="urn:microsoft.com/office/officeart/2005/8/layout/cycle2"/>
    <dgm:cxn modelId="{C9CB1E89-7E70-4EB4-B351-56B3E4DF4EFF}" type="presParOf" srcId="{4134EF1C-F78C-4A89-B81B-2E7B9950A257}" destId="{C8579D06-C837-4695-A1DE-304CC9DE00FF}" srcOrd="0" destOrd="0" presId="urn:microsoft.com/office/officeart/2005/8/layout/cycle2"/>
    <dgm:cxn modelId="{0C94C142-56DC-438C-AFA6-3D35C953C01A}" type="presParOf" srcId="{6DE1703E-5118-4528-89FD-3018829B5A67}" destId="{F540A340-244B-4287-9FA3-5C032C63E353}" srcOrd="10" destOrd="0" presId="urn:microsoft.com/office/officeart/2005/8/layout/cycle2"/>
    <dgm:cxn modelId="{02AB0695-6A52-4C37-B282-7D5E77BCAAB8}" type="presParOf" srcId="{6DE1703E-5118-4528-89FD-3018829B5A67}" destId="{FAF7085C-9693-47E5-934C-50CAC3733F10}" srcOrd="11" destOrd="0" presId="urn:microsoft.com/office/officeart/2005/8/layout/cycle2"/>
    <dgm:cxn modelId="{D22C7879-0B98-493F-B5FE-542A51E31BE4}" type="presParOf" srcId="{FAF7085C-9693-47E5-934C-50CAC3733F10}" destId="{9A02ED8E-8FB4-4292-9243-CAA01BAA271A}" srcOrd="0" destOrd="0" presId="urn:microsoft.com/office/officeart/2005/8/layout/cycle2"/>
    <dgm:cxn modelId="{8266630A-CE29-4920-8693-B86B9A1DEEB9}" type="presParOf" srcId="{6DE1703E-5118-4528-89FD-3018829B5A67}" destId="{49142B76-F3F4-4026-8F9B-2D83C40FF870}" srcOrd="12" destOrd="0" presId="urn:microsoft.com/office/officeart/2005/8/layout/cycle2"/>
    <dgm:cxn modelId="{4D8D824C-A9BC-449C-9281-3B1595EA8D2E}" type="presParOf" srcId="{6DE1703E-5118-4528-89FD-3018829B5A67}" destId="{A858FA74-2DAB-4430-8B98-4A8A50D42357}" srcOrd="13" destOrd="0" presId="urn:microsoft.com/office/officeart/2005/8/layout/cycle2"/>
    <dgm:cxn modelId="{580CEF99-95F7-4683-B687-08D52E9D012B}" type="presParOf" srcId="{A858FA74-2DAB-4430-8B98-4A8A50D42357}" destId="{FAD2AFBF-3E88-4FA5-B631-F67C11D402E3}"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19510C-1495-47E6-9BBD-32E6492CB917}">
      <dsp:nvSpPr>
        <dsp:cNvPr id="0" name=""/>
        <dsp:cNvSpPr/>
      </dsp:nvSpPr>
      <dsp:spPr>
        <a:xfrm>
          <a:off x="2870933" y="386"/>
          <a:ext cx="1087020" cy="10870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ru-RU" sz="700" kern="1200"/>
            <a:t>Выявление</a:t>
          </a:r>
        </a:p>
      </dsp:txBody>
      <dsp:txXfrm>
        <a:off x="3030123" y="159576"/>
        <a:ext cx="768640" cy="768640"/>
      </dsp:txXfrm>
    </dsp:sp>
    <dsp:sp modelId="{1B03C081-2E06-4529-B86B-51F8AA163853}">
      <dsp:nvSpPr>
        <dsp:cNvPr id="0" name=""/>
        <dsp:cNvSpPr/>
      </dsp:nvSpPr>
      <dsp:spPr>
        <a:xfrm rot="1542857">
          <a:off x="3997982" y="711126"/>
          <a:ext cx="289249" cy="36686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en-US" sz="600" kern="1200"/>
        </a:p>
      </dsp:txBody>
      <dsp:txXfrm>
        <a:off x="4002279" y="765675"/>
        <a:ext cx="202474" cy="220121"/>
      </dsp:txXfrm>
    </dsp:sp>
    <dsp:sp modelId="{51281D5E-EEFA-43CF-83A4-D0F578F66FDE}">
      <dsp:nvSpPr>
        <dsp:cNvPr id="0" name=""/>
        <dsp:cNvSpPr/>
      </dsp:nvSpPr>
      <dsp:spPr>
        <a:xfrm>
          <a:off x="4342011" y="708819"/>
          <a:ext cx="1087020" cy="10870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ru-RU" sz="700" kern="1200"/>
            <a:t>Расследование</a:t>
          </a:r>
        </a:p>
      </dsp:txBody>
      <dsp:txXfrm>
        <a:off x="4501201" y="868009"/>
        <a:ext cx="768640" cy="768640"/>
      </dsp:txXfrm>
    </dsp:sp>
    <dsp:sp modelId="{A162EAE8-8E96-4CF0-80C3-CA446B267227}">
      <dsp:nvSpPr>
        <dsp:cNvPr id="0" name=""/>
        <dsp:cNvSpPr/>
      </dsp:nvSpPr>
      <dsp:spPr>
        <a:xfrm rot="4628571">
          <a:off x="4920738" y="1856832"/>
          <a:ext cx="289249" cy="36686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en-US" sz="600" kern="1200"/>
        </a:p>
      </dsp:txBody>
      <dsp:txXfrm>
        <a:off x="4954471" y="1887906"/>
        <a:ext cx="202474" cy="220121"/>
      </dsp:txXfrm>
    </dsp:sp>
    <dsp:sp modelId="{4143851B-A42C-45AB-BD17-A9EBD156DFA1}">
      <dsp:nvSpPr>
        <dsp:cNvPr id="0" name=""/>
        <dsp:cNvSpPr/>
      </dsp:nvSpPr>
      <dsp:spPr>
        <a:xfrm>
          <a:off x="4705337" y="2300656"/>
          <a:ext cx="1087020" cy="10870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ru-RU" sz="700" kern="1200"/>
            <a:t>Раннее предупреждение</a:t>
          </a:r>
        </a:p>
      </dsp:txBody>
      <dsp:txXfrm>
        <a:off x="4864527" y="2459846"/>
        <a:ext cx="768640" cy="768640"/>
      </dsp:txXfrm>
    </dsp:sp>
    <dsp:sp modelId="{D5E661A7-5090-455D-953B-713EB3E500BC}">
      <dsp:nvSpPr>
        <dsp:cNvPr id="0" name=""/>
        <dsp:cNvSpPr/>
      </dsp:nvSpPr>
      <dsp:spPr>
        <a:xfrm rot="7714286">
          <a:off x="4600318" y="3292608"/>
          <a:ext cx="289249" cy="36686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en-US" sz="600" kern="1200"/>
        </a:p>
      </dsp:txBody>
      <dsp:txXfrm rot="10800000">
        <a:off x="4670757" y="3332060"/>
        <a:ext cx="202474" cy="220121"/>
      </dsp:txXfrm>
    </dsp:sp>
    <dsp:sp modelId="{3563190C-6BAF-4A29-AB0E-1DE14AA90EC4}">
      <dsp:nvSpPr>
        <dsp:cNvPr id="0" name=""/>
        <dsp:cNvSpPr/>
      </dsp:nvSpPr>
      <dsp:spPr>
        <a:xfrm>
          <a:off x="3687320" y="3577209"/>
          <a:ext cx="1087020" cy="10870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ru-RU" sz="700" kern="1200"/>
            <a:t>Оценка</a:t>
          </a:r>
        </a:p>
      </dsp:txBody>
      <dsp:txXfrm>
        <a:off x="3846510" y="3736399"/>
        <a:ext cx="768640" cy="768640"/>
      </dsp:txXfrm>
    </dsp:sp>
    <dsp:sp modelId="{F3BFFB32-3168-4B47-8A1E-320428C59ACD}">
      <dsp:nvSpPr>
        <dsp:cNvPr id="0" name=""/>
        <dsp:cNvSpPr/>
      </dsp:nvSpPr>
      <dsp:spPr>
        <a:xfrm rot="10800000">
          <a:off x="3278005" y="3937285"/>
          <a:ext cx="289249" cy="36686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en-US" sz="600" kern="1200"/>
        </a:p>
      </dsp:txBody>
      <dsp:txXfrm rot="10800000">
        <a:off x="3364780" y="4010659"/>
        <a:ext cx="202474" cy="220121"/>
      </dsp:txXfrm>
    </dsp:sp>
    <dsp:sp modelId="{664E3959-293C-421D-80D6-8B5678B4C838}">
      <dsp:nvSpPr>
        <dsp:cNvPr id="0" name=""/>
        <dsp:cNvSpPr/>
      </dsp:nvSpPr>
      <dsp:spPr>
        <a:xfrm>
          <a:off x="2054546" y="3577209"/>
          <a:ext cx="1087020" cy="10870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ru-RU" sz="700" kern="1200"/>
            <a:t>Реагирование</a:t>
          </a:r>
        </a:p>
      </dsp:txBody>
      <dsp:txXfrm>
        <a:off x="2213736" y="3736399"/>
        <a:ext cx="768640" cy="768640"/>
      </dsp:txXfrm>
    </dsp:sp>
    <dsp:sp modelId="{4134EF1C-F78C-4A89-B81B-2E7B9950A257}">
      <dsp:nvSpPr>
        <dsp:cNvPr id="0" name=""/>
        <dsp:cNvSpPr/>
      </dsp:nvSpPr>
      <dsp:spPr>
        <a:xfrm rot="13885714">
          <a:off x="1949527" y="3305408"/>
          <a:ext cx="289249" cy="36686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en-US" sz="600" kern="1200"/>
        </a:p>
      </dsp:txBody>
      <dsp:txXfrm rot="10800000">
        <a:off x="2019966" y="3412704"/>
        <a:ext cx="202474" cy="220121"/>
      </dsp:txXfrm>
    </dsp:sp>
    <dsp:sp modelId="{F540A340-244B-4287-9FA3-5C032C63E353}">
      <dsp:nvSpPr>
        <dsp:cNvPr id="0" name=""/>
        <dsp:cNvSpPr/>
      </dsp:nvSpPr>
      <dsp:spPr>
        <a:xfrm>
          <a:off x="1036529" y="2300656"/>
          <a:ext cx="1087020" cy="10870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ru-RU" sz="700" kern="1200"/>
            <a:t>Восстановление</a:t>
          </a:r>
        </a:p>
      </dsp:txBody>
      <dsp:txXfrm>
        <a:off x="1195719" y="2459846"/>
        <a:ext cx="768640" cy="768640"/>
      </dsp:txXfrm>
    </dsp:sp>
    <dsp:sp modelId="{FAF7085C-9693-47E5-934C-50CAC3733F10}">
      <dsp:nvSpPr>
        <dsp:cNvPr id="0" name=""/>
        <dsp:cNvSpPr/>
      </dsp:nvSpPr>
      <dsp:spPr>
        <a:xfrm rot="16971429">
          <a:off x="1615256" y="1872794"/>
          <a:ext cx="289249" cy="36686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en-US" sz="600" kern="1200"/>
        </a:p>
      </dsp:txBody>
      <dsp:txXfrm>
        <a:off x="1648989" y="1988468"/>
        <a:ext cx="202474" cy="220121"/>
      </dsp:txXfrm>
    </dsp:sp>
    <dsp:sp modelId="{49142B76-F3F4-4026-8F9B-2D83C40FF870}">
      <dsp:nvSpPr>
        <dsp:cNvPr id="0" name=""/>
        <dsp:cNvSpPr/>
      </dsp:nvSpPr>
      <dsp:spPr>
        <a:xfrm>
          <a:off x="1399855" y="708819"/>
          <a:ext cx="1087020" cy="10870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ru-RU" sz="700" kern="1200"/>
            <a:t>Готовность</a:t>
          </a:r>
        </a:p>
      </dsp:txBody>
      <dsp:txXfrm>
        <a:off x="1559045" y="868009"/>
        <a:ext cx="768640" cy="768640"/>
      </dsp:txXfrm>
    </dsp:sp>
    <dsp:sp modelId="{A858FA74-2DAB-4430-8B98-4A8A50D42357}">
      <dsp:nvSpPr>
        <dsp:cNvPr id="0" name=""/>
        <dsp:cNvSpPr/>
      </dsp:nvSpPr>
      <dsp:spPr>
        <a:xfrm rot="20057143">
          <a:off x="2526904" y="718230"/>
          <a:ext cx="289249" cy="36686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en-US" sz="600" kern="1200"/>
        </a:p>
      </dsp:txBody>
      <dsp:txXfrm>
        <a:off x="2531201" y="810429"/>
        <a:ext cx="202474" cy="220121"/>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082" name="Rectangle 2"/>
          <p:cNvSpPr>
            <a:spLocks noGrp="1" noChangeArrowheads="1"/>
          </p:cNvSpPr>
          <p:nvPr>
            <p:ph type="hdr" sz="quarter"/>
          </p:nvPr>
        </p:nvSpPr>
        <p:spPr bwMode="auto">
          <a:xfrm>
            <a:off x="0"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174083" name="Rectangle 3"/>
          <p:cNvSpPr>
            <a:spLocks noGrp="1" noChangeArrowheads="1"/>
          </p:cNvSpPr>
          <p:nvPr>
            <p:ph type="dt" sz="quarter" idx="1"/>
          </p:nvPr>
        </p:nvSpPr>
        <p:spPr bwMode="auto">
          <a:xfrm>
            <a:off x="3850907"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174084" name="Rectangle 4"/>
          <p:cNvSpPr>
            <a:spLocks noGrp="1" noChangeArrowheads="1"/>
          </p:cNvSpPr>
          <p:nvPr>
            <p:ph type="ftr" sz="quarter" idx="2"/>
          </p:nvPr>
        </p:nvSpPr>
        <p:spPr bwMode="auto">
          <a:xfrm>
            <a:off x="0"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174085" name="Rectangle 5"/>
          <p:cNvSpPr>
            <a:spLocks noGrp="1" noChangeArrowheads="1"/>
          </p:cNvSpPr>
          <p:nvPr>
            <p:ph type="sldNum" sz="quarter" idx="3"/>
          </p:nvPr>
        </p:nvSpPr>
        <p:spPr bwMode="auto">
          <a:xfrm>
            <a:off x="3850907"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fld id="{E5F18FF9-29BD-4535-B5C9-375A218A0C70}" type="slidenum">
              <a:rPr lang="it-IT"/>
              <a:pPr>
                <a:defRPr/>
              </a:pPr>
              <a:t>‹#›</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61443" name="Rectangle 3"/>
          <p:cNvSpPr>
            <a:spLocks noGrp="1" noChangeArrowheads="1"/>
          </p:cNvSpPr>
          <p:nvPr>
            <p:ph type="dt" idx="1"/>
          </p:nvPr>
        </p:nvSpPr>
        <p:spPr bwMode="auto">
          <a:xfrm>
            <a:off x="3850907"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25604" name="Rectangle 4"/>
          <p:cNvSpPr>
            <a:spLocks noGrp="1" noRot="1" noChangeAspect="1" noChangeArrowheads="1" noTextEdit="1"/>
          </p:cNvSpPr>
          <p:nvPr>
            <p:ph type="sldImg" idx="2"/>
          </p:nvPr>
        </p:nvSpPr>
        <p:spPr bwMode="auto">
          <a:xfrm>
            <a:off x="468313" y="744538"/>
            <a:ext cx="5862637" cy="3722687"/>
          </a:xfrm>
          <a:prstGeom prst="rect">
            <a:avLst/>
          </a:prstGeom>
          <a:noFill/>
          <a:ln w="9525">
            <a:solidFill>
              <a:srgbClr val="000000"/>
            </a:solidFill>
            <a:miter lim="800000"/>
            <a:headEnd/>
            <a:tailEnd/>
          </a:ln>
        </p:spPr>
      </p:sp>
      <p:sp>
        <p:nvSpPr>
          <p:cNvPr id="61445" name="Rectangle 5"/>
          <p:cNvSpPr>
            <a:spLocks noGrp="1" noChangeArrowheads="1"/>
          </p:cNvSpPr>
          <p:nvPr>
            <p:ph type="body" sz="quarter" idx="3"/>
          </p:nvPr>
        </p:nvSpPr>
        <p:spPr bwMode="auto">
          <a:xfrm>
            <a:off x="679293" y="4715788"/>
            <a:ext cx="5439089" cy="446667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p>
            <a:pPr lvl="0"/>
            <a:r>
              <a:rPr lang="it-IT" noProof="0"/>
              <a:t>Fare clic per modificare gli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61446" name="Rectangle 6"/>
          <p:cNvSpPr>
            <a:spLocks noGrp="1" noChangeArrowheads="1"/>
          </p:cNvSpPr>
          <p:nvPr>
            <p:ph type="ftr" sz="quarter" idx="4"/>
          </p:nvPr>
        </p:nvSpPr>
        <p:spPr bwMode="auto">
          <a:xfrm>
            <a:off x="0"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61447" name="Rectangle 7"/>
          <p:cNvSpPr>
            <a:spLocks noGrp="1" noChangeArrowheads="1"/>
          </p:cNvSpPr>
          <p:nvPr>
            <p:ph type="sldNum" sz="quarter" idx="5"/>
          </p:nvPr>
        </p:nvSpPr>
        <p:spPr bwMode="auto">
          <a:xfrm>
            <a:off x="3850907"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fld id="{0FC31188-EB0F-41C4-A4E2-ADE25AA12F0C}" type="slidenum">
              <a:rPr lang="it-IT"/>
              <a:pPr>
                <a:defRPr/>
              </a:pPr>
              <a:t>‹#›</a:t>
            </a:fld>
            <a:endParaRPr 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190500" lvl="1" indent="-187325" algn="l">
              <a:lnSpc>
                <a:spcPct val="100000"/>
              </a:lnSpc>
              <a:spcBef>
                <a:spcPct val="0"/>
              </a:spcBef>
              <a:buFont typeface="Wingdings" pitchFamily="2" charset="2"/>
              <a:buChar char="§"/>
            </a:pPr>
            <a:r>
              <a:rPr lang="ru-RU" sz="1200" b="1" dirty="0">
                <a:solidFill>
                  <a:schemeClr val="tx1"/>
                </a:solidFill>
                <a:latin typeface="Arial" charset="0"/>
                <a:ea typeface="+mn-ea"/>
                <a:cs typeface="+mn-cs"/>
              </a:rPr>
              <a:t>Данное пособие предназначено для всех тех, кто хочет узнать больше об эпидемическом анализе</a:t>
            </a:r>
          </a:p>
          <a:p>
            <a:pPr marL="190500" lvl="1" indent="-187325" algn="l">
              <a:lnSpc>
                <a:spcPct val="100000"/>
              </a:lnSpc>
              <a:spcBef>
                <a:spcPct val="0"/>
              </a:spcBef>
              <a:buFont typeface="Wingdings" pitchFamily="2" charset="2"/>
              <a:buChar char="§"/>
            </a:pPr>
            <a:r>
              <a:rPr lang="ru-RU" sz="1600" u="none" dirty="0">
                <a:latin typeface="Arial" charset="0"/>
                <a:ea typeface="+mn-ea"/>
                <a:cs typeface="Times New Roman" pitchFamily="18" charset="0"/>
              </a:rPr>
              <a:t> </a:t>
            </a:r>
            <a:r>
              <a:rPr lang="ru-RU" sz="1600" u="none" dirty="0">
                <a:solidFill>
                  <a:schemeClr val="tx1"/>
                </a:solidFill>
                <a:latin typeface="Arial" charset="0"/>
                <a:ea typeface="+mn-ea"/>
                <a:cs typeface="Times New Roman" pitchFamily="18" charset="0"/>
              </a:rPr>
              <a:t>Дать четкое определение ЭА, объяснить, зачем нужен ЭА, методы ЭА</a:t>
            </a:r>
          </a:p>
          <a:p>
            <a:pPr marL="190500" lvl="1" indent="-187325" algn="l">
              <a:lnSpc>
                <a:spcPct val="100000"/>
              </a:lnSpc>
              <a:spcBef>
                <a:spcPct val="0"/>
              </a:spcBef>
              <a:buFont typeface="Wingdings" pitchFamily="2" charset="2"/>
              <a:buChar char="§"/>
            </a:pPr>
            <a:r>
              <a:rPr lang="ru-RU" sz="1600" u="none" baseline="0" dirty="0">
                <a:latin typeface="Arial" charset="0"/>
                <a:ea typeface="+mn-ea"/>
                <a:cs typeface="Times New Roman" pitchFamily="18" charset="0"/>
              </a:rPr>
              <a:t> </a:t>
            </a:r>
            <a:r>
              <a:rPr lang="ru-RU" sz="1600" u="none" dirty="0">
                <a:solidFill>
                  <a:schemeClr val="tx1"/>
                </a:solidFill>
                <a:latin typeface="Arial" charset="0"/>
                <a:ea typeface="+mn-ea"/>
                <a:cs typeface="Times New Roman" pitchFamily="18" charset="0"/>
              </a:rPr>
              <a:t>Для повышения потенциала тех, кто уже проводит ЭА или для обновления инструментов, используемых в ЭА, а также для демонстрации того, как ЕЦПКЗ проводит ЭА, стремясь разработать общий подход к действиям по ЭА </a:t>
            </a:r>
          </a:p>
          <a:p>
            <a:pPr eaLnBrk="1" hangingPunct="1">
              <a:defRPr/>
            </a:pPr>
            <a:endParaRPr lang="it-IT" dirty="0"/>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1</a:t>
            </a:fld>
            <a:endParaRPr 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ru-RU" sz="1000" b="0">
                <a:solidFill>
                  <a:schemeClr val="tx1"/>
                </a:solidFill>
                <a:latin typeface="Arial" charset="0"/>
                <a:ea typeface="+mn-ea"/>
                <a:cs typeface="+mn-cs"/>
              </a:rPr>
              <a:t>Эпидемический анализ интегрирован в цикл потенциала общественного здравоохранения.</a:t>
            </a:r>
          </a:p>
          <a:p>
            <a:pPr marL="0" marR="0" indent="0" algn="l" defTabSz="914400" rtl="0" eaLnBrk="0" fontAlgn="base" latinLnBrk="0" hangingPunct="0">
              <a:lnSpc>
                <a:spcPct val="100000"/>
              </a:lnSpc>
              <a:spcBef>
                <a:spcPct val="30000"/>
              </a:spcBef>
              <a:spcAft>
                <a:spcPct val="0"/>
              </a:spcAft>
              <a:buClrTx/>
              <a:buSzTx/>
              <a:buFontTx/>
              <a:buNone/>
              <a:tabLst/>
              <a:defRPr/>
            </a:pPr>
            <a:endParaRPr lang="it-IT" sz="1000" b="0" kern="1200" dirty="0">
              <a:solidFill>
                <a:schemeClr val="tx1"/>
              </a:solidFill>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b="0">
                <a:solidFill>
                  <a:schemeClr val="tx1"/>
                </a:solidFill>
                <a:latin typeface="Arial" charset="0"/>
                <a:ea typeface="+mn-ea"/>
                <a:cs typeface="+mn-cs"/>
              </a:rPr>
              <a:t>Сосредоточившись на выявлении и мониторинге рисков, эпидемический анализ позволяет своевременно оценивать угрозы и принимать ответные меры на более раннем этапе. Информация, выявленная ЭА, поможет группе реагирования или руководителям систем управления рисками сформулировать</a:t>
            </a: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b="0">
                <a:solidFill>
                  <a:schemeClr val="tx1"/>
                </a:solidFill>
                <a:latin typeface="Arial" charset="0"/>
                <a:ea typeface="+mn-ea"/>
                <a:cs typeface="+mn-cs"/>
              </a:rPr>
              <a:t>надлежащие и эффективные рекомендации в области общественного здравоохранения. Это можно назвать «информацией для действия». Как мы уже поясняли ранее, это позволяет сдерживать вспышки заболевания гораздо более оперативно.</a:t>
            </a: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b="0">
                <a:solidFill>
                  <a:schemeClr val="tx1"/>
                </a:solidFill>
                <a:latin typeface="Arial" charset="0"/>
                <a:ea typeface="+mn-ea"/>
                <a:cs typeface="+mn-cs"/>
              </a:rPr>
              <a:t>Как показано на этом слайде, это служит всему циклу для профилактики, защиты, быстрого реагирования и восстановления от угроз общественному здоровью.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b="0" kern="1200" dirty="0">
              <a:solidFill>
                <a:schemeClr val="tx1"/>
              </a:solidFill>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b="0">
                <a:solidFill>
                  <a:schemeClr val="tx1"/>
                </a:solidFill>
                <a:latin typeface="Arial" charset="0"/>
                <a:ea typeface="+mn-ea"/>
                <a:cs typeface="+mn-cs"/>
              </a:rPr>
              <a:t>Готовность включает в себя скоординированный и непрерывный процесс планирования и внедрения, который основывается на измерении эффективности и принятии корректирующих мер.</a:t>
            </a:r>
          </a:p>
          <a:p>
            <a:pPr marL="0" marR="0" indent="0" algn="l" defTabSz="914400" rtl="0" eaLnBrk="0" fontAlgn="base" latinLnBrk="0" hangingPunct="0">
              <a:lnSpc>
                <a:spcPct val="100000"/>
              </a:lnSpc>
              <a:spcBef>
                <a:spcPct val="30000"/>
              </a:spcBef>
              <a:spcAft>
                <a:spcPct val="0"/>
              </a:spcAft>
              <a:buClrTx/>
              <a:buSzTx/>
              <a:buFontTx/>
              <a:buNone/>
              <a:tabLst/>
              <a:defRPr/>
            </a:pPr>
            <a:endParaRPr lang="it-IT" b="0" baseline="0" dirty="0"/>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10</a:t>
            </a:fld>
            <a:endParaRPr 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b="0" noProof="1">
                <a:solidFill>
                  <a:schemeClr val="tx1"/>
                </a:solidFill>
                <a:latin typeface="Arial" charset="0"/>
                <a:ea typeface="+mn-ea"/>
                <a:cs typeface="+mn-cs"/>
              </a:rPr>
              <a:t>Процедура ЭА состоит из четырех основных этапов.</a:t>
            </a: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b="0" noProof="1">
                <a:solidFill>
                  <a:schemeClr val="tx1"/>
                </a:solidFill>
                <a:latin typeface="Arial" charset="0"/>
                <a:ea typeface="+mn-ea"/>
                <a:cs typeface="+mn-cs"/>
              </a:rPr>
              <a:t>Применяя данные этапы, можно разделить информацию на сигналы, события или угрозы (проходящие через процесс) или же исключить их.</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000" b="0" kern="1200" noProof="1">
              <a:solidFill>
                <a:schemeClr val="tx1"/>
              </a:solidFill>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b="0" noProof="1">
                <a:solidFill>
                  <a:schemeClr val="tx1"/>
                </a:solidFill>
                <a:latin typeface="Arial" charset="0"/>
                <a:ea typeface="+mn-ea"/>
                <a:cs typeface="+mn-cs"/>
              </a:rPr>
              <a:t>Первый этап – «Скрининг»: сбор и сканирование практически неограниченного количества информации о случаях, вспышках и слухах из множества источников.</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000" b="0" kern="1200" noProof="1">
              <a:solidFill>
                <a:schemeClr val="tx1"/>
              </a:solidFill>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b="0" noProof="1">
                <a:solidFill>
                  <a:schemeClr val="tx1"/>
                </a:solidFill>
                <a:latin typeface="Arial" charset="0"/>
                <a:ea typeface="+mn-ea"/>
                <a:cs typeface="+mn-cs"/>
              </a:rPr>
              <a:t>Второй этап – «Фильтрация»:  Этот этап поможет вам выбрать и решить, какая информация может представлять интерес для целевой группы населения, а какая должна быть исключена.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000" b="0" kern="1200" noProof="1">
              <a:solidFill>
                <a:schemeClr val="tx1"/>
              </a:solidFill>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b="0" noProof="1">
                <a:solidFill>
                  <a:schemeClr val="tx1"/>
                </a:solidFill>
                <a:latin typeface="Arial" charset="0"/>
                <a:ea typeface="+mn-ea"/>
                <a:cs typeface="+mn-cs"/>
              </a:rPr>
              <a:t>Предметом интереса могут быть все виды опасностей или просто инфекционные заболевания, в зависимости от рамок вашего исследования.</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000" b="0" kern="1200" noProof="1">
              <a:solidFill>
                <a:schemeClr val="tx1"/>
              </a:solidFill>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b="0" noProof="1">
                <a:solidFill>
                  <a:schemeClr val="tx1"/>
                </a:solidFill>
                <a:latin typeface="Arial" charset="0"/>
                <a:ea typeface="+mn-ea"/>
                <a:cs typeface="+mn-cs"/>
              </a:rPr>
              <a:t>Для выполнения данной задачи вы будете применять некоторые индивидуальные критерии в соответствии с целью вашего эпидемического анализа. Эти критерии будут представлены в блоке 3.</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000" b="0" kern="1200" noProof="1">
              <a:solidFill>
                <a:schemeClr val="tx1"/>
              </a:solidFill>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b="0">
                <a:solidFill>
                  <a:schemeClr val="tx1"/>
                </a:solidFill>
                <a:latin typeface="Arial" charset="0"/>
                <a:ea typeface="+mn-ea"/>
                <a:cs typeface="+mn-cs"/>
              </a:rPr>
              <a:t>Третий этап – «Проверка», означает процесс доказательства точности и достоверности информации, полученной из неофициальных источников.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b="0" kern="1200" dirty="0">
              <a:solidFill>
                <a:schemeClr val="tx1"/>
              </a:solidFill>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b="0" noProof="1">
                <a:solidFill>
                  <a:schemeClr val="tx1"/>
                </a:solidFill>
                <a:latin typeface="Arial" charset="0"/>
                <a:ea typeface="+mn-ea"/>
                <a:cs typeface="+mn-cs"/>
              </a:rPr>
              <a:t>Эти первые три этапа являются частью раннего выявления.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000" b="0" baseline="0" noProof="1"/>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200" baseline="0" noProof="1"/>
              <a:t>Четвертый этап – «Анализ контекста и истории </a:t>
            </a:r>
            <a:r>
              <a:rPr lang="ru-RU" sz="1200" b="1" baseline="0" noProof="1"/>
              <a:t>«события»</a:t>
            </a:r>
            <a:r>
              <a:rPr lang="ru-RU" sz="1200" baseline="0" noProof="1"/>
              <a:t> в области общественного здоровья». Данный этап поможет заранее оценить, какие дальнейшие действия являются наиболее целесообразными. </a:t>
            </a: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200" baseline="0" noProof="1"/>
              <a:t>Последующие действия могут быть, например, оценкой риска, эпидемиологическим исследованием, привлечением экспертов или информационным материалом.</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200" baseline="0" noProof="1"/>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11</a:t>
            </a:fld>
            <a:endParaRPr lang="it-IT"/>
          </a:p>
        </p:txBody>
      </p:sp>
    </p:spTree>
    <p:extLst>
      <p:ext uri="{BB962C8B-B14F-4D97-AF65-F5344CB8AC3E}">
        <p14:creationId xmlns:p14="http://schemas.microsoft.com/office/powerpoint/2010/main" val="42452267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000">
                <a:solidFill>
                  <a:schemeClr val="tx1"/>
                </a:solidFill>
                <a:latin typeface="Arial" panose="020B0604020202020204" pitchFamily="34" charset="0"/>
                <a:ea typeface="+mn-ea"/>
                <a:cs typeface="Arial" panose="020B0604020202020204" pitchFamily="34" charset="0"/>
              </a:rPr>
              <a:t>Определения могут различаться в зависимости от организации. </a:t>
            </a:r>
          </a:p>
          <a:p>
            <a:r>
              <a:rPr lang="ru-RU" sz="1000">
                <a:solidFill>
                  <a:schemeClr val="tx1"/>
                </a:solidFill>
                <a:latin typeface="Arial" panose="020B0604020202020204" pitchFamily="34" charset="0"/>
                <a:ea typeface="+mn-ea"/>
                <a:cs typeface="Arial" panose="020B0604020202020204" pitchFamily="34" charset="0"/>
              </a:rPr>
              <a:t>Здесь мы попытаемся дать некоторые базовые определения согласно тому, как ЕЦПКЗ использует их.</a:t>
            </a:r>
          </a:p>
          <a:p>
            <a:r>
              <a:rPr lang="ru-RU" sz="1000">
                <a:solidFill>
                  <a:schemeClr val="tx1"/>
                </a:solidFill>
                <a:latin typeface="Arial" panose="020B0604020202020204" pitchFamily="34" charset="0"/>
                <a:ea typeface="+mn-ea"/>
                <a:cs typeface="Arial" panose="020B0604020202020204" pitchFamily="34" charset="0"/>
              </a:rPr>
              <a:t>Информацию, которая проходит все этапы скрининга, фильтрации, проверки и анализа, можно назвать «предметами интереса». </a:t>
            </a:r>
          </a:p>
          <a:p>
            <a:r>
              <a:rPr lang="ru-RU" sz="1000">
                <a:solidFill>
                  <a:schemeClr val="tx1"/>
                </a:solidFill>
                <a:latin typeface="Arial" panose="020B0604020202020204" pitchFamily="34" charset="0"/>
                <a:ea typeface="+mn-ea"/>
                <a:cs typeface="Arial" panose="020B0604020202020204" pitchFamily="34" charset="0"/>
              </a:rPr>
              <a:t>Предметами интереса являются сигналы, события или угрозы.</a:t>
            </a: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a:solidFill>
                  <a:schemeClr val="tx1"/>
                </a:solidFill>
                <a:latin typeface="Arial" panose="020B0604020202020204" pitchFamily="34" charset="0"/>
                <a:ea typeface="+mn-ea"/>
                <a:cs typeface="Arial" panose="020B0604020202020204" pitchFamily="34" charset="0"/>
              </a:rPr>
              <a:t>Сигналы – это инциденты, случаи, кластеры, вспышки, которые обнаруживаются в одной или нескольких странах. Сигналы не представляют непосредственной угрозы здоровью населения или не являются неожиданными. Они могут становиться событиями или угрозами. </a:t>
            </a:r>
          </a:p>
          <a:p>
            <a:r>
              <a:rPr lang="ru-RU" sz="1000">
                <a:solidFill>
                  <a:schemeClr val="tx1"/>
                </a:solidFill>
                <a:latin typeface="Arial" panose="020B0604020202020204" pitchFamily="34" charset="0"/>
                <a:ea typeface="+mn-ea"/>
                <a:cs typeface="Arial" panose="020B0604020202020204" pitchFamily="34" charset="0"/>
              </a:rPr>
              <a:t>Примером сигналов может быть первый случай крысиного гепатита Е у людей в Гонконге.</a:t>
            </a: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a:solidFill>
                  <a:schemeClr val="tx1"/>
                </a:solidFill>
                <a:latin typeface="Arial" panose="020B0604020202020204" pitchFamily="34" charset="0"/>
                <a:ea typeface="+mn-ea"/>
                <a:cs typeface="Arial" panose="020B0604020202020204" pitchFamily="34" charset="0"/>
              </a:rPr>
              <a:t>События – случаи, очаги, вспышки или инциденты, возникающие в одной или нескольких странах и которые оказывают или могут оказывать влияние на общественное здоровье и быть значимыми для вашей целевой группы населения. Они непривычны или неожиданны, но не соответствуют критериям для определения их как угроз.</a:t>
            </a: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a:solidFill>
                  <a:schemeClr val="tx1"/>
                </a:solidFill>
                <a:latin typeface="Arial" panose="020B0604020202020204" pitchFamily="34" charset="0"/>
                <a:ea typeface="+mn-ea"/>
                <a:cs typeface="Arial" panose="020B0604020202020204" pitchFamily="34" charset="0"/>
              </a:rPr>
              <a:t>Примером может служить вспышка кори, связанная с церковью, расположенной в Дании. Церковь часто посещают иностранные граждане. В церкви присутствовал ребенок из Украины с сыпью. Нам сообщили о 4 лабораторно подтвержденных случаях, имеющих связь с церковью: случай в Дании, случай в Норвегии, случай в Швеции и случай, о котором сообщили из Нидерландов; последний касается члена экипажа на корабле. У нас нет доступа к спискам посещения мероприятий, организованных церковью.</a:t>
            </a: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a:solidFill>
                  <a:schemeClr val="tx1"/>
                </a:solidFill>
                <a:latin typeface="Arial" panose="020B0604020202020204" pitchFamily="34" charset="0"/>
                <a:ea typeface="+mn-ea"/>
                <a:cs typeface="Arial" panose="020B0604020202020204" pitchFamily="34" charset="0"/>
              </a:rPr>
              <a:t>Угрозы – это события, отвечающие критериям СРПР или ММСП (2005), либо считающиеся высоко актуальными для вашей целевой группы населения. Критерии СРПР или ММСП будут подробно объяснены в разделе о критериях фильтрации. В качестве примера можно привести импортированные случаи MERS-CoV в странах ЕС/ЕЭЗ.</a:t>
            </a: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12</a:t>
            </a:fld>
            <a:endParaRPr lang="it-IT"/>
          </a:p>
        </p:txBody>
      </p:sp>
    </p:spTree>
    <p:extLst>
      <p:ext uri="{BB962C8B-B14F-4D97-AF65-F5344CB8AC3E}">
        <p14:creationId xmlns:p14="http://schemas.microsoft.com/office/powerpoint/2010/main" val="23179045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000">
                <a:solidFill>
                  <a:schemeClr val="tx1"/>
                </a:solidFill>
                <a:latin typeface="Arial" panose="020B0604020202020204" pitchFamily="34" charset="0"/>
                <a:ea typeface="+mn-ea"/>
                <a:cs typeface="Arial" panose="020B0604020202020204" pitchFamily="34" charset="0"/>
              </a:rPr>
              <a:t>Определения могут различаться в зависимости от организации. </a:t>
            </a:r>
          </a:p>
          <a:p>
            <a:r>
              <a:rPr lang="ru-RU" sz="1000">
                <a:solidFill>
                  <a:schemeClr val="tx1"/>
                </a:solidFill>
                <a:latin typeface="Arial" panose="020B0604020202020204" pitchFamily="34" charset="0"/>
                <a:ea typeface="+mn-ea"/>
                <a:cs typeface="Arial" panose="020B0604020202020204" pitchFamily="34" charset="0"/>
              </a:rPr>
              <a:t>Здесь мы попытаемся дать некоторые базовые определения согласно тому, как ЕЦПКЗ использует их.</a:t>
            </a:r>
          </a:p>
          <a:p>
            <a:r>
              <a:rPr lang="ru-RU" sz="1000">
                <a:solidFill>
                  <a:schemeClr val="tx1"/>
                </a:solidFill>
                <a:latin typeface="Arial" panose="020B0604020202020204" pitchFamily="34" charset="0"/>
                <a:ea typeface="+mn-ea"/>
                <a:cs typeface="Arial" panose="020B0604020202020204" pitchFamily="34" charset="0"/>
              </a:rPr>
              <a:t>Информацию, которая проходит все этапы скрининга, фильтрации, проверки и анализа, можно назвать «предметами интереса». </a:t>
            </a:r>
          </a:p>
          <a:p>
            <a:r>
              <a:rPr lang="ru-RU" sz="1000">
                <a:solidFill>
                  <a:schemeClr val="tx1"/>
                </a:solidFill>
                <a:latin typeface="Arial" panose="020B0604020202020204" pitchFamily="34" charset="0"/>
                <a:ea typeface="+mn-ea"/>
                <a:cs typeface="Arial" panose="020B0604020202020204" pitchFamily="34" charset="0"/>
              </a:rPr>
              <a:t>Предметами интереса являются сигналы, события или угрозы.</a:t>
            </a: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a:solidFill>
                  <a:schemeClr val="tx1"/>
                </a:solidFill>
                <a:latin typeface="Arial" panose="020B0604020202020204" pitchFamily="34" charset="0"/>
                <a:ea typeface="+mn-ea"/>
                <a:cs typeface="Arial" panose="020B0604020202020204" pitchFamily="34" charset="0"/>
              </a:rPr>
              <a:t>Сигналы – это инциденты, случаи, кластеры, вспышки, которые обнаруживаются в одной или нескольких странах. Сигналы не представляют непосредственной угрозы здоровью населения или не являются неожиданными. Они могут становиться событиями или угрозами. </a:t>
            </a:r>
          </a:p>
          <a:p>
            <a:r>
              <a:rPr lang="ru-RU" sz="1000">
                <a:solidFill>
                  <a:schemeClr val="tx1"/>
                </a:solidFill>
                <a:latin typeface="Arial" panose="020B0604020202020204" pitchFamily="34" charset="0"/>
                <a:ea typeface="+mn-ea"/>
                <a:cs typeface="Arial" panose="020B0604020202020204" pitchFamily="34" charset="0"/>
              </a:rPr>
              <a:t>Примером сигналов может быть первый случай крысиного гепатита Е у людей в Гонконге.</a:t>
            </a: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a:solidFill>
                  <a:schemeClr val="tx1"/>
                </a:solidFill>
                <a:latin typeface="Arial" panose="020B0604020202020204" pitchFamily="34" charset="0"/>
                <a:ea typeface="+mn-ea"/>
                <a:cs typeface="Arial" panose="020B0604020202020204" pitchFamily="34" charset="0"/>
              </a:rPr>
              <a:t>События – случаи, очаги, вспышки или инциденты, возникающие в одной или нескольких странах и которые оказывают или могут оказывать влияние на общественное здоровье и быть значимыми для вашей целевой группы населения. Они непривычны или неожиданны, но не соответствуют критериям для определения их как угроз.</a:t>
            </a: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a:solidFill>
                  <a:schemeClr val="tx1"/>
                </a:solidFill>
                <a:latin typeface="Arial" panose="020B0604020202020204" pitchFamily="34" charset="0"/>
                <a:ea typeface="+mn-ea"/>
                <a:cs typeface="Arial" panose="020B0604020202020204" pitchFamily="34" charset="0"/>
              </a:rPr>
              <a:t>Примером может служить вспышка кори, связанная с церковью, расположенной в Дании. Церковь часто посещают иностранные граждане. В церкви присутствовал ребенок из Украины с сыпью. Нам сообщили о 4 лабораторно подтвержденных случаях, имеющих связь с церковью: случай в Дании, случай в Норвегии, случай в Швеции и случай, о котором сообщили из Нидерландов; последний касается члена экипажа на корабле. У нас нет доступа к спискам посещения мероприятий, организованных церковью.</a:t>
            </a: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a:solidFill>
                  <a:schemeClr val="tx1"/>
                </a:solidFill>
                <a:latin typeface="Arial" panose="020B0604020202020204" pitchFamily="34" charset="0"/>
                <a:ea typeface="+mn-ea"/>
                <a:cs typeface="Arial" panose="020B0604020202020204" pitchFamily="34" charset="0"/>
              </a:rPr>
              <a:t>Угрозы – это события, отвечающие критериям СРПР или ММСП (2005), либо считающиеся высоко актуальными для вашей целевой группы населения. Критерии СРПР или ММСП будут подробно объяснены в разделе о критериях фильтрации. В качестве примера можно привести импортированные случаи MERS-CoV в странах ЕС/ЕЭЗ.</a:t>
            </a: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13</a:t>
            </a:fld>
            <a:endParaRPr lang="it-IT"/>
          </a:p>
        </p:txBody>
      </p:sp>
    </p:spTree>
    <p:extLst>
      <p:ext uri="{BB962C8B-B14F-4D97-AF65-F5344CB8AC3E}">
        <p14:creationId xmlns:p14="http://schemas.microsoft.com/office/powerpoint/2010/main" val="1683238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ru-RU" sz="1000" noProof="1"/>
              <a:t>Процесс сбора информации об эпидемии предполагает, среди прочего, скрининг неструктурированной информации (включая веб, официальные органы власти и сообщения СМИ). Этот процесс включает в себя раннее выявление новых угроз и событий, а также мониторинг уже выявленных угроз, в том числе потенциальных.  ЭА следует понимать и как линейный, и как итерационный процесс. Действительно, некоторые события или угрозы должны отслеживаться на регулярной основе путем повторения действий. На каждом этапе уровень имеющейся информации меняется, и может потребоваться новая оценка. </a:t>
            </a:r>
          </a:p>
          <a:p>
            <a:pPr eaLnBrk="1" hangingPunct="1">
              <a:defRPr/>
            </a:pPr>
            <a:endParaRPr lang="en-GB" sz="1000" noProof="1"/>
          </a:p>
          <a:p>
            <a:pPr eaLnBrk="1" hangingPunct="1">
              <a:defRPr/>
            </a:pPr>
            <a:r>
              <a:rPr lang="ru-RU" sz="1000" noProof="1"/>
              <a:t>Такая информация, как события, сигналы, слухи и угрозы, должна отслеживаться и должным образом документироваться для долгосрочного мониторинга или обновления эпидемиологических данных. Этот процесс называется «документированием» и является ключевым для того, чтобы иметь возможность возвращаться к ранее выявленным элементам.</a:t>
            </a:r>
          </a:p>
          <a:p>
            <a:pPr eaLnBrk="1" hangingPunct="1">
              <a:defRPr/>
            </a:pPr>
            <a:endParaRPr lang="it-IT" sz="1200" u="none" noProof="1">
              <a:solidFill>
                <a:srgbClr val="FF0000"/>
              </a:solidFill>
            </a:endParaRPr>
          </a:p>
          <a:p>
            <a:pPr marL="287338" indent="-287338" defTabSz="820738">
              <a:spcBef>
                <a:spcPct val="50000"/>
              </a:spcBef>
              <a:buClr>
                <a:srgbClr val="B22C1B"/>
              </a:buClr>
              <a:buSzPct val="80000"/>
              <a:tabLst>
                <a:tab pos="341313" algn="l"/>
                <a:tab pos="1150938" algn="l"/>
              </a:tabLst>
              <a:defRPr/>
            </a:pPr>
            <a:r>
              <a:rPr lang="ru-RU" sz="1200" b="0" u="none" baseline="0">
                <a:cs typeface="Times New Roman" pitchFamily="18" charset="0"/>
              </a:rPr>
              <a:t> </a:t>
            </a:r>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14</a:t>
            </a:fld>
            <a:endParaRPr lang="it-IT"/>
          </a:p>
        </p:txBody>
      </p:sp>
    </p:spTree>
    <p:extLst>
      <p:ext uri="{BB962C8B-B14F-4D97-AF65-F5344CB8AC3E}">
        <p14:creationId xmlns:p14="http://schemas.microsoft.com/office/powerpoint/2010/main" val="6238319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3676DB0A-FDBE-4127-BC25-FA8B00502731}" type="slidenum">
              <a:rPr lang="it-IT" smtClean="0"/>
              <a:pPr/>
              <a:t>15</a:t>
            </a:fld>
            <a:endParaRPr lang="it-IT"/>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ru-RU" sz="1000" noProof="1">
                <a:solidFill>
                  <a:schemeClr val="tx1"/>
                </a:solidFill>
                <a:latin typeface="Arial" charset="0"/>
                <a:ea typeface="+mn-ea"/>
                <a:cs typeface="+mn-cs"/>
              </a:rPr>
              <a:t>В этом блоке мы определили эпидемический анализ описав его процессы и основные этапы. Мы также провели различие между надзором на основе показателей и надзором на основе событий.</a:t>
            </a:r>
          </a:p>
          <a:p>
            <a:pPr marL="0" marR="0" indent="0" algn="l" defTabSz="914400" rtl="0" eaLnBrk="1" fontAlgn="base" latinLnBrk="0" hangingPunct="1">
              <a:lnSpc>
                <a:spcPct val="100000"/>
              </a:lnSpc>
              <a:spcBef>
                <a:spcPct val="30000"/>
              </a:spcBef>
              <a:spcAft>
                <a:spcPct val="0"/>
              </a:spcAft>
              <a:buClrTx/>
              <a:buSzTx/>
              <a:buFontTx/>
              <a:buNone/>
              <a:tabLst/>
              <a:defRPr/>
            </a:pPr>
            <a:r>
              <a:rPr lang="ru-RU" sz="1000" noProof="1">
                <a:solidFill>
                  <a:schemeClr val="tx1"/>
                </a:solidFill>
                <a:latin typeface="Arial" charset="0"/>
                <a:ea typeface="+mn-ea"/>
                <a:cs typeface="+mn-cs"/>
              </a:rPr>
              <a:t>А теперь небольшой тест!</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egnaposto immagine diapositiva 1"/>
          <p:cNvSpPr>
            <a:spLocks noGrp="1" noRot="1" noChangeAspect="1" noTextEdit="1"/>
          </p:cNvSpPr>
          <p:nvPr>
            <p:ph type="sldImg"/>
          </p:nvPr>
        </p:nvSpPr>
        <p:spPr>
          <a:ln/>
        </p:spPr>
      </p:sp>
      <p:sp>
        <p:nvSpPr>
          <p:cNvPr id="35843" name="Segnaposto note 2"/>
          <p:cNvSpPr>
            <a:spLocks noGrp="1"/>
          </p:cNvSpPr>
          <p:nvPr>
            <p:ph type="body" idx="1"/>
          </p:nvPr>
        </p:nvSpPr>
        <p:spPr>
          <a:noFill/>
          <a:ln/>
        </p:spPr>
        <p:txBody>
          <a:bodyPr/>
          <a:lstStyle/>
          <a:p>
            <a:r>
              <a:rPr lang="it-IT" dirty="0"/>
              <a:t>[do </a:t>
            </a:r>
            <a:r>
              <a:rPr lang="it-IT" dirty="0" err="1"/>
              <a:t>not</a:t>
            </a:r>
            <a:r>
              <a:rPr lang="it-IT" dirty="0"/>
              <a:t> </a:t>
            </a:r>
            <a:r>
              <a:rPr lang="it-IT" dirty="0" err="1"/>
              <a:t>translate</a:t>
            </a:r>
            <a:r>
              <a:rPr lang="it-IT" dirty="0"/>
              <a:t> </a:t>
            </a:r>
            <a:r>
              <a:rPr lang="it-IT" dirty="0" err="1"/>
              <a:t>these</a:t>
            </a:r>
            <a:r>
              <a:rPr lang="it-IT" dirty="0"/>
              <a:t> notes]</a:t>
            </a:r>
          </a:p>
          <a:p>
            <a:r>
              <a:rPr lang="it-IT" dirty="0" err="1"/>
              <a:t>This</a:t>
            </a:r>
            <a:r>
              <a:rPr lang="it-IT" dirty="0"/>
              <a:t> screen </a:t>
            </a:r>
            <a:r>
              <a:rPr lang="it-IT" dirty="0" err="1"/>
              <a:t>doesn’t</a:t>
            </a:r>
            <a:r>
              <a:rPr lang="it-IT" dirty="0"/>
              <a:t> </a:t>
            </a:r>
            <a:r>
              <a:rPr lang="it-IT" dirty="0" err="1"/>
              <a:t>contain</a:t>
            </a:r>
            <a:r>
              <a:rPr lang="it-IT" dirty="0"/>
              <a:t> spoken audio.</a:t>
            </a:r>
          </a:p>
          <a:p>
            <a:endParaRPr lang="it-IT" b="1" dirty="0"/>
          </a:p>
          <a:p>
            <a:r>
              <a:rPr lang="it-IT" b="1" dirty="0"/>
              <a:t>[Design notes</a:t>
            </a:r>
            <a:r>
              <a:rPr lang="it-IT" dirty="0"/>
              <a:t>: </a:t>
            </a:r>
            <a:r>
              <a:rPr lang="it-IT" dirty="0" err="1"/>
              <a:t>This</a:t>
            </a:r>
            <a:r>
              <a:rPr lang="it-IT" dirty="0"/>
              <a:t> slide </a:t>
            </a:r>
            <a:r>
              <a:rPr lang="it-IT" dirty="0" err="1"/>
              <a:t>will</a:t>
            </a:r>
            <a:r>
              <a:rPr lang="it-IT" dirty="0"/>
              <a:t> </a:t>
            </a:r>
            <a:r>
              <a:rPr lang="it-IT" dirty="0" err="1"/>
              <a:t>have</a:t>
            </a:r>
            <a:r>
              <a:rPr lang="it-IT" dirty="0"/>
              <a:t> a background jingle music (</a:t>
            </a:r>
            <a:r>
              <a:rPr lang="it-IT" dirty="0" err="1"/>
              <a:t>different</a:t>
            </a:r>
            <a:r>
              <a:rPr lang="it-IT" dirty="0"/>
              <a:t> from the welcome and </a:t>
            </a:r>
            <a:r>
              <a:rPr lang="it-IT" dirty="0" err="1"/>
              <a:t>index</a:t>
            </a:r>
            <a:r>
              <a:rPr lang="it-IT" dirty="0"/>
              <a:t> </a:t>
            </a:r>
            <a:r>
              <a:rPr lang="it-IT" dirty="0" err="1"/>
              <a:t>screens</a:t>
            </a:r>
            <a:r>
              <a:rPr lang="it-IT" dirty="0"/>
              <a:t>). Background image </a:t>
            </a:r>
            <a:r>
              <a:rPr lang="it-IT" dirty="0" err="1"/>
              <a:t>will</a:t>
            </a:r>
            <a:r>
              <a:rPr lang="it-IT" dirty="0"/>
              <a:t> be </a:t>
            </a:r>
            <a:r>
              <a:rPr lang="it-IT" dirty="0" err="1"/>
              <a:t>ECDC’s</a:t>
            </a:r>
            <a:r>
              <a:rPr lang="it-IT" dirty="0"/>
              <a:t> </a:t>
            </a:r>
            <a:r>
              <a:rPr lang="it-IT" dirty="0" err="1"/>
              <a:t>quarters</a:t>
            </a:r>
            <a:r>
              <a:rPr lang="it-IT" dirty="0"/>
              <a:t> and ECDC logo</a:t>
            </a:r>
            <a:r>
              <a:rPr lang="it-IT" b="1" dirty="0"/>
              <a:t>]</a:t>
            </a:r>
          </a:p>
          <a:p>
            <a:endParaRPr lang="it-IT" dirty="0"/>
          </a:p>
          <a:p>
            <a:endParaRPr lang="it-IT" dirty="0"/>
          </a:p>
        </p:txBody>
      </p:sp>
      <p:sp>
        <p:nvSpPr>
          <p:cNvPr id="35844" name="Segnaposto numero diapositiva 3"/>
          <p:cNvSpPr>
            <a:spLocks noGrp="1"/>
          </p:cNvSpPr>
          <p:nvPr>
            <p:ph type="sldNum" sz="quarter" idx="5"/>
          </p:nvPr>
        </p:nvSpPr>
        <p:spPr>
          <a:noFill/>
        </p:spPr>
        <p:txBody>
          <a:bodyPr/>
          <a:lstStyle/>
          <a:p>
            <a:fld id="{5108154E-F4DD-4512-9594-CDA9054993DD}" type="slidenum">
              <a:rPr lang="it-IT" smtClean="0"/>
              <a:pPr/>
              <a:t>16</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egnaposto immagine diapositiva 1"/>
          <p:cNvSpPr>
            <a:spLocks noGrp="1" noRot="1" noChangeAspect="1" noTextEdit="1"/>
          </p:cNvSpPr>
          <p:nvPr>
            <p:ph type="sldImg"/>
          </p:nvPr>
        </p:nvSpPr>
        <p:spPr>
          <a:ln/>
        </p:spPr>
      </p:sp>
      <p:sp>
        <p:nvSpPr>
          <p:cNvPr id="26627" name="Segnaposto note 2"/>
          <p:cNvSpPr>
            <a:spLocks noGrp="1"/>
          </p:cNvSpPr>
          <p:nvPr>
            <p:ph type="body" idx="1"/>
          </p:nvPr>
        </p:nvSpPr>
        <p:spPr>
          <a:noFill/>
          <a:ln/>
        </p:spPr>
        <p:txBody>
          <a:bodyPr/>
          <a:lstStyle/>
          <a:p>
            <a:r>
              <a:rPr lang="it-IT" dirty="0"/>
              <a:t>[no translation of </a:t>
            </a:r>
            <a:r>
              <a:rPr lang="it-IT" dirty="0" err="1"/>
              <a:t>these</a:t>
            </a:r>
            <a:r>
              <a:rPr lang="it-IT" dirty="0"/>
              <a:t> notes]</a:t>
            </a:r>
          </a:p>
          <a:p>
            <a:r>
              <a:rPr lang="it-IT" dirty="0"/>
              <a:t>[</a:t>
            </a:r>
            <a:r>
              <a:rPr lang="it-IT" dirty="0" err="1"/>
              <a:t>This</a:t>
            </a:r>
            <a:r>
              <a:rPr lang="it-IT" dirty="0"/>
              <a:t> screen </a:t>
            </a:r>
            <a:r>
              <a:rPr lang="it-IT" dirty="0" err="1"/>
              <a:t>doesn’t</a:t>
            </a:r>
            <a:r>
              <a:rPr lang="it-IT" dirty="0"/>
              <a:t> </a:t>
            </a:r>
            <a:r>
              <a:rPr lang="it-IT" dirty="0" err="1"/>
              <a:t>contain</a:t>
            </a:r>
            <a:r>
              <a:rPr lang="it-IT" dirty="0"/>
              <a:t> spoken audio.]</a:t>
            </a:r>
          </a:p>
          <a:p>
            <a:endParaRPr lang="it-IT" dirty="0"/>
          </a:p>
        </p:txBody>
      </p:sp>
      <p:sp>
        <p:nvSpPr>
          <p:cNvPr id="26628" name="Segnaposto numero diapositiva 3"/>
          <p:cNvSpPr>
            <a:spLocks noGrp="1"/>
          </p:cNvSpPr>
          <p:nvPr>
            <p:ph type="sldNum" sz="quarter" idx="5"/>
          </p:nvPr>
        </p:nvSpPr>
        <p:spPr>
          <a:noFill/>
        </p:spPr>
        <p:txBody>
          <a:bodyPr/>
          <a:lstStyle/>
          <a:p>
            <a:fld id="{54D69AFB-8D47-4EB5-B652-9EE217EAE72C}" type="slidenum">
              <a:rPr lang="it-IT" smtClean="0"/>
              <a:pPr/>
              <a:t>2</a:t>
            </a:fld>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811AA12E-B2E4-49BB-B911-F9334AD83618}" type="slidenum">
              <a:rPr lang="it-IT" smtClean="0"/>
              <a:pPr/>
              <a:t>3</a:t>
            </a:fld>
            <a:endParaRPr lang="it-IT"/>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algn="l">
              <a:lnSpc>
                <a:spcPct val="100000"/>
              </a:lnSpc>
              <a:spcBef>
                <a:spcPct val="0"/>
              </a:spcBef>
              <a:buFontTx/>
              <a:buChar char="•"/>
            </a:pPr>
            <a:r>
              <a:rPr lang="ru-RU" sz="1000" u="none">
                <a:solidFill>
                  <a:schemeClr val="tx1"/>
                </a:solidFill>
                <a:latin typeface="Arial" charset="0"/>
                <a:ea typeface="+mn-ea"/>
                <a:cs typeface="Times New Roman" pitchFamily="18" charset="0"/>
              </a:rPr>
              <a:t>В данном блоке будут рассмотрены следующие темы: надзор эпидемического анализа над эпидемическим анализом</a:t>
            </a:r>
          </a:p>
          <a:p>
            <a:pPr algn="l">
              <a:lnSpc>
                <a:spcPct val="100000"/>
              </a:lnSpc>
              <a:spcBef>
                <a:spcPct val="0"/>
              </a:spcBef>
              <a:buFontTx/>
              <a:buChar char="•"/>
            </a:pPr>
            <a:r>
              <a:rPr lang="ru-RU" sz="1000" u="none">
                <a:solidFill>
                  <a:schemeClr val="tx1"/>
                </a:solidFill>
                <a:latin typeface="Arial" charset="0"/>
                <a:ea typeface="+mn-ea"/>
                <a:cs typeface="Times New Roman" pitchFamily="18" charset="0"/>
              </a:rPr>
              <a:t>эпидемический анализ </a:t>
            </a:r>
          </a:p>
          <a:p>
            <a:pPr algn="l">
              <a:lnSpc>
                <a:spcPct val="100000"/>
              </a:lnSpc>
              <a:spcBef>
                <a:spcPct val="0"/>
              </a:spcBef>
              <a:buFontTx/>
              <a:buChar char="•"/>
            </a:pPr>
            <a:r>
              <a:rPr lang="ru-RU" sz="1000" u="none">
                <a:solidFill>
                  <a:schemeClr val="tx1"/>
                </a:solidFill>
                <a:latin typeface="Arial" charset="0"/>
                <a:ea typeface="+mn-ea"/>
                <a:cs typeface="Times New Roman" pitchFamily="18" charset="0"/>
              </a:rPr>
              <a:t>Участники процесса обеспечения глобальной охраны здоровья</a:t>
            </a:r>
          </a:p>
          <a:p>
            <a:pPr algn="l">
              <a:lnSpc>
                <a:spcPct val="100000"/>
              </a:lnSpc>
              <a:spcBef>
                <a:spcPct val="0"/>
              </a:spcBef>
              <a:buFontTx/>
              <a:buChar char="•"/>
            </a:pPr>
            <a:r>
              <a:rPr lang="ru-RU" sz="1000" u="none">
                <a:solidFill>
                  <a:schemeClr val="tx1"/>
                </a:solidFill>
                <a:latin typeface="Arial" charset="0"/>
                <a:ea typeface="+mn-ea"/>
                <a:cs typeface="Times New Roman" pitchFamily="18" charset="0"/>
              </a:rPr>
              <a:t>Целевой анализ</a:t>
            </a:r>
          </a:p>
          <a:p>
            <a:pPr algn="l">
              <a:lnSpc>
                <a:spcPct val="100000"/>
              </a:lnSpc>
              <a:spcBef>
                <a:spcPct val="0"/>
              </a:spcBef>
              <a:buFontTx/>
              <a:buChar char="•"/>
            </a:pPr>
            <a:r>
              <a:rPr lang="ru-RU" sz="1000" u="none">
                <a:solidFill>
                  <a:schemeClr val="tx1"/>
                </a:solidFill>
                <a:latin typeface="Arial" charset="0"/>
                <a:ea typeface="+mn-ea"/>
                <a:cs typeface="Times New Roman" pitchFamily="18" charset="0"/>
              </a:rPr>
              <a:t>структура</a:t>
            </a:r>
          </a:p>
          <a:p>
            <a:pPr algn="l">
              <a:lnSpc>
                <a:spcPct val="100000"/>
              </a:lnSpc>
              <a:spcBef>
                <a:spcPct val="0"/>
              </a:spcBef>
              <a:buFontTx/>
              <a:buChar char="•"/>
            </a:pPr>
            <a:r>
              <a:rPr lang="ru-RU" sz="1000" u="none">
                <a:solidFill>
                  <a:schemeClr val="tx1"/>
                </a:solidFill>
                <a:latin typeface="Arial" charset="0"/>
                <a:ea typeface="+mn-ea"/>
                <a:cs typeface="Times New Roman" pitchFamily="18" charset="0"/>
              </a:rPr>
              <a:t>Зачем нужен ЭА?</a:t>
            </a:r>
          </a:p>
          <a:p>
            <a:pPr algn="l">
              <a:lnSpc>
                <a:spcPct val="100000"/>
              </a:lnSpc>
              <a:spcBef>
                <a:spcPct val="0"/>
              </a:spcBef>
              <a:buFontTx/>
              <a:buChar char="•"/>
            </a:pPr>
            <a:r>
              <a:rPr lang="ru-RU" sz="1000" u="none">
                <a:solidFill>
                  <a:schemeClr val="tx1"/>
                </a:solidFill>
                <a:latin typeface="Arial" charset="0"/>
                <a:ea typeface="+mn-ea"/>
                <a:cs typeface="Times New Roman" pitchFamily="18" charset="0"/>
              </a:rPr>
              <a:t> Охват </a:t>
            </a:r>
          </a:p>
          <a:p>
            <a:pPr algn="l">
              <a:lnSpc>
                <a:spcPct val="100000"/>
              </a:lnSpc>
              <a:spcBef>
                <a:spcPct val="0"/>
              </a:spcBef>
              <a:buFontTx/>
              <a:buChar char="•"/>
            </a:pPr>
            <a:r>
              <a:rPr lang="ru-RU" sz="1000" u="none">
                <a:solidFill>
                  <a:schemeClr val="tx1"/>
                </a:solidFill>
                <a:latin typeface="Arial" charset="0"/>
                <a:ea typeface="+mn-ea"/>
                <a:cs typeface="Times New Roman" pitchFamily="18" charset="0"/>
              </a:rPr>
              <a:t> Процесс</a:t>
            </a:r>
          </a:p>
          <a:p>
            <a:pPr algn="l">
              <a:lnSpc>
                <a:spcPct val="100000"/>
              </a:lnSpc>
              <a:spcBef>
                <a:spcPct val="0"/>
              </a:spcBef>
              <a:buFontTx/>
              <a:buChar char="•"/>
            </a:pPr>
            <a:r>
              <a:rPr lang="ru-RU" sz="1000" u="none">
                <a:solidFill>
                  <a:schemeClr val="tx1"/>
                </a:solidFill>
                <a:latin typeface="Arial" charset="0"/>
                <a:ea typeface="+mn-ea"/>
                <a:cs typeface="Times New Roman" pitchFamily="18" charset="0"/>
              </a:rPr>
              <a:t>Определения ЕЦПКЗ</a:t>
            </a:r>
          </a:p>
          <a:p>
            <a:pPr algn="l">
              <a:lnSpc>
                <a:spcPct val="100000"/>
              </a:lnSpc>
              <a:spcBef>
                <a:spcPct val="0"/>
              </a:spcBef>
              <a:buFontTx/>
              <a:buChar char="•"/>
            </a:pPr>
            <a:r>
              <a:rPr lang="ru-RU" sz="1000" u="none">
                <a:solidFill>
                  <a:schemeClr val="tx1"/>
                </a:solidFill>
                <a:latin typeface="Arial" charset="0"/>
                <a:ea typeface="+mn-ea"/>
                <a:cs typeface="Times New Roman" pitchFamily="18" charset="0"/>
              </a:rPr>
              <a:t>Резюме </a:t>
            </a:r>
          </a:p>
          <a:p>
            <a:pPr eaLnBrk="1" hangingPunct="1"/>
            <a:endParaRPr lang="it-IT" noProof="1">
              <a:solidFill>
                <a:srgbClr val="FF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B5809AC-2752-4B45-8AA5-E469B0ADB2A2}" type="slidenum">
              <a:rPr lang="it-IT" smtClean="0"/>
              <a:pPr/>
              <a:t>4</a:t>
            </a:fld>
            <a:endParaRPr lang="it-IT"/>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ln/>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ru-RU" sz="1000" u="none" noProof="1">
                <a:solidFill>
                  <a:schemeClr val="tx1"/>
                </a:solidFill>
                <a:latin typeface="Arial" charset="0"/>
                <a:ea typeface="+mn-ea"/>
                <a:cs typeface="+mn-cs"/>
              </a:rPr>
              <a:t>Что такое эпидемический анализ?</a:t>
            </a:r>
            <a:r>
              <a:rPr lang="ru-RU" sz="1000" u="none">
                <a:solidFill>
                  <a:schemeClr val="tx1"/>
                </a:solidFill>
                <a:latin typeface="Arial" charset="0"/>
                <a:ea typeface="+mn-ea"/>
                <a:cs typeface="+mn-cs"/>
              </a:rPr>
              <a:t> В литературе существует несколько определений эпидемического анализа.</a:t>
            </a:r>
          </a:p>
          <a:p>
            <a:pPr marL="0" marR="0" lvl="0" indent="0" algn="l" defTabSz="914400" rtl="0" eaLnBrk="1" fontAlgn="base" latinLnBrk="0" hangingPunct="1">
              <a:lnSpc>
                <a:spcPct val="100000"/>
              </a:lnSpc>
              <a:spcBef>
                <a:spcPct val="30000"/>
              </a:spcBef>
              <a:spcAft>
                <a:spcPct val="0"/>
              </a:spcAft>
              <a:buClrTx/>
              <a:buSzTx/>
              <a:buFontTx/>
              <a:buNone/>
              <a:tabLst/>
              <a:defRPr/>
            </a:pPr>
            <a:r>
              <a:rPr lang="ru-RU" sz="1000" u="none">
                <a:solidFill>
                  <a:schemeClr val="tx1"/>
                </a:solidFill>
                <a:latin typeface="Arial" charset="0"/>
                <a:ea typeface="+mn-ea"/>
                <a:cs typeface="+mn-cs"/>
              </a:rPr>
              <a:t>Вот одно из них:</a:t>
            </a:r>
          </a:p>
          <a:p>
            <a:pPr marL="0" marR="0" lvl="0" indent="0" algn="l" defTabSz="914400" rtl="0" eaLnBrk="1" fontAlgn="base" latinLnBrk="0" hangingPunct="1">
              <a:lnSpc>
                <a:spcPct val="100000"/>
              </a:lnSpc>
              <a:spcBef>
                <a:spcPct val="30000"/>
              </a:spcBef>
              <a:spcAft>
                <a:spcPct val="0"/>
              </a:spcAft>
              <a:buClrTx/>
              <a:buSzTx/>
              <a:buFontTx/>
              <a:buNone/>
              <a:tabLst/>
              <a:defRPr/>
            </a:pPr>
            <a:r>
              <a:rPr lang="ru-RU" sz="1000" u="none">
                <a:solidFill>
                  <a:schemeClr val="tx1"/>
                </a:solidFill>
                <a:latin typeface="Arial" charset="0"/>
                <a:ea typeface="+mn-ea"/>
                <a:cs typeface="+mn-cs"/>
              </a:rPr>
              <a:t>Процесс скрининга, проверки, анализа и оценки потенциальных угроз общественному здоровью.  </a:t>
            </a:r>
          </a:p>
          <a:p>
            <a:pPr marL="0" marR="0" indent="0" algn="l" defTabSz="914400" rtl="0" eaLnBrk="1" fontAlgn="base" latinLnBrk="0" hangingPunct="1">
              <a:lnSpc>
                <a:spcPct val="100000"/>
              </a:lnSpc>
              <a:spcBef>
                <a:spcPct val="30000"/>
              </a:spcBef>
              <a:spcAft>
                <a:spcPct val="0"/>
              </a:spcAft>
              <a:buClrTx/>
              <a:buSzTx/>
              <a:buFontTx/>
              <a:buNone/>
              <a:tabLst/>
              <a:defRPr/>
            </a:pPr>
            <a:r>
              <a:rPr lang="ru-RU" sz="1000" u="none">
                <a:solidFill>
                  <a:schemeClr val="tx1"/>
                </a:solidFill>
                <a:latin typeface="Arial" charset="0"/>
                <a:ea typeface="+mn-ea"/>
                <a:cs typeface="+mn-cs"/>
              </a:rPr>
              <a:t> </a:t>
            </a:r>
          </a:p>
          <a:p>
            <a:pPr marL="0" marR="0" indent="0" algn="l" defTabSz="914400" rtl="0" eaLnBrk="1" fontAlgn="base" latinLnBrk="0" hangingPunct="1">
              <a:lnSpc>
                <a:spcPct val="100000"/>
              </a:lnSpc>
              <a:spcBef>
                <a:spcPct val="30000"/>
              </a:spcBef>
              <a:spcAft>
                <a:spcPct val="0"/>
              </a:spcAft>
              <a:buClrTx/>
              <a:buSzTx/>
              <a:buFontTx/>
              <a:buNone/>
              <a:tabLst/>
              <a:defRPr/>
            </a:pPr>
            <a:r>
              <a:rPr lang="ru-RU" sz="1000" u="none">
                <a:solidFill>
                  <a:schemeClr val="tx1"/>
                </a:solidFill>
                <a:latin typeface="Arial" charset="0"/>
                <a:ea typeface="+mn-ea"/>
                <a:cs typeface="+mn-cs"/>
              </a:rPr>
              <a:t>Он охватывает такие виды деятельности, как раннее предупреждение и выявление событий, которые могут представлять угрозу для глобальной охраны здоровья.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GB" sz="1000" u="none" kern="1200" dirty="0">
              <a:solidFill>
                <a:schemeClr val="tx1"/>
              </a:solidFill>
              <a:latin typeface="Arial" charset="0"/>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endParaRPr lang="en-GB" sz="1000" b="0" u="none" baseline="0" dirty="0">
              <a:latin typeface="Arial" charset="0"/>
              <a:cs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ru-RU" sz="1000">
                <a:solidFill>
                  <a:schemeClr val="tx1"/>
                </a:solidFill>
                <a:latin typeface="Arial" charset="0"/>
                <a:ea typeface="+mn-ea"/>
                <a:cs typeface="+mn-cs"/>
              </a:rPr>
              <a:t>Теперь рассмотрим основных участников обеспечения безопасности в охраны здоровья на глобальном уровне. </a:t>
            </a:r>
          </a:p>
          <a:p>
            <a:pPr marL="0" marR="0" indent="0" algn="l" defTabSz="914400" rtl="0" eaLnBrk="0" fontAlgn="base" latinLnBrk="0" hangingPunct="0">
              <a:lnSpc>
                <a:spcPct val="100000"/>
              </a:lnSpc>
              <a:spcBef>
                <a:spcPct val="30000"/>
              </a:spcBef>
              <a:spcAft>
                <a:spcPct val="0"/>
              </a:spcAft>
              <a:buClrTx/>
              <a:buSzTx/>
              <a:buFontTx/>
              <a:buNone/>
              <a:tabLst/>
              <a:defRPr/>
            </a:pPr>
            <a:endParaRPr lang="it-IT" sz="1000" kern="1200" dirty="0">
              <a:solidFill>
                <a:schemeClr val="tx1"/>
              </a:solidFill>
              <a:latin typeface="Arial"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ru-RU"/>
              <a:t>Научно-исследовательское сообщество; ведомства ЕС / ООН; ЦПКЗ; Министерства здравоохранения; Индустрия; ЕЦПКЗ; НПО; Сети; ВОЗ; </a:t>
            </a:r>
          </a:p>
          <a:p>
            <a:pPr marL="0" marR="0" indent="0" algn="l" defTabSz="914400" rtl="0" eaLnBrk="0" fontAlgn="base" latinLnBrk="0" hangingPunct="0">
              <a:lnSpc>
                <a:spcPct val="100000"/>
              </a:lnSpc>
              <a:spcBef>
                <a:spcPct val="30000"/>
              </a:spcBef>
              <a:spcAft>
                <a:spcPct val="0"/>
              </a:spcAft>
              <a:buClrTx/>
              <a:buSzTx/>
              <a:buFontTx/>
              <a:buNone/>
              <a:tabLst/>
              <a:defRPr/>
            </a:pPr>
            <a:r>
              <a:rPr lang="ru-RU"/>
              <a:t>Некоторые из этих учреждений обеспечивают управление рисками, другие осуществляют оценку рисков и предоставляют научные консультации, а некоторые – и то, и другое.</a:t>
            </a:r>
          </a:p>
          <a:p>
            <a:pPr marL="0" marR="0" indent="0" algn="l" defTabSz="914400" rtl="0" eaLnBrk="0" fontAlgn="base" latinLnBrk="0" hangingPunct="0">
              <a:lnSpc>
                <a:spcPct val="100000"/>
              </a:lnSpc>
              <a:spcBef>
                <a:spcPct val="30000"/>
              </a:spcBef>
              <a:spcAft>
                <a:spcPct val="0"/>
              </a:spcAft>
              <a:buClrTx/>
              <a:buSzTx/>
              <a:buFontTx/>
              <a:buNone/>
              <a:tabLst/>
              <a:defRPr/>
            </a:pPr>
            <a:endParaRPr lang="it-IT" dirty="0"/>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5</a:t>
            </a:fld>
            <a:endParaRPr 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B5809AC-2752-4B45-8AA5-E469B0ADB2A2}" type="slidenum">
              <a:rPr lang="it-IT" smtClean="0"/>
              <a:pPr/>
              <a:t>6</a:t>
            </a:fld>
            <a:endParaRPr lang="it-IT"/>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ru-RU" sz="1000" baseline="0" noProof="1"/>
              <a:t>Основной целью эпидемического анализа является выявление и мониторинг рисков. Затем проводится оценка данного риска и даются научные рекомендации по возможным мерам реагирования. Оба эти действия необходимы для доведения информации до органов управления рисками, которые осуществляют меры контроля.</a:t>
            </a:r>
          </a:p>
          <a:p>
            <a:pPr marL="0" marR="0" indent="0" algn="l" defTabSz="914400" rtl="0" eaLnBrk="1" fontAlgn="base" latinLnBrk="0" hangingPunct="1">
              <a:lnSpc>
                <a:spcPct val="100000"/>
              </a:lnSpc>
              <a:spcBef>
                <a:spcPct val="30000"/>
              </a:spcBef>
              <a:spcAft>
                <a:spcPct val="0"/>
              </a:spcAft>
              <a:buClrTx/>
              <a:buSzTx/>
              <a:buFontTx/>
              <a:buNone/>
              <a:tabLst/>
              <a:defRPr/>
            </a:pPr>
            <a:endParaRPr lang="it-IT" sz="1000" u="sng" noProof="1"/>
          </a:p>
          <a:p>
            <a:pPr marL="0" marR="0" indent="0" algn="l" defTabSz="914400" rtl="0" eaLnBrk="1" fontAlgn="base" latinLnBrk="0" hangingPunct="1">
              <a:lnSpc>
                <a:spcPct val="100000"/>
              </a:lnSpc>
              <a:spcBef>
                <a:spcPct val="30000"/>
              </a:spcBef>
              <a:spcAft>
                <a:spcPct val="0"/>
              </a:spcAft>
              <a:buClrTx/>
              <a:buSzTx/>
              <a:buFontTx/>
              <a:buNone/>
              <a:tabLst/>
              <a:defRPr/>
            </a:pPr>
            <a:r>
              <a:rPr lang="ru-RU" sz="1000" b="1" u="none" noProof="1">
                <a:solidFill>
                  <a:schemeClr val="tx1"/>
                </a:solidFill>
                <a:latin typeface="Arial" charset="0"/>
                <a:ea typeface="+mn-ea"/>
                <a:cs typeface="+mn-cs"/>
              </a:rPr>
              <a:t>Ссылка для другого блока:  </a:t>
            </a:r>
            <a:r>
              <a:rPr lang="ru-RU" sz="1000" b="0" u="none" noProof="1">
                <a:solidFill>
                  <a:srgbClr val="FFFFFF"/>
                </a:solidFill>
                <a:latin typeface="Tahoma" pitchFamily="34" charset="0"/>
                <a:ea typeface="+mn-ea"/>
                <a:cs typeface="+mn-cs"/>
              </a:rPr>
              <a:t>Эпидемический анализ в ЕЦПКЗ</a:t>
            </a:r>
          </a:p>
          <a:p>
            <a:pPr marL="0" marR="0" indent="0" algn="l" defTabSz="914400" rtl="0" eaLnBrk="1" fontAlgn="base" latinLnBrk="0" hangingPunct="1">
              <a:lnSpc>
                <a:spcPct val="100000"/>
              </a:lnSpc>
              <a:spcBef>
                <a:spcPct val="30000"/>
              </a:spcBef>
              <a:spcAft>
                <a:spcPct val="0"/>
              </a:spcAft>
              <a:buClrTx/>
              <a:buSzTx/>
              <a:buFontTx/>
              <a:buNone/>
              <a:tabLst/>
              <a:defRPr/>
            </a:pPr>
            <a:r>
              <a:rPr lang="ru-RU" sz="1000" b="0" u="none" noProof="1">
                <a:solidFill>
                  <a:srgbClr val="FFFFFF"/>
                </a:solidFill>
                <a:latin typeface="Tahoma" pitchFamily="34" charset="0"/>
                <a:ea typeface="+mn-ea"/>
                <a:cs typeface="+mn-cs"/>
              </a:rPr>
              <a:t>Далее следуют слайды</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ru-RU" sz="1000">
                <a:latin typeface="Arial" panose="020B0604020202020204" pitchFamily="34" charset="0"/>
                <a:cs typeface="Arial" panose="020B0604020202020204" pitchFamily="34" charset="0"/>
              </a:rPr>
              <a:t>Надзор основе показателей (НОП) и надзор на основе событий (НОС) – два различных, но взаимодополняющих компонента эпидемического анализа. Их основные различия касаются типа информации, процессов и источников.</a:t>
            </a:r>
          </a:p>
          <a:p>
            <a:endParaRPr lang="en-GB" sz="1000" dirty="0">
              <a:latin typeface="Arial" panose="020B0604020202020204" pitchFamily="34" charset="0"/>
              <a:cs typeface="Arial" panose="020B0604020202020204" pitchFamily="34" charset="0"/>
            </a:endParaRPr>
          </a:p>
          <a:p>
            <a:r>
              <a:rPr lang="ru-RU" sz="1000">
                <a:latin typeface="Arial" panose="020B0604020202020204" pitchFamily="34" charset="0"/>
                <a:cs typeface="Arial" panose="020B0604020202020204" pitchFamily="34" charset="0"/>
              </a:rPr>
              <a:t>Надзор на основе показателей (НОП) основан на таких источниках, как дежурные, клинические или лабораторные данные, которые поступают в централизованную и официальную систему. Это позволяет выявление нетипичных форм заболеваний путем анализа и интерпретации общих показателей (число случаев по сравнению с аналогичным периодом прошлых лет, пропорции, темпы, динамика…). В основном он сосредоточен на известных заболеваниях. </a:t>
            </a:r>
          </a:p>
          <a:p>
            <a:endParaRPr lang="en-GB" sz="1000" dirty="0">
              <a:latin typeface="Arial" panose="020B0604020202020204" pitchFamily="34" charset="0"/>
              <a:cs typeface="Arial" panose="020B0604020202020204" pitchFamily="34" charset="0"/>
            </a:endParaRPr>
          </a:p>
          <a:p>
            <a:r>
              <a:rPr lang="ru-RU" sz="1000">
                <a:latin typeface="Arial" panose="020B0604020202020204" pitchFamily="34" charset="0"/>
                <a:cs typeface="Arial" panose="020B0604020202020204" pitchFamily="34" charset="0"/>
              </a:rPr>
              <a:t>Надзор на основе событий (НОС) можно определить как ситуативное выявление и интерпретацию неструктурированной информации, поступающей из множества источников. Этот процесс осуществляется быстро и основан на обнаружении в режиме реального времени. Извлекая информацию из веб-агрегаторов, средств массовой информации, сетей или социальных сетей, он позволяет обнаружить редкие, необычные или неизвестные заболевания. </a:t>
            </a:r>
          </a:p>
          <a:p>
            <a:endParaRPr lang="it-IT" sz="1000" dirty="0">
              <a:latin typeface="Arial" panose="020B0604020202020204" pitchFamily="34" charset="0"/>
              <a:cs typeface="Arial" panose="020B0604020202020204" pitchFamily="34" charset="0"/>
            </a:endParaRPr>
          </a:p>
          <a:p>
            <a:r>
              <a:rPr lang="ru-RU" sz="1000" b="0" u="none" noProof="1">
                <a:solidFill>
                  <a:srgbClr val="FFFFFF"/>
                </a:solidFill>
                <a:latin typeface="Arial" panose="020B0604020202020204" pitchFamily="34" charset="0"/>
                <a:cs typeface="Arial" panose="020B0604020202020204" pitchFamily="34" charset="0"/>
              </a:rPr>
              <a:t>Данное пособие в основном посвящено надзору на основе событий. </a:t>
            </a:r>
          </a:p>
          <a:p>
            <a:endParaRPr lang="en-GB" sz="1000" b="1" i="0" kern="1200" dirty="0">
              <a:solidFill>
                <a:schemeClr val="tx1"/>
              </a:solidFill>
              <a:effectLst/>
              <a:latin typeface="Arial" panose="020B0604020202020204" pitchFamily="34" charset="0"/>
              <a:cs typeface="Arial" panose="020B0604020202020204" pitchFamily="34" charset="0"/>
            </a:endParaRPr>
          </a:p>
          <a:p>
            <a:r>
              <a:rPr lang="ru-RU" sz="1000" b="1" i="0">
                <a:solidFill>
                  <a:schemeClr val="tx1"/>
                </a:solidFill>
                <a:latin typeface="Arial" panose="020B0604020202020204" pitchFamily="34" charset="0"/>
                <a:ea typeface="+mn-ea"/>
                <a:cs typeface="Arial" panose="020B0604020202020204" pitchFamily="34" charset="0"/>
              </a:rPr>
              <a:t>Выражаясь короче:</a:t>
            </a:r>
          </a:p>
          <a:p>
            <a:r>
              <a:rPr lang="ru-RU" sz="1000" b="1" i="0">
                <a:solidFill>
                  <a:schemeClr val="tx1"/>
                </a:solidFill>
                <a:latin typeface="Arial" panose="020B0604020202020204" pitchFamily="34" charset="0"/>
                <a:ea typeface="+mn-ea"/>
                <a:cs typeface="Arial" panose="020B0604020202020204" pitchFamily="34" charset="0"/>
              </a:rPr>
              <a:t>«Компонент, основанный на показателях» означает структурированные данные, собранные с помощью системы текущего надзора, в то время как «компонент, основанный на событиях» означает неструктурированные данные, собранные из любых источников информации.</a:t>
            </a:r>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7</a:t>
            </a:fld>
            <a:endParaRPr 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ru-RU" sz="1000">
                <a:solidFill>
                  <a:schemeClr val="tx1"/>
                </a:solidFill>
                <a:latin typeface="Arial" charset="0"/>
                <a:ea typeface="+mn-ea"/>
                <a:cs typeface="+mn-cs"/>
              </a:rPr>
              <a:t>Как уже было сказано, эпидемический анализ включает как надзор на основе показателей, так и надзор на основе событий. </a:t>
            </a:r>
          </a:p>
          <a:p>
            <a:endParaRPr lang="da-DK" sz="1000" kern="1200" noProof="1">
              <a:solidFill>
                <a:schemeClr val="tx1"/>
              </a:solidFill>
              <a:latin typeface="Arial" charset="0"/>
              <a:ea typeface="+mn-ea"/>
              <a:cs typeface="+mn-cs"/>
            </a:endParaRPr>
          </a:p>
          <a:p>
            <a:r>
              <a:rPr lang="ru-RU" sz="1000" noProof="1">
                <a:solidFill>
                  <a:schemeClr val="tx1"/>
                </a:solidFill>
                <a:latin typeface="Arial" charset="0"/>
                <a:ea typeface="+mn-ea"/>
                <a:cs typeface="+mn-cs"/>
              </a:rPr>
              <a:t>Если мы обратимся к надзору на основе событий, то сможем выделить два компонента: мониторинг данных и мониторинг метаданных. </a:t>
            </a:r>
          </a:p>
          <a:p>
            <a:endParaRPr lang="da-DK" sz="1000" b="0" u="none" baseline="0" noProof="1">
              <a:latin typeface="Tahoma" pitchFamily="34" charset="0"/>
            </a:endParaRPr>
          </a:p>
          <a:p>
            <a:r>
              <a:rPr lang="ru-RU" sz="1000" noProof="1">
                <a:solidFill>
                  <a:schemeClr val="tx1"/>
                </a:solidFill>
                <a:latin typeface="Arial" charset="0"/>
                <a:ea typeface="+mn-ea"/>
                <a:cs typeface="+mn-cs"/>
              </a:rPr>
              <a:t>Мониторинг данных – это поиск первичной информации, поступающей из таких источников, как СМИ или социальные сети.  Мы приведем примеры и более подробно объясним это в следующих блоках. С появлением новых технологий и развитием Интернета количество доступных источников становится неограниченным и растет в геометрической прогрессии. </a:t>
            </a:r>
          </a:p>
          <a:p>
            <a:endParaRPr lang="da-DK" sz="1000" b="0" u="none" baseline="0" noProof="1">
              <a:latin typeface="Tahoma" pitchFamily="34" charset="0"/>
            </a:endParaRPr>
          </a:p>
          <a:p>
            <a:r>
              <a:rPr lang="ru-RU" sz="1000" noProof="1">
                <a:solidFill>
                  <a:schemeClr val="tx1"/>
                </a:solidFill>
                <a:latin typeface="Arial" charset="0"/>
                <a:ea typeface="+mn-ea"/>
                <a:cs typeface="+mn-cs"/>
              </a:rPr>
              <a:t>В последнее время, вступив в эпоху больших массивов данных (big data) и безграничной информации, ЭА теперь включает также мониторинг метаданных для выявления трендов по определенным темам или вспышкам заболеваний. Для этого используются социальные сети или аналитика запросов, где внимательно отслеживаются тренды по ключевым словам, хештегам и локализации. Значительное увеличение числа публикаций о каком-либо конкретном заболевании представляет само по себе сигнал тревоги для экспертов в области эпидемиологического анализа. Аналогичный принцип может быть применен и к числу поисковых запросов в онлайн энциклопедиях или поисковых системах. </a:t>
            </a:r>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8</a:t>
            </a:fld>
            <a:endParaRPr lang="it-IT"/>
          </a:p>
        </p:txBody>
      </p:sp>
    </p:spTree>
    <p:extLst>
      <p:ext uri="{BB962C8B-B14F-4D97-AF65-F5344CB8AC3E}">
        <p14:creationId xmlns:p14="http://schemas.microsoft.com/office/powerpoint/2010/main" val="24319780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a:solidFill>
                  <a:schemeClr val="tx1"/>
                </a:solidFill>
                <a:latin typeface="Calibri" panose="020F0502020204030204" pitchFamily="34" charset="0"/>
                <a:ea typeface="+mn-ea"/>
                <a:cs typeface="+mn-cs"/>
              </a:rPr>
              <a:t>Для чего мы проводим ЭА?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kern="1200" dirty="0">
              <a:solidFill>
                <a:schemeClr val="tx1"/>
              </a:solidFill>
              <a:latin typeface="Calibri" panose="020F0502020204030204" pitchFamily="34"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a:solidFill>
                  <a:schemeClr val="tx1"/>
                </a:solidFill>
                <a:latin typeface="Calibri" panose="020F0502020204030204" pitchFamily="34" charset="0"/>
                <a:ea typeface="+mn-ea"/>
                <a:cs typeface="+mn-cs"/>
              </a:rPr>
              <a:t>Цель эпидемического анализа – ускорить выявление угроз здоровью и принять ответные меры. Это позволяет сократить традиционные механизмы эпиднадзора.</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dirty="0">
              <a:latin typeface="Calibri" panose="020F050202020403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a:solidFill>
                  <a:schemeClr val="tx1"/>
                </a:solidFill>
                <a:latin typeface="Calibri" panose="020F0502020204030204" pitchFamily="34" charset="0"/>
                <a:ea typeface="+mn-ea"/>
                <a:cs typeface="+mn-cs"/>
              </a:rPr>
              <a:t>Данный график иллюстрирует потенциальное влияние действий в области общественного здравоохранения. Он основан на теоретической модели и показывает, что чем раньше будет выявлена вспышка заболевания, тем раньше можно будет принять ответные меры. Как следствие, это позволит свести к минимуму число пострадавших.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kern="1200" dirty="0">
              <a:solidFill>
                <a:schemeClr val="tx1"/>
              </a:solidFill>
              <a:latin typeface="Calibri" panose="020F0502020204030204" pitchFamily="34"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a:solidFill>
                  <a:schemeClr val="tx1"/>
                </a:solidFill>
                <a:latin typeface="Calibri" panose="020F0502020204030204" pitchFamily="34" charset="0"/>
                <a:ea typeface="+mn-ea"/>
                <a:cs typeface="+mn-cs"/>
              </a:rPr>
              <a:t>Светло-зеленый цвет показывает, как вспышка может развиваться во времени относительно количества случаев. </a:t>
            </a:r>
          </a:p>
          <a:p>
            <a:pPr marL="0" marR="0" lvl="0" indent="0" algn="l" defTabSz="914400" rtl="0" eaLnBrk="0" fontAlgn="base" latinLnBrk="0" hangingPunct="0">
              <a:lnSpc>
                <a:spcPct val="100000"/>
              </a:lnSpc>
              <a:spcBef>
                <a:spcPct val="30000"/>
              </a:spcBef>
              <a:spcAft>
                <a:spcPct val="0"/>
              </a:spcAft>
              <a:buClrTx/>
              <a:buSzTx/>
              <a:buFontTx/>
              <a:buNone/>
              <a:tabLst/>
              <a:defRPr/>
            </a:pPr>
            <a:r>
              <a:rPr lang="ru-RU" sz="1000">
                <a:solidFill>
                  <a:schemeClr val="tx1"/>
                </a:solidFill>
                <a:latin typeface="Calibri" panose="020F0502020204030204" pitchFamily="34" charset="0"/>
                <a:ea typeface="+mn-ea"/>
                <a:cs typeface="+mn-cs"/>
              </a:rPr>
              <a:t>Если меры реагирования будут приняты на более раннем этапе (благодаря раннему выявлению) будет заражено меньшее число людей (темно-зеленый).</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b="0" u="none" baseline="0" dirty="0">
              <a:latin typeface="Arial" charset="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9</a:t>
            </a:fld>
            <a:endParaRPr lang="it-IT"/>
          </a:p>
        </p:txBody>
      </p:sp>
    </p:spTree>
    <p:extLst>
      <p:ext uri="{BB962C8B-B14F-4D97-AF65-F5344CB8AC3E}">
        <p14:creationId xmlns:p14="http://schemas.microsoft.com/office/powerpoint/2010/main" val="13457029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7868483" cy="6673850"/>
          </a:xfrm>
          <a:prstGeom prst="rect">
            <a:avLst/>
          </a:prstGeom>
          <a:gradFill flip="none" rotWithShape="1">
            <a:gsLst>
              <a:gs pos="0">
                <a:schemeClr val="bg1"/>
              </a:gs>
              <a:gs pos="100000">
                <a:srgbClr val="DDDDDD"/>
              </a:gs>
            </a:gsLst>
            <a:path path="circle">
              <a:fillToRect l="100000" b="100000"/>
            </a:path>
            <a:tileRect t="-100000" r="-100000"/>
          </a:gradFill>
          <a:ln w="9525" algn="ctr">
            <a:noFill/>
            <a:miter lim="800000"/>
            <a:headEnd/>
            <a:tailEnd/>
          </a:ln>
          <a:effectLst/>
        </p:spPr>
        <p:txBody>
          <a:bodyPr wrap="none" lIns="82058" tIns="41029" rIns="82058" bIns="41029" anchor="ctr"/>
          <a:lstStyle/>
          <a:p>
            <a:pPr>
              <a:defRPr/>
            </a:pPr>
            <a:endParaRPr lang="it-IT"/>
          </a:p>
        </p:txBody>
      </p:sp>
      <p:sp>
        <p:nvSpPr>
          <p:cNvPr id="5" name="Rettangolo 4"/>
          <p:cNvSpPr/>
          <p:nvPr userDrawn="1"/>
        </p:nvSpPr>
        <p:spPr bwMode="auto">
          <a:xfrm>
            <a:off x="7868483" y="895350"/>
            <a:ext cx="2932867" cy="5962650"/>
          </a:xfrm>
          <a:prstGeom prst="rect">
            <a:avLst/>
          </a:prstGeom>
          <a:gradFill flip="none" rotWithShape="1">
            <a:gsLst>
              <a:gs pos="0">
                <a:srgbClr val="69AE23">
                  <a:alpha val="50000"/>
                </a:srgbClr>
              </a:gs>
              <a:gs pos="39999">
                <a:srgbClr val="69AE23"/>
              </a:gs>
            </a:gsLst>
            <a:lin ang="16200000" scaled="1"/>
            <a:tileRect/>
          </a:gradFill>
          <a:ln w="28575" cap="flat" cmpd="sng" algn="ctr">
            <a:noFill/>
            <a:prstDash val="solid"/>
            <a:round/>
            <a:headEnd type="none" w="med" len="med"/>
            <a:tailEnd type="none" w="med" len="med"/>
          </a:ln>
          <a:effectLst/>
        </p:spPr>
        <p:txBody>
          <a:bodyPr wrap="none" anchor="ctr"/>
          <a:lstStyle/>
          <a:p>
            <a:pPr>
              <a:defRPr/>
            </a:pPr>
            <a:endParaRPr lang="it-IT"/>
          </a:p>
        </p:txBody>
      </p:sp>
      <p:sp>
        <p:nvSpPr>
          <p:cNvPr id="5125" name="Rectangle 5"/>
          <p:cNvSpPr>
            <a:spLocks noGrp="1" noChangeArrowheads="1"/>
          </p:cNvSpPr>
          <p:nvPr>
            <p:ph type="ctrTitle" sz="quarter"/>
          </p:nvPr>
        </p:nvSpPr>
        <p:spPr bwMode="auto">
          <a:xfrm>
            <a:off x="255032" y="641351"/>
            <a:ext cx="7379048" cy="2157413"/>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l">
              <a:lnSpc>
                <a:spcPct val="100000"/>
              </a:lnSpc>
              <a:defRPr sz="3800" b="1">
                <a:solidFill>
                  <a:srgbClr val="69AE23"/>
                </a:solidFill>
              </a:defRPr>
            </a:lvl1pPr>
          </a:lstStyle>
          <a:p>
            <a:r>
              <a:rPr lang="en-US" dirty="0"/>
              <a:t>Click to edit Master title style</a:t>
            </a:r>
          </a:p>
        </p:txBody>
      </p:sp>
      <p:sp>
        <p:nvSpPr>
          <p:cNvPr id="5126" name="Rectangle 6"/>
          <p:cNvSpPr>
            <a:spLocks noGrp="1" noChangeArrowheads="1"/>
          </p:cNvSpPr>
          <p:nvPr>
            <p:ph type="subTitle" sz="quarter" idx="1"/>
          </p:nvPr>
        </p:nvSpPr>
        <p:spPr>
          <a:xfrm>
            <a:off x="271910" y="2890838"/>
            <a:ext cx="7362170" cy="1752600"/>
          </a:xfrm>
          <a:ln/>
        </p:spPr>
        <p:txBody>
          <a:bodyPr lIns="91440" tIns="45720" rIns="91440" bIns="45720"/>
          <a:lstStyle>
            <a:lvl1pPr marL="0" indent="0" algn="l">
              <a:buFont typeface="Wingdings" pitchFamily="2" charset="2"/>
              <a:buNone/>
              <a:tabLst/>
              <a:defRPr sz="2400" b="0"/>
            </a:lvl1pPr>
          </a:lstStyle>
          <a:p>
            <a:r>
              <a:rPr lang="en-US" dirty="0"/>
              <a:t>Click to edit Master subtitle style</a:t>
            </a:r>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cxnSp>
        <p:nvCxnSpPr>
          <p:cNvPr id="4"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Content Placeholder 2"/>
          <p:cNvSpPr>
            <a:spLocks noGrp="1"/>
          </p:cNvSpPr>
          <p:nvPr>
            <p:ph idx="1"/>
          </p:nvPr>
        </p:nvSpPr>
        <p:spPr>
          <a:xfrm>
            <a:off x="330041" y="1295400"/>
            <a:ext cx="10113140" cy="46307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t-IT" dirty="0"/>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Segnaposto data 2"/>
          <p:cNvSpPr>
            <a:spLocks noGrp="1"/>
          </p:cNvSpPr>
          <p:nvPr>
            <p:ph type="dt" sz="half" idx="10"/>
          </p:nvPr>
        </p:nvSpPr>
        <p:spPr>
          <a:xfrm>
            <a:off x="539750" y="6356350"/>
            <a:ext cx="2520950" cy="365125"/>
          </a:xfrm>
          <a:prstGeom prst="rect">
            <a:avLst/>
          </a:prstGeom>
        </p:spPr>
        <p:txBody>
          <a:bodyPr/>
          <a:lstStyle>
            <a:lvl1pPr>
              <a:defRPr/>
            </a:lvl1pPr>
          </a:lstStyle>
          <a:p>
            <a:pPr>
              <a:defRPr/>
            </a:pPr>
            <a:endParaRPr lang="it-IT"/>
          </a:p>
        </p:txBody>
      </p:sp>
      <p:sp>
        <p:nvSpPr>
          <p:cNvPr id="4" name="Segnaposto piè di pagina 3"/>
          <p:cNvSpPr>
            <a:spLocks noGrp="1"/>
          </p:cNvSpPr>
          <p:nvPr>
            <p:ph type="ftr" sz="quarter" idx="11"/>
          </p:nvPr>
        </p:nvSpPr>
        <p:spPr>
          <a:xfrm>
            <a:off x="3690938" y="6356350"/>
            <a:ext cx="3419475" cy="365125"/>
          </a:xfrm>
          <a:prstGeom prst="rect">
            <a:avLst/>
          </a:prstGeom>
        </p:spPr>
        <p:txBody>
          <a:bodyPr/>
          <a:lstStyle>
            <a:lvl1pPr>
              <a:defRPr/>
            </a:lvl1pPr>
          </a:lstStyle>
          <a:p>
            <a:pPr>
              <a:defRPr/>
            </a:pPr>
            <a:endParaRPr lang="it-IT"/>
          </a:p>
        </p:txBody>
      </p:sp>
      <p:sp>
        <p:nvSpPr>
          <p:cNvPr id="5" name="Segnaposto numero diapositiva 4"/>
          <p:cNvSpPr>
            <a:spLocks noGrp="1"/>
          </p:cNvSpPr>
          <p:nvPr>
            <p:ph type="sldNum" sz="quarter" idx="12"/>
          </p:nvPr>
        </p:nvSpPr>
        <p:spPr>
          <a:xfrm>
            <a:off x="7740650" y="6356350"/>
            <a:ext cx="2520950" cy="365125"/>
          </a:xfrm>
          <a:prstGeom prst="rect">
            <a:avLst/>
          </a:prstGeom>
        </p:spPr>
        <p:txBody>
          <a:bodyPr/>
          <a:lstStyle>
            <a:lvl1pPr>
              <a:defRPr/>
            </a:lvl1pPr>
          </a:lstStyle>
          <a:p>
            <a:pPr>
              <a:defRPr/>
            </a:pPr>
            <a:fld id="{91C0B14F-DCF9-47AF-A7C1-9E6814DB6D6F}" type="slidenum">
              <a:rPr lang="it-IT"/>
              <a:pPr>
                <a:defRPr/>
              </a:pPr>
              <a:t>‹#›</a:t>
            </a:fld>
            <a:endParaRPr lang="it-IT"/>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2B6775F-7715-4745-8E81-2A44AA0A0312}" type="datetimeFigureOut">
              <a:rPr lang="en-GB" smtClean="0"/>
              <a:t>22/03/2021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0E42E0D-7BDD-44E7-9CBC-B0B3F9055E67}" type="slidenum">
              <a:rPr lang="en-GB" smtClean="0"/>
              <a:t>‹#›</a:t>
            </a:fld>
            <a:endParaRPr lang="en-GB"/>
          </a:p>
        </p:txBody>
      </p:sp>
    </p:spTree>
    <p:extLst>
      <p:ext uri="{BB962C8B-B14F-4D97-AF65-F5344CB8AC3E}">
        <p14:creationId xmlns:p14="http://schemas.microsoft.com/office/powerpoint/2010/main" val="31226434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chemeClr val="bg1">
                <a:tint val="40000"/>
                <a:satMod val="350000"/>
              </a:schemeClr>
            </a:gs>
            <a:gs pos="67000">
              <a:srgbClr val="F7F7F7"/>
            </a:gs>
            <a:gs pos="100000">
              <a:srgbClr val="BEBEBE"/>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ttangolo 7"/>
          <p:cNvSpPr/>
          <p:nvPr userDrawn="1"/>
        </p:nvSpPr>
        <p:spPr bwMode="auto">
          <a:xfrm>
            <a:off x="0" y="0"/>
            <a:ext cx="10801350" cy="900113"/>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defRPr/>
            </a:pPr>
            <a:endParaRPr lang="it-IT"/>
          </a:p>
        </p:txBody>
      </p:sp>
      <p:sp>
        <p:nvSpPr>
          <p:cNvPr id="1027" name="Rectangle 4"/>
          <p:cNvSpPr>
            <a:spLocks noGrp="1" noChangeArrowheads="1"/>
          </p:cNvSpPr>
          <p:nvPr>
            <p:ph type="body" idx="1"/>
          </p:nvPr>
        </p:nvSpPr>
        <p:spPr bwMode="auto">
          <a:xfrm>
            <a:off x="330200" y="1044575"/>
            <a:ext cx="10112375" cy="4881563"/>
          </a:xfrm>
          <a:prstGeom prst="rect">
            <a:avLst/>
          </a:prstGeom>
          <a:noFill/>
          <a:ln w="9525" algn="ctr">
            <a:noFill/>
            <a:miter lim="800000"/>
            <a:headEnd/>
            <a:tailEnd/>
          </a:ln>
        </p:spPr>
        <p:txBody>
          <a:bodyPr vert="horz" wrap="square" lIns="82058" tIns="41029" rIns="82058" bIns="41029" numCol="1" anchor="t" anchorCtr="0" compatLnSpc="1">
            <a:prstTxWarp prst="textNoShape">
              <a:avLst/>
            </a:prstTxWarp>
          </a:bodyPr>
          <a:lstStyle/>
          <a:p>
            <a:pPr lvl="0"/>
            <a:r>
              <a:rPr lang="en-US" dirty="0"/>
              <a:t>First level subhead here</a:t>
            </a:r>
          </a:p>
          <a:p>
            <a:pPr lvl="1"/>
            <a:r>
              <a:rPr lang="en-US" dirty="0"/>
              <a:t>Second level content</a:t>
            </a:r>
          </a:p>
          <a:p>
            <a:pPr lvl="2"/>
            <a:r>
              <a:rPr lang="en-US" dirty="0"/>
              <a:t>Third level content</a:t>
            </a:r>
          </a:p>
          <a:p>
            <a:pPr lvl="3"/>
            <a:r>
              <a:rPr lang="en-US" dirty="0"/>
              <a:t> </a:t>
            </a:r>
          </a:p>
          <a:p>
            <a:pPr lvl="0"/>
            <a:r>
              <a:rPr lang="en-US" dirty="0"/>
              <a:t>First level subhead here</a:t>
            </a:r>
          </a:p>
          <a:p>
            <a:pPr lvl="1"/>
            <a:r>
              <a:rPr lang="en-US" dirty="0"/>
              <a:t>Second level content</a:t>
            </a:r>
          </a:p>
          <a:p>
            <a:pPr lvl="2"/>
            <a:r>
              <a:rPr lang="en-US" dirty="0"/>
              <a:t>Third level content</a:t>
            </a:r>
          </a:p>
          <a:p>
            <a:pPr lvl="3"/>
            <a:r>
              <a:rPr lang="en-US" dirty="0"/>
              <a:t> </a:t>
            </a:r>
          </a:p>
        </p:txBody>
      </p:sp>
      <p:sp>
        <p:nvSpPr>
          <p:cNvPr id="4108" name="Rectangle 12"/>
          <p:cNvSpPr>
            <a:spLocks noChangeArrowheads="1"/>
          </p:cNvSpPr>
          <p:nvPr userDrawn="1"/>
        </p:nvSpPr>
        <p:spPr bwMode="auto">
          <a:xfrm>
            <a:off x="1252538" y="133350"/>
            <a:ext cx="8132762" cy="673100"/>
          </a:xfrm>
          <a:prstGeom prst="rect">
            <a:avLst/>
          </a:prstGeom>
          <a:noFill/>
          <a:ln w="9525">
            <a:noFill/>
            <a:miter lim="800000"/>
            <a:headEnd/>
            <a:tailEnd/>
          </a:ln>
          <a:effectLst/>
        </p:spPr>
        <p:txBody>
          <a:bodyPr lIns="91429" tIns="45714" rIns="91429" bIns="45714" anchor="ctr"/>
          <a:lstStyle/>
          <a:p>
            <a:pPr algn="l">
              <a:lnSpc>
                <a:spcPct val="85000"/>
              </a:lnSpc>
              <a:buClr>
                <a:schemeClr val="tx2"/>
              </a:buClr>
              <a:buSzPct val="90000"/>
              <a:buFont typeface="Wingdings" pitchFamily="2" charset="2"/>
              <a:buNone/>
              <a:defRPr/>
            </a:pPr>
            <a:r>
              <a:rPr lang="ru-RU" sz="2600" u="none">
                <a:solidFill>
                  <a:schemeClr val="bg1"/>
                </a:solidFill>
                <a:latin typeface="Arial" charset="0"/>
              </a:rPr>
              <a:t>Пособие по Эпидемическому Анализу</a:t>
            </a:r>
          </a:p>
          <a:p>
            <a:pPr algn="l">
              <a:lnSpc>
                <a:spcPct val="85000"/>
              </a:lnSpc>
              <a:buClr>
                <a:schemeClr val="tx2"/>
              </a:buClr>
              <a:buSzPct val="90000"/>
              <a:buFont typeface="Wingdings" pitchFamily="2" charset="2"/>
              <a:buNone/>
              <a:defRPr/>
            </a:pPr>
            <a:r>
              <a:rPr lang="ru-RU" sz="2600" u="none">
                <a:solidFill>
                  <a:schemeClr val="bg1"/>
                </a:solidFill>
                <a:latin typeface="Arial" charset="0"/>
              </a:rPr>
              <a:t>Введение</a:t>
            </a:r>
          </a:p>
        </p:txBody>
      </p:sp>
      <p:sp>
        <p:nvSpPr>
          <p:cNvPr id="4109" name="Text Box 13"/>
          <p:cNvSpPr txBox="1">
            <a:spLocks noChangeArrowheads="1"/>
          </p:cNvSpPr>
          <p:nvPr userDrawn="1"/>
        </p:nvSpPr>
        <p:spPr bwMode="auto">
          <a:xfrm>
            <a:off x="9269413" y="584200"/>
            <a:ext cx="1531937" cy="313932"/>
          </a:xfrm>
          <a:prstGeom prst="rect">
            <a:avLst/>
          </a:prstGeom>
          <a:noFill/>
          <a:ln w="9525" algn="ctr">
            <a:noFill/>
            <a:miter lim="800000"/>
            <a:headEnd/>
            <a:tailEnd/>
          </a:ln>
          <a:effectLst/>
        </p:spPr>
        <p:txBody>
          <a:bodyPr>
            <a:spAutoFit/>
          </a:bodyPr>
          <a:lstStyle/>
          <a:p>
            <a:pPr algn="r">
              <a:spcBef>
                <a:spcPct val="50000"/>
              </a:spcBef>
              <a:defRPr/>
            </a:pPr>
            <a:fld id="{D7E7B94F-A3F0-4E7E-ACC3-127C32C6CCA3}" type="slidenum">
              <a:rPr sz="1600" b="1" u="none" noProof="1">
                <a:solidFill>
                  <a:schemeClr val="bg1"/>
                </a:solidFill>
                <a:latin typeface="Arial" charset="0"/>
              </a:rPr>
              <a:pPr algn="r">
                <a:spcBef>
                  <a:spcPct val="50000"/>
                </a:spcBef>
                <a:defRPr/>
              </a:pPr>
              <a:t>‹#›</a:t>
            </a:fld>
            <a:r>
              <a:rPr lang="ru-RU" sz="1600" b="1" u="none">
                <a:latin typeface="Arial" charset="0"/>
              </a:rPr>
              <a:t>/всего</a:t>
            </a:r>
          </a:p>
        </p:txBody>
      </p:sp>
      <p:sp>
        <p:nvSpPr>
          <p:cNvPr id="4103" name="Rectangle 7">
            <a:hlinkClick r:id="" action="ppaction://hlinkshowjump?jump=endshow"/>
          </p:cNvPr>
          <p:cNvSpPr>
            <a:spLocks noChangeArrowheads="1"/>
          </p:cNvSpPr>
          <p:nvPr/>
        </p:nvSpPr>
        <p:spPr bwMode="auto">
          <a:xfrm>
            <a:off x="10391775" y="53975"/>
            <a:ext cx="377825" cy="323850"/>
          </a:xfrm>
          <a:prstGeom prst="rect">
            <a:avLst/>
          </a:prstGeom>
          <a:noFill/>
          <a:ln w="9525">
            <a:noFill/>
            <a:miter lim="800000"/>
            <a:headEnd/>
            <a:tailEnd/>
          </a:ln>
          <a:effectLst/>
        </p:spPr>
        <p:txBody>
          <a:bodyPr wrap="none" anchor="ctr"/>
          <a:lstStyle/>
          <a:p>
            <a:pPr>
              <a:defRPr/>
            </a:pPr>
            <a:endParaRPr lang="it-IT"/>
          </a:p>
        </p:txBody>
      </p:sp>
      <p:sp>
        <p:nvSpPr>
          <p:cNvPr id="9" name="Rettangolo 8"/>
          <p:cNvSpPr/>
          <p:nvPr userDrawn="1"/>
        </p:nvSpPr>
        <p:spPr bwMode="auto">
          <a:xfrm>
            <a:off x="0" y="6673850"/>
            <a:ext cx="10801350" cy="184146"/>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lgn="l">
              <a:defRPr/>
            </a:pPr>
            <a:r>
              <a:rPr lang="ru-RU" sz="1000" u="none">
                <a:effectLst>
                  <a:glow rad="63500">
                    <a:schemeClr val="accent5">
                      <a:satMod val="175000"/>
                      <a:alpha val="40000"/>
                    </a:schemeClr>
                  </a:glow>
                </a:effectLst>
              </a:rPr>
              <a:t>от Simulwate</a:t>
            </a:r>
          </a:p>
        </p:txBody>
      </p:sp>
      <p:pic>
        <p:nvPicPr>
          <p:cNvPr id="1032" name="Immagine 9" descr="ecdc_logo_x_ppt.png"/>
          <p:cNvPicPr>
            <a:picLocks noChangeAspect="1"/>
          </p:cNvPicPr>
          <p:nvPr userDrawn="1"/>
        </p:nvPicPr>
        <p:blipFill>
          <a:blip r:embed="rId7" cstate="print"/>
          <a:srcRect/>
          <a:stretch>
            <a:fillRect/>
          </a:stretch>
        </p:blipFill>
        <p:spPr bwMode="auto">
          <a:xfrm>
            <a:off x="0" y="0"/>
            <a:ext cx="1154113" cy="895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96" r:id="rId1"/>
    <p:sldLayoutId id="2147484197" r:id="rId2"/>
    <p:sldLayoutId id="2147484207" r:id="rId3"/>
    <p:sldLayoutId id="2147484208" r:id="rId4"/>
    <p:sldLayoutId id="2147484209" r:id="rId5"/>
  </p:sldLayoutIdLst>
  <p:transition>
    <p:wipe dir="r"/>
  </p:transition>
  <p:hf hdr="0" ftr="0" dt="0"/>
  <p:txStyles>
    <p:titleStyle>
      <a:lvl1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j-lt"/>
          <a:ea typeface="+mj-ea"/>
          <a:cs typeface="+mj-cs"/>
        </a:defRPr>
      </a:lvl1pPr>
      <a:lvl2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2pPr>
      <a:lvl3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3pPr>
      <a:lvl4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4pPr>
      <a:lvl5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5pPr>
      <a:lvl6pPr marL="4572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6pPr>
      <a:lvl7pPr marL="9144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7pPr>
      <a:lvl8pPr marL="13716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8pPr>
      <a:lvl9pPr marL="18288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9pPr>
    </p:titleStyle>
    <p:bodyStyle>
      <a:lvl1pPr marL="287338" indent="-287338"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2000">
          <a:solidFill>
            <a:srgbClr val="000000"/>
          </a:solidFill>
          <a:latin typeface="+mn-lt"/>
          <a:ea typeface="+mn-ea"/>
          <a:cs typeface="+mn-cs"/>
        </a:defRPr>
      </a:lvl1pPr>
      <a:lvl2pPr marL="639763" indent="-225425"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2pPr>
      <a:lvl3pPr marL="968375" indent="-214313"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3pPr>
      <a:lvl4pPr marL="1193800" indent="-111125"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4pPr>
      <a:lvl5pPr marL="1374775" indent="166688" algn="l" defTabSz="820738" rtl="0" eaLnBrk="0" fontAlgn="base" hangingPunct="0">
        <a:spcBef>
          <a:spcPct val="20000"/>
        </a:spcBef>
        <a:spcAft>
          <a:spcPct val="0"/>
        </a:spcAft>
        <a:buClr>
          <a:schemeClr val="tx1"/>
        </a:buClr>
        <a:buChar char="&gt;"/>
        <a:defRPr sz="1700">
          <a:solidFill>
            <a:schemeClr val="tx1"/>
          </a:solidFill>
          <a:latin typeface="AdobeCorpID MyriadRg" pitchFamily="34" charset="0"/>
        </a:defRPr>
      </a:lvl5pPr>
      <a:lvl6pPr marL="18319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6pPr>
      <a:lvl7pPr marL="22891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7pPr>
      <a:lvl8pPr marL="27463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8pPr>
      <a:lvl9pPr marL="32035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4410564" y="2219380"/>
            <a:ext cx="6075750" cy="1815882"/>
          </a:xfrm>
          <a:prstGeom prst="rect">
            <a:avLst/>
          </a:prstGeom>
          <a:noFill/>
          <a:ln w="9525">
            <a:noFill/>
            <a:miter lim="800000"/>
            <a:headEnd/>
            <a:tailEnd/>
          </a:ln>
        </p:spPr>
        <p:txBody>
          <a:bodyPr wrap="square">
            <a:spAutoFit/>
          </a:bodyPr>
          <a:lstStyle/>
          <a:p>
            <a:pPr marL="190500" lvl="1" indent="-187325" algn="l">
              <a:lnSpc>
                <a:spcPct val="100000"/>
              </a:lnSpc>
              <a:spcBef>
                <a:spcPct val="0"/>
              </a:spcBef>
              <a:buFont typeface="Wingdings" pitchFamily="2" charset="2"/>
              <a:buChar char="§"/>
            </a:pPr>
            <a:r>
              <a:rPr lang="ru-RU" sz="1600" u="none">
                <a:latin typeface="Arial" charset="0"/>
                <a:cs typeface="Times New Roman" pitchFamily="18" charset="0"/>
              </a:rPr>
              <a:t>Что такое эпидемический анализ? (ЭА)</a:t>
            </a:r>
          </a:p>
          <a:p>
            <a:pPr marL="190500" lvl="1" indent="-187325" algn="l">
              <a:lnSpc>
                <a:spcPct val="100000"/>
              </a:lnSpc>
              <a:spcBef>
                <a:spcPct val="0"/>
              </a:spcBef>
              <a:buFont typeface="Wingdings" pitchFamily="2" charset="2"/>
              <a:buChar char="§"/>
            </a:pPr>
            <a:r>
              <a:rPr lang="ru-RU" sz="1600" u="none">
                <a:latin typeface="Arial" charset="0"/>
                <a:cs typeface="Times New Roman" pitchFamily="18" charset="0"/>
              </a:rPr>
              <a:t>Зачем нужен ЭА?</a:t>
            </a:r>
          </a:p>
          <a:p>
            <a:pPr marL="190500" lvl="1" indent="-187325" algn="l">
              <a:lnSpc>
                <a:spcPct val="100000"/>
              </a:lnSpc>
              <a:spcBef>
                <a:spcPct val="0"/>
              </a:spcBef>
              <a:buFont typeface="Wingdings" pitchFamily="2" charset="2"/>
              <a:buChar char="§"/>
            </a:pPr>
            <a:r>
              <a:rPr lang="ru-RU" sz="1600" u="none">
                <a:latin typeface="Arial" charset="0"/>
                <a:cs typeface="Times New Roman" pitchFamily="18" charset="0"/>
              </a:rPr>
              <a:t>Методология/процедура ЭА</a:t>
            </a:r>
          </a:p>
          <a:p>
            <a:pPr marL="190500" lvl="1" indent="-187325" algn="l">
              <a:lnSpc>
                <a:spcPct val="100000"/>
              </a:lnSpc>
              <a:spcBef>
                <a:spcPct val="0"/>
              </a:spcBef>
              <a:buFont typeface="Wingdings" pitchFamily="2" charset="2"/>
              <a:buChar char="§"/>
            </a:pPr>
            <a:r>
              <a:rPr lang="ru-RU" sz="1600" u="none">
                <a:latin typeface="Arial" charset="0"/>
                <a:cs typeface="Times New Roman" pitchFamily="18" charset="0"/>
              </a:rPr>
              <a:t>Инструменты ЭА</a:t>
            </a:r>
          </a:p>
          <a:p>
            <a:pPr marL="190500" lvl="1" indent="-187325" algn="l">
              <a:lnSpc>
                <a:spcPct val="100000"/>
              </a:lnSpc>
              <a:spcBef>
                <a:spcPct val="0"/>
              </a:spcBef>
              <a:buFont typeface="Wingdings" pitchFamily="2" charset="2"/>
              <a:buChar char="§"/>
            </a:pPr>
            <a:r>
              <a:rPr lang="ru-RU" sz="1600" u="none">
                <a:latin typeface="Arial" charset="0"/>
                <a:cs typeface="Times New Roman" pitchFamily="18" charset="0"/>
              </a:rPr>
              <a:t>Повышение потенциала ЭА </a:t>
            </a:r>
          </a:p>
          <a:p>
            <a:pPr marL="190500" indent="-187325" algn="l">
              <a:lnSpc>
                <a:spcPct val="100000"/>
              </a:lnSpc>
              <a:spcBef>
                <a:spcPct val="0"/>
              </a:spcBef>
              <a:buFont typeface="Wingdings" pitchFamily="2" charset="2"/>
              <a:buChar char="§"/>
            </a:pPr>
            <a:r>
              <a:rPr lang="ru-RU" sz="1600" u="none">
                <a:latin typeface="Arial" charset="0"/>
                <a:cs typeface="Times New Roman" pitchFamily="18" charset="0"/>
              </a:rPr>
              <a:t>Разработка общего подхода заинтересованных сторон к действиям по ЭА </a:t>
            </a:r>
          </a:p>
        </p:txBody>
      </p:sp>
      <p:sp>
        <p:nvSpPr>
          <p:cNvPr id="9"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ru-RU" sz="1800" b="1" u="none">
                <a:solidFill>
                  <a:srgbClr val="69AE23"/>
                </a:solidFill>
                <a:latin typeface="Arial" charset="0"/>
              </a:rPr>
              <a:t>Введение в пособие</a:t>
            </a:r>
          </a:p>
        </p:txBody>
      </p:sp>
      <p:sp>
        <p:nvSpPr>
          <p:cNvPr id="11" name="Text Box 2"/>
          <p:cNvSpPr txBox="1">
            <a:spLocks noChangeArrowheads="1"/>
          </p:cNvSpPr>
          <p:nvPr/>
        </p:nvSpPr>
        <p:spPr bwMode="auto">
          <a:xfrm>
            <a:off x="1575249" y="2496379"/>
            <a:ext cx="2835315" cy="1015663"/>
          </a:xfrm>
          <a:prstGeom prst="rect">
            <a:avLst/>
          </a:prstGeom>
          <a:noFill/>
          <a:ln w="9525">
            <a:noFill/>
            <a:miter lim="800000"/>
            <a:headEnd/>
            <a:tailEnd/>
          </a:ln>
        </p:spPr>
        <p:txBody>
          <a:bodyPr wrap="square" anchor="ctr">
            <a:spAutoFit/>
          </a:bodyPr>
          <a:lstStyle/>
          <a:p>
            <a:pPr algn="l">
              <a:lnSpc>
                <a:spcPct val="100000"/>
              </a:lnSpc>
              <a:spcBef>
                <a:spcPct val="0"/>
              </a:spcBef>
            </a:pPr>
            <a:r>
              <a:rPr lang="ru-RU" sz="3000" b="1" u="none">
                <a:solidFill>
                  <a:srgbClr val="69AE23"/>
                </a:solidFill>
                <a:latin typeface="Arial" charset="0"/>
              </a:rPr>
              <a:t>Цели пособия</a:t>
            </a:r>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178946" y="880579"/>
            <a:ext cx="7315200" cy="341312"/>
          </a:xfrm>
          <a:prstGeom prst="rect">
            <a:avLst/>
          </a:prstGeom>
          <a:noFill/>
          <a:ln w="9525" algn="ctr">
            <a:noFill/>
            <a:miter lim="800000"/>
            <a:headEnd/>
            <a:tailEnd/>
          </a:ln>
        </p:spPr>
        <p:txBody>
          <a:bodyPr>
            <a:spAutoFit/>
          </a:bodyPr>
          <a:lstStyle/>
          <a:p>
            <a:pPr algn="l">
              <a:spcBef>
                <a:spcPct val="50000"/>
              </a:spcBef>
            </a:pPr>
            <a:r>
              <a:rPr lang="ru-RU" sz="1800" b="1" u="none">
                <a:solidFill>
                  <a:srgbClr val="69AE23"/>
                </a:solidFill>
                <a:latin typeface="Arial" charset="0"/>
              </a:rPr>
              <a:t>Цикл общественного здравоохранения</a:t>
            </a:r>
          </a:p>
        </p:txBody>
      </p:sp>
      <p:sp>
        <p:nvSpPr>
          <p:cNvPr id="13" name="Rectangle 4"/>
          <p:cNvSpPr>
            <a:spLocks noChangeArrowheads="1"/>
          </p:cNvSpPr>
          <p:nvPr/>
        </p:nvSpPr>
        <p:spPr bwMode="auto">
          <a:xfrm>
            <a:off x="3870505" y="3158970"/>
            <a:ext cx="2295255" cy="770084"/>
          </a:xfrm>
          <a:prstGeom prst="rect">
            <a:avLst/>
          </a:prstGeom>
          <a:noFill/>
          <a:ln w="9525">
            <a:noFill/>
            <a:miter lim="800000"/>
            <a:headEnd/>
            <a:tailEnd/>
          </a:ln>
          <a:effectLst/>
        </p:spPr>
        <p:txBody>
          <a:bodyPr wrap="square" lIns="92075" tIns="46038" rIns="92075" bIns="46038">
            <a:spAutoFit/>
          </a:bodyPr>
          <a:lstStyle/>
          <a:p>
            <a:pPr lvl="1" algn="l" eaLnBrk="0" hangingPunct="0">
              <a:lnSpc>
                <a:spcPct val="100000"/>
              </a:lnSpc>
              <a:spcBef>
                <a:spcPct val="0"/>
              </a:spcBef>
            </a:pPr>
            <a:r>
              <a:rPr lang="ru-RU" sz="2200" b="1" u="none">
                <a:solidFill>
                  <a:srgbClr val="69AE23"/>
                </a:solidFill>
                <a:latin typeface="Arial" charset="0"/>
              </a:rPr>
              <a:t>Информация для действия. </a:t>
            </a:r>
          </a:p>
        </p:txBody>
      </p:sp>
      <p:sp>
        <p:nvSpPr>
          <p:cNvPr id="15" name="TextBox 14"/>
          <p:cNvSpPr txBox="1"/>
          <p:nvPr/>
        </p:nvSpPr>
        <p:spPr>
          <a:xfrm>
            <a:off x="405120" y="1223755"/>
            <a:ext cx="1845384" cy="480131"/>
          </a:xfrm>
          <a:prstGeom prst="rect">
            <a:avLst/>
          </a:prstGeom>
          <a:noFill/>
        </p:spPr>
        <p:txBody>
          <a:bodyPr wrap="square" rtlCol="0">
            <a:spAutoFit/>
          </a:bodyPr>
          <a:lstStyle/>
          <a:p>
            <a:r>
              <a:rPr lang="ru-RU" sz="2800">
                <a:solidFill>
                  <a:srgbClr val="002060"/>
                </a:solidFill>
                <a:latin typeface="Calibri" pitchFamily="34" charset="0"/>
                <a:cs typeface="Calibri" pitchFamily="34" charset="0"/>
              </a:rPr>
              <a:t> </a:t>
            </a:r>
          </a:p>
        </p:txBody>
      </p:sp>
      <p:graphicFrame>
        <p:nvGraphicFramePr>
          <p:cNvPr id="3" name="Diagram 2"/>
          <p:cNvGraphicFramePr/>
          <p:nvPr>
            <p:extLst>
              <p:ext uri="{D42A27DB-BD31-4B8C-83A1-F6EECF244321}">
                <p14:modId xmlns:p14="http://schemas.microsoft.com/office/powerpoint/2010/main" val="2399780165"/>
              </p:ext>
            </p:extLst>
          </p:nvPr>
        </p:nvGraphicFramePr>
        <p:xfrm>
          <a:off x="1665260" y="1294059"/>
          <a:ext cx="6828887" cy="46646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bwMode="auto">
          <a:xfrm>
            <a:off x="4815611" y="1131115"/>
            <a:ext cx="3678536" cy="4008075"/>
          </a:xfrm>
          <a:prstGeom prst="rect">
            <a:avLst/>
          </a:prstGeom>
          <a:solidFill>
            <a:schemeClr val="accent1">
              <a:lumMod val="60000"/>
              <a:lumOff val="40000"/>
              <a:alpha val="25000"/>
            </a:schemeClr>
          </a:solidFill>
          <a:ln w="28575" cap="flat" cmpd="sng" algn="ctr">
            <a:solidFill>
              <a:schemeClr val="accent1">
                <a:lumMod val="60000"/>
                <a:lumOff val="4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dirty="0">
              <a:ln>
                <a:noFill/>
              </a:ln>
              <a:solidFill>
                <a:schemeClr val="tx1"/>
              </a:solidFill>
              <a:effectLst/>
              <a:latin typeface="Microsoft Sans Serif" pitchFamily="34" charset="0"/>
            </a:endParaRPr>
          </a:p>
        </p:txBody>
      </p:sp>
      <p:sp>
        <p:nvSpPr>
          <p:cNvPr id="6" name="TextBox 5"/>
          <p:cNvSpPr txBox="1"/>
          <p:nvPr/>
        </p:nvSpPr>
        <p:spPr>
          <a:xfrm>
            <a:off x="6885840" y="1533070"/>
            <a:ext cx="1638590" cy="258532"/>
          </a:xfrm>
          <a:prstGeom prst="rect">
            <a:avLst/>
          </a:prstGeom>
          <a:noFill/>
        </p:spPr>
        <p:txBody>
          <a:bodyPr wrap="none" rtlCol="0">
            <a:spAutoFit/>
          </a:bodyPr>
          <a:lstStyle/>
          <a:p>
            <a:r>
              <a:rPr lang="ru-RU"/>
              <a:t>Эпидемический анализ</a:t>
            </a:r>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96674" y="883325"/>
            <a:ext cx="3735415" cy="341632"/>
          </a:xfrm>
          <a:prstGeom prst="rect">
            <a:avLst/>
          </a:prstGeom>
          <a:noFill/>
        </p:spPr>
        <p:txBody>
          <a:bodyPr wrap="square" rtlCol="0">
            <a:spAutoFit/>
          </a:bodyPr>
          <a:lstStyle/>
          <a:p>
            <a:pPr algn="l">
              <a:spcBef>
                <a:spcPct val="50000"/>
              </a:spcBef>
            </a:pPr>
            <a:r>
              <a:rPr lang="ru-RU" sz="1800" b="1" u="none">
                <a:solidFill>
                  <a:srgbClr val="69AE23"/>
                </a:solidFill>
                <a:latin typeface="Arial" charset="0"/>
              </a:rPr>
              <a:t>Процесс ЭА</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9239" y="1860522"/>
            <a:ext cx="8212024" cy="3449295"/>
          </a:xfrm>
          <a:prstGeom prst="rect">
            <a:avLst/>
          </a:prstGeom>
        </p:spPr>
      </p:pic>
      <p:sp>
        <p:nvSpPr>
          <p:cNvPr id="30" name="Chevron 29"/>
          <p:cNvSpPr/>
          <p:nvPr/>
        </p:nvSpPr>
        <p:spPr>
          <a:xfrm>
            <a:off x="4397805" y="2302092"/>
            <a:ext cx="848103" cy="1619121"/>
          </a:xfrm>
          <a:prstGeom prst="chevron">
            <a:avLst>
              <a:gd name="adj" fmla="val 62310"/>
            </a:avLst>
          </a:prstGeom>
          <a:solidFill>
            <a:srgbClr val="70AD47">
              <a:lumMod val="20000"/>
              <a:lumOff val="80000"/>
            </a:srgbClr>
          </a:solidFill>
          <a:ln>
            <a:noFill/>
          </a:ln>
          <a:effectLst/>
        </p:spPr>
      </p:sp>
      <p:sp>
        <p:nvSpPr>
          <p:cNvPr id="32" name="Oval 31"/>
          <p:cNvSpPr/>
          <p:nvPr/>
        </p:nvSpPr>
        <p:spPr>
          <a:xfrm flipH="1">
            <a:off x="7250634" y="2221171"/>
            <a:ext cx="635567" cy="604422"/>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33" name="Oval 32"/>
          <p:cNvSpPr/>
          <p:nvPr/>
        </p:nvSpPr>
        <p:spPr>
          <a:xfrm flipH="1">
            <a:off x="8039087" y="2191946"/>
            <a:ext cx="723471" cy="604422"/>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34" name="Oval 33"/>
          <p:cNvSpPr/>
          <p:nvPr/>
        </p:nvSpPr>
        <p:spPr>
          <a:xfrm flipH="1">
            <a:off x="7619725" y="3417836"/>
            <a:ext cx="677239" cy="619153"/>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35" name="TextBox 34"/>
          <p:cNvSpPr txBox="1"/>
          <p:nvPr/>
        </p:nvSpPr>
        <p:spPr>
          <a:xfrm>
            <a:off x="7273116" y="2371546"/>
            <a:ext cx="685428" cy="283154"/>
          </a:xfrm>
          <a:prstGeom prst="rect">
            <a:avLst/>
          </a:prstGeom>
          <a:noFill/>
        </p:spPr>
        <p:txBody>
          <a:bodyPr wrap="square" rtlCol="0">
            <a:spAutoFit/>
          </a:bodyPr>
          <a:lstStyle/>
          <a:p>
            <a:pPr algn="l" defTabSz="810067" fontAlgn="auto">
              <a:lnSpc>
                <a:spcPct val="100000"/>
              </a:lnSpc>
              <a:spcBef>
                <a:spcPts val="0"/>
              </a:spcBef>
              <a:spcAft>
                <a:spcPts val="0"/>
              </a:spcAft>
            </a:pPr>
            <a:r>
              <a:rPr lang="ru-RU" sz="1240" u="none">
                <a:solidFill>
                  <a:prstClr val="black"/>
                </a:solidFill>
                <a:latin typeface="Calibri" panose="020F0502020204030204"/>
              </a:rPr>
              <a:t>Сигнал</a:t>
            </a:r>
          </a:p>
        </p:txBody>
      </p:sp>
      <p:sp>
        <p:nvSpPr>
          <p:cNvPr id="36" name="TextBox 35"/>
          <p:cNvSpPr txBox="1"/>
          <p:nvPr/>
        </p:nvSpPr>
        <p:spPr>
          <a:xfrm>
            <a:off x="8067698" y="2376561"/>
            <a:ext cx="685428" cy="253916"/>
          </a:xfrm>
          <a:prstGeom prst="rect">
            <a:avLst/>
          </a:prstGeom>
          <a:noFill/>
        </p:spPr>
        <p:txBody>
          <a:bodyPr wrap="square" rtlCol="0">
            <a:spAutoFit/>
          </a:bodyPr>
          <a:lstStyle/>
          <a:p>
            <a:pPr algn="l" defTabSz="810067" fontAlgn="auto">
              <a:lnSpc>
                <a:spcPct val="100000"/>
              </a:lnSpc>
              <a:spcBef>
                <a:spcPts val="0"/>
              </a:spcBef>
              <a:spcAft>
                <a:spcPts val="0"/>
              </a:spcAft>
            </a:pPr>
            <a:r>
              <a:rPr lang="ru-RU" sz="1050" u="none" dirty="0">
                <a:solidFill>
                  <a:prstClr val="black"/>
                </a:solidFill>
                <a:latin typeface="Calibri" panose="020F0502020204030204"/>
              </a:rPr>
              <a:t>Событие</a:t>
            </a:r>
          </a:p>
        </p:txBody>
      </p:sp>
      <p:sp>
        <p:nvSpPr>
          <p:cNvPr id="37" name="TextBox 36"/>
          <p:cNvSpPr txBox="1"/>
          <p:nvPr/>
        </p:nvSpPr>
        <p:spPr>
          <a:xfrm>
            <a:off x="7673011" y="3578113"/>
            <a:ext cx="676315" cy="283154"/>
          </a:xfrm>
          <a:prstGeom prst="rect">
            <a:avLst/>
          </a:prstGeom>
          <a:noFill/>
        </p:spPr>
        <p:txBody>
          <a:bodyPr wrap="square" rtlCol="0">
            <a:spAutoFit/>
          </a:bodyPr>
          <a:lstStyle/>
          <a:p>
            <a:pPr algn="l" defTabSz="810067" fontAlgn="auto">
              <a:lnSpc>
                <a:spcPct val="100000"/>
              </a:lnSpc>
              <a:spcBef>
                <a:spcPts val="0"/>
              </a:spcBef>
              <a:spcAft>
                <a:spcPts val="0"/>
              </a:spcAft>
            </a:pPr>
            <a:r>
              <a:rPr lang="ru-RU" sz="1240" u="none">
                <a:solidFill>
                  <a:prstClr val="black"/>
                </a:solidFill>
                <a:latin typeface="Calibri" panose="020F0502020204030204"/>
              </a:rPr>
              <a:t>Угроза</a:t>
            </a:r>
          </a:p>
        </p:txBody>
      </p:sp>
      <p:sp>
        <p:nvSpPr>
          <p:cNvPr id="38" name="Chevron 37"/>
          <p:cNvSpPr/>
          <p:nvPr/>
        </p:nvSpPr>
        <p:spPr>
          <a:xfrm rot="5400000">
            <a:off x="7278449" y="3838172"/>
            <a:ext cx="1163365" cy="1316818"/>
          </a:xfrm>
          <a:prstGeom prst="chevron">
            <a:avLst>
              <a:gd name="adj" fmla="val 62709"/>
            </a:avLst>
          </a:prstGeom>
          <a:solidFill>
            <a:srgbClr val="70AD47">
              <a:lumMod val="20000"/>
              <a:lumOff val="80000"/>
            </a:srgbClr>
          </a:solidFill>
          <a:ln>
            <a:noFill/>
          </a:ln>
          <a:effectLst/>
        </p:spPr>
      </p:sp>
      <p:sp>
        <p:nvSpPr>
          <p:cNvPr id="39" name="TextBox 38"/>
          <p:cNvSpPr txBox="1"/>
          <p:nvPr/>
        </p:nvSpPr>
        <p:spPr>
          <a:xfrm>
            <a:off x="3746204" y="1154831"/>
            <a:ext cx="400110" cy="1076909"/>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ru-RU" sz="1400" u="none" dirty="0">
                <a:solidFill>
                  <a:prstClr val="black"/>
                </a:solidFill>
                <a:latin typeface="Calibri" panose="020F0502020204030204"/>
              </a:rPr>
              <a:t>Скрининг</a:t>
            </a:r>
          </a:p>
        </p:txBody>
      </p:sp>
      <p:sp>
        <p:nvSpPr>
          <p:cNvPr id="40" name="TextBox 39"/>
          <p:cNvSpPr txBox="1"/>
          <p:nvPr/>
        </p:nvSpPr>
        <p:spPr>
          <a:xfrm>
            <a:off x="4287689" y="661267"/>
            <a:ext cx="400110" cy="1522740"/>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ru-RU" sz="1400" u="none" dirty="0">
                <a:solidFill>
                  <a:prstClr val="black"/>
                </a:solidFill>
                <a:latin typeface="Calibri" panose="020F0502020204030204"/>
              </a:rPr>
              <a:t>Фильтрация</a:t>
            </a:r>
          </a:p>
        </p:txBody>
      </p:sp>
      <p:sp>
        <p:nvSpPr>
          <p:cNvPr id="41" name="TextBox 40"/>
          <p:cNvSpPr txBox="1"/>
          <p:nvPr/>
        </p:nvSpPr>
        <p:spPr>
          <a:xfrm>
            <a:off x="5080192" y="1196453"/>
            <a:ext cx="400110" cy="1076909"/>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ru-RU" sz="1400" u="none" dirty="0">
                <a:solidFill>
                  <a:prstClr val="black"/>
                </a:solidFill>
                <a:latin typeface="Calibri" panose="020F0502020204030204"/>
              </a:rPr>
              <a:t>Проверка</a:t>
            </a:r>
          </a:p>
        </p:txBody>
      </p:sp>
      <p:sp>
        <p:nvSpPr>
          <p:cNvPr id="45" name="TextBox 44"/>
          <p:cNvSpPr txBox="1"/>
          <p:nvPr/>
        </p:nvSpPr>
        <p:spPr>
          <a:xfrm>
            <a:off x="6996536" y="2801480"/>
            <a:ext cx="1779330" cy="651985"/>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kumimoji="0" lang="ru-RU" sz="2000" b="0" i="0" u="none" strike="noStrike" cap="none" normalizeH="0" baseline="0" noProof="0" dirty="0">
                <a:ln>
                  <a:noFill/>
                </a:ln>
                <a:solidFill>
                  <a:prstClr val="black">
                    <a:hueOff val="0"/>
                    <a:satOff val="0"/>
                    <a:lumOff val="0"/>
                    <a:alphaOff val="0"/>
                  </a:prstClr>
                </a:solidFill>
                <a:uLnTx/>
                <a:uFillTx/>
                <a:latin typeface="Calibri" panose="020F0502020204030204"/>
                <a:ea typeface="+mn-ea"/>
                <a:cs typeface="+mn-cs"/>
              </a:rPr>
              <a:t>Предметы интереса</a:t>
            </a:r>
          </a:p>
        </p:txBody>
      </p:sp>
      <p:sp>
        <p:nvSpPr>
          <p:cNvPr id="46" name="TextBox 45"/>
          <p:cNvSpPr txBox="1"/>
          <p:nvPr/>
        </p:nvSpPr>
        <p:spPr>
          <a:xfrm>
            <a:off x="6423962" y="5229574"/>
            <a:ext cx="2924478" cy="788359"/>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lang="ru-RU" sz="3278" u="none" dirty="0">
                <a:solidFill>
                  <a:prstClr val="black">
                    <a:hueOff val="0"/>
                    <a:satOff val="0"/>
                    <a:lumOff val="0"/>
                    <a:alphaOff val="0"/>
                  </a:prstClr>
                </a:solidFill>
                <a:latin typeface="Calibri" panose="020F0502020204030204"/>
              </a:rPr>
              <a:t>Последующие действия</a:t>
            </a:r>
          </a:p>
        </p:txBody>
      </p:sp>
      <p:sp>
        <p:nvSpPr>
          <p:cNvPr id="2" name="TextBox 1"/>
          <p:cNvSpPr txBox="1"/>
          <p:nvPr/>
        </p:nvSpPr>
        <p:spPr>
          <a:xfrm>
            <a:off x="1461775" y="6179956"/>
            <a:ext cx="3938900" cy="258532"/>
          </a:xfrm>
          <a:prstGeom prst="rect">
            <a:avLst/>
          </a:prstGeom>
          <a:noFill/>
        </p:spPr>
        <p:txBody>
          <a:bodyPr wrap="none" rtlCol="0">
            <a:spAutoFit/>
          </a:bodyPr>
          <a:lstStyle/>
          <a:p>
            <a:r>
              <a:rPr lang="ru-RU" dirty="0"/>
              <a:t>Оформление: могут ли этапы быть дополнены всплывающими окнами с определениями?</a:t>
            </a:r>
          </a:p>
        </p:txBody>
      </p:sp>
      <p:sp>
        <p:nvSpPr>
          <p:cNvPr id="4" name="TextBox 3"/>
          <p:cNvSpPr txBox="1"/>
          <p:nvPr/>
        </p:nvSpPr>
        <p:spPr>
          <a:xfrm rot="16200000">
            <a:off x="5247424" y="1608637"/>
            <a:ext cx="1522739" cy="286232"/>
          </a:xfrm>
          <a:prstGeom prst="rect">
            <a:avLst/>
          </a:prstGeom>
          <a:noFill/>
        </p:spPr>
        <p:txBody>
          <a:bodyPr wrap="square" rtlCol="0">
            <a:spAutoFit/>
          </a:bodyPr>
          <a:lstStyle/>
          <a:p>
            <a:r>
              <a:rPr lang="ru-RU" sz="1400" u="none" dirty="0">
                <a:latin typeface="Calibri" panose="020F0502020204030204" pitchFamily="34" charset="0"/>
                <a:cs typeface="Calibri" panose="020F0502020204030204" pitchFamily="34" charset="0"/>
              </a:rPr>
              <a:t>Анализ</a:t>
            </a:r>
          </a:p>
        </p:txBody>
      </p:sp>
      <p:sp>
        <p:nvSpPr>
          <p:cNvPr id="19" name="Chevron 18"/>
          <p:cNvSpPr/>
          <p:nvPr/>
        </p:nvSpPr>
        <p:spPr>
          <a:xfrm>
            <a:off x="5824219" y="2280867"/>
            <a:ext cx="848103" cy="1619121"/>
          </a:xfrm>
          <a:prstGeom prst="chevron">
            <a:avLst>
              <a:gd name="adj" fmla="val 62310"/>
            </a:avLst>
          </a:prstGeom>
          <a:solidFill>
            <a:srgbClr val="70AD47">
              <a:lumMod val="20000"/>
              <a:lumOff val="80000"/>
            </a:srgbClr>
          </a:solidFill>
          <a:ln>
            <a:noFill/>
          </a:ln>
          <a:effectLst/>
        </p:spPr>
      </p:sp>
      <p:sp>
        <p:nvSpPr>
          <p:cNvPr id="5" name="TextBox 4">
            <a:extLst>
              <a:ext uri="{FF2B5EF4-FFF2-40B4-BE49-F238E27FC236}">
                <a16:creationId xmlns:a16="http://schemas.microsoft.com/office/drawing/2014/main" id="{E30C9152-534B-4628-B6C6-A46B63047F7A}"/>
              </a:ext>
            </a:extLst>
          </p:cNvPr>
          <p:cNvSpPr txBox="1"/>
          <p:nvPr/>
        </p:nvSpPr>
        <p:spPr>
          <a:xfrm>
            <a:off x="1468674" y="2801480"/>
            <a:ext cx="1726756" cy="424732"/>
          </a:xfrm>
          <a:prstGeom prst="rect">
            <a:avLst/>
          </a:prstGeom>
          <a:noFill/>
        </p:spPr>
        <p:txBody>
          <a:bodyPr wrap="none" rtlCol="0">
            <a:spAutoFit/>
          </a:bodyPr>
          <a:lstStyle/>
          <a:p>
            <a:r>
              <a:rPr lang="ru-RU" sz="2400" u="none"/>
              <a:t>Информация</a:t>
            </a:r>
          </a:p>
        </p:txBody>
      </p:sp>
    </p:spTree>
    <p:extLst>
      <p:ext uri="{BB962C8B-B14F-4D97-AF65-F5344CB8AC3E}">
        <p14:creationId xmlns:p14="http://schemas.microsoft.com/office/powerpoint/2010/main" val="2054822925"/>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4" name="Slide Number Placeholder 3"/>
          <p:cNvSpPr>
            <a:spLocks noGrp="1"/>
          </p:cNvSpPr>
          <p:nvPr>
            <p:ph type="sldNum" sz="quarter" idx="12"/>
          </p:nvPr>
        </p:nvSpPr>
        <p:spPr/>
        <p:txBody>
          <a:bodyPr/>
          <a:lstStyle/>
          <a:p>
            <a:endParaRPr lang="en-GB" dirty="0"/>
          </a:p>
        </p:txBody>
      </p:sp>
      <p:grpSp>
        <p:nvGrpSpPr>
          <p:cNvPr id="8" name="Group 7"/>
          <p:cNvGrpSpPr/>
          <p:nvPr/>
        </p:nvGrpSpPr>
        <p:grpSpPr>
          <a:xfrm>
            <a:off x="5220655" y="1037846"/>
            <a:ext cx="2122888" cy="2122888"/>
            <a:chOff x="6978722" y="624335"/>
            <a:chExt cx="2122888" cy="2122888"/>
          </a:xfrm>
        </p:grpSpPr>
        <p:sp>
          <p:nvSpPr>
            <p:cNvPr id="9" name="Oval 8"/>
            <p:cNvSpPr/>
            <p:nvPr/>
          </p:nvSpPr>
          <p:spPr>
            <a:xfrm>
              <a:off x="6978722" y="624335"/>
              <a:ext cx="2122888" cy="2122888"/>
            </a:xfrm>
            <a:prstGeom prst="ellipse">
              <a:avLst/>
            </a:prstGeom>
            <a:solidFill>
              <a:srgbClr val="4472C4">
                <a:hueOff val="-7353344"/>
                <a:satOff val="-10228"/>
                <a:lumOff val="-3922"/>
                <a:alphaOff val="0"/>
              </a:srgbClr>
            </a:solidFill>
            <a:ln w="12700" cap="flat" cmpd="sng" algn="ctr">
              <a:solidFill>
                <a:sysClr val="window" lastClr="FFFFFF">
                  <a:hueOff val="0"/>
                  <a:satOff val="0"/>
                  <a:lumOff val="0"/>
                  <a:alphaOff val="0"/>
                </a:sysClr>
              </a:solidFill>
              <a:prstDash val="solid"/>
              <a:miter lim="800000"/>
            </a:ln>
            <a:effectLst/>
          </p:spPr>
        </p:sp>
        <p:sp>
          <p:nvSpPr>
            <p:cNvPr id="10" name="Oval 4"/>
            <p:cNvSpPr txBox="1"/>
            <p:nvPr/>
          </p:nvSpPr>
          <p:spPr>
            <a:xfrm>
              <a:off x="7289612" y="935225"/>
              <a:ext cx="1501108" cy="1501108"/>
            </a:xfrm>
            <a:prstGeom prst="rect">
              <a:avLst/>
            </a:prstGeom>
            <a:noFill/>
            <a:ln>
              <a:noFill/>
            </a:ln>
            <a:effectLst/>
          </p:spPr>
          <p:txBody>
            <a:bodyPr spcFirstLastPara="0" vert="horz" wrap="square" lIns="0" tIns="0" rIns="0" bIns="0" numCol="1" spcCol="1270" anchor="ctr" anchorCtr="0">
              <a:noAutofit/>
            </a:bodyPr>
            <a:lstStyle/>
            <a:p>
              <a:pPr marL="0" marR="0" lvl="0" indent="0" algn="ctr" defTabSz="1289050" eaLnBrk="1" fontAlgn="auto" latinLnBrk="0" hangingPunct="1">
                <a:lnSpc>
                  <a:spcPct val="90000"/>
                </a:lnSpc>
                <a:spcBef>
                  <a:spcPct val="0"/>
                </a:spcBef>
                <a:spcAft>
                  <a:spcPct val="35000"/>
                </a:spcAft>
                <a:buClrTx/>
                <a:buSzTx/>
                <a:buFontTx/>
                <a:buNone/>
                <a:tabLst/>
                <a:defRPr/>
              </a:pPr>
              <a:r>
                <a:rPr kumimoji="0" lang="ru-RU" sz="2400" b="0" i="0" u="none" strike="noStrike" cap="none" normalizeH="0" baseline="0" noProof="0" dirty="0">
                  <a:ln>
                    <a:noFill/>
                  </a:ln>
                  <a:solidFill>
                    <a:sysClr val="window" lastClr="FFFFFF"/>
                  </a:solidFill>
                  <a:uLnTx/>
                  <a:uFillTx/>
                  <a:latin typeface="Calibri" panose="020F0502020204030204"/>
                  <a:ea typeface="+mn-ea"/>
                  <a:cs typeface="+mn-cs"/>
                </a:rPr>
                <a:t>Предметы интереса</a:t>
              </a:r>
            </a:p>
          </p:txBody>
        </p:sp>
      </p:grpSp>
      <p:pic>
        <p:nvPicPr>
          <p:cNvPr id="14" name="Content Placeholder 13"/>
          <p:cNvPicPr>
            <a:picLocks noGrp="1" noChangeAspect="1"/>
          </p:cNvPicPr>
          <p:nvPr>
            <p:ph idx="1"/>
          </p:nvPr>
        </p:nvPicPr>
        <p:blipFill>
          <a:blip r:embed="rId3"/>
          <a:stretch>
            <a:fillRect/>
          </a:stretch>
        </p:blipFill>
        <p:spPr>
          <a:xfrm>
            <a:off x="1470780" y="2228556"/>
            <a:ext cx="833723" cy="707197"/>
          </a:xfrm>
          <a:prstGeom prst="rect">
            <a:avLst/>
          </a:prstGeom>
        </p:spPr>
      </p:pic>
      <p:sp>
        <p:nvSpPr>
          <p:cNvPr id="11" name="Oval 10"/>
          <p:cNvSpPr/>
          <p:nvPr/>
        </p:nvSpPr>
        <p:spPr>
          <a:xfrm flipH="1">
            <a:off x="5997242" y="4181926"/>
            <a:ext cx="933603" cy="698867"/>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16" name="TextBox 15"/>
          <p:cNvSpPr txBox="1"/>
          <p:nvPr/>
        </p:nvSpPr>
        <p:spPr>
          <a:xfrm>
            <a:off x="1470782" y="2439183"/>
            <a:ext cx="833722" cy="237757"/>
          </a:xfrm>
          <a:prstGeom prst="rect">
            <a:avLst/>
          </a:prstGeom>
          <a:noFill/>
        </p:spPr>
        <p:txBody>
          <a:bodyPr wrap="square" rtlCol="0">
            <a:spAutoFit/>
          </a:bodyPr>
          <a:lstStyle/>
          <a:p>
            <a:r>
              <a:rPr lang="ru-RU" sz="1050" dirty="0"/>
              <a:t>Сигналы</a:t>
            </a:r>
          </a:p>
        </p:txBody>
      </p:sp>
      <p:sp>
        <p:nvSpPr>
          <p:cNvPr id="17" name="TextBox 16"/>
          <p:cNvSpPr txBox="1"/>
          <p:nvPr/>
        </p:nvSpPr>
        <p:spPr>
          <a:xfrm>
            <a:off x="6022615" y="4402094"/>
            <a:ext cx="908230" cy="258532"/>
          </a:xfrm>
          <a:prstGeom prst="rect">
            <a:avLst/>
          </a:prstGeom>
          <a:noFill/>
        </p:spPr>
        <p:txBody>
          <a:bodyPr wrap="square" rtlCol="0">
            <a:spAutoFit/>
          </a:bodyPr>
          <a:lstStyle/>
          <a:p>
            <a:r>
              <a:rPr lang="ru-RU" dirty="0"/>
              <a:t>События</a:t>
            </a:r>
          </a:p>
        </p:txBody>
      </p:sp>
      <p:grpSp>
        <p:nvGrpSpPr>
          <p:cNvPr id="20" name="Group 19"/>
          <p:cNvGrpSpPr/>
          <p:nvPr/>
        </p:nvGrpSpPr>
        <p:grpSpPr>
          <a:xfrm>
            <a:off x="9087889" y="1883287"/>
            <a:ext cx="810090" cy="698867"/>
            <a:chOff x="7731865" y="4703911"/>
            <a:chExt cx="810090" cy="698867"/>
          </a:xfrm>
        </p:grpSpPr>
        <p:sp>
          <p:nvSpPr>
            <p:cNvPr id="15" name="Oval 14"/>
            <p:cNvSpPr/>
            <p:nvPr/>
          </p:nvSpPr>
          <p:spPr>
            <a:xfrm flipH="1">
              <a:off x="7754694" y="4703911"/>
              <a:ext cx="764432" cy="698867"/>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18" name="TextBox 17"/>
            <p:cNvSpPr txBox="1"/>
            <p:nvPr/>
          </p:nvSpPr>
          <p:spPr>
            <a:xfrm>
              <a:off x="7731865" y="4922097"/>
              <a:ext cx="810090" cy="258532"/>
            </a:xfrm>
            <a:prstGeom prst="rect">
              <a:avLst/>
            </a:prstGeom>
            <a:noFill/>
          </p:spPr>
          <p:txBody>
            <a:bodyPr wrap="square" rtlCol="0">
              <a:spAutoFit/>
            </a:bodyPr>
            <a:lstStyle/>
            <a:p>
              <a:r>
                <a:rPr lang="ru-RU" dirty="0"/>
                <a:t>Угрозы</a:t>
              </a:r>
            </a:p>
          </p:txBody>
        </p:sp>
      </p:grpSp>
      <p:sp>
        <p:nvSpPr>
          <p:cNvPr id="19" name="TextBox 18"/>
          <p:cNvSpPr txBox="1"/>
          <p:nvPr/>
        </p:nvSpPr>
        <p:spPr>
          <a:xfrm>
            <a:off x="1215209" y="2978950"/>
            <a:ext cx="3142221" cy="1997983"/>
          </a:xfrm>
          <a:prstGeom prst="rect">
            <a:avLst/>
          </a:prstGeom>
          <a:noFill/>
        </p:spPr>
        <p:txBody>
          <a:bodyPr wrap="square" rtlCol="0">
            <a:spAutoFit/>
          </a:bodyPr>
          <a:lstStyle/>
          <a:p>
            <a:pPr lvl="0" algn="l">
              <a:lnSpc>
                <a:spcPct val="119000"/>
              </a:lnSpc>
              <a:spcAft>
                <a:spcPts val="0"/>
              </a:spcAft>
            </a:pPr>
            <a:r>
              <a:rPr lang="ru-RU" b="1" u="none" dirty="0">
                <a:latin typeface="Calibri" panose="020F0502020204030204" pitchFamily="34" charset="0"/>
                <a:ea typeface="Tahoma" panose="020B0604030504040204" pitchFamily="34" charset="0"/>
                <a:cs typeface="Tahoma" panose="020B0604030504040204" pitchFamily="34" charset="0"/>
              </a:rPr>
              <a:t>инциденты/случаи/очаги/вспышки</a:t>
            </a:r>
          </a:p>
          <a:p>
            <a:pPr marL="342900" lvl="0" indent="-342900" algn="l">
              <a:lnSpc>
                <a:spcPct val="119000"/>
              </a:lnSpc>
              <a:spcAft>
                <a:spcPts val="0"/>
              </a:spcAft>
              <a:buFont typeface="Calibri" panose="020F0502020204030204" pitchFamily="34" charset="0"/>
              <a:buChar char="-"/>
            </a:pPr>
            <a:r>
              <a:rPr lang="ru-RU" b="1" u="none" dirty="0">
                <a:latin typeface="Calibri" panose="020F0502020204030204" pitchFamily="34" charset="0"/>
                <a:ea typeface="Tahoma" panose="020B0604030504040204" pitchFamily="34" charset="0"/>
                <a:cs typeface="Tahoma" panose="020B0604030504040204" pitchFamily="34" charset="0"/>
              </a:rPr>
              <a:t>обнаруженные в одной или нескольких странах</a:t>
            </a:r>
          </a:p>
          <a:p>
            <a:pPr marL="342900" lvl="0" indent="-342900" algn="l">
              <a:lnSpc>
                <a:spcPct val="119000"/>
              </a:lnSpc>
              <a:spcAft>
                <a:spcPts val="0"/>
              </a:spcAft>
              <a:buFont typeface="Calibri" panose="020F0502020204030204" pitchFamily="34" charset="0"/>
              <a:buChar char="-"/>
            </a:pPr>
            <a:r>
              <a:rPr lang="ru-RU" b="1" u="none" dirty="0">
                <a:latin typeface="Calibri" panose="020F0502020204030204" pitchFamily="34" charset="0"/>
                <a:ea typeface="Tahoma" panose="020B0604030504040204" pitchFamily="34" charset="0"/>
                <a:cs typeface="Tahoma" panose="020B0604030504040204" pitchFamily="34" charset="0"/>
              </a:rPr>
              <a:t>(Пока) не оказывают воздействия на общественное здравоохранение в целевой группе населения </a:t>
            </a:r>
          </a:p>
          <a:p>
            <a:pPr lvl="0" algn="l">
              <a:lnSpc>
                <a:spcPct val="119000"/>
              </a:lnSpc>
              <a:spcAft>
                <a:spcPts val="0"/>
              </a:spcAft>
            </a:pPr>
            <a:r>
              <a:rPr lang="ru-RU" b="1" u="none" dirty="0">
                <a:latin typeface="Calibri" panose="020F0502020204030204" pitchFamily="34" charset="0"/>
                <a:ea typeface="Tahoma" panose="020B0604030504040204" pitchFamily="34" charset="0"/>
                <a:cs typeface="Tahoma" panose="020B0604030504040204" pitchFamily="34" charset="0"/>
              </a:rPr>
              <a:t>                   ИЛИ</a:t>
            </a:r>
          </a:p>
          <a:p>
            <a:pPr marL="342900" lvl="0" indent="-342900" algn="l">
              <a:lnSpc>
                <a:spcPct val="119000"/>
              </a:lnSpc>
              <a:spcAft>
                <a:spcPts val="800"/>
              </a:spcAft>
              <a:buFont typeface="Calibri" panose="020F0502020204030204" pitchFamily="34" charset="0"/>
              <a:buChar char="-"/>
            </a:pPr>
            <a:r>
              <a:rPr lang="ru-RU" b="1" u="none" dirty="0">
                <a:latin typeface="Calibri" panose="020F0502020204030204" pitchFamily="34" charset="0"/>
                <a:ea typeface="Tahoma" panose="020B0604030504040204" pitchFamily="34" charset="0"/>
                <a:cs typeface="Tahoma" panose="020B0604030504040204" pitchFamily="34" charset="0"/>
              </a:rPr>
              <a:t>Не являются неожиданными</a:t>
            </a:r>
          </a:p>
        </p:txBody>
      </p:sp>
      <p:sp>
        <p:nvSpPr>
          <p:cNvPr id="21" name="Rectangle 20"/>
          <p:cNvSpPr/>
          <p:nvPr/>
        </p:nvSpPr>
        <p:spPr>
          <a:xfrm>
            <a:off x="1234305" y="867030"/>
            <a:ext cx="1377301" cy="341632"/>
          </a:xfrm>
          <a:prstGeom prst="rect">
            <a:avLst/>
          </a:prstGeom>
        </p:spPr>
        <p:txBody>
          <a:bodyPr wrap="none">
            <a:spAutoFit/>
          </a:bodyPr>
          <a:lstStyle/>
          <a:p>
            <a:r>
              <a:rPr lang="ru-RU" sz="1800" b="1" u="none">
                <a:solidFill>
                  <a:srgbClr val="69AE23"/>
                </a:solidFill>
                <a:latin typeface="Arial" charset="0"/>
              </a:rPr>
              <a:t>Определения</a:t>
            </a:r>
          </a:p>
        </p:txBody>
      </p:sp>
      <p:sp>
        <p:nvSpPr>
          <p:cNvPr id="22" name="TextBox 21"/>
          <p:cNvSpPr txBox="1"/>
          <p:nvPr/>
        </p:nvSpPr>
        <p:spPr>
          <a:xfrm>
            <a:off x="4598564" y="4989382"/>
            <a:ext cx="3645405" cy="1536062"/>
          </a:xfrm>
          <a:prstGeom prst="rect">
            <a:avLst/>
          </a:prstGeom>
          <a:noFill/>
        </p:spPr>
        <p:txBody>
          <a:bodyPr wrap="square" rtlCol="0">
            <a:spAutoFit/>
          </a:bodyPr>
          <a:lstStyle/>
          <a:p>
            <a:pPr>
              <a:lnSpc>
                <a:spcPct val="119000"/>
              </a:lnSpc>
              <a:spcAft>
                <a:spcPts val="800"/>
              </a:spcAft>
            </a:pPr>
            <a:r>
              <a:rPr lang="ru-RU" b="1" u="none" dirty="0">
                <a:latin typeface="Calibri" panose="020F0502020204030204" pitchFamily="34" charset="0"/>
                <a:ea typeface="Tahoma" panose="020B0604030504040204" pitchFamily="34" charset="0"/>
                <a:cs typeface="Tahoma" panose="020B0604030504040204" pitchFamily="34" charset="0"/>
              </a:rPr>
              <a:t>События - случаи/очаги/вспышки/инциденты, возникающие в одной или нескольких странах и которые оказывают или могут оказывать влияние на общественное здоровье и быть значимыми для вашей целевой группы населения </a:t>
            </a:r>
          </a:p>
          <a:p>
            <a:pPr>
              <a:lnSpc>
                <a:spcPct val="119000"/>
              </a:lnSpc>
              <a:spcAft>
                <a:spcPts val="800"/>
              </a:spcAft>
            </a:pPr>
            <a:r>
              <a:rPr lang="ru-RU" b="1" u="none" dirty="0">
                <a:latin typeface="Calibri" panose="020F0502020204030204" pitchFamily="34" charset="0"/>
                <a:ea typeface="Tahoma" panose="020B0604030504040204" pitchFamily="34" charset="0"/>
                <a:cs typeface="Tahoma" panose="020B0604030504040204" pitchFamily="34" charset="0"/>
              </a:rPr>
              <a:t>Они непривычны или </a:t>
            </a:r>
            <a:r>
              <a:rPr lang="ru-RU" b="1" u="none" dirty="0" err="1">
                <a:latin typeface="Calibri" panose="020F0502020204030204" pitchFamily="34" charset="0"/>
                <a:ea typeface="Tahoma" panose="020B0604030504040204" pitchFamily="34" charset="0"/>
                <a:cs typeface="Tahoma" panose="020B0604030504040204" pitchFamily="34" charset="0"/>
              </a:rPr>
              <a:t>неожиданны</a:t>
            </a:r>
            <a:r>
              <a:rPr lang="ru-RU" b="1" u="none" dirty="0">
                <a:latin typeface="Calibri" panose="020F0502020204030204" pitchFamily="34" charset="0"/>
                <a:ea typeface="Tahoma" panose="020B0604030504040204" pitchFamily="34" charset="0"/>
                <a:cs typeface="Tahoma" panose="020B0604030504040204" pitchFamily="34" charset="0"/>
              </a:rPr>
              <a:t>.</a:t>
            </a:r>
          </a:p>
        </p:txBody>
      </p:sp>
      <p:sp>
        <p:nvSpPr>
          <p:cNvPr id="23" name="TextBox 22"/>
          <p:cNvSpPr txBox="1"/>
          <p:nvPr/>
        </p:nvSpPr>
        <p:spPr>
          <a:xfrm>
            <a:off x="8596030" y="2566079"/>
            <a:ext cx="2122888" cy="2055756"/>
          </a:xfrm>
          <a:prstGeom prst="rect">
            <a:avLst/>
          </a:prstGeom>
          <a:noFill/>
        </p:spPr>
        <p:txBody>
          <a:bodyPr wrap="square" rtlCol="0">
            <a:spAutoFit/>
          </a:bodyPr>
          <a:lstStyle/>
          <a:p>
            <a:pPr>
              <a:lnSpc>
                <a:spcPct val="119000"/>
              </a:lnSpc>
              <a:spcAft>
                <a:spcPts val="800"/>
              </a:spcAft>
            </a:pPr>
            <a:r>
              <a:rPr lang="ru-RU" b="1" u="none" dirty="0">
                <a:latin typeface="Calibri" panose="020F0502020204030204" pitchFamily="34" charset="0"/>
                <a:ea typeface="Tahoma" panose="020B0604030504040204" pitchFamily="34" charset="0"/>
                <a:cs typeface="Tahoma" panose="020B0604030504040204" pitchFamily="34" charset="0"/>
              </a:rPr>
              <a:t>Угрозы – это события, отвечающие критериям СРПР или ММСП, либо считающиеся высоко актуальными для вашей целевой группы населения в силу высокого внимания со стороны СМИ или особых факторов</a:t>
            </a:r>
          </a:p>
        </p:txBody>
      </p:sp>
      <p:sp>
        <p:nvSpPr>
          <p:cNvPr id="3" name="TextBox 2"/>
          <p:cNvSpPr txBox="1"/>
          <p:nvPr/>
        </p:nvSpPr>
        <p:spPr>
          <a:xfrm>
            <a:off x="630145" y="5409220"/>
            <a:ext cx="3645405" cy="424732"/>
          </a:xfrm>
          <a:prstGeom prst="rect">
            <a:avLst/>
          </a:prstGeom>
          <a:noFill/>
        </p:spPr>
        <p:txBody>
          <a:bodyPr wrap="square" rtlCol="0">
            <a:spAutoFit/>
          </a:bodyPr>
          <a:lstStyle/>
          <a:p>
            <a:r>
              <a:rPr lang="ru-RU"/>
              <a:t>Здесь зеленые круги должны открываться всплывающими окнами с примерами</a:t>
            </a:r>
          </a:p>
        </p:txBody>
      </p:sp>
      <p:sp>
        <p:nvSpPr>
          <p:cNvPr id="5" name="Rounded Rectangular Callout 4"/>
          <p:cNvSpPr/>
          <p:nvPr/>
        </p:nvSpPr>
        <p:spPr bwMode="auto">
          <a:xfrm>
            <a:off x="6975850" y="3023955"/>
            <a:ext cx="1530170" cy="585065"/>
          </a:xfrm>
          <a:prstGeom prst="wedgeRoundRectCallout">
            <a:avLst>
              <a:gd name="adj1" fmla="val 73161"/>
              <a:gd name="adj2" fmla="val -18901"/>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24" name="Rounded Rectangular Callout 23"/>
          <p:cNvSpPr/>
          <p:nvPr/>
        </p:nvSpPr>
        <p:spPr bwMode="auto">
          <a:xfrm>
            <a:off x="6976200" y="3023955"/>
            <a:ext cx="1501108" cy="585065"/>
          </a:xfrm>
          <a:prstGeom prst="wedgeRoundRectCallout">
            <a:avLst>
              <a:gd name="adj1" fmla="val 89968"/>
              <a:gd name="adj2" fmla="val -54718"/>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r>
              <a:rPr lang="ru-RU" sz="1050" dirty="0"/>
              <a:t>Ссылка на блок </a:t>
            </a:r>
            <a:br>
              <a:rPr lang="en-US" sz="1050" dirty="0"/>
            </a:br>
            <a:r>
              <a:rPr lang="ru-RU" sz="1050" dirty="0"/>
              <a:t>«Фильтрация»</a:t>
            </a:r>
          </a:p>
        </p:txBody>
      </p:sp>
    </p:spTree>
    <p:extLst>
      <p:ext uri="{BB962C8B-B14F-4D97-AF65-F5344CB8AC3E}">
        <p14:creationId xmlns:p14="http://schemas.microsoft.com/office/powerpoint/2010/main" val="27557270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Content Placeholder 13"/>
          <p:cNvPicPr>
            <a:picLocks noGrp="1" noChangeAspect="1"/>
          </p:cNvPicPr>
          <p:nvPr>
            <p:ph idx="4294967295"/>
          </p:nvPr>
        </p:nvPicPr>
        <p:blipFill>
          <a:blip r:embed="rId3"/>
          <a:stretch>
            <a:fillRect/>
          </a:stretch>
        </p:blipFill>
        <p:spPr>
          <a:xfrm>
            <a:off x="1500293" y="2192769"/>
            <a:ext cx="774700" cy="706437"/>
          </a:xfrm>
        </p:spPr>
      </p:pic>
      <p:grpSp>
        <p:nvGrpSpPr>
          <p:cNvPr id="8" name="Group 7"/>
          <p:cNvGrpSpPr/>
          <p:nvPr/>
        </p:nvGrpSpPr>
        <p:grpSpPr>
          <a:xfrm>
            <a:off x="5220655" y="1037846"/>
            <a:ext cx="2122888" cy="2122888"/>
            <a:chOff x="6978722" y="624335"/>
            <a:chExt cx="2122888" cy="2122888"/>
          </a:xfrm>
        </p:grpSpPr>
        <p:sp>
          <p:nvSpPr>
            <p:cNvPr id="9" name="Oval 8"/>
            <p:cNvSpPr/>
            <p:nvPr/>
          </p:nvSpPr>
          <p:spPr>
            <a:xfrm>
              <a:off x="6978722" y="624335"/>
              <a:ext cx="2122888" cy="2122888"/>
            </a:xfrm>
            <a:prstGeom prst="ellipse">
              <a:avLst/>
            </a:prstGeom>
            <a:solidFill>
              <a:srgbClr val="4472C4">
                <a:hueOff val="-7353344"/>
                <a:satOff val="-10228"/>
                <a:lumOff val="-3922"/>
                <a:alphaOff val="0"/>
              </a:srgbClr>
            </a:solidFill>
            <a:ln w="12700" cap="flat" cmpd="sng" algn="ctr">
              <a:solidFill>
                <a:sysClr val="window" lastClr="FFFFFF">
                  <a:hueOff val="0"/>
                  <a:satOff val="0"/>
                  <a:lumOff val="0"/>
                  <a:alphaOff val="0"/>
                </a:sysClr>
              </a:solidFill>
              <a:prstDash val="solid"/>
              <a:miter lim="800000"/>
            </a:ln>
            <a:effectLst/>
          </p:spPr>
        </p:sp>
        <p:sp>
          <p:nvSpPr>
            <p:cNvPr id="10" name="Oval 4"/>
            <p:cNvSpPr txBox="1"/>
            <p:nvPr/>
          </p:nvSpPr>
          <p:spPr>
            <a:xfrm>
              <a:off x="7289612" y="935225"/>
              <a:ext cx="1501108" cy="1501108"/>
            </a:xfrm>
            <a:prstGeom prst="rect">
              <a:avLst/>
            </a:prstGeom>
            <a:noFill/>
            <a:ln>
              <a:noFill/>
            </a:ln>
            <a:effectLst/>
          </p:spPr>
          <p:txBody>
            <a:bodyPr spcFirstLastPara="0" vert="horz" wrap="square" lIns="0" tIns="0" rIns="0" bIns="0" numCol="1" spcCol="1270" anchor="ctr" anchorCtr="0">
              <a:noAutofit/>
            </a:bodyPr>
            <a:lstStyle/>
            <a:p>
              <a:pPr marL="0" marR="0" lvl="0" indent="0" algn="ctr" defTabSz="1289050" eaLnBrk="1" fontAlgn="auto" latinLnBrk="0" hangingPunct="1">
                <a:lnSpc>
                  <a:spcPct val="90000"/>
                </a:lnSpc>
                <a:spcBef>
                  <a:spcPct val="0"/>
                </a:spcBef>
                <a:spcAft>
                  <a:spcPct val="35000"/>
                </a:spcAft>
                <a:buClrTx/>
                <a:buSzTx/>
                <a:buFontTx/>
                <a:buNone/>
                <a:tabLst/>
                <a:defRPr/>
              </a:pPr>
              <a:r>
                <a:rPr kumimoji="0" lang="ru-RU" sz="2400" b="0" i="0" u="none" strike="noStrike" cap="none" normalizeH="0" baseline="0" noProof="0" dirty="0">
                  <a:ln>
                    <a:noFill/>
                  </a:ln>
                  <a:solidFill>
                    <a:sysClr val="window" lastClr="FFFFFF"/>
                  </a:solidFill>
                  <a:uLnTx/>
                  <a:uFillTx/>
                  <a:latin typeface="Calibri" panose="020F0502020204030204"/>
                  <a:ea typeface="+mn-ea"/>
                  <a:cs typeface="+mn-cs"/>
                </a:rPr>
                <a:t>Предметы интереса</a:t>
              </a:r>
            </a:p>
          </p:txBody>
        </p:sp>
      </p:grpSp>
      <p:sp>
        <p:nvSpPr>
          <p:cNvPr id="11" name="Oval 10"/>
          <p:cNvSpPr/>
          <p:nvPr/>
        </p:nvSpPr>
        <p:spPr>
          <a:xfrm flipH="1">
            <a:off x="5997242" y="4181926"/>
            <a:ext cx="933603" cy="698867"/>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16" name="TextBox 15"/>
          <p:cNvSpPr txBox="1"/>
          <p:nvPr/>
        </p:nvSpPr>
        <p:spPr>
          <a:xfrm>
            <a:off x="1470782" y="2439183"/>
            <a:ext cx="833722" cy="237757"/>
          </a:xfrm>
          <a:prstGeom prst="rect">
            <a:avLst/>
          </a:prstGeom>
          <a:noFill/>
        </p:spPr>
        <p:txBody>
          <a:bodyPr wrap="square" rtlCol="0">
            <a:spAutoFit/>
          </a:bodyPr>
          <a:lstStyle/>
          <a:p>
            <a:r>
              <a:rPr lang="ru-RU" sz="1050" dirty="0"/>
              <a:t>Сигналы</a:t>
            </a:r>
          </a:p>
        </p:txBody>
      </p:sp>
      <p:sp>
        <p:nvSpPr>
          <p:cNvPr id="17" name="TextBox 16"/>
          <p:cNvSpPr txBox="1"/>
          <p:nvPr/>
        </p:nvSpPr>
        <p:spPr>
          <a:xfrm>
            <a:off x="6022615" y="4402094"/>
            <a:ext cx="908230" cy="258532"/>
          </a:xfrm>
          <a:prstGeom prst="rect">
            <a:avLst/>
          </a:prstGeom>
          <a:noFill/>
        </p:spPr>
        <p:txBody>
          <a:bodyPr wrap="square" rtlCol="0">
            <a:spAutoFit/>
          </a:bodyPr>
          <a:lstStyle/>
          <a:p>
            <a:r>
              <a:rPr lang="ru-RU" dirty="0"/>
              <a:t>События</a:t>
            </a:r>
          </a:p>
        </p:txBody>
      </p:sp>
      <p:grpSp>
        <p:nvGrpSpPr>
          <p:cNvPr id="20" name="Group 19"/>
          <p:cNvGrpSpPr/>
          <p:nvPr/>
        </p:nvGrpSpPr>
        <p:grpSpPr>
          <a:xfrm>
            <a:off x="9087889" y="1883287"/>
            <a:ext cx="810090" cy="698867"/>
            <a:chOff x="7731865" y="4703911"/>
            <a:chExt cx="810090" cy="698867"/>
          </a:xfrm>
        </p:grpSpPr>
        <p:sp>
          <p:nvSpPr>
            <p:cNvPr id="15" name="Oval 14"/>
            <p:cNvSpPr/>
            <p:nvPr/>
          </p:nvSpPr>
          <p:spPr>
            <a:xfrm flipH="1">
              <a:off x="7754694" y="4703911"/>
              <a:ext cx="764432" cy="698867"/>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18" name="TextBox 17"/>
            <p:cNvSpPr txBox="1"/>
            <p:nvPr/>
          </p:nvSpPr>
          <p:spPr>
            <a:xfrm>
              <a:off x="7731865" y="4922097"/>
              <a:ext cx="810090" cy="258532"/>
            </a:xfrm>
            <a:prstGeom prst="rect">
              <a:avLst/>
            </a:prstGeom>
            <a:noFill/>
          </p:spPr>
          <p:txBody>
            <a:bodyPr wrap="square" rtlCol="0">
              <a:spAutoFit/>
            </a:bodyPr>
            <a:lstStyle/>
            <a:p>
              <a:r>
                <a:rPr lang="ru-RU" dirty="0"/>
                <a:t>Угрозы</a:t>
              </a:r>
            </a:p>
          </p:txBody>
        </p:sp>
      </p:grpSp>
      <p:sp>
        <p:nvSpPr>
          <p:cNvPr id="19" name="TextBox 18"/>
          <p:cNvSpPr txBox="1"/>
          <p:nvPr/>
        </p:nvSpPr>
        <p:spPr>
          <a:xfrm>
            <a:off x="1215209" y="2978950"/>
            <a:ext cx="3142221" cy="1997983"/>
          </a:xfrm>
          <a:prstGeom prst="rect">
            <a:avLst/>
          </a:prstGeom>
          <a:noFill/>
        </p:spPr>
        <p:txBody>
          <a:bodyPr wrap="square" rtlCol="0">
            <a:spAutoFit/>
          </a:bodyPr>
          <a:lstStyle/>
          <a:p>
            <a:pPr lvl="0" algn="l">
              <a:lnSpc>
                <a:spcPct val="119000"/>
              </a:lnSpc>
              <a:spcAft>
                <a:spcPts val="0"/>
              </a:spcAft>
            </a:pPr>
            <a:r>
              <a:rPr lang="ru-RU" b="1" u="none" dirty="0">
                <a:latin typeface="Calibri" panose="020F0502020204030204" pitchFamily="34" charset="0"/>
                <a:ea typeface="Tahoma" panose="020B0604030504040204" pitchFamily="34" charset="0"/>
                <a:cs typeface="Tahoma" panose="020B0604030504040204" pitchFamily="34" charset="0"/>
              </a:rPr>
              <a:t>инциденты/случаи/очаги/вспышки</a:t>
            </a:r>
          </a:p>
          <a:p>
            <a:pPr marL="342900" lvl="0" indent="-342900" algn="l">
              <a:lnSpc>
                <a:spcPct val="119000"/>
              </a:lnSpc>
              <a:spcAft>
                <a:spcPts val="0"/>
              </a:spcAft>
              <a:buFont typeface="Calibri" panose="020F0502020204030204" pitchFamily="34" charset="0"/>
              <a:buChar char="-"/>
            </a:pPr>
            <a:r>
              <a:rPr lang="ru-RU" b="1" u="none" dirty="0">
                <a:latin typeface="Calibri" panose="020F0502020204030204" pitchFamily="34" charset="0"/>
                <a:ea typeface="Tahoma" panose="020B0604030504040204" pitchFamily="34" charset="0"/>
                <a:cs typeface="Tahoma" panose="020B0604030504040204" pitchFamily="34" charset="0"/>
              </a:rPr>
              <a:t>обнаруженные в одной или нескольких странах</a:t>
            </a:r>
          </a:p>
          <a:p>
            <a:pPr marL="342900" lvl="0" indent="-342900" algn="l">
              <a:lnSpc>
                <a:spcPct val="119000"/>
              </a:lnSpc>
              <a:spcAft>
                <a:spcPts val="0"/>
              </a:spcAft>
              <a:buFont typeface="Calibri" panose="020F0502020204030204" pitchFamily="34" charset="0"/>
              <a:buChar char="-"/>
            </a:pPr>
            <a:r>
              <a:rPr lang="ru-RU" b="1" u="none" dirty="0">
                <a:latin typeface="Calibri" panose="020F0502020204030204" pitchFamily="34" charset="0"/>
                <a:ea typeface="Tahoma" panose="020B0604030504040204" pitchFamily="34" charset="0"/>
                <a:cs typeface="Tahoma" panose="020B0604030504040204" pitchFamily="34" charset="0"/>
              </a:rPr>
              <a:t>(Пока) не оказывают воздействия на общественное здравоохранение в целевой группе населения </a:t>
            </a:r>
          </a:p>
          <a:p>
            <a:pPr lvl="0" algn="l">
              <a:lnSpc>
                <a:spcPct val="119000"/>
              </a:lnSpc>
              <a:spcAft>
                <a:spcPts val="0"/>
              </a:spcAft>
            </a:pPr>
            <a:r>
              <a:rPr lang="ru-RU" b="1" u="none" dirty="0">
                <a:latin typeface="Calibri" panose="020F0502020204030204" pitchFamily="34" charset="0"/>
                <a:ea typeface="Tahoma" panose="020B0604030504040204" pitchFamily="34" charset="0"/>
                <a:cs typeface="Tahoma" panose="020B0604030504040204" pitchFamily="34" charset="0"/>
              </a:rPr>
              <a:t>                   ИЛИ</a:t>
            </a:r>
          </a:p>
          <a:p>
            <a:pPr marL="342900" lvl="0" indent="-342900" algn="l">
              <a:lnSpc>
                <a:spcPct val="119000"/>
              </a:lnSpc>
              <a:spcAft>
                <a:spcPts val="800"/>
              </a:spcAft>
              <a:buFont typeface="Calibri" panose="020F0502020204030204" pitchFamily="34" charset="0"/>
              <a:buChar char="-"/>
            </a:pPr>
            <a:r>
              <a:rPr lang="ru-RU" b="1" u="none" dirty="0">
                <a:latin typeface="Calibri" panose="020F0502020204030204" pitchFamily="34" charset="0"/>
                <a:ea typeface="Tahoma" panose="020B0604030504040204" pitchFamily="34" charset="0"/>
                <a:cs typeface="Tahoma" panose="020B0604030504040204" pitchFamily="34" charset="0"/>
              </a:rPr>
              <a:t>Не являются неожиданными</a:t>
            </a:r>
          </a:p>
        </p:txBody>
      </p:sp>
      <p:sp>
        <p:nvSpPr>
          <p:cNvPr id="21" name="Rectangle 20"/>
          <p:cNvSpPr/>
          <p:nvPr/>
        </p:nvSpPr>
        <p:spPr>
          <a:xfrm>
            <a:off x="1234305" y="867030"/>
            <a:ext cx="1377301" cy="341632"/>
          </a:xfrm>
          <a:prstGeom prst="rect">
            <a:avLst/>
          </a:prstGeom>
        </p:spPr>
        <p:txBody>
          <a:bodyPr wrap="none">
            <a:spAutoFit/>
          </a:bodyPr>
          <a:lstStyle/>
          <a:p>
            <a:r>
              <a:rPr lang="ru-RU" sz="1800" b="1" u="none">
                <a:solidFill>
                  <a:srgbClr val="69AE23"/>
                </a:solidFill>
                <a:latin typeface="Arial" charset="0"/>
              </a:rPr>
              <a:t>Определения</a:t>
            </a:r>
          </a:p>
        </p:txBody>
      </p:sp>
      <p:sp>
        <p:nvSpPr>
          <p:cNvPr id="22" name="TextBox 21"/>
          <p:cNvSpPr txBox="1"/>
          <p:nvPr/>
        </p:nvSpPr>
        <p:spPr>
          <a:xfrm>
            <a:off x="4598564" y="4989382"/>
            <a:ext cx="3645405" cy="1536062"/>
          </a:xfrm>
          <a:prstGeom prst="rect">
            <a:avLst/>
          </a:prstGeom>
          <a:noFill/>
        </p:spPr>
        <p:txBody>
          <a:bodyPr wrap="square" rtlCol="0">
            <a:spAutoFit/>
          </a:bodyPr>
          <a:lstStyle/>
          <a:p>
            <a:pPr>
              <a:lnSpc>
                <a:spcPct val="119000"/>
              </a:lnSpc>
              <a:spcAft>
                <a:spcPts val="800"/>
              </a:spcAft>
            </a:pPr>
            <a:r>
              <a:rPr lang="ru-RU" b="1" u="none" dirty="0">
                <a:latin typeface="Calibri" panose="020F0502020204030204" pitchFamily="34" charset="0"/>
                <a:ea typeface="Tahoma" panose="020B0604030504040204" pitchFamily="34" charset="0"/>
                <a:cs typeface="Tahoma" panose="020B0604030504040204" pitchFamily="34" charset="0"/>
              </a:rPr>
              <a:t>События - случаи/очаги/вспышки/инциденты, возникающие в одной или нескольких странах и которые оказывают или могут оказывать влияние на общественное здоровье и быть значимыми для вашей целевой группы населения </a:t>
            </a:r>
          </a:p>
          <a:p>
            <a:pPr>
              <a:lnSpc>
                <a:spcPct val="119000"/>
              </a:lnSpc>
              <a:spcAft>
                <a:spcPts val="800"/>
              </a:spcAft>
            </a:pPr>
            <a:r>
              <a:rPr lang="ru-RU" b="1" u="none" dirty="0">
                <a:latin typeface="Calibri" panose="020F0502020204030204" pitchFamily="34" charset="0"/>
                <a:ea typeface="Tahoma" panose="020B0604030504040204" pitchFamily="34" charset="0"/>
                <a:cs typeface="Tahoma" panose="020B0604030504040204" pitchFamily="34" charset="0"/>
              </a:rPr>
              <a:t>Они непривычны или </a:t>
            </a:r>
            <a:r>
              <a:rPr lang="ru-RU" b="1" u="none" dirty="0" err="1">
                <a:latin typeface="Calibri" panose="020F0502020204030204" pitchFamily="34" charset="0"/>
                <a:ea typeface="Tahoma" panose="020B0604030504040204" pitchFamily="34" charset="0"/>
                <a:cs typeface="Tahoma" panose="020B0604030504040204" pitchFamily="34" charset="0"/>
              </a:rPr>
              <a:t>неожиданны</a:t>
            </a:r>
            <a:r>
              <a:rPr lang="ru-RU" b="1" u="none" dirty="0">
                <a:latin typeface="Calibri" panose="020F0502020204030204" pitchFamily="34" charset="0"/>
                <a:ea typeface="Tahoma" panose="020B0604030504040204" pitchFamily="34" charset="0"/>
                <a:cs typeface="Tahoma" panose="020B0604030504040204" pitchFamily="34" charset="0"/>
              </a:rPr>
              <a:t>.</a:t>
            </a:r>
          </a:p>
        </p:txBody>
      </p:sp>
      <p:sp>
        <p:nvSpPr>
          <p:cNvPr id="23" name="TextBox 22"/>
          <p:cNvSpPr txBox="1"/>
          <p:nvPr/>
        </p:nvSpPr>
        <p:spPr>
          <a:xfrm>
            <a:off x="8596030" y="2566079"/>
            <a:ext cx="2122888" cy="2055756"/>
          </a:xfrm>
          <a:prstGeom prst="rect">
            <a:avLst/>
          </a:prstGeom>
          <a:noFill/>
        </p:spPr>
        <p:txBody>
          <a:bodyPr wrap="square" rtlCol="0">
            <a:spAutoFit/>
          </a:bodyPr>
          <a:lstStyle/>
          <a:p>
            <a:pPr>
              <a:lnSpc>
                <a:spcPct val="119000"/>
              </a:lnSpc>
              <a:spcAft>
                <a:spcPts val="800"/>
              </a:spcAft>
            </a:pPr>
            <a:r>
              <a:rPr lang="ru-RU" b="1" u="none" dirty="0">
                <a:latin typeface="Calibri" panose="020F0502020204030204" pitchFamily="34" charset="0"/>
                <a:ea typeface="Tahoma" panose="020B0604030504040204" pitchFamily="34" charset="0"/>
                <a:cs typeface="Tahoma" panose="020B0604030504040204" pitchFamily="34" charset="0"/>
              </a:rPr>
              <a:t>Угрозы – это события, отвечающие критериям СРПР или ММСП, либо считающиеся высоко актуальными для вашей целевой группы населения в силу высокого внимания со стороны СМИ или особых факторов</a:t>
            </a:r>
          </a:p>
        </p:txBody>
      </p:sp>
      <p:sp>
        <p:nvSpPr>
          <p:cNvPr id="3" name="TextBox 2"/>
          <p:cNvSpPr txBox="1"/>
          <p:nvPr/>
        </p:nvSpPr>
        <p:spPr>
          <a:xfrm>
            <a:off x="630145" y="5409220"/>
            <a:ext cx="3645405" cy="424732"/>
          </a:xfrm>
          <a:prstGeom prst="rect">
            <a:avLst/>
          </a:prstGeom>
          <a:noFill/>
        </p:spPr>
        <p:txBody>
          <a:bodyPr wrap="square" rtlCol="0">
            <a:spAutoFit/>
          </a:bodyPr>
          <a:lstStyle/>
          <a:p>
            <a:r>
              <a:rPr lang="ru-RU"/>
              <a:t>Здесь зеленые круги должны открываться всплывающими окнами с примерами</a:t>
            </a:r>
          </a:p>
        </p:txBody>
      </p:sp>
      <p:sp>
        <p:nvSpPr>
          <p:cNvPr id="5" name="Rounded Rectangular Callout 4"/>
          <p:cNvSpPr/>
          <p:nvPr/>
        </p:nvSpPr>
        <p:spPr bwMode="auto">
          <a:xfrm>
            <a:off x="6975850" y="3023955"/>
            <a:ext cx="1530170" cy="585065"/>
          </a:xfrm>
          <a:prstGeom prst="wedgeRoundRectCallout">
            <a:avLst>
              <a:gd name="adj1" fmla="val 73161"/>
              <a:gd name="adj2" fmla="val -18901"/>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24" name="Rounded Rectangular Callout 23"/>
          <p:cNvSpPr/>
          <p:nvPr/>
        </p:nvSpPr>
        <p:spPr bwMode="auto">
          <a:xfrm>
            <a:off x="6976200" y="3023955"/>
            <a:ext cx="1501108" cy="585065"/>
          </a:xfrm>
          <a:prstGeom prst="wedgeRoundRectCallout">
            <a:avLst>
              <a:gd name="adj1" fmla="val 89968"/>
              <a:gd name="adj2" fmla="val -54718"/>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r>
              <a:rPr lang="ru-RU" sz="1050" dirty="0"/>
              <a:t>Ссылка на блок </a:t>
            </a:r>
            <a:br>
              <a:rPr lang="en-US" sz="1050" dirty="0"/>
            </a:br>
            <a:r>
              <a:rPr lang="ru-RU" sz="1050" dirty="0"/>
              <a:t>«Фильтрация»</a:t>
            </a:r>
          </a:p>
        </p:txBody>
      </p:sp>
    </p:spTree>
    <p:extLst>
      <p:ext uri="{BB962C8B-B14F-4D97-AF65-F5344CB8AC3E}">
        <p14:creationId xmlns:p14="http://schemas.microsoft.com/office/powerpoint/2010/main" val="3323056487"/>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608244" y="1368619"/>
            <a:ext cx="7371830" cy="4878358"/>
            <a:chOff x="-953992" y="1527765"/>
            <a:chExt cx="6274301" cy="4878358"/>
          </a:xfrm>
        </p:grpSpPr>
        <p:sp>
          <p:nvSpPr>
            <p:cNvPr id="5" name="Shape 4"/>
            <p:cNvSpPr/>
            <p:nvPr/>
          </p:nvSpPr>
          <p:spPr>
            <a:xfrm rot="4396374">
              <a:off x="884466" y="2947175"/>
              <a:ext cx="4334759" cy="1688453"/>
            </a:xfrm>
            <a:prstGeom prst="swooshArrow">
              <a:avLst>
                <a:gd name="adj1" fmla="val 16310"/>
                <a:gd name="adj2" fmla="val 31370"/>
              </a:avLst>
            </a:prstGeom>
            <a:solidFill>
              <a:schemeClr val="accent1">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9" name="Freeform 8"/>
            <p:cNvSpPr/>
            <p:nvPr/>
          </p:nvSpPr>
          <p:spPr>
            <a:xfrm>
              <a:off x="-953992" y="1527765"/>
              <a:ext cx="3369778" cy="799288"/>
            </a:xfrm>
            <a:custGeom>
              <a:avLst/>
              <a:gdLst>
                <a:gd name="connsiteX0" fmla="*/ 0 w 2033190"/>
                <a:gd name="connsiteY0" fmla="*/ 0 h 799288"/>
                <a:gd name="connsiteX1" fmla="*/ 2033190 w 2033190"/>
                <a:gd name="connsiteY1" fmla="*/ 0 h 799288"/>
                <a:gd name="connsiteX2" fmla="*/ 2033190 w 2033190"/>
                <a:gd name="connsiteY2" fmla="*/ 799288 h 799288"/>
                <a:gd name="connsiteX3" fmla="*/ 0 w 2033190"/>
                <a:gd name="connsiteY3" fmla="*/ 799288 h 799288"/>
                <a:gd name="connsiteX4" fmla="*/ 0 w 2033190"/>
                <a:gd name="connsiteY4" fmla="*/ 0 h 799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3190" h="799288">
                  <a:moveTo>
                    <a:pt x="0" y="0"/>
                  </a:moveTo>
                  <a:lnTo>
                    <a:pt x="2033190" y="0"/>
                  </a:lnTo>
                  <a:lnTo>
                    <a:pt x="2033190" y="799288"/>
                  </a:lnTo>
                  <a:lnTo>
                    <a:pt x="0" y="79928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b" anchorCtr="0">
              <a:noAutofit/>
            </a:bodyPr>
            <a:lstStyle/>
            <a:p>
              <a:pPr lvl="0" algn="ctr" defTabSz="2133600">
                <a:lnSpc>
                  <a:spcPct val="90000"/>
                </a:lnSpc>
                <a:spcBef>
                  <a:spcPct val="0"/>
                </a:spcBef>
                <a:spcAft>
                  <a:spcPct val="35000"/>
                </a:spcAft>
              </a:pPr>
              <a:r>
                <a:rPr lang="ru-RU" sz="4800" dirty="0"/>
                <a:t>Сигналы</a:t>
              </a:r>
            </a:p>
          </p:txBody>
        </p:sp>
        <p:sp>
          <p:nvSpPr>
            <p:cNvPr id="10" name="Freeform 9"/>
            <p:cNvSpPr/>
            <p:nvPr/>
          </p:nvSpPr>
          <p:spPr>
            <a:xfrm>
              <a:off x="556500" y="3513998"/>
              <a:ext cx="2417848" cy="799288"/>
            </a:xfrm>
            <a:custGeom>
              <a:avLst/>
              <a:gdLst>
                <a:gd name="connsiteX0" fmla="*/ 0 w 2417848"/>
                <a:gd name="connsiteY0" fmla="*/ 0 h 799288"/>
                <a:gd name="connsiteX1" fmla="*/ 2417848 w 2417848"/>
                <a:gd name="connsiteY1" fmla="*/ 0 h 799288"/>
                <a:gd name="connsiteX2" fmla="*/ 2417848 w 2417848"/>
                <a:gd name="connsiteY2" fmla="*/ 799288 h 799288"/>
                <a:gd name="connsiteX3" fmla="*/ 0 w 2417848"/>
                <a:gd name="connsiteY3" fmla="*/ 799288 h 799288"/>
                <a:gd name="connsiteX4" fmla="*/ 0 w 2417848"/>
                <a:gd name="connsiteY4" fmla="*/ 0 h 799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7848" h="799288">
                  <a:moveTo>
                    <a:pt x="0" y="0"/>
                  </a:moveTo>
                  <a:lnTo>
                    <a:pt x="2417848" y="0"/>
                  </a:lnTo>
                  <a:lnTo>
                    <a:pt x="2417848" y="799288"/>
                  </a:lnTo>
                  <a:lnTo>
                    <a:pt x="0" y="79928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ctr" anchorCtr="0">
              <a:noAutofit/>
            </a:bodyPr>
            <a:lstStyle/>
            <a:p>
              <a:pPr lvl="0" algn="l" defTabSz="2133600">
                <a:lnSpc>
                  <a:spcPct val="90000"/>
                </a:lnSpc>
                <a:spcBef>
                  <a:spcPct val="0"/>
                </a:spcBef>
                <a:spcAft>
                  <a:spcPct val="35000"/>
                </a:spcAft>
              </a:pPr>
              <a:r>
                <a:rPr lang="ru-RU" sz="4800"/>
                <a:t>События</a:t>
              </a:r>
            </a:p>
          </p:txBody>
        </p:sp>
        <p:sp>
          <p:nvSpPr>
            <p:cNvPr id="11" name="Freeform 10"/>
            <p:cNvSpPr/>
            <p:nvPr/>
          </p:nvSpPr>
          <p:spPr>
            <a:xfrm>
              <a:off x="2572754" y="5606835"/>
              <a:ext cx="2747555" cy="799288"/>
            </a:xfrm>
            <a:custGeom>
              <a:avLst/>
              <a:gdLst>
                <a:gd name="connsiteX0" fmla="*/ 0 w 2747555"/>
                <a:gd name="connsiteY0" fmla="*/ 0 h 799288"/>
                <a:gd name="connsiteX1" fmla="*/ 2747555 w 2747555"/>
                <a:gd name="connsiteY1" fmla="*/ 0 h 799288"/>
                <a:gd name="connsiteX2" fmla="*/ 2747555 w 2747555"/>
                <a:gd name="connsiteY2" fmla="*/ 799288 h 799288"/>
                <a:gd name="connsiteX3" fmla="*/ 0 w 2747555"/>
                <a:gd name="connsiteY3" fmla="*/ 799288 h 799288"/>
                <a:gd name="connsiteX4" fmla="*/ 0 w 2747555"/>
                <a:gd name="connsiteY4" fmla="*/ 0 h 799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7555" h="799288">
                  <a:moveTo>
                    <a:pt x="0" y="0"/>
                  </a:moveTo>
                  <a:lnTo>
                    <a:pt x="2747555" y="0"/>
                  </a:lnTo>
                  <a:lnTo>
                    <a:pt x="2747555" y="799288"/>
                  </a:lnTo>
                  <a:lnTo>
                    <a:pt x="0" y="79928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t" anchorCtr="0">
              <a:noAutofit/>
            </a:bodyPr>
            <a:lstStyle/>
            <a:p>
              <a:pPr lvl="0" algn="ctr" defTabSz="2133600">
                <a:lnSpc>
                  <a:spcPct val="90000"/>
                </a:lnSpc>
                <a:spcBef>
                  <a:spcPct val="0"/>
                </a:spcBef>
                <a:spcAft>
                  <a:spcPct val="35000"/>
                </a:spcAft>
              </a:pPr>
              <a:r>
                <a:rPr lang="ru-RU" sz="4800" dirty="0"/>
                <a:t>Угрозы</a:t>
              </a:r>
            </a:p>
          </p:txBody>
        </p:sp>
      </p:grpSp>
      <p:sp>
        <p:nvSpPr>
          <p:cNvPr id="3" name="TextBox 2"/>
          <p:cNvSpPr txBox="1"/>
          <p:nvPr/>
        </p:nvSpPr>
        <p:spPr>
          <a:xfrm>
            <a:off x="720155" y="879349"/>
            <a:ext cx="3735415" cy="341632"/>
          </a:xfrm>
          <a:prstGeom prst="rect">
            <a:avLst/>
          </a:prstGeom>
          <a:noFill/>
        </p:spPr>
        <p:txBody>
          <a:bodyPr wrap="square" rtlCol="0">
            <a:spAutoFit/>
          </a:bodyPr>
          <a:lstStyle/>
          <a:p>
            <a:pPr algn="l">
              <a:spcBef>
                <a:spcPct val="50000"/>
              </a:spcBef>
            </a:pPr>
            <a:r>
              <a:rPr lang="ru-RU" sz="1800" b="1" u="none">
                <a:solidFill>
                  <a:srgbClr val="69AE23"/>
                </a:solidFill>
                <a:latin typeface="Arial" charset="0"/>
              </a:rPr>
              <a:t>Процесс ЭА</a:t>
            </a:r>
          </a:p>
        </p:txBody>
      </p:sp>
      <p:sp>
        <p:nvSpPr>
          <p:cNvPr id="7" name="Shape 6"/>
          <p:cNvSpPr/>
          <p:nvPr/>
        </p:nvSpPr>
        <p:spPr>
          <a:xfrm rot="7367030">
            <a:off x="3153317" y="2316016"/>
            <a:ext cx="1401628" cy="863775"/>
          </a:xfrm>
          <a:prstGeom prst="swooshArrow">
            <a:avLst>
              <a:gd name="adj1" fmla="val 16310"/>
              <a:gd name="adj2" fmla="val 31370"/>
            </a:avLst>
          </a:prstGeom>
          <a:gradFill>
            <a:gsLst>
              <a:gs pos="0">
                <a:schemeClr val="accent1">
                  <a:lumMod val="5000"/>
                  <a:lumOff val="95000"/>
                </a:schemeClr>
              </a:gs>
              <a:gs pos="74000">
                <a:schemeClr val="accent1">
                  <a:lumMod val="45000"/>
                  <a:lumOff val="55000"/>
                </a:schemeClr>
              </a:gs>
              <a:gs pos="0">
                <a:schemeClr val="accent1">
                  <a:lumMod val="45000"/>
                  <a:lumOff val="55000"/>
                </a:schemeClr>
              </a:gs>
              <a:gs pos="100000">
                <a:schemeClr val="accent1">
                  <a:lumMod val="30000"/>
                  <a:lumOff val="70000"/>
                </a:schemeClr>
              </a:gs>
            </a:gsLst>
            <a:lin ang="5400000" scaled="1"/>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8" name="Shape 7"/>
          <p:cNvSpPr/>
          <p:nvPr/>
        </p:nvSpPr>
        <p:spPr>
          <a:xfrm rot="5400000">
            <a:off x="4024390" y="3679822"/>
            <a:ext cx="1357414" cy="2115235"/>
          </a:xfrm>
          <a:prstGeom prst="swooshArrow">
            <a:avLst>
              <a:gd name="adj1" fmla="val 13896"/>
              <a:gd name="adj2" fmla="val 31370"/>
            </a:avLst>
          </a:prstGeom>
          <a:solidFill>
            <a:schemeClr val="accent1">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grpSp>
        <p:nvGrpSpPr>
          <p:cNvPr id="12" name="Group 11"/>
          <p:cNvGrpSpPr/>
          <p:nvPr/>
        </p:nvGrpSpPr>
        <p:grpSpPr>
          <a:xfrm rot="19225053">
            <a:off x="6896120" y="1750562"/>
            <a:ext cx="2106708" cy="3319501"/>
            <a:chOff x="8637247" y="1350447"/>
            <a:chExt cx="2032580" cy="4983887"/>
          </a:xfrm>
        </p:grpSpPr>
        <p:sp>
          <p:nvSpPr>
            <p:cNvPr id="13" name="Freccia in giù 37"/>
            <p:cNvSpPr/>
            <p:nvPr/>
          </p:nvSpPr>
          <p:spPr bwMode="auto">
            <a:xfrm flipH="1">
              <a:off x="10028408" y="1808820"/>
              <a:ext cx="630238" cy="3991848"/>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14" name="Text Box 2"/>
            <p:cNvSpPr txBox="1">
              <a:spLocks noChangeArrowheads="1"/>
            </p:cNvSpPr>
            <p:nvPr/>
          </p:nvSpPr>
          <p:spPr bwMode="auto">
            <a:xfrm rot="5400000">
              <a:off x="8616905" y="3718752"/>
              <a:ext cx="3651132" cy="454712"/>
            </a:xfrm>
            <a:prstGeom prst="rect">
              <a:avLst/>
            </a:prstGeom>
            <a:noFill/>
            <a:ln w="9525">
              <a:noFill/>
              <a:miter lim="800000"/>
              <a:headEnd/>
              <a:tailEnd/>
            </a:ln>
          </p:spPr>
          <p:txBody>
            <a:bodyPr wrap="square" anchor="ctr">
              <a:spAutoFit/>
            </a:bodyPr>
            <a:lstStyle/>
            <a:p>
              <a:pPr>
                <a:lnSpc>
                  <a:spcPct val="100000"/>
                </a:lnSpc>
                <a:spcBef>
                  <a:spcPct val="0"/>
                </a:spcBef>
              </a:pPr>
              <a:r>
                <a:rPr lang="ru-RU" sz="1800" b="1" u="none" dirty="0">
                  <a:solidFill>
                    <a:srgbClr val="000000"/>
                  </a:solidFill>
                  <a:latin typeface="Arial" charset="0"/>
                </a:rPr>
                <a:t>Линейный процесс</a:t>
              </a:r>
            </a:p>
          </p:txBody>
        </p:sp>
        <p:sp>
          <p:nvSpPr>
            <p:cNvPr id="15" name="Text Box 2"/>
            <p:cNvSpPr txBox="1">
              <a:spLocks noChangeArrowheads="1"/>
            </p:cNvSpPr>
            <p:nvPr/>
          </p:nvSpPr>
          <p:spPr bwMode="auto">
            <a:xfrm rot="5400000">
              <a:off x="8206788" y="3853330"/>
              <a:ext cx="2160241" cy="369333"/>
            </a:xfrm>
            <a:prstGeom prst="rect">
              <a:avLst/>
            </a:prstGeom>
            <a:noFill/>
            <a:ln w="9525">
              <a:noFill/>
              <a:miter lim="800000"/>
              <a:headEnd/>
              <a:tailEnd/>
            </a:ln>
          </p:spPr>
          <p:txBody>
            <a:bodyPr wrap="square" anchor="ctr">
              <a:spAutoFit/>
            </a:bodyPr>
            <a:lstStyle/>
            <a:p>
              <a:pPr>
                <a:lnSpc>
                  <a:spcPct val="100000"/>
                </a:lnSpc>
                <a:spcBef>
                  <a:spcPct val="0"/>
                </a:spcBef>
              </a:pPr>
              <a:r>
                <a:rPr lang="ru-RU" sz="1800" b="1" u="none" dirty="0">
                  <a:solidFill>
                    <a:srgbClr val="000000"/>
                  </a:solidFill>
                  <a:latin typeface="Arial" charset="0"/>
                </a:rPr>
                <a:t>Итерационный процесс</a:t>
              </a:r>
            </a:p>
          </p:txBody>
        </p:sp>
        <p:sp>
          <p:nvSpPr>
            <p:cNvPr id="16" name="Ovale 53"/>
            <p:cNvSpPr/>
            <p:nvPr/>
          </p:nvSpPr>
          <p:spPr bwMode="auto">
            <a:xfrm rot="5237147">
              <a:off x="9671751" y="3883792"/>
              <a:ext cx="360039" cy="377689"/>
            </a:xfrm>
            <a:prstGeom prst="ellipse">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marL="0" marR="0" indent="0" defTabSz="914400" eaLnBrk="1" latinLnBrk="0" hangingPunct="1">
                <a:buClrTx/>
                <a:buSzTx/>
                <a:buFontTx/>
                <a:buNone/>
                <a:tabLst/>
                <a:defRPr/>
              </a:pPr>
              <a:endParaRPr lang="it-IT">
                <a:ln>
                  <a:solidFill>
                    <a:srgbClr val="69AE23"/>
                  </a:solidFill>
                </a:ln>
              </a:endParaRPr>
            </a:p>
          </p:txBody>
        </p:sp>
        <p:sp>
          <p:nvSpPr>
            <p:cNvPr id="17" name="Rettangolo 59"/>
            <p:cNvSpPr/>
            <p:nvPr/>
          </p:nvSpPr>
          <p:spPr bwMode="auto">
            <a:xfrm rot="7937147">
              <a:off x="8642403" y="4149312"/>
              <a:ext cx="315035" cy="315035"/>
            </a:xfrm>
            <a:prstGeom prst="rect">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a:ln>
                  <a:solidFill>
                    <a:srgbClr val="69AE23"/>
                  </a:solidFill>
                </a:ln>
              </a:endParaRPr>
            </a:p>
          </p:txBody>
        </p:sp>
        <p:sp>
          <p:nvSpPr>
            <p:cNvPr id="18" name="Freccia a inversione 58"/>
            <p:cNvSpPr/>
            <p:nvPr/>
          </p:nvSpPr>
          <p:spPr bwMode="auto">
            <a:xfrm>
              <a:off x="8637247" y="2645737"/>
              <a:ext cx="1398944" cy="1215136"/>
            </a:xfrm>
            <a:prstGeom prst="uturnArrow">
              <a:avLst>
                <a:gd name="adj1" fmla="val 25000"/>
                <a:gd name="adj2" fmla="val 25000"/>
                <a:gd name="adj3" fmla="val 25000"/>
                <a:gd name="adj4" fmla="val 43750"/>
                <a:gd name="adj5" fmla="val 86005"/>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marL="0" marR="0" indent="0" defTabSz="914400" eaLnBrk="1" latinLnBrk="0" hangingPunct="1">
                <a:buClrTx/>
                <a:buSzTx/>
                <a:buFontTx/>
                <a:buNone/>
                <a:tabLst/>
                <a:defRPr/>
              </a:pPr>
              <a:endParaRPr lang="it-IT">
                <a:ln>
                  <a:solidFill>
                    <a:srgbClr val="69AE23"/>
                  </a:solidFill>
                </a:ln>
              </a:endParaRPr>
            </a:p>
          </p:txBody>
        </p:sp>
        <p:sp>
          <p:nvSpPr>
            <p:cNvPr id="19" name="Freccia a inversione 49"/>
            <p:cNvSpPr/>
            <p:nvPr/>
          </p:nvSpPr>
          <p:spPr bwMode="auto">
            <a:xfrm rot="10800000">
              <a:off x="8644713" y="4454754"/>
              <a:ext cx="1260140" cy="1215136"/>
            </a:xfrm>
            <a:prstGeom prst="uturnArrow">
              <a:avLst>
                <a:gd name="adj1" fmla="val 25000"/>
                <a:gd name="adj2" fmla="val 25000"/>
                <a:gd name="adj3" fmla="val 25000"/>
                <a:gd name="adj4" fmla="val 43750"/>
                <a:gd name="adj5" fmla="val 86005"/>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marL="0" marR="0" indent="0" defTabSz="914400" eaLnBrk="1" latinLnBrk="0" hangingPunct="1">
                <a:buClrTx/>
                <a:buSzTx/>
                <a:buFontTx/>
                <a:buNone/>
                <a:tabLst/>
                <a:defRPr/>
              </a:pPr>
              <a:endParaRPr lang="it-IT">
                <a:ln>
                  <a:solidFill>
                    <a:srgbClr val="69AE23"/>
                  </a:solidFill>
                </a:ln>
              </a:endParaRPr>
            </a:p>
          </p:txBody>
        </p:sp>
        <p:sp>
          <p:nvSpPr>
            <p:cNvPr id="20" name="Rettangolo 59"/>
            <p:cNvSpPr/>
            <p:nvPr/>
          </p:nvSpPr>
          <p:spPr bwMode="auto">
            <a:xfrm rot="7937147">
              <a:off x="10191196" y="6019299"/>
              <a:ext cx="315035" cy="315035"/>
            </a:xfrm>
            <a:prstGeom prst="rect">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a:ln>
                  <a:solidFill>
                    <a:srgbClr val="69AE23"/>
                  </a:solidFill>
                </a:ln>
              </a:endParaRPr>
            </a:p>
          </p:txBody>
        </p:sp>
        <p:sp>
          <p:nvSpPr>
            <p:cNvPr id="21" name="Ovale 53"/>
            <p:cNvSpPr/>
            <p:nvPr/>
          </p:nvSpPr>
          <p:spPr bwMode="auto">
            <a:xfrm rot="5237147">
              <a:off x="10162882" y="1350447"/>
              <a:ext cx="360040" cy="360040"/>
            </a:xfrm>
            <a:prstGeom prst="ellipse">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marL="0" marR="0" indent="0" defTabSz="914400" eaLnBrk="1" latinLnBrk="0" hangingPunct="1">
                <a:buClrTx/>
                <a:buSzTx/>
                <a:buFontTx/>
                <a:buNone/>
                <a:tabLst/>
                <a:defRPr/>
              </a:pPr>
              <a:endParaRPr lang="it-IT">
                <a:ln>
                  <a:solidFill>
                    <a:srgbClr val="69AE23"/>
                  </a:solidFill>
                </a:ln>
              </a:endParaRPr>
            </a:p>
          </p:txBody>
        </p:sp>
      </p:grpSp>
      <p:sp>
        <p:nvSpPr>
          <p:cNvPr id="23" name="Rectangle 22"/>
          <p:cNvSpPr/>
          <p:nvPr/>
        </p:nvSpPr>
        <p:spPr>
          <a:xfrm rot="3042920">
            <a:off x="6815105" y="2264470"/>
            <a:ext cx="4485805" cy="535531"/>
          </a:xfrm>
          <a:prstGeom prst="rect">
            <a:avLst/>
          </a:prstGeom>
          <a:noFill/>
        </p:spPr>
        <p:txBody>
          <a:bodyPr wrap="square" lIns="91440" tIns="45720" rIns="91440" bIns="45720">
            <a:spAutoFit/>
          </a:bodyPr>
          <a:lstStyle/>
          <a:p>
            <a:r>
              <a:rPr lang="ru-RU" sz="3200" dirty="0"/>
              <a:t>документирование</a:t>
            </a:r>
          </a:p>
        </p:txBody>
      </p:sp>
    </p:spTree>
    <p:extLst>
      <p:ext uri="{BB962C8B-B14F-4D97-AF65-F5344CB8AC3E}">
        <p14:creationId xmlns:p14="http://schemas.microsoft.com/office/powerpoint/2010/main" val="249486297"/>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ru-RU" sz="1800" b="1" u="none">
                <a:solidFill>
                  <a:srgbClr val="69AE23"/>
                </a:solidFill>
                <a:latin typeface="Arial" charset="0"/>
              </a:rPr>
              <a:t>Вопросы</a:t>
            </a:r>
          </a:p>
        </p:txBody>
      </p:sp>
      <p:sp>
        <p:nvSpPr>
          <p:cNvPr id="2" name="TextBox 1"/>
          <p:cNvSpPr txBox="1"/>
          <p:nvPr/>
        </p:nvSpPr>
        <p:spPr>
          <a:xfrm>
            <a:off x="720155" y="1448780"/>
            <a:ext cx="2475275" cy="2622256"/>
          </a:xfrm>
          <a:prstGeom prst="rect">
            <a:avLst/>
          </a:prstGeom>
          <a:noFill/>
        </p:spPr>
        <p:txBody>
          <a:bodyPr wrap="square" rtlCol="0">
            <a:spAutoFit/>
          </a:bodyPr>
          <a:lstStyle/>
          <a:p>
            <a:endParaRPr lang="en-GB" dirty="0"/>
          </a:p>
          <a:p>
            <a:r>
              <a:rPr lang="ru-RU" u="none"/>
              <a:t>Тест 1</a:t>
            </a:r>
          </a:p>
          <a:p>
            <a:r>
              <a:rPr lang="ru-RU" b="1" u="none"/>
              <a:t>Какова цель эпидемического анализа?</a:t>
            </a:r>
            <a:r>
              <a:rPr lang="ru-RU"/>
              <a:t> </a:t>
            </a:r>
          </a:p>
          <a:p>
            <a:pPr lvl="0"/>
            <a:r>
              <a:rPr lang="ru-RU"/>
              <a:t>Раннее обнаружение вспышек</a:t>
            </a:r>
          </a:p>
          <a:p>
            <a:r>
              <a:rPr lang="ru-RU"/>
              <a:t>Неверный ответ</a:t>
            </a:r>
          </a:p>
          <a:p>
            <a:pPr lvl="0"/>
            <a:r>
              <a:rPr lang="ru-RU"/>
              <a:t>Сокращение традиционных механизмов надзора</a:t>
            </a:r>
          </a:p>
          <a:p>
            <a:r>
              <a:rPr lang="ru-RU"/>
              <a:t>Неверный ответ</a:t>
            </a:r>
          </a:p>
          <a:p>
            <a:pPr lvl="0"/>
            <a:r>
              <a:rPr lang="ru-RU"/>
              <a:t>Обеспечение своевременного реагирования</a:t>
            </a:r>
          </a:p>
          <a:p>
            <a:r>
              <a:rPr lang="ru-RU"/>
              <a:t>Неверный ответ</a:t>
            </a:r>
          </a:p>
          <a:p>
            <a:pPr lvl="0"/>
            <a:r>
              <a:rPr lang="ru-RU"/>
              <a:t>Все вышеперечисленное</a:t>
            </a:r>
          </a:p>
          <a:p>
            <a:r>
              <a:rPr lang="ru-RU"/>
              <a:t>Верный ответ</a:t>
            </a:r>
          </a:p>
        </p:txBody>
      </p:sp>
      <p:sp>
        <p:nvSpPr>
          <p:cNvPr id="3" name="TextBox 2"/>
          <p:cNvSpPr txBox="1"/>
          <p:nvPr/>
        </p:nvSpPr>
        <p:spPr>
          <a:xfrm>
            <a:off x="6930845" y="1448780"/>
            <a:ext cx="2160240" cy="3527119"/>
          </a:xfrm>
          <a:prstGeom prst="rect">
            <a:avLst/>
          </a:prstGeom>
          <a:noFill/>
        </p:spPr>
        <p:txBody>
          <a:bodyPr wrap="square" rtlCol="0">
            <a:spAutoFit/>
          </a:bodyPr>
          <a:lstStyle/>
          <a:p>
            <a:endParaRPr lang="en-GB" dirty="0"/>
          </a:p>
          <a:p>
            <a:r>
              <a:rPr lang="ru-RU" u="none"/>
              <a:t>Тест 2</a:t>
            </a:r>
          </a:p>
          <a:p>
            <a:r>
              <a:rPr lang="ru-RU" b="1" u="none"/>
              <a:t>Первые три этапа процесса ЭА – это:</a:t>
            </a:r>
          </a:p>
          <a:p>
            <a:r>
              <a:rPr lang="ru-RU"/>
              <a:t> </a:t>
            </a:r>
          </a:p>
          <a:p>
            <a:pPr lvl="0"/>
            <a:r>
              <a:rPr lang="ru-RU"/>
              <a:t>Сканирование – Оценка – Оповещение</a:t>
            </a:r>
          </a:p>
          <a:p>
            <a:r>
              <a:rPr lang="ru-RU"/>
              <a:t>Неверный ответ</a:t>
            </a:r>
          </a:p>
          <a:p>
            <a:pPr lvl="0"/>
            <a:r>
              <a:rPr lang="ru-RU"/>
              <a:t>Скрининг – Фильтрация – Проверка</a:t>
            </a:r>
          </a:p>
          <a:p>
            <a:r>
              <a:rPr lang="ru-RU"/>
              <a:t>Верный ответ</a:t>
            </a:r>
          </a:p>
          <a:p>
            <a:pPr lvl="0"/>
            <a:r>
              <a:rPr lang="ru-RU"/>
              <a:t>Выявление – Оповещение – Мониторинг</a:t>
            </a:r>
          </a:p>
          <a:p>
            <a:r>
              <a:rPr lang="ru-RU"/>
              <a:t>Неверный ответ</a:t>
            </a:r>
          </a:p>
          <a:p>
            <a:pPr lvl="0"/>
            <a:r>
              <a:rPr lang="ru-RU"/>
              <a:t>Скрининг – Выявление – Реагирование</a:t>
            </a:r>
          </a:p>
          <a:p>
            <a:r>
              <a:rPr lang="ru-RU"/>
              <a:t>Неверный ответ</a:t>
            </a:r>
          </a:p>
          <a:p>
            <a:endParaRPr lang="en-GB" dirty="0"/>
          </a:p>
        </p:txBody>
      </p:sp>
    </p:spTree>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asellaDiTesto 5"/>
          <p:cNvSpPr txBox="1">
            <a:spLocks noChangeArrowheads="1"/>
          </p:cNvSpPr>
          <p:nvPr/>
        </p:nvSpPr>
        <p:spPr bwMode="auto">
          <a:xfrm>
            <a:off x="2333625" y="3251200"/>
            <a:ext cx="6245225" cy="708025"/>
          </a:xfrm>
          <a:prstGeom prst="rect">
            <a:avLst/>
          </a:prstGeom>
          <a:noFill/>
          <a:ln w="9525">
            <a:noFill/>
            <a:miter lim="800000"/>
            <a:headEnd/>
            <a:tailEnd/>
          </a:ln>
        </p:spPr>
        <p:txBody>
          <a:bodyPr>
            <a:spAutoFit/>
          </a:bodyPr>
          <a:lstStyle/>
          <a:p>
            <a:r>
              <a:rPr lang="ru-RU" sz="2000" u="none">
                <a:latin typeface="Tahoma" pitchFamily="34" charset="0"/>
                <a:cs typeface="Tahoma" pitchFamily="34" charset="0"/>
              </a:rPr>
              <a:t>Отлично!</a:t>
            </a:r>
          </a:p>
          <a:p>
            <a:r>
              <a:rPr lang="ru-RU" sz="2000" u="none">
                <a:latin typeface="Tahoma" pitchFamily="34" charset="0"/>
                <a:cs typeface="Tahoma" pitchFamily="34" charset="0"/>
              </a:rPr>
              <a:t>Вы завершили работу над блоком.</a:t>
            </a:r>
          </a:p>
        </p:txBody>
      </p:sp>
      <p:sp>
        <p:nvSpPr>
          <p:cNvPr id="4" name="Rettangolo 3"/>
          <p:cNvSpPr/>
          <p:nvPr/>
        </p:nvSpPr>
        <p:spPr bwMode="auto">
          <a:xfrm>
            <a:off x="938213" y="2940050"/>
            <a:ext cx="8924925" cy="137795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sp>
        <p:nvSpPr>
          <p:cNvPr id="6" name="Rectangle 3"/>
          <p:cNvSpPr txBox="1">
            <a:spLocks noChangeArrowheads="1"/>
          </p:cNvSpPr>
          <p:nvPr/>
        </p:nvSpPr>
        <p:spPr bwMode="auto">
          <a:xfrm>
            <a:off x="360363" y="2673350"/>
            <a:ext cx="1452562" cy="6223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lstStyle/>
          <a:p>
            <a:pPr marL="182563" indent="-225425" algn="l" defTabSz="820738" eaLnBrk="0" hangingPunct="0">
              <a:buClr>
                <a:srgbClr val="7FBF1A"/>
              </a:buClr>
              <a:buSzPct val="80000"/>
              <a:tabLst>
                <a:tab pos="341313" algn="l"/>
                <a:tab pos="1150938" algn="l"/>
              </a:tabLst>
              <a:defRPr/>
            </a:pPr>
            <a:r>
              <a:rPr lang="ru-RU" sz="1600" b="1" u="none">
                <a:latin typeface="Arial" charset="0"/>
                <a:cs typeface="Arial" charset="0"/>
              </a:rPr>
              <a:t>Значок</a:t>
            </a:r>
          </a:p>
          <a:p>
            <a:pPr marL="182563" indent="-225425" algn="l" defTabSz="820738" eaLnBrk="0" hangingPunct="0">
              <a:buClr>
                <a:srgbClr val="7FBF1A"/>
              </a:buClr>
              <a:buSzPct val="80000"/>
              <a:tabLst>
                <a:tab pos="341313" algn="l"/>
                <a:tab pos="1150938" algn="l"/>
              </a:tabLst>
              <a:defRPr/>
            </a:pPr>
            <a:r>
              <a:rPr lang="ru-RU" sz="1600" u="none">
                <a:latin typeface="Arial" charset="0"/>
                <a:cs typeface="Arial" charset="0"/>
              </a:rPr>
              <a:t>доска</a:t>
            </a:r>
          </a:p>
          <a:p>
            <a:pPr marL="182563" indent="-225425" algn="l" defTabSz="820738" eaLnBrk="0" hangingPunct="0">
              <a:buClr>
                <a:srgbClr val="7FBF1A"/>
              </a:buClr>
              <a:buSzPct val="80000"/>
              <a:tabLst>
                <a:tab pos="341313" algn="l"/>
                <a:tab pos="1150938" algn="l"/>
              </a:tabLst>
              <a:defRPr/>
            </a:pPr>
            <a:endParaRPr lang="it-IT" sz="1600" b="1" u="none" dirty="0">
              <a:latin typeface="Arial" charset="0"/>
              <a:cs typeface="Arial" charset="0"/>
            </a:endParaRPr>
          </a:p>
        </p:txBody>
      </p:sp>
      <p:sp>
        <p:nvSpPr>
          <p:cNvPr id="24581"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ru-RU" sz="1800" b="1" u="none">
                <a:solidFill>
                  <a:srgbClr val="69AE23"/>
                </a:solidFill>
                <a:latin typeface="Arial" charset="0"/>
              </a:rPr>
              <a:t>Заключение</a:t>
            </a:r>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asellaDiTesto 5"/>
          <p:cNvSpPr txBox="1">
            <a:spLocks noChangeArrowheads="1"/>
          </p:cNvSpPr>
          <p:nvPr/>
        </p:nvSpPr>
        <p:spPr bwMode="auto">
          <a:xfrm>
            <a:off x="1778000" y="3206750"/>
            <a:ext cx="8191500" cy="369888"/>
          </a:xfrm>
          <a:prstGeom prst="rect">
            <a:avLst/>
          </a:prstGeom>
          <a:noFill/>
          <a:ln w="9525">
            <a:noFill/>
            <a:miter lim="800000"/>
            <a:headEnd/>
            <a:tailEnd/>
          </a:ln>
        </p:spPr>
        <p:txBody>
          <a:bodyPr>
            <a:spAutoFit/>
          </a:bodyPr>
          <a:lstStyle/>
          <a:p>
            <a:pPr algn="l"/>
            <a:r>
              <a:rPr lang="ru-RU" sz="2000" u="none">
                <a:solidFill>
                  <a:schemeClr val="bg2"/>
                </a:solidFill>
                <a:latin typeface="Arial" charset="0"/>
                <a:cs typeface="Arial" charset="0"/>
              </a:rPr>
              <a:t>В данном блоке мы затронем тему:</a:t>
            </a:r>
          </a:p>
        </p:txBody>
      </p:sp>
      <p:sp>
        <p:nvSpPr>
          <p:cNvPr id="15363"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ru-RU" sz="1800" b="1" u="none">
                <a:solidFill>
                  <a:srgbClr val="69AE23"/>
                </a:solidFill>
                <a:latin typeface="Arial" charset="0"/>
              </a:rPr>
              <a:t>Добро пожаловать Блок 1 </a:t>
            </a:r>
          </a:p>
        </p:txBody>
      </p:sp>
      <p:sp>
        <p:nvSpPr>
          <p:cNvPr id="12" name="Rettangolo 11"/>
          <p:cNvSpPr/>
          <p:nvPr/>
        </p:nvSpPr>
        <p:spPr bwMode="auto">
          <a:xfrm>
            <a:off x="938213" y="2940049"/>
            <a:ext cx="8924925" cy="1884105"/>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dirty="0"/>
          </a:p>
        </p:txBody>
      </p:sp>
      <p:sp>
        <p:nvSpPr>
          <p:cNvPr id="15365" name="CasellaDiTesto 10"/>
          <p:cNvSpPr txBox="1">
            <a:spLocks noChangeArrowheads="1"/>
          </p:cNvSpPr>
          <p:nvPr/>
        </p:nvSpPr>
        <p:spPr bwMode="auto">
          <a:xfrm>
            <a:off x="1778000" y="3592513"/>
            <a:ext cx="7673125" cy="978729"/>
          </a:xfrm>
          <a:prstGeom prst="rect">
            <a:avLst/>
          </a:prstGeom>
          <a:noFill/>
          <a:ln w="9525">
            <a:noFill/>
            <a:miter lim="800000"/>
            <a:headEnd/>
            <a:tailEnd/>
          </a:ln>
        </p:spPr>
        <p:txBody>
          <a:bodyPr wrap="square">
            <a:spAutoFit/>
          </a:bodyPr>
          <a:lstStyle/>
          <a:p>
            <a:pPr algn="l"/>
            <a:r>
              <a:rPr lang="ru-RU" sz="3200" u="none">
                <a:solidFill>
                  <a:srgbClr val="69AE23"/>
                </a:solidFill>
                <a:latin typeface="MetaPro-Black" pitchFamily="50" charset="0"/>
              </a:rPr>
              <a:t>Введение и принципы эпидемического анализа</a:t>
            </a:r>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Gruppo 8"/>
          <p:cNvGrpSpPr>
            <a:grpSpLocks/>
          </p:cNvGrpSpPr>
          <p:nvPr/>
        </p:nvGrpSpPr>
        <p:grpSpPr bwMode="auto">
          <a:xfrm>
            <a:off x="5557838" y="2228850"/>
            <a:ext cx="4621212" cy="2933700"/>
            <a:chOff x="393700" y="1962150"/>
            <a:chExt cx="3911600" cy="2933700"/>
          </a:xfrm>
        </p:grpSpPr>
        <p:sp>
          <p:nvSpPr>
            <p:cNvPr id="16393" name="Rettangolo 9"/>
            <p:cNvSpPr>
              <a:spLocks noChangeArrowheads="1"/>
            </p:cNvSpPr>
            <p:nvPr/>
          </p:nvSpPr>
          <p:spPr bwMode="auto">
            <a:xfrm>
              <a:off x="393700" y="1962150"/>
              <a:ext cx="3911600" cy="400050"/>
            </a:xfrm>
            <a:prstGeom prst="rect">
              <a:avLst/>
            </a:prstGeom>
            <a:solidFill>
              <a:srgbClr val="69AE23"/>
            </a:solidFill>
            <a:ln w="28575" algn="ctr">
              <a:noFill/>
              <a:round/>
              <a:headEnd/>
              <a:tailEnd/>
            </a:ln>
          </p:spPr>
          <p:txBody>
            <a:bodyPr wrap="none" anchor="ctr"/>
            <a:lstStyle/>
            <a:p>
              <a:endParaRPr lang="it-IT"/>
            </a:p>
          </p:txBody>
        </p:sp>
        <p:sp>
          <p:nvSpPr>
            <p:cNvPr id="11" name="Rettangolo 10"/>
            <p:cNvSpPr/>
            <p:nvPr/>
          </p:nvSpPr>
          <p:spPr bwMode="auto">
            <a:xfrm>
              <a:off x="393700" y="1962150"/>
              <a:ext cx="3911600" cy="293370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grpSp>
      <p:sp>
        <p:nvSpPr>
          <p:cNvPr id="16387" name="Text Box 22"/>
          <p:cNvSpPr txBox="1">
            <a:spLocks noChangeArrowheads="1"/>
          </p:cNvSpPr>
          <p:nvPr/>
        </p:nvSpPr>
        <p:spPr bwMode="auto">
          <a:xfrm>
            <a:off x="5632450" y="2293938"/>
            <a:ext cx="4494213" cy="2062103"/>
          </a:xfrm>
          <a:prstGeom prst="rect">
            <a:avLst/>
          </a:prstGeom>
          <a:noFill/>
          <a:ln w="9525">
            <a:noFill/>
            <a:miter lim="800000"/>
            <a:headEnd/>
            <a:tailEnd/>
          </a:ln>
        </p:spPr>
        <p:txBody>
          <a:bodyPr>
            <a:spAutoFit/>
          </a:bodyPr>
          <a:lstStyle/>
          <a:p>
            <a:pPr marL="190500" indent="-187325" algn="l">
              <a:lnSpc>
                <a:spcPct val="100000"/>
              </a:lnSpc>
              <a:spcBef>
                <a:spcPct val="0"/>
              </a:spcBef>
            </a:pPr>
            <a:r>
              <a:rPr lang="ru-RU" sz="1600" b="1" u="none" noProof="1">
                <a:solidFill>
                  <a:schemeClr val="bg1"/>
                </a:solidFill>
                <a:latin typeface="Arial" charset="0"/>
              </a:rPr>
              <a:t>Цель</a:t>
            </a:r>
          </a:p>
          <a:p>
            <a:pPr marL="190500" indent="-187325" algn="l">
              <a:lnSpc>
                <a:spcPct val="100000"/>
              </a:lnSpc>
              <a:spcBef>
                <a:spcPct val="0"/>
              </a:spcBef>
            </a:pPr>
            <a:endParaRPr lang="it-IT" sz="1600" b="1" u="none" noProof="1">
              <a:latin typeface="Arial" charset="0"/>
            </a:endParaRPr>
          </a:p>
          <a:p>
            <a:pPr marL="190500" indent="-187325" algn="l">
              <a:lnSpc>
                <a:spcPct val="100000"/>
              </a:lnSpc>
              <a:spcBef>
                <a:spcPct val="0"/>
              </a:spcBef>
            </a:pPr>
            <a:r>
              <a:rPr lang="ru-RU" sz="1600" u="none" noProof="1">
                <a:latin typeface="Arial" charset="0"/>
                <a:cs typeface="Times New Roman" pitchFamily="18" charset="0"/>
              </a:rPr>
              <a:t>По завершении работы с данным блока вы поймете:</a:t>
            </a:r>
          </a:p>
          <a:p>
            <a:pPr marL="190500" indent="-187325" algn="l">
              <a:lnSpc>
                <a:spcPct val="100000"/>
              </a:lnSpc>
              <a:spcBef>
                <a:spcPct val="0"/>
              </a:spcBef>
              <a:buFontTx/>
              <a:buChar char="•"/>
            </a:pPr>
            <a:endParaRPr lang="it-IT" sz="1600" u="none" noProof="1">
              <a:latin typeface="Arial" charset="0"/>
              <a:cs typeface="Times New Roman" pitchFamily="18" charset="0"/>
            </a:endParaRPr>
          </a:p>
          <a:p>
            <a:pPr marL="190500" indent="-187325" algn="l">
              <a:lnSpc>
                <a:spcPct val="100000"/>
              </a:lnSpc>
              <a:spcBef>
                <a:spcPct val="0"/>
              </a:spcBef>
              <a:buFontTx/>
              <a:buChar char="•"/>
            </a:pPr>
            <a:r>
              <a:rPr lang="ru-RU" sz="1600" u="none">
                <a:latin typeface="Arial" charset="0"/>
                <a:cs typeface="Times New Roman" pitchFamily="18" charset="0"/>
              </a:rPr>
              <a:t>Что такое эпидемический анализ</a:t>
            </a:r>
          </a:p>
          <a:p>
            <a:pPr marL="190500" indent="-187325" algn="l">
              <a:lnSpc>
                <a:spcPct val="100000"/>
              </a:lnSpc>
              <a:spcBef>
                <a:spcPct val="0"/>
              </a:spcBef>
              <a:buFontTx/>
              <a:buChar char="•"/>
            </a:pPr>
            <a:endParaRPr lang="en-US" sz="1600" u="none" dirty="0">
              <a:latin typeface="Arial" charset="0"/>
              <a:cs typeface="Times New Roman" pitchFamily="18" charset="0"/>
            </a:endParaRPr>
          </a:p>
          <a:p>
            <a:pPr marL="190500" indent="-187325" algn="l">
              <a:lnSpc>
                <a:spcPct val="100000"/>
              </a:lnSpc>
              <a:spcBef>
                <a:spcPct val="0"/>
              </a:spcBef>
              <a:buFontTx/>
              <a:buChar char="•"/>
            </a:pPr>
            <a:endParaRPr lang="en-US" sz="1600" u="none" dirty="0">
              <a:latin typeface="Arial" charset="0"/>
              <a:cs typeface="Times New Roman" pitchFamily="18" charset="0"/>
            </a:endParaRPr>
          </a:p>
          <a:p>
            <a:pPr marL="190500" indent="-187325" algn="l">
              <a:lnSpc>
                <a:spcPct val="100000"/>
              </a:lnSpc>
              <a:spcBef>
                <a:spcPct val="0"/>
              </a:spcBef>
              <a:buFontTx/>
              <a:buChar char="•"/>
            </a:pPr>
            <a:r>
              <a:rPr lang="ru-RU" sz="1600" u="none">
                <a:latin typeface="Arial" charset="0"/>
                <a:cs typeface="Times New Roman" pitchFamily="18" charset="0"/>
              </a:rPr>
              <a:t>Каковы основные этапы процесса ЭА</a:t>
            </a:r>
          </a:p>
        </p:txBody>
      </p:sp>
      <p:grpSp>
        <p:nvGrpSpPr>
          <p:cNvPr id="16388" name="Gruppo 7"/>
          <p:cNvGrpSpPr>
            <a:grpSpLocks/>
          </p:cNvGrpSpPr>
          <p:nvPr/>
        </p:nvGrpSpPr>
        <p:grpSpPr bwMode="auto">
          <a:xfrm>
            <a:off x="465138" y="2228847"/>
            <a:ext cx="4621212" cy="3990463"/>
            <a:chOff x="393700" y="1962150"/>
            <a:chExt cx="3911600" cy="3090360"/>
          </a:xfrm>
        </p:grpSpPr>
        <p:sp>
          <p:nvSpPr>
            <p:cNvPr id="16391" name="Rettangolo 6"/>
            <p:cNvSpPr>
              <a:spLocks noChangeArrowheads="1"/>
            </p:cNvSpPr>
            <p:nvPr/>
          </p:nvSpPr>
          <p:spPr bwMode="auto">
            <a:xfrm>
              <a:off x="393700" y="1962150"/>
              <a:ext cx="3911600" cy="400050"/>
            </a:xfrm>
            <a:prstGeom prst="rect">
              <a:avLst/>
            </a:prstGeom>
            <a:solidFill>
              <a:srgbClr val="69AE23"/>
            </a:solidFill>
            <a:ln w="28575" algn="ctr">
              <a:noFill/>
              <a:round/>
              <a:headEnd/>
              <a:tailEnd/>
            </a:ln>
          </p:spPr>
          <p:txBody>
            <a:bodyPr wrap="none" anchor="ctr"/>
            <a:lstStyle/>
            <a:p>
              <a:endParaRPr lang="it-IT"/>
            </a:p>
          </p:txBody>
        </p:sp>
        <p:sp>
          <p:nvSpPr>
            <p:cNvPr id="6" name="Rettangolo 5"/>
            <p:cNvSpPr/>
            <p:nvPr/>
          </p:nvSpPr>
          <p:spPr bwMode="auto">
            <a:xfrm>
              <a:off x="393700" y="1962150"/>
              <a:ext cx="3911600" cy="309036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grpSp>
      <p:sp>
        <p:nvSpPr>
          <p:cNvPr id="16389"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ru-RU" sz="1800" b="1" u="none">
                <a:solidFill>
                  <a:srgbClr val="69AE23"/>
                </a:solidFill>
                <a:latin typeface="Arial" charset="0"/>
              </a:rPr>
              <a:t>Содержание и цели</a:t>
            </a:r>
          </a:p>
        </p:txBody>
      </p:sp>
      <p:sp>
        <p:nvSpPr>
          <p:cNvPr id="16390" name="Text Box 23"/>
          <p:cNvSpPr txBox="1">
            <a:spLocks noChangeArrowheads="1"/>
          </p:cNvSpPr>
          <p:nvPr/>
        </p:nvSpPr>
        <p:spPr bwMode="auto">
          <a:xfrm>
            <a:off x="465138" y="2227454"/>
            <a:ext cx="4500563" cy="4524315"/>
          </a:xfrm>
          <a:prstGeom prst="rect">
            <a:avLst/>
          </a:prstGeom>
          <a:noFill/>
          <a:ln w="9525">
            <a:noFill/>
            <a:miter lim="800000"/>
            <a:headEnd/>
            <a:tailEnd/>
          </a:ln>
        </p:spPr>
        <p:txBody>
          <a:bodyPr>
            <a:spAutoFit/>
          </a:bodyPr>
          <a:lstStyle/>
          <a:p>
            <a:pPr algn="l">
              <a:lnSpc>
                <a:spcPct val="100000"/>
              </a:lnSpc>
              <a:spcBef>
                <a:spcPct val="0"/>
              </a:spcBef>
            </a:pPr>
            <a:r>
              <a:rPr lang="ru-RU" sz="1600" b="1" u="none">
                <a:solidFill>
                  <a:schemeClr val="bg1"/>
                </a:solidFill>
                <a:latin typeface="Arial" charset="0"/>
              </a:rPr>
              <a:t>Содержание</a:t>
            </a:r>
          </a:p>
          <a:p>
            <a:pPr algn="l">
              <a:lnSpc>
                <a:spcPct val="100000"/>
              </a:lnSpc>
              <a:spcBef>
                <a:spcPct val="0"/>
              </a:spcBef>
            </a:pPr>
            <a:endParaRPr lang="it-IT" sz="1600" b="1" u="none" dirty="0">
              <a:latin typeface="Arial" charset="0"/>
            </a:endParaRPr>
          </a:p>
          <a:p>
            <a:pPr algn="l">
              <a:lnSpc>
                <a:spcPct val="100000"/>
              </a:lnSpc>
              <a:spcBef>
                <a:spcPct val="0"/>
              </a:spcBef>
            </a:pPr>
            <a:r>
              <a:rPr lang="ru-RU" sz="1600" u="none">
                <a:latin typeface="Arial" charset="0"/>
                <a:cs typeface="Times New Roman" pitchFamily="18" charset="0"/>
              </a:rPr>
              <a:t>В данном блоке мы рассмотрим:</a:t>
            </a:r>
          </a:p>
          <a:p>
            <a:pPr marL="182563" indent="-182563" algn="l">
              <a:lnSpc>
                <a:spcPct val="100000"/>
              </a:lnSpc>
              <a:spcBef>
                <a:spcPct val="0"/>
              </a:spcBef>
              <a:buFont typeface="Arial" panose="020B0604020202020204" pitchFamily="34" charset="0"/>
              <a:buChar char="•"/>
            </a:pPr>
            <a:r>
              <a:rPr lang="ru-RU" sz="1600" u="none">
                <a:latin typeface="Arial" charset="0"/>
                <a:cs typeface="Times New Roman" pitchFamily="18" charset="0"/>
              </a:rPr>
              <a:t>Определение эпидемического анализа </a:t>
            </a:r>
          </a:p>
          <a:p>
            <a:pPr marL="182563" indent="-182563" algn="l">
              <a:lnSpc>
                <a:spcPct val="100000"/>
              </a:lnSpc>
              <a:spcBef>
                <a:spcPct val="0"/>
              </a:spcBef>
              <a:buFont typeface="Arial" panose="020B0604020202020204" pitchFamily="34" charset="0"/>
              <a:buChar char="•"/>
            </a:pPr>
            <a:r>
              <a:rPr lang="ru-RU" sz="1600" u="none">
                <a:latin typeface="Arial" charset="0"/>
                <a:cs typeface="Times New Roman" pitchFamily="18" charset="0"/>
              </a:rPr>
              <a:t>Участники процесса обеспечения глобальной охраны здоровья</a:t>
            </a:r>
          </a:p>
          <a:p>
            <a:pPr marL="182563" indent="-182563" algn="l">
              <a:lnSpc>
                <a:spcPct val="100000"/>
              </a:lnSpc>
              <a:spcBef>
                <a:spcPct val="0"/>
              </a:spcBef>
              <a:buFont typeface="Arial" panose="020B0604020202020204" pitchFamily="34" charset="0"/>
              <a:buChar char="•"/>
            </a:pPr>
            <a:r>
              <a:rPr lang="ru-RU" sz="1600" u="none">
                <a:latin typeface="Arial" charset="0"/>
                <a:cs typeface="Times New Roman" pitchFamily="18" charset="0"/>
              </a:rPr>
              <a:t>Цель эпидемического анализа</a:t>
            </a:r>
          </a:p>
          <a:p>
            <a:pPr marL="182563" indent="-182563" algn="l">
              <a:lnSpc>
                <a:spcPct val="100000"/>
              </a:lnSpc>
              <a:spcBef>
                <a:spcPct val="0"/>
              </a:spcBef>
              <a:buFont typeface="Arial" panose="020B0604020202020204" pitchFamily="34" charset="0"/>
              <a:buChar char="•"/>
            </a:pPr>
            <a:r>
              <a:rPr lang="ru-RU" sz="1600" u="none">
                <a:latin typeface="Arial" charset="0"/>
                <a:cs typeface="Times New Roman" pitchFamily="18" charset="0"/>
              </a:rPr>
              <a:t>Структура эпидемического анализа</a:t>
            </a:r>
          </a:p>
          <a:p>
            <a:pPr marL="182563" indent="-182563" algn="l">
              <a:lnSpc>
                <a:spcPct val="100000"/>
              </a:lnSpc>
              <a:spcBef>
                <a:spcPct val="0"/>
              </a:spcBef>
              <a:buFont typeface="Arial" panose="020B0604020202020204" pitchFamily="34" charset="0"/>
              <a:buChar char="•"/>
            </a:pPr>
            <a:r>
              <a:rPr lang="ru-RU" sz="1600" u="none">
                <a:latin typeface="Arial" charset="0"/>
                <a:cs typeface="Times New Roman" pitchFamily="18" charset="0"/>
              </a:rPr>
              <a:t>Обоснование структуры ЭА</a:t>
            </a:r>
          </a:p>
          <a:p>
            <a:pPr marL="182563" indent="-182563" algn="l">
              <a:lnSpc>
                <a:spcPct val="100000"/>
              </a:lnSpc>
              <a:spcBef>
                <a:spcPct val="0"/>
              </a:spcBef>
              <a:buFont typeface="Arial" panose="020B0604020202020204" pitchFamily="34" charset="0"/>
              <a:buChar char="•"/>
            </a:pPr>
            <a:r>
              <a:rPr lang="ru-RU" sz="1600" u="none">
                <a:latin typeface="Arial" charset="0"/>
                <a:cs typeface="Times New Roman" pitchFamily="18" charset="0"/>
              </a:rPr>
              <a:t>Охват надзора</a:t>
            </a:r>
          </a:p>
          <a:p>
            <a:pPr marL="182563" indent="-182563" algn="l">
              <a:lnSpc>
                <a:spcPct val="100000"/>
              </a:lnSpc>
              <a:spcBef>
                <a:spcPct val="0"/>
              </a:spcBef>
              <a:buFont typeface="Arial" panose="020B0604020202020204" pitchFamily="34" charset="0"/>
              <a:buChar char="•"/>
            </a:pPr>
            <a:r>
              <a:rPr lang="ru-RU" sz="1600" u="none">
                <a:latin typeface="Arial" charset="0"/>
                <a:cs typeface="Times New Roman" pitchFamily="18" charset="0"/>
              </a:rPr>
              <a:t>Надзор на основе событий / Надзор на основе показателей</a:t>
            </a:r>
          </a:p>
          <a:p>
            <a:pPr marL="182563" indent="-182563" algn="l">
              <a:lnSpc>
                <a:spcPct val="100000"/>
              </a:lnSpc>
              <a:spcBef>
                <a:spcPct val="0"/>
              </a:spcBef>
              <a:buFont typeface="Arial" panose="020B0604020202020204" pitchFamily="34" charset="0"/>
              <a:buChar char="•"/>
            </a:pPr>
            <a:r>
              <a:rPr lang="ru-RU" sz="1600" u="none">
                <a:latin typeface="Arial" charset="0"/>
                <a:cs typeface="Times New Roman" pitchFamily="18" charset="0"/>
              </a:rPr>
              <a:t>Цели эпидемического анализа</a:t>
            </a:r>
          </a:p>
          <a:p>
            <a:pPr marL="182563" indent="-182563" algn="l">
              <a:lnSpc>
                <a:spcPct val="100000"/>
              </a:lnSpc>
              <a:spcBef>
                <a:spcPct val="0"/>
              </a:spcBef>
              <a:buFontTx/>
              <a:buChar char="•"/>
            </a:pPr>
            <a:r>
              <a:rPr lang="ru-RU" sz="1600" u="none">
                <a:latin typeface="Arial" charset="0"/>
                <a:cs typeface="Times New Roman" pitchFamily="18" charset="0"/>
              </a:rPr>
              <a:t>Определения ЕЦПКЗ процесса и основных этапов ЭА</a:t>
            </a:r>
          </a:p>
          <a:p>
            <a:pPr marL="182563" indent="-182563" algn="l">
              <a:lnSpc>
                <a:spcPct val="100000"/>
              </a:lnSpc>
              <a:spcBef>
                <a:spcPct val="0"/>
              </a:spcBef>
              <a:buFontTx/>
              <a:buChar char="•"/>
            </a:pPr>
            <a:r>
              <a:rPr lang="ru-RU" sz="1600" u="none">
                <a:latin typeface="Arial" charset="0"/>
                <a:cs typeface="Times New Roman" pitchFamily="18" charset="0"/>
              </a:rPr>
              <a:t>Определение сигнала, события и угрозы</a:t>
            </a:r>
          </a:p>
          <a:p>
            <a:pPr marL="285750" indent="-285750" algn="l">
              <a:lnSpc>
                <a:spcPct val="100000"/>
              </a:lnSpc>
              <a:spcBef>
                <a:spcPct val="0"/>
              </a:spcBef>
              <a:buFont typeface="Arial" panose="020B0604020202020204" pitchFamily="34" charset="0"/>
              <a:buChar char="•"/>
            </a:pPr>
            <a:endParaRPr lang="it-IT" sz="1600" u="none" dirty="0">
              <a:solidFill>
                <a:schemeClr val="bg2"/>
              </a:solidFill>
              <a:latin typeface="Arial" charset="0"/>
              <a:cs typeface="Times New Roman" pitchFamily="18" charset="0"/>
            </a:endParaRPr>
          </a:p>
          <a:p>
            <a:pPr marL="285750" indent="-285750" algn="l">
              <a:lnSpc>
                <a:spcPct val="100000"/>
              </a:lnSpc>
              <a:spcBef>
                <a:spcPct val="0"/>
              </a:spcBef>
              <a:buFont typeface="Arial" panose="020B0604020202020204" pitchFamily="34" charset="0"/>
              <a:buChar char="•"/>
            </a:pPr>
            <a:endParaRPr lang="it-IT" sz="1600" u="none" dirty="0">
              <a:solidFill>
                <a:schemeClr val="bg2"/>
              </a:solidFill>
              <a:latin typeface="Arial" charset="0"/>
              <a:cs typeface="Times New Roman" pitchFamily="18" charset="0"/>
            </a:endParaRPr>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ru-RU" sz="1800" b="1" u="none">
                <a:solidFill>
                  <a:srgbClr val="69AE23"/>
                </a:solidFill>
                <a:latin typeface="Arial" charset="0"/>
              </a:rPr>
              <a:t>Принципы эпидемического анализа</a:t>
            </a:r>
          </a:p>
        </p:txBody>
      </p:sp>
      <p:sp>
        <p:nvSpPr>
          <p:cNvPr id="3" name="Text Box 2"/>
          <p:cNvSpPr txBox="1">
            <a:spLocks noChangeArrowheads="1"/>
          </p:cNvSpPr>
          <p:nvPr/>
        </p:nvSpPr>
        <p:spPr bwMode="auto">
          <a:xfrm>
            <a:off x="2028698" y="2308228"/>
            <a:ext cx="6837362" cy="923330"/>
          </a:xfrm>
          <a:prstGeom prst="rect">
            <a:avLst/>
          </a:prstGeom>
          <a:noFill/>
          <a:ln w="9525">
            <a:noFill/>
            <a:miter lim="800000"/>
            <a:headEnd/>
            <a:tailEnd/>
          </a:ln>
        </p:spPr>
        <p:txBody>
          <a:bodyPr anchor="ctr">
            <a:spAutoFit/>
          </a:bodyPr>
          <a:lstStyle/>
          <a:p>
            <a:pPr algn="just">
              <a:lnSpc>
                <a:spcPct val="100000"/>
              </a:lnSpc>
              <a:spcBef>
                <a:spcPct val="0"/>
              </a:spcBef>
            </a:pPr>
            <a:r>
              <a:rPr lang="ru-RU" sz="1800" u="none">
                <a:latin typeface="Arial" charset="0"/>
                <a:cs typeface="Times New Roman" pitchFamily="18" charset="0"/>
              </a:rPr>
              <a:t>Эпидемический анализ определяется как процесс скрининга, фильтрации, проверки, анализа и оценки потенциальных угроз общественному здоровью.</a:t>
            </a:r>
          </a:p>
        </p:txBody>
      </p:sp>
      <p:sp>
        <p:nvSpPr>
          <p:cNvPr id="7" name="CasellaDiTesto 6"/>
          <p:cNvSpPr txBox="1"/>
          <p:nvPr/>
        </p:nvSpPr>
        <p:spPr>
          <a:xfrm>
            <a:off x="1297483" y="2031230"/>
            <a:ext cx="750406" cy="1754326"/>
          </a:xfrm>
          <a:prstGeom prst="rect">
            <a:avLst/>
          </a:prstGeom>
          <a:noFill/>
        </p:spPr>
        <p:txBody>
          <a:bodyPr wrap="square" rtlCol="0">
            <a:spAutoFit/>
          </a:bodyPr>
          <a:lstStyle/>
          <a:p>
            <a:r>
              <a:rPr lang="ru-RU" sz="12000" u="none">
                <a:solidFill>
                  <a:srgbClr val="69AE23"/>
                </a:solidFill>
                <a:latin typeface="Arial" charset="0"/>
                <a:cs typeface="Times New Roman" pitchFamily="18" charset="0"/>
              </a:rPr>
              <a:t>«</a:t>
            </a:r>
          </a:p>
        </p:txBody>
      </p:sp>
      <p:sp>
        <p:nvSpPr>
          <p:cNvPr id="8" name="CasellaDiTesto 7"/>
          <p:cNvSpPr txBox="1"/>
          <p:nvPr/>
        </p:nvSpPr>
        <p:spPr>
          <a:xfrm>
            <a:off x="8641035" y="2708920"/>
            <a:ext cx="750406" cy="1754326"/>
          </a:xfrm>
          <a:prstGeom prst="rect">
            <a:avLst/>
          </a:prstGeom>
          <a:noFill/>
        </p:spPr>
        <p:txBody>
          <a:bodyPr wrap="square" rtlCol="0">
            <a:spAutoFit/>
          </a:bodyPr>
          <a:lstStyle/>
          <a:p>
            <a:r>
              <a:rPr lang="ru-RU" sz="12000" u="none">
                <a:solidFill>
                  <a:srgbClr val="69AE23"/>
                </a:solidFill>
                <a:latin typeface="Arial" charset="0"/>
                <a:cs typeface="Times New Roman" pitchFamily="18" charset="0"/>
              </a:rPr>
              <a:t>»</a:t>
            </a:r>
          </a:p>
        </p:txBody>
      </p:sp>
      <p:sp>
        <p:nvSpPr>
          <p:cNvPr id="12" name="TextBox 11"/>
          <p:cNvSpPr txBox="1"/>
          <p:nvPr/>
        </p:nvSpPr>
        <p:spPr>
          <a:xfrm>
            <a:off x="1755270" y="1155662"/>
            <a:ext cx="6595292" cy="480131"/>
          </a:xfrm>
          <a:prstGeom prst="rect">
            <a:avLst/>
          </a:prstGeom>
          <a:noFill/>
        </p:spPr>
        <p:txBody>
          <a:bodyPr wrap="square" rtlCol="0">
            <a:spAutoFit/>
          </a:bodyPr>
          <a:lstStyle/>
          <a:p>
            <a:r>
              <a:rPr lang="ru-RU" sz="2800">
                <a:solidFill>
                  <a:srgbClr val="002060"/>
                </a:solidFill>
                <a:latin typeface="Calibri" pitchFamily="34" charset="0"/>
                <a:cs typeface="Calibri" pitchFamily="34" charset="0"/>
              </a:rPr>
              <a:t>Что такое эпидемический анализ?</a:t>
            </a:r>
          </a:p>
        </p:txBody>
      </p:sp>
      <p:sp>
        <p:nvSpPr>
          <p:cNvPr id="9" name="Text Box 2"/>
          <p:cNvSpPr txBox="1">
            <a:spLocks noChangeArrowheads="1"/>
          </p:cNvSpPr>
          <p:nvPr/>
        </p:nvSpPr>
        <p:spPr bwMode="auto">
          <a:xfrm>
            <a:off x="2790385" y="4665621"/>
            <a:ext cx="5490610" cy="1107996"/>
          </a:xfrm>
          <a:prstGeom prst="rect">
            <a:avLst/>
          </a:prstGeom>
          <a:noFill/>
          <a:ln w="9525">
            <a:noFill/>
            <a:miter lim="800000"/>
            <a:headEnd/>
            <a:tailEnd/>
          </a:ln>
        </p:spPr>
        <p:txBody>
          <a:bodyPr wrap="square" anchor="ctr">
            <a:spAutoFit/>
          </a:bodyPr>
          <a:lstStyle/>
          <a:p>
            <a:pPr algn="l">
              <a:lnSpc>
                <a:spcPct val="100000"/>
              </a:lnSpc>
              <a:spcBef>
                <a:spcPct val="0"/>
              </a:spcBef>
            </a:pPr>
            <a:r>
              <a:rPr lang="ru-RU" sz="2200" b="1" u="none">
                <a:latin typeface="Arial" charset="0"/>
                <a:cs typeface="Times New Roman" pitchFamily="18" charset="0"/>
              </a:rPr>
              <a:t>оценка угроз здоровью населения в целях содействия глобальной охраны здоровья</a:t>
            </a:r>
          </a:p>
        </p:txBody>
      </p:sp>
      <p:sp>
        <p:nvSpPr>
          <p:cNvPr id="2" name="Down Arrow 1"/>
          <p:cNvSpPr/>
          <p:nvPr/>
        </p:nvSpPr>
        <p:spPr bwMode="auto">
          <a:xfrm>
            <a:off x="4749801" y="3199039"/>
            <a:ext cx="1395155" cy="1499102"/>
          </a:xfrm>
          <a:prstGeom prst="downArrow">
            <a:avLst/>
          </a:prstGeom>
          <a:solidFill>
            <a:schemeClr val="accent1">
              <a:lumMod val="60000"/>
              <a:lumOff val="40000"/>
              <a:alpha val="25000"/>
            </a:schemeClr>
          </a:solidFill>
          <a:ln w="28575" cap="flat" cmpd="sng" algn="ctr">
            <a:solidFill>
              <a:schemeClr val="accent1">
                <a:lumMod val="60000"/>
                <a:lumOff val="4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dirty="0">
              <a:ln>
                <a:noFill/>
              </a:ln>
              <a:solidFill>
                <a:schemeClr val="tx1"/>
              </a:solidFill>
              <a:effectLst/>
              <a:latin typeface="Microsoft Sans Serif" pitchFamily="34" charset="0"/>
            </a:endParaRPr>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7"/>
          <p:cNvSpPr>
            <a:spLocks noChangeArrowheads="1"/>
          </p:cNvSpPr>
          <p:nvPr/>
        </p:nvSpPr>
        <p:spPr bwMode="auto">
          <a:xfrm>
            <a:off x="1222487" y="4212972"/>
            <a:ext cx="1908000" cy="684000"/>
          </a:xfrm>
          <a:prstGeom prst="roundRect">
            <a:avLst>
              <a:gd name="adj" fmla="val 16667"/>
            </a:avLst>
          </a:prstGeom>
          <a:solidFill>
            <a:srgbClr val="4ABCE4"/>
          </a:solidFill>
          <a:ln w="9525">
            <a:noFill/>
            <a:miter lim="800000"/>
            <a:headEnd/>
            <a:tailEnd/>
          </a:ln>
          <a:effectLst>
            <a:outerShdw blurRad="63500" algn="ctr" rotWithShape="0">
              <a:prstClr val="black">
                <a:alpha val="40000"/>
              </a:prstClr>
            </a:outerShdw>
          </a:effectLst>
          <a:scene3d>
            <a:camera prst="orthographicFront"/>
            <a:lightRig rig="threePt" dir="t"/>
          </a:scene3d>
          <a:sp3d>
            <a:bevelT w="0" h="0"/>
            <a:bevelB w="0" h="0"/>
          </a:sp3d>
        </p:spPr>
        <p:txBody>
          <a:bodyPr tIns="144000" bIns="144000" anchor="ctr"/>
          <a:lstStyle/>
          <a:p>
            <a:pPr>
              <a:spcBef>
                <a:spcPct val="15000"/>
              </a:spcBef>
              <a:spcAft>
                <a:spcPct val="15000"/>
              </a:spcAft>
            </a:pPr>
            <a:r>
              <a:rPr lang="ru-RU" sz="2000" b="1" u="none" noProof="1">
                <a:solidFill>
                  <a:srgbClr val="FFFFFF"/>
                </a:solidFill>
                <a:latin typeface="Tahoma" pitchFamily="34" charset="0"/>
              </a:rPr>
              <a:t>Сети</a:t>
            </a:r>
          </a:p>
        </p:txBody>
      </p:sp>
      <p:sp>
        <p:nvSpPr>
          <p:cNvPr id="9" name="AutoShape 8"/>
          <p:cNvSpPr>
            <a:spLocks noChangeArrowheads="1"/>
          </p:cNvSpPr>
          <p:nvPr/>
        </p:nvSpPr>
        <p:spPr bwMode="auto">
          <a:xfrm>
            <a:off x="5292875" y="1228921"/>
            <a:ext cx="1908000" cy="723839"/>
          </a:xfrm>
          <a:prstGeom prst="roundRect">
            <a:avLst>
              <a:gd name="adj" fmla="val 16667"/>
            </a:avLst>
          </a:prstGeom>
          <a:solidFill>
            <a:srgbClr val="4ABCE4"/>
          </a:solidFill>
          <a:ln w="9525">
            <a:noFill/>
            <a:miter lim="800000"/>
            <a:headEnd/>
            <a:tailEnd/>
          </a:ln>
          <a:effectLst>
            <a:outerShdw blurRad="63500" algn="ctr" rotWithShape="0">
              <a:prstClr val="black">
                <a:alpha val="40000"/>
              </a:prstClr>
            </a:outerShdw>
          </a:effectLst>
          <a:scene3d>
            <a:camera prst="orthographicFront"/>
            <a:lightRig rig="threePt" dir="t"/>
          </a:scene3d>
          <a:sp3d>
            <a:bevelT w="0" h="0"/>
            <a:bevelB w="0" h="0"/>
          </a:sp3d>
        </p:spPr>
        <p:txBody>
          <a:bodyPr tIns="144000" bIns="144000" anchor="ctr"/>
          <a:lstStyle/>
          <a:p>
            <a:pPr>
              <a:spcBef>
                <a:spcPct val="15000"/>
              </a:spcBef>
              <a:spcAft>
                <a:spcPct val="15000"/>
              </a:spcAft>
            </a:pPr>
            <a:r>
              <a:rPr lang="ru-RU" sz="2000" b="1" u="none" noProof="1">
                <a:solidFill>
                  <a:srgbClr val="FFFFFF"/>
                </a:solidFill>
                <a:latin typeface="Tahoma" pitchFamily="34" charset="0"/>
              </a:rPr>
              <a:t>ведомства ЕС / ООН</a:t>
            </a:r>
          </a:p>
        </p:txBody>
      </p:sp>
      <p:sp>
        <p:nvSpPr>
          <p:cNvPr id="10" name="AutoShape 9"/>
          <p:cNvSpPr>
            <a:spLocks noChangeArrowheads="1"/>
          </p:cNvSpPr>
          <p:nvPr/>
        </p:nvSpPr>
        <p:spPr bwMode="auto">
          <a:xfrm>
            <a:off x="2305832" y="1268759"/>
            <a:ext cx="2672007" cy="810091"/>
          </a:xfrm>
          <a:prstGeom prst="roundRect">
            <a:avLst>
              <a:gd name="adj" fmla="val 16667"/>
            </a:avLst>
          </a:prstGeom>
          <a:solidFill>
            <a:srgbClr val="4ABCE4"/>
          </a:solidFill>
          <a:ln w="9525">
            <a:noFill/>
            <a:miter lim="800000"/>
            <a:headEnd/>
            <a:tailEnd/>
          </a:ln>
          <a:effectLst>
            <a:outerShdw blurRad="63500" algn="ctr" rotWithShape="0">
              <a:prstClr val="black">
                <a:alpha val="40000"/>
              </a:prstClr>
            </a:outerShdw>
          </a:effectLst>
          <a:scene3d>
            <a:camera prst="orthographicFront"/>
            <a:lightRig rig="threePt" dir="t"/>
          </a:scene3d>
          <a:sp3d>
            <a:bevelT w="0" h="0"/>
            <a:bevelB w="0" h="0"/>
          </a:sp3d>
        </p:spPr>
        <p:txBody>
          <a:bodyPr tIns="144000" bIns="144000" anchor="ctr"/>
          <a:lstStyle/>
          <a:p>
            <a:pPr>
              <a:spcBef>
                <a:spcPct val="15000"/>
              </a:spcBef>
              <a:spcAft>
                <a:spcPct val="15000"/>
              </a:spcAft>
            </a:pPr>
            <a:r>
              <a:rPr lang="ru-RU" sz="1800" b="1" u="none" noProof="1">
                <a:solidFill>
                  <a:srgbClr val="FFFFFF"/>
                </a:solidFill>
                <a:latin typeface="Tahoma" pitchFamily="34" charset="0"/>
              </a:rPr>
              <a:t>Научно-исследовательское сообщество</a:t>
            </a:r>
          </a:p>
        </p:txBody>
      </p:sp>
      <p:sp>
        <p:nvSpPr>
          <p:cNvPr id="11" name="AutoShape 11"/>
          <p:cNvSpPr>
            <a:spLocks noChangeArrowheads="1"/>
          </p:cNvSpPr>
          <p:nvPr/>
        </p:nvSpPr>
        <p:spPr bwMode="auto">
          <a:xfrm>
            <a:off x="1343930" y="2722422"/>
            <a:ext cx="1908000" cy="684000"/>
          </a:xfrm>
          <a:prstGeom prst="roundRect">
            <a:avLst>
              <a:gd name="adj" fmla="val 16667"/>
            </a:avLst>
          </a:prstGeom>
          <a:solidFill>
            <a:srgbClr val="4ABCE4"/>
          </a:solidFill>
          <a:ln w="9525">
            <a:noFill/>
            <a:miter lim="800000"/>
            <a:headEnd/>
            <a:tailEnd/>
          </a:ln>
          <a:effectLst>
            <a:outerShdw blurRad="63500" algn="ctr" rotWithShape="0">
              <a:prstClr val="black">
                <a:alpha val="40000"/>
              </a:prstClr>
            </a:outerShdw>
          </a:effectLst>
          <a:scene3d>
            <a:camera prst="orthographicFront"/>
            <a:lightRig rig="threePt" dir="t"/>
          </a:scene3d>
          <a:sp3d>
            <a:bevelT w="0" h="0"/>
            <a:bevelB w="0" h="0"/>
          </a:sp3d>
        </p:spPr>
        <p:txBody>
          <a:bodyPr tIns="144000" bIns="144000" anchor="ctr"/>
          <a:lstStyle/>
          <a:p>
            <a:pPr>
              <a:spcBef>
                <a:spcPct val="15000"/>
              </a:spcBef>
              <a:spcAft>
                <a:spcPct val="15000"/>
              </a:spcAft>
            </a:pPr>
            <a:r>
              <a:rPr lang="ru-RU" sz="2000" b="1" u="none" noProof="1">
                <a:solidFill>
                  <a:srgbClr val="FFFFFF"/>
                </a:solidFill>
                <a:latin typeface="Tahoma" pitchFamily="34" charset="0"/>
              </a:rPr>
              <a:t>ВОЗ</a:t>
            </a:r>
          </a:p>
        </p:txBody>
      </p:sp>
      <p:sp>
        <p:nvSpPr>
          <p:cNvPr id="12" name="AutoShape 12"/>
          <p:cNvSpPr>
            <a:spLocks noChangeArrowheads="1"/>
          </p:cNvSpPr>
          <p:nvPr/>
        </p:nvSpPr>
        <p:spPr bwMode="auto">
          <a:xfrm>
            <a:off x="3942725" y="5805340"/>
            <a:ext cx="1908000" cy="684000"/>
          </a:xfrm>
          <a:prstGeom prst="roundRect">
            <a:avLst>
              <a:gd name="adj" fmla="val 16667"/>
            </a:avLst>
          </a:prstGeom>
          <a:solidFill>
            <a:srgbClr val="4ABCE4"/>
          </a:solidFill>
          <a:ln w="9525">
            <a:noFill/>
            <a:miter lim="800000"/>
            <a:headEnd/>
            <a:tailEnd/>
          </a:ln>
          <a:effectLst>
            <a:outerShdw blurRad="63500" algn="ctr" rotWithShape="0">
              <a:prstClr val="black">
                <a:alpha val="40000"/>
              </a:prstClr>
            </a:outerShdw>
          </a:effectLst>
          <a:scene3d>
            <a:camera prst="orthographicFront"/>
            <a:lightRig rig="threePt" dir="t"/>
          </a:scene3d>
          <a:sp3d>
            <a:bevelT w="0" h="0"/>
            <a:bevelB w="0" h="0"/>
          </a:sp3d>
        </p:spPr>
        <p:txBody>
          <a:bodyPr tIns="144000" bIns="144000" anchor="ctr"/>
          <a:lstStyle/>
          <a:p>
            <a:pPr>
              <a:spcBef>
                <a:spcPct val="15000"/>
              </a:spcBef>
              <a:spcAft>
                <a:spcPct val="15000"/>
              </a:spcAft>
            </a:pPr>
            <a:r>
              <a:rPr lang="ru-RU" sz="2000" b="1" u="none" noProof="1">
                <a:solidFill>
                  <a:srgbClr val="FFFFFF"/>
                </a:solidFill>
                <a:latin typeface="Tahoma" pitchFamily="34" charset="0"/>
              </a:rPr>
              <a:t>НПО</a:t>
            </a:r>
          </a:p>
        </p:txBody>
      </p:sp>
      <p:sp>
        <p:nvSpPr>
          <p:cNvPr id="13" name="AutoShape 13"/>
          <p:cNvSpPr>
            <a:spLocks noChangeArrowheads="1"/>
          </p:cNvSpPr>
          <p:nvPr/>
        </p:nvSpPr>
        <p:spPr bwMode="auto">
          <a:xfrm>
            <a:off x="6670240" y="2186862"/>
            <a:ext cx="1908000" cy="684000"/>
          </a:xfrm>
          <a:prstGeom prst="roundRect">
            <a:avLst>
              <a:gd name="adj" fmla="val 16667"/>
            </a:avLst>
          </a:prstGeom>
          <a:solidFill>
            <a:srgbClr val="4ABCE4"/>
          </a:solidFill>
          <a:ln w="9525">
            <a:noFill/>
            <a:miter lim="800000"/>
            <a:headEnd/>
            <a:tailEnd/>
          </a:ln>
          <a:effectLst>
            <a:outerShdw blurRad="63500" algn="ctr" rotWithShape="0">
              <a:prstClr val="black">
                <a:alpha val="40000"/>
              </a:prstClr>
            </a:outerShdw>
          </a:effectLst>
          <a:scene3d>
            <a:camera prst="orthographicFront"/>
            <a:lightRig rig="threePt" dir="t"/>
          </a:scene3d>
          <a:sp3d>
            <a:bevelT w="0" h="0"/>
            <a:bevelB w="0" h="0"/>
          </a:sp3d>
        </p:spPr>
        <p:txBody>
          <a:bodyPr tIns="144000" bIns="144000" anchor="ctr"/>
          <a:lstStyle/>
          <a:p>
            <a:pPr>
              <a:spcBef>
                <a:spcPct val="15000"/>
              </a:spcBef>
              <a:spcAft>
                <a:spcPct val="15000"/>
              </a:spcAft>
            </a:pPr>
            <a:r>
              <a:rPr lang="ru-RU" sz="2000" b="1" u="none" noProof="1">
                <a:solidFill>
                  <a:srgbClr val="FFFFFF"/>
                </a:solidFill>
                <a:latin typeface="Tahoma" pitchFamily="34" charset="0"/>
              </a:rPr>
              <a:t>ЦПКЗ</a:t>
            </a:r>
          </a:p>
        </p:txBody>
      </p:sp>
      <p:sp>
        <p:nvSpPr>
          <p:cNvPr id="14" name="AutoShape 14"/>
          <p:cNvSpPr>
            <a:spLocks noChangeArrowheads="1"/>
          </p:cNvSpPr>
          <p:nvPr/>
        </p:nvSpPr>
        <p:spPr bwMode="auto">
          <a:xfrm>
            <a:off x="6879077" y="4697094"/>
            <a:ext cx="1908000" cy="684000"/>
          </a:xfrm>
          <a:prstGeom prst="roundRect">
            <a:avLst>
              <a:gd name="adj" fmla="val 16667"/>
            </a:avLst>
          </a:prstGeom>
          <a:solidFill>
            <a:srgbClr val="4ABCE4"/>
          </a:solidFill>
          <a:ln w="9525">
            <a:noFill/>
            <a:miter lim="800000"/>
            <a:headEnd/>
            <a:tailEnd/>
          </a:ln>
          <a:effectLst>
            <a:outerShdw blurRad="63500" algn="ctr" rotWithShape="0">
              <a:prstClr val="black">
                <a:alpha val="40000"/>
              </a:prstClr>
            </a:outerShdw>
          </a:effectLst>
          <a:scene3d>
            <a:camera prst="orthographicFront"/>
            <a:lightRig rig="threePt" dir="t"/>
          </a:scene3d>
          <a:sp3d>
            <a:bevelT w="0" h="0"/>
            <a:bevelB w="0" h="0"/>
          </a:sp3d>
        </p:spPr>
        <p:txBody>
          <a:bodyPr tIns="144000" bIns="144000" anchor="ctr"/>
          <a:lstStyle/>
          <a:p>
            <a:pPr>
              <a:spcBef>
                <a:spcPct val="15000"/>
              </a:spcBef>
              <a:spcAft>
                <a:spcPct val="15000"/>
              </a:spcAft>
            </a:pPr>
            <a:r>
              <a:rPr lang="ru-RU" sz="2000" b="1" u="none" noProof="1">
                <a:solidFill>
                  <a:srgbClr val="FFFFFF"/>
                </a:solidFill>
                <a:latin typeface="Tahoma" pitchFamily="34" charset="0"/>
              </a:rPr>
              <a:t>Индустрия</a:t>
            </a:r>
          </a:p>
        </p:txBody>
      </p:sp>
      <p:sp>
        <p:nvSpPr>
          <p:cNvPr id="15" name="AutoShape 15"/>
          <p:cNvSpPr>
            <a:spLocks noChangeArrowheads="1"/>
          </p:cNvSpPr>
          <p:nvPr/>
        </p:nvSpPr>
        <p:spPr bwMode="auto">
          <a:xfrm>
            <a:off x="7138080" y="3104963"/>
            <a:ext cx="3078130" cy="882175"/>
          </a:xfrm>
          <a:prstGeom prst="roundRect">
            <a:avLst>
              <a:gd name="adj" fmla="val 16667"/>
            </a:avLst>
          </a:prstGeom>
          <a:solidFill>
            <a:srgbClr val="4ABCE4"/>
          </a:solidFill>
          <a:ln w="9525">
            <a:noFill/>
            <a:miter lim="800000"/>
            <a:headEnd/>
            <a:tailEnd/>
          </a:ln>
          <a:effectLst>
            <a:outerShdw blurRad="63500" algn="ctr" rotWithShape="0">
              <a:prstClr val="black">
                <a:alpha val="40000"/>
              </a:prstClr>
            </a:outerShdw>
          </a:effectLst>
          <a:scene3d>
            <a:camera prst="orthographicFront"/>
            <a:lightRig rig="threePt" dir="t"/>
          </a:scene3d>
          <a:sp3d>
            <a:bevelT w="0" h="0"/>
            <a:bevelB w="0" h="0"/>
          </a:sp3d>
        </p:spPr>
        <p:txBody>
          <a:bodyPr tIns="144000" bIns="144000" anchor="ctr"/>
          <a:lstStyle/>
          <a:p>
            <a:pPr>
              <a:spcBef>
                <a:spcPct val="15000"/>
              </a:spcBef>
              <a:spcAft>
                <a:spcPct val="15000"/>
              </a:spcAft>
            </a:pPr>
            <a:r>
              <a:rPr lang="ru-RU" sz="2000" b="1" u="none" noProof="1">
                <a:solidFill>
                  <a:srgbClr val="FFFFFF"/>
                </a:solidFill>
                <a:latin typeface="Tahoma" pitchFamily="34" charset="0"/>
              </a:rPr>
              <a:t>Министерства здравоохранения</a:t>
            </a:r>
          </a:p>
        </p:txBody>
      </p:sp>
      <p:sp>
        <p:nvSpPr>
          <p:cNvPr id="17" name="Rectangle 4"/>
          <p:cNvSpPr>
            <a:spLocks noChangeArrowheads="1"/>
          </p:cNvSpPr>
          <p:nvPr/>
        </p:nvSpPr>
        <p:spPr bwMode="auto">
          <a:xfrm>
            <a:off x="7138080" y="1413173"/>
            <a:ext cx="1357437" cy="881417"/>
          </a:xfrm>
          <a:prstGeom prst="rect">
            <a:avLst/>
          </a:prstGeom>
          <a:solidFill>
            <a:srgbClr val="FFC000"/>
          </a:solidFill>
          <a:ln w="9525">
            <a:noFill/>
            <a:miter lim="800000"/>
            <a:headEnd/>
            <a:tailEnd/>
          </a:ln>
          <a:effectLst>
            <a:outerShdw blurRad="63500" algn="ctr" rotWithShape="0">
              <a:prstClr val="black">
                <a:alpha val="40000"/>
              </a:prstClr>
            </a:outerShdw>
          </a:effectLst>
        </p:spPr>
        <p:txBody>
          <a:bodyPr tIns="144000" bIns="144000" anchor="ctr"/>
          <a:lstStyle/>
          <a:p>
            <a:pPr>
              <a:lnSpc>
                <a:spcPct val="85000"/>
              </a:lnSpc>
            </a:pPr>
            <a:r>
              <a:rPr lang="ru-RU" sz="2000" b="1" u="none" noProof="1">
                <a:latin typeface="Tahoma" pitchFamily="34" charset="0"/>
              </a:rPr>
              <a:t> ЕЦПКЗ</a:t>
            </a:r>
          </a:p>
        </p:txBody>
      </p:sp>
      <p:sp>
        <p:nvSpPr>
          <p:cNvPr id="20" name="Freccia in giù 19"/>
          <p:cNvSpPr/>
          <p:nvPr/>
        </p:nvSpPr>
        <p:spPr bwMode="auto">
          <a:xfrm rot="6300000">
            <a:off x="6210082" y="3976049"/>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23" name="Oval 3"/>
          <p:cNvSpPr>
            <a:spLocks noChangeArrowheads="1"/>
          </p:cNvSpPr>
          <p:nvPr/>
        </p:nvSpPr>
        <p:spPr bwMode="auto">
          <a:xfrm>
            <a:off x="4230545" y="3158970"/>
            <a:ext cx="1845205" cy="1776581"/>
          </a:xfrm>
          <a:prstGeom prst="ellipse">
            <a:avLst/>
          </a:prstGeom>
          <a:solidFill>
            <a:srgbClr val="69AE23"/>
          </a:solidFill>
          <a:ln w="12700" algn="ctr">
            <a:solidFill>
              <a:schemeClr val="tx1">
                <a:alpha val="24000"/>
              </a:schemeClr>
            </a:solidFill>
            <a:round/>
            <a:headEnd/>
            <a:tailEnd/>
          </a:ln>
          <a:effectLst>
            <a:outerShdw blurRad="431800" sx="102000" sy="102000" algn="ctr" rotWithShape="0">
              <a:prstClr val="black">
                <a:alpha val="23000"/>
              </a:prstClr>
            </a:outerShdw>
          </a:effectLst>
        </p:spPr>
        <p:txBody>
          <a:bodyPr anchor="ctr"/>
          <a:lstStyle/>
          <a:p>
            <a:pPr>
              <a:spcBef>
                <a:spcPct val="15000"/>
              </a:spcBef>
              <a:spcAft>
                <a:spcPct val="15000"/>
              </a:spcAft>
            </a:pPr>
            <a:r>
              <a:rPr lang="ru-RU" sz="1800" b="1" u="none" noProof="1">
                <a:solidFill>
                  <a:srgbClr val="FFFFFF"/>
                </a:solidFill>
                <a:latin typeface="Tahoma" pitchFamily="34" charset="0"/>
              </a:rPr>
              <a:t>Глобальная</a:t>
            </a:r>
          </a:p>
          <a:p>
            <a:pPr>
              <a:spcBef>
                <a:spcPct val="15000"/>
              </a:spcBef>
              <a:spcAft>
                <a:spcPct val="15000"/>
              </a:spcAft>
            </a:pPr>
            <a:r>
              <a:rPr lang="ru-RU" sz="1800" b="1" u="none" noProof="1">
                <a:solidFill>
                  <a:srgbClr val="FFFFFF"/>
                </a:solidFill>
                <a:latin typeface="Tahoma" pitchFamily="34" charset="0"/>
              </a:rPr>
              <a:t>Охрана здоровья</a:t>
            </a:r>
          </a:p>
        </p:txBody>
      </p:sp>
      <p:sp>
        <p:nvSpPr>
          <p:cNvPr id="25" name="Freccia in giù 24"/>
          <p:cNvSpPr/>
          <p:nvPr/>
        </p:nvSpPr>
        <p:spPr bwMode="auto">
          <a:xfrm rot="18900000" flipV="1">
            <a:off x="5828562" y="4648166"/>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26" name="Freccia in giù 25"/>
          <p:cNvSpPr/>
          <p:nvPr/>
        </p:nvSpPr>
        <p:spPr bwMode="auto">
          <a:xfrm rot="20700000" flipV="1">
            <a:off x="5156445" y="5029686"/>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27" name="Freccia in giù 26"/>
          <p:cNvSpPr/>
          <p:nvPr/>
        </p:nvSpPr>
        <p:spPr bwMode="auto">
          <a:xfrm rot="15300000" flipV="1">
            <a:off x="6203319" y="3255969"/>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28" name="Freccia in giù 27"/>
          <p:cNvSpPr/>
          <p:nvPr/>
        </p:nvSpPr>
        <p:spPr bwMode="auto">
          <a:xfrm rot="2700000">
            <a:off x="5821799" y="2712104"/>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29" name="Freccia in giù 28"/>
          <p:cNvSpPr/>
          <p:nvPr/>
        </p:nvSpPr>
        <p:spPr bwMode="auto">
          <a:xfrm rot="900000">
            <a:off x="5149682" y="2420594"/>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30" name="Freccia in giù 29"/>
          <p:cNvSpPr/>
          <p:nvPr/>
        </p:nvSpPr>
        <p:spPr bwMode="auto">
          <a:xfrm rot="15300000" flipH="1">
            <a:off x="3509782" y="3976049"/>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31" name="Freccia in giù 30"/>
          <p:cNvSpPr/>
          <p:nvPr/>
        </p:nvSpPr>
        <p:spPr bwMode="auto">
          <a:xfrm rot="2700000" flipH="1" flipV="1">
            <a:off x="3892500" y="4693171"/>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32" name="Freccia in giù 31"/>
          <p:cNvSpPr/>
          <p:nvPr/>
        </p:nvSpPr>
        <p:spPr bwMode="auto">
          <a:xfrm rot="900000" flipH="1" flipV="1">
            <a:off x="4526375" y="5029686"/>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33" name="Freccia in giù 32"/>
          <p:cNvSpPr/>
          <p:nvPr/>
        </p:nvSpPr>
        <p:spPr bwMode="auto">
          <a:xfrm rot="6300000" flipH="1" flipV="1">
            <a:off x="3503019" y="3255969"/>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34" name="Freccia in giù 33"/>
          <p:cNvSpPr/>
          <p:nvPr/>
        </p:nvSpPr>
        <p:spPr bwMode="auto">
          <a:xfrm rot="18900000" flipH="1">
            <a:off x="3937505" y="2712104"/>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35" name="Freccia in giù 34"/>
          <p:cNvSpPr/>
          <p:nvPr/>
        </p:nvSpPr>
        <p:spPr bwMode="auto">
          <a:xfrm rot="20700000" flipH="1">
            <a:off x="4519612" y="2420594"/>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36"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ru-RU" sz="1800" b="1" u="none">
                <a:solidFill>
                  <a:srgbClr val="69AE23"/>
                </a:solidFill>
                <a:latin typeface="Arial" charset="0"/>
              </a:rPr>
              <a:t>Участники процесса обеспечения охраны здоровья</a:t>
            </a:r>
          </a:p>
        </p:txBody>
      </p:sp>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ttangolo 42"/>
          <p:cNvSpPr/>
          <p:nvPr/>
        </p:nvSpPr>
        <p:spPr bwMode="auto">
          <a:xfrm>
            <a:off x="270030" y="1853825"/>
            <a:ext cx="10171205" cy="4770531"/>
          </a:xfrm>
          <a:prstGeom prst="rect">
            <a:avLst/>
          </a:prstGeom>
          <a:solidFill>
            <a:schemeClr val="bg1">
              <a:lumMod val="95000"/>
            </a:schemeClr>
          </a:solid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dirty="0"/>
          </a:p>
        </p:txBody>
      </p:sp>
      <p:sp>
        <p:nvSpPr>
          <p:cNvPr id="45" name="Rettangolo 44"/>
          <p:cNvSpPr/>
          <p:nvPr/>
        </p:nvSpPr>
        <p:spPr bwMode="auto">
          <a:xfrm rot="10800000">
            <a:off x="360114" y="5094185"/>
            <a:ext cx="9991185" cy="1440160"/>
          </a:xfrm>
          <a:prstGeom prst="rect">
            <a:avLst/>
          </a:prstGeom>
          <a:gradFill>
            <a:gsLst>
              <a:gs pos="0">
                <a:schemeClr val="bg1"/>
              </a:gs>
              <a:gs pos="100000">
                <a:srgbClr val="DDDDDD"/>
              </a:gs>
            </a:gsLst>
            <a:path path="circle">
              <a:fillToRect l="100000" b="100000"/>
            </a:path>
          </a:gradFill>
          <a:ln w="12700" cap="flat" cmpd="sng" algn="ctr">
            <a:noFill/>
            <a:prstDash val="solid"/>
            <a:round/>
            <a:headEnd type="none" w="med" len="med"/>
            <a:tailEnd type="none" w="med" len="med"/>
          </a:ln>
          <a:effectLst/>
        </p:spPr>
        <p:txBody>
          <a:bodyPr wrap="none" anchor="ctr"/>
          <a:lstStyle/>
          <a:p>
            <a:pPr>
              <a:defRPr/>
            </a:pPr>
            <a:endParaRPr lang="it-IT" sz="1100"/>
          </a:p>
        </p:txBody>
      </p:sp>
      <p:sp>
        <p:nvSpPr>
          <p:cNvPr id="7" name="Rettangolo 6"/>
          <p:cNvSpPr/>
          <p:nvPr/>
        </p:nvSpPr>
        <p:spPr bwMode="auto">
          <a:xfrm>
            <a:off x="359964" y="2303875"/>
            <a:ext cx="9991185" cy="2790312"/>
          </a:xfrm>
          <a:prstGeom prst="rect">
            <a:avLst/>
          </a:prstGeom>
          <a:gradFill>
            <a:gsLst>
              <a:gs pos="0">
                <a:schemeClr val="bg1"/>
              </a:gs>
              <a:gs pos="100000">
                <a:srgbClr val="DDDDDD"/>
              </a:gs>
            </a:gsLst>
            <a:path path="circle">
              <a:fillToRect l="100000" b="100000"/>
            </a:path>
          </a:gradFill>
          <a:ln w="12700" cap="flat" cmpd="sng" algn="ctr">
            <a:noFill/>
            <a:prstDash val="solid"/>
            <a:round/>
            <a:headEnd type="none" w="med" len="med"/>
            <a:tailEnd type="none" w="med" len="med"/>
          </a:ln>
          <a:effectLst/>
        </p:spPr>
        <p:txBody>
          <a:bodyPr wrap="none" anchor="ctr"/>
          <a:lstStyle/>
          <a:p>
            <a:pPr>
              <a:defRPr/>
            </a:pPr>
            <a:endParaRPr lang="it-IT" sz="1100"/>
          </a:p>
        </p:txBody>
      </p:sp>
      <p:sp>
        <p:nvSpPr>
          <p:cNvPr id="17413"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ru-RU" sz="1800" b="1" u="none">
                <a:solidFill>
                  <a:srgbClr val="69AE23"/>
                </a:solidFill>
                <a:latin typeface="Arial" charset="0"/>
              </a:rPr>
              <a:t>Цель ЭА</a:t>
            </a:r>
          </a:p>
        </p:txBody>
      </p:sp>
      <p:sp>
        <p:nvSpPr>
          <p:cNvPr id="6" name="Text Box 2"/>
          <p:cNvSpPr txBox="1">
            <a:spLocks noChangeArrowheads="1"/>
          </p:cNvSpPr>
          <p:nvPr/>
        </p:nvSpPr>
        <p:spPr bwMode="auto">
          <a:xfrm>
            <a:off x="990035" y="2701953"/>
            <a:ext cx="2610290" cy="923330"/>
          </a:xfrm>
          <a:prstGeom prst="rect">
            <a:avLst/>
          </a:prstGeom>
          <a:noFill/>
          <a:ln w="9525">
            <a:noFill/>
            <a:miter lim="800000"/>
            <a:headEnd/>
            <a:tailEnd/>
          </a:ln>
        </p:spPr>
        <p:txBody>
          <a:bodyPr wrap="square" anchor="ctr">
            <a:spAutoFit/>
          </a:bodyPr>
          <a:lstStyle/>
          <a:p>
            <a:pPr algn="l">
              <a:lnSpc>
                <a:spcPct val="100000"/>
              </a:lnSpc>
              <a:spcBef>
                <a:spcPct val="0"/>
              </a:spcBef>
            </a:pPr>
            <a:r>
              <a:rPr lang="ru-RU" sz="1800" b="1" u="none" dirty="0">
                <a:latin typeface="Arial" charset="0"/>
                <a:cs typeface="Times New Roman" pitchFamily="18" charset="0"/>
              </a:rPr>
              <a:t>Выявление / мониторинг </a:t>
            </a:r>
            <a:endParaRPr lang="en-US" sz="1800" b="1" u="none" dirty="0">
              <a:latin typeface="Arial" charset="0"/>
              <a:cs typeface="Times New Roman" pitchFamily="18" charset="0"/>
            </a:endParaRPr>
          </a:p>
          <a:p>
            <a:pPr algn="l">
              <a:lnSpc>
                <a:spcPct val="100000"/>
              </a:lnSpc>
              <a:spcBef>
                <a:spcPct val="0"/>
              </a:spcBef>
            </a:pPr>
            <a:r>
              <a:rPr lang="ru-RU" sz="1800" b="1" u="none" dirty="0">
                <a:latin typeface="Arial" charset="0"/>
                <a:cs typeface="Times New Roman" pitchFamily="18" charset="0"/>
              </a:rPr>
              <a:t>рисков</a:t>
            </a:r>
          </a:p>
        </p:txBody>
      </p:sp>
      <p:sp>
        <p:nvSpPr>
          <p:cNvPr id="13" name="Text Box 2"/>
          <p:cNvSpPr txBox="1">
            <a:spLocks noChangeArrowheads="1"/>
          </p:cNvSpPr>
          <p:nvPr/>
        </p:nvSpPr>
        <p:spPr bwMode="auto">
          <a:xfrm>
            <a:off x="990035" y="4284096"/>
            <a:ext cx="2610290" cy="369332"/>
          </a:xfrm>
          <a:prstGeom prst="rect">
            <a:avLst/>
          </a:prstGeom>
          <a:noFill/>
          <a:ln w="9525">
            <a:noFill/>
            <a:miter lim="800000"/>
            <a:headEnd/>
            <a:tailEnd/>
          </a:ln>
        </p:spPr>
        <p:txBody>
          <a:bodyPr wrap="square" anchor="ctr">
            <a:spAutoFit/>
          </a:bodyPr>
          <a:lstStyle/>
          <a:p>
            <a:pPr algn="l">
              <a:lnSpc>
                <a:spcPct val="100000"/>
              </a:lnSpc>
              <a:spcBef>
                <a:spcPct val="0"/>
              </a:spcBef>
            </a:pPr>
            <a:r>
              <a:rPr lang="ru-RU" sz="1800" b="1" u="none">
                <a:latin typeface="Arial" charset="0"/>
                <a:cs typeface="Times New Roman" pitchFamily="18" charset="0"/>
              </a:rPr>
              <a:t>Оценка рисков</a:t>
            </a:r>
          </a:p>
        </p:txBody>
      </p:sp>
      <p:sp>
        <p:nvSpPr>
          <p:cNvPr id="14" name="Text Box 2"/>
          <p:cNvSpPr txBox="1">
            <a:spLocks noChangeArrowheads="1"/>
          </p:cNvSpPr>
          <p:nvPr/>
        </p:nvSpPr>
        <p:spPr bwMode="auto">
          <a:xfrm>
            <a:off x="990035" y="5634246"/>
            <a:ext cx="2610290" cy="369332"/>
          </a:xfrm>
          <a:prstGeom prst="rect">
            <a:avLst/>
          </a:prstGeom>
          <a:noFill/>
          <a:ln w="9525">
            <a:noFill/>
            <a:miter lim="800000"/>
            <a:headEnd/>
            <a:tailEnd/>
          </a:ln>
        </p:spPr>
        <p:txBody>
          <a:bodyPr wrap="square" anchor="ctr">
            <a:spAutoFit/>
          </a:bodyPr>
          <a:lstStyle/>
          <a:p>
            <a:pPr algn="l">
              <a:lnSpc>
                <a:spcPct val="100000"/>
              </a:lnSpc>
              <a:spcBef>
                <a:spcPct val="0"/>
              </a:spcBef>
            </a:pPr>
            <a:r>
              <a:rPr lang="ru-RU" sz="1800" b="1" u="none">
                <a:latin typeface="Arial" charset="0"/>
                <a:cs typeface="Times New Roman" pitchFamily="18" charset="0"/>
              </a:rPr>
              <a:t>Управление рисками</a:t>
            </a:r>
          </a:p>
        </p:txBody>
      </p:sp>
      <p:sp>
        <p:nvSpPr>
          <p:cNvPr id="35" name="Freccia in giù 34"/>
          <p:cNvSpPr/>
          <p:nvPr/>
        </p:nvSpPr>
        <p:spPr bwMode="auto">
          <a:xfrm flipH="1">
            <a:off x="2835390" y="2535534"/>
            <a:ext cx="5040560" cy="3098712"/>
          </a:xfrm>
          <a:prstGeom prst="downArrow">
            <a:avLst>
              <a:gd name="adj1" fmla="val 83263"/>
              <a:gd name="adj2" fmla="val 17588"/>
            </a:avLst>
          </a:prstGeom>
          <a:solidFill>
            <a:schemeClr val="bg1">
              <a:lumMod val="85000"/>
              <a:alpha val="20000"/>
            </a:schemeClr>
          </a:solidFill>
          <a:ln w="12700" cap="flat" cmpd="sng" algn="ctr">
            <a:solidFill>
              <a:schemeClr val="tx1">
                <a:alpha val="20000"/>
              </a:schemeClr>
            </a:solidFill>
            <a:prstDash val="solid"/>
            <a:round/>
            <a:headEnd type="none" w="med" len="med"/>
            <a:tailEnd type="none" w="med" len="med"/>
          </a:ln>
          <a:effectLst/>
        </p:spPr>
        <p:txBody>
          <a:bodyPr wrap="none" anchor="ctr"/>
          <a:lstStyle/>
          <a:p>
            <a:pPr>
              <a:defRPr/>
            </a:pPr>
            <a:endParaRPr lang="it-IT" dirty="0">
              <a:ln>
                <a:solidFill>
                  <a:srgbClr val="69AE23"/>
                </a:solidFill>
              </a:ln>
              <a:solidFill>
                <a:schemeClr val="bg1">
                  <a:lumMod val="85000"/>
                </a:schemeClr>
              </a:solidFill>
            </a:endParaRPr>
          </a:p>
        </p:txBody>
      </p:sp>
      <p:sp>
        <p:nvSpPr>
          <p:cNvPr id="30" name="Text Box 2"/>
          <p:cNvSpPr txBox="1">
            <a:spLocks noChangeArrowheads="1"/>
          </p:cNvSpPr>
          <p:nvPr/>
        </p:nvSpPr>
        <p:spPr bwMode="auto">
          <a:xfrm>
            <a:off x="3375300" y="2651140"/>
            <a:ext cx="4095455" cy="646331"/>
          </a:xfrm>
          <a:prstGeom prst="rect">
            <a:avLst/>
          </a:prstGeom>
          <a:noFill/>
          <a:ln w="9525">
            <a:noFill/>
            <a:miter lim="800000"/>
            <a:headEnd/>
            <a:tailEnd/>
          </a:ln>
        </p:spPr>
        <p:txBody>
          <a:bodyPr wrap="square" anchor="ctr">
            <a:spAutoFit/>
          </a:bodyPr>
          <a:lstStyle/>
          <a:p>
            <a:pPr algn="l">
              <a:lnSpc>
                <a:spcPct val="100000"/>
              </a:lnSpc>
              <a:spcBef>
                <a:spcPct val="0"/>
              </a:spcBef>
            </a:pPr>
            <a:r>
              <a:rPr lang="ru-RU" sz="1800" u="none">
                <a:latin typeface="Arial" charset="0"/>
                <a:cs typeface="Times New Roman" pitchFamily="18" charset="0"/>
              </a:rPr>
              <a:t>Выявлять и отслеживать информацию и угрозы здоровью</a:t>
            </a:r>
          </a:p>
        </p:txBody>
      </p:sp>
      <p:sp>
        <p:nvSpPr>
          <p:cNvPr id="31" name="Text Box 2"/>
          <p:cNvSpPr txBox="1">
            <a:spLocks noChangeArrowheads="1"/>
          </p:cNvSpPr>
          <p:nvPr/>
        </p:nvSpPr>
        <p:spPr bwMode="auto">
          <a:xfrm>
            <a:off x="3375300" y="3297470"/>
            <a:ext cx="4095455" cy="369332"/>
          </a:xfrm>
          <a:prstGeom prst="rect">
            <a:avLst/>
          </a:prstGeom>
          <a:noFill/>
          <a:ln w="9525">
            <a:noFill/>
            <a:miter lim="800000"/>
            <a:headEnd/>
            <a:tailEnd/>
          </a:ln>
        </p:spPr>
        <p:txBody>
          <a:bodyPr wrap="square" anchor="ctr">
            <a:spAutoFit/>
          </a:bodyPr>
          <a:lstStyle/>
          <a:p>
            <a:pPr algn="l">
              <a:lnSpc>
                <a:spcPct val="100000"/>
              </a:lnSpc>
              <a:spcBef>
                <a:spcPct val="0"/>
              </a:spcBef>
              <a:buFont typeface="Arial" pitchFamily="34" charset="0"/>
              <a:buChar char="•"/>
            </a:pPr>
            <a:r>
              <a:rPr lang="en-US" sz="1800" u="none" dirty="0">
                <a:latin typeface="Arial" charset="0"/>
                <a:cs typeface="Times New Roman" pitchFamily="18" charset="0"/>
              </a:rPr>
              <a:t> </a:t>
            </a:r>
            <a:r>
              <a:rPr lang="ru-RU" sz="1800" u="none" dirty="0">
                <a:latin typeface="Arial" charset="0"/>
                <a:cs typeface="Times New Roman" pitchFamily="18" charset="0"/>
              </a:rPr>
              <a:t>Расследовать сигналы тревоги</a:t>
            </a:r>
          </a:p>
        </p:txBody>
      </p:sp>
      <p:sp>
        <p:nvSpPr>
          <p:cNvPr id="32" name="Text Box 2"/>
          <p:cNvSpPr txBox="1">
            <a:spLocks noChangeArrowheads="1"/>
          </p:cNvSpPr>
          <p:nvPr/>
        </p:nvSpPr>
        <p:spPr bwMode="auto">
          <a:xfrm>
            <a:off x="3362456" y="4184448"/>
            <a:ext cx="4513494" cy="1107996"/>
          </a:xfrm>
          <a:prstGeom prst="rect">
            <a:avLst/>
          </a:prstGeom>
          <a:noFill/>
          <a:ln w="9525">
            <a:noFill/>
            <a:miter lim="800000"/>
            <a:headEnd/>
            <a:tailEnd/>
          </a:ln>
        </p:spPr>
        <p:txBody>
          <a:bodyPr wrap="square" anchor="ctr">
            <a:spAutoFit/>
          </a:bodyPr>
          <a:lstStyle/>
          <a:p>
            <a:pPr algn="l">
              <a:lnSpc>
                <a:spcPct val="100000"/>
              </a:lnSpc>
              <a:spcBef>
                <a:spcPct val="0"/>
              </a:spcBef>
              <a:buFont typeface="Arial" pitchFamily="34" charset="0"/>
              <a:buChar char="•"/>
            </a:pPr>
            <a:r>
              <a:rPr lang="ru-RU" sz="1600" u="none" dirty="0">
                <a:latin typeface="Arial" charset="0"/>
                <a:cs typeface="Times New Roman" pitchFamily="18" charset="0"/>
              </a:rPr>
              <a:t> Оценивать риски</a:t>
            </a:r>
          </a:p>
          <a:p>
            <a:pPr algn="l">
              <a:lnSpc>
                <a:spcPct val="100000"/>
              </a:lnSpc>
              <a:spcBef>
                <a:spcPct val="0"/>
              </a:spcBef>
              <a:buFont typeface="Arial" pitchFamily="34" charset="0"/>
              <a:buChar char="•"/>
            </a:pPr>
            <a:r>
              <a:rPr lang="en-US" sz="1600" u="none" dirty="0">
                <a:latin typeface="Arial" charset="0"/>
                <a:cs typeface="Times New Roman" pitchFamily="18" charset="0"/>
              </a:rPr>
              <a:t> </a:t>
            </a:r>
            <a:r>
              <a:rPr lang="ru-RU" sz="1600" u="none" dirty="0">
                <a:latin typeface="Arial" charset="0"/>
                <a:cs typeface="Times New Roman" pitchFamily="18" charset="0"/>
              </a:rPr>
              <a:t>Предоставлять варианты реагирования</a:t>
            </a:r>
          </a:p>
          <a:p>
            <a:pPr algn="l">
              <a:lnSpc>
                <a:spcPct val="100000"/>
              </a:lnSpc>
              <a:spcBef>
                <a:spcPct val="0"/>
              </a:spcBef>
              <a:buFont typeface="Arial" pitchFamily="34" charset="0"/>
              <a:buChar char="•"/>
            </a:pPr>
            <a:r>
              <a:rPr lang="en-US" sz="1600" u="none" dirty="0">
                <a:latin typeface="Arial" charset="0"/>
                <a:cs typeface="Times New Roman" pitchFamily="18" charset="0"/>
              </a:rPr>
              <a:t> </a:t>
            </a:r>
            <a:r>
              <a:rPr lang="ru-RU" sz="1600" u="none" dirty="0">
                <a:latin typeface="Arial" charset="0"/>
                <a:cs typeface="Times New Roman" pitchFamily="18" charset="0"/>
              </a:rPr>
              <a:t>Давать научные рекомендации</a:t>
            </a:r>
          </a:p>
          <a:p>
            <a:pPr algn="l">
              <a:lnSpc>
                <a:spcPct val="100000"/>
              </a:lnSpc>
              <a:spcBef>
                <a:spcPct val="0"/>
              </a:spcBef>
              <a:buFont typeface="Arial" pitchFamily="34" charset="0"/>
              <a:buChar char="•"/>
            </a:pPr>
            <a:endParaRPr lang="en-GB" sz="1800" u="none" dirty="0">
              <a:latin typeface="Arial" charset="0"/>
              <a:cs typeface="Times New Roman" pitchFamily="18" charset="0"/>
            </a:endParaRPr>
          </a:p>
        </p:txBody>
      </p:sp>
      <p:sp>
        <p:nvSpPr>
          <p:cNvPr id="36" name="Text Box 2"/>
          <p:cNvSpPr txBox="1">
            <a:spLocks noChangeArrowheads="1"/>
          </p:cNvSpPr>
          <p:nvPr/>
        </p:nvSpPr>
        <p:spPr bwMode="auto">
          <a:xfrm>
            <a:off x="3777385" y="5689253"/>
            <a:ext cx="4095455" cy="830997"/>
          </a:xfrm>
          <a:prstGeom prst="rect">
            <a:avLst/>
          </a:prstGeom>
          <a:noFill/>
          <a:ln w="9525">
            <a:noFill/>
            <a:miter lim="800000"/>
            <a:headEnd/>
            <a:tailEnd/>
          </a:ln>
        </p:spPr>
        <p:txBody>
          <a:bodyPr wrap="square" anchor="ctr">
            <a:spAutoFit/>
          </a:bodyPr>
          <a:lstStyle/>
          <a:p>
            <a:pPr algn="l">
              <a:lnSpc>
                <a:spcPct val="100000"/>
              </a:lnSpc>
              <a:spcBef>
                <a:spcPct val="0"/>
              </a:spcBef>
            </a:pPr>
            <a:r>
              <a:rPr lang="ru-RU" sz="1600" u="none" dirty="0">
                <a:latin typeface="Arial" charset="0"/>
                <a:cs typeface="Times New Roman" pitchFamily="18" charset="0"/>
              </a:rPr>
              <a:t>Внедрять меры контроля </a:t>
            </a:r>
          </a:p>
          <a:p>
            <a:pPr algn="l">
              <a:lnSpc>
                <a:spcPct val="100000"/>
              </a:lnSpc>
              <a:spcBef>
                <a:spcPct val="0"/>
              </a:spcBef>
            </a:pPr>
            <a:r>
              <a:rPr lang="ru-RU" sz="1600" u="none" dirty="0">
                <a:latin typeface="Arial" charset="0"/>
                <a:cs typeface="Times New Roman" pitchFamily="18" charset="0"/>
              </a:rPr>
              <a:t>Давать научные рекомендации</a:t>
            </a:r>
          </a:p>
          <a:p>
            <a:pPr algn="l">
              <a:lnSpc>
                <a:spcPct val="100000"/>
              </a:lnSpc>
              <a:spcBef>
                <a:spcPct val="0"/>
              </a:spcBef>
            </a:pPr>
            <a:endParaRPr lang="en-GB" sz="1600" u="none" dirty="0">
              <a:latin typeface="Arial" charset="0"/>
              <a:cs typeface="Times New Roman" pitchFamily="18" charset="0"/>
            </a:endParaRPr>
          </a:p>
        </p:txBody>
      </p:sp>
      <p:sp>
        <p:nvSpPr>
          <p:cNvPr id="42" name="Rettangolo 41"/>
          <p:cNvSpPr/>
          <p:nvPr/>
        </p:nvSpPr>
        <p:spPr bwMode="auto">
          <a:xfrm>
            <a:off x="359964" y="2303875"/>
            <a:ext cx="9991185" cy="4230471"/>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dirty="0"/>
          </a:p>
        </p:txBody>
      </p:sp>
      <p:sp>
        <p:nvSpPr>
          <p:cNvPr id="48" name="Text Box 35"/>
          <p:cNvSpPr txBox="1">
            <a:spLocks noChangeArrowheads="1"/>
          </p:cNvSpPr>
          <p:nvPr/>
        </p:nvSpPr>
        <p:spPr bwMode="auto">
          <a:xfrm>
            <a:off x="7332536" y="2753926"/>
            <a:ext cx="2992907" cy="664797"/>
          </a:xfrm>
          <a:prstGeom prst="rect">
            <a:avLst/>
          </a:prstGeom>
          <a:noFill/>
          <a:ln w="9525" algn="ctr">
            <a:noFill/>
            <a:miter lim="800000"/>
            <a:headEnd/>
            <a:tailEnd/>
          </a:ln>
        </p:spPr>
        <p:txBody>
          <a:bodyPr wrap="square" lIns="0" tIns="0" rIns="0" bIns="0">
            <a:spAutoFit/>
          </a:bodyPr>
          <a:lstStyle/>
          <a:p>
            <a:pPr>
              <a:spcBef>
                <a:spcPct val="15000"/>
              </a:spcBef>
              <a:spcAft>
                <a:spcPct val="15000"/>
              </a:spcAft>
            </a:pPr>
            <a:r>
              <a:rPr lang="ru-RU" sz="2400" b="1" u="none" noProof="1">
                <a:solidFill>
                  <a:schemeClr val="bg1">
                    <a:lumMod val="65000"/>
                  </a:schemeClr>
                </a:solidFill>
                <a:latin typeface="Tahoma" pitchFamily="34" charset="0"/>
              </a:rPr>
              <a:t>Эпидемический анализ</a:t>
            </a:r>
          </a:p>
        </p:txBody>
      </p:sp>
      <p:sp>
        <p:nvSpPr>
          <p:cNvPr id="3" name="Rectangle 2"/>
          <p:cNvSpPr/>
          <p:nvPr/>
        </p:nvSpPr>
        <p:spPr bwMode="auto">
          <a:xfrm>
            <a:off x="731294" y="2528901"/>
            <a:ext cx="9470273" cy="1575175"/>
          </a:xfrm>
          <a:prstGeom prst="rect">
            <a:avLst/>
          </a:prstGeom>
          <a:solidFill>
            <a:schemeClr val="accent1">
              <a:lumMod val="60000"/>
              <a:lumOff val="40000"/>
              <a:alpha val="25000"/>
            </a:schemeClr>
          </a:solidFill>
          <a:ln w="28575" cap="flat" cmpd="sng" algn="ctr">
            <a:solidFill>
              <a:schemeClr val="accent1">
                <a:lumMod val="60000"/>
                <a:lumOff val="4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dirty="0">
              <a:ln>
                <a:noFill/>
              </a:ln>
              <a:solidFill>
                <a:schemeClr val="tx1"/>
              </a:solidFill>
              <a:effectLst/>
              <a:latin typeface="Microsoft Sans Serif" pitchFamily="34" charset="0"/>
            </a:endParaRPr>
          </a:p>
        </p:txBody>
      </p:sp>
      <p:sp>
        <p:nvSpPr>
          <p:cNvPr id="2" name="TextBox 1"/>
          <p:cNvSpPr txBox="1"/>
          <p:nvPr/>
        </p:nvSpPr>
        <p:spPr>
          <a:xfrm>
            <a:off x="7457911" y="5499230"/>
            <a:ext cx="2758299" cy="258532"/>
          </a:xfrm>
          <a:prstGeom prst="rect">
            <a:avLst/>
          </a:prstGeom>
          <a:noFill/>
        </p:spPr>
        <p:txBody>
          <a:bodyPr wrap="square" rtlCol="0">
            <a:spAutoFit/>
          </a:bodyPr>
          <a:lstStyle/>
          <a:p>
            <a:r>
              <a:rPr lang="ru-RU"/>
              <a:t>ссылка на ЭА на уровне ЕС</a:t>
            </a:r>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o 3"/>
          <p:cNvGrpSpPr/>
          <p:nvPr/>
        </p:nvGrpSpPr>
        <p:grpSpPr>
          <a:xfrm>
            <a:off x="0" y="1178750"/>
            <a:ext cx="5265660" cy="5679250"/>
            <a:chOff x="0" y="1178750"/>
            <a:chExt cx="5265660" cy="5679250"/>
          </a:xfrm>
        </p:grpSpPr>
        <p:sp>
          <p:nvSpPr>
            <p:cNvPr id="5" name="Rettangolo 4"/>
            <p:cNvSpPr/>
            <p:nvPr/>
          </p:nvSpPr>
          <p:spPr bwMode="auto">
            <a:xfrm rot="5400000">
              <a:off x="-112476" y="1291226"/>
              <a:ext cx="5490611" cy="5265659"/>
            </a:xfrm>
            <a:prstGeom prst="rect">
              <a:avLst/>
            </a:prstGeom>
            <a:gradFill>
              <a:gsLst>
                <a:gs pos="0">
                  <a:schemeClr val="bg1"/>
                </a:gs>
                <a:gs pos="100000">
                  <a:srgbClr val="DDDDDD"/>
                </a:gs>
              </a:gsLst>
              <a:path path="circle">
                <a:fillToRect l="100000" b="100000"/>
              </a:path>
            </a:gradFill>
            <a:ln w="12700" cap="flat" cmpd="sng" algn="ctr">
              <a:noFill/>
              <a:prstDash val="solid"/>
              <a:round/>
              <a:headEnd type="none" w="med" len="med"/>
              <a:tailEnd type="none" w="med" len="med"/>
            </a:ln>
            <a:effectLst/>
          </p:spPr>
          <p:txBody>
            <a:bodyPr wrap="none" anchor="ctr"/>
            <a:lstStyle/>
            <a:p>
              <a:pPr>
                <a:defRPr/>
              </a:pPr>
              <a:endParaRPr lang="it-IT"/>
            </a:p>
          </p:txBody>
        </p:sp>
        <p:cxnSp>
          <p:nvCxnSpPr>
            <p:cNvPr id="6" name="Connettore 1 42"/>
            <p:cNvCxnSpPr>
              <a:cxnSpLocks noChangeShapeType="1"/>
            </p:cNvCxnSpPr>
            <p:nvPr/>
          </p:nvCxnSpPr>
          <p:spPr bwMode="auto">
            <a:xfrm rot="5400000">
              <a:off x="2426035" y="4018375"/>
              <a:ext cx="5679250" cy="0"/>
            </a:xfrm>
            <a:prstGeom prst="line">
              <a:avLst/>
            </a:prstGeom>
            <a:noFill/>
            <a:ln w="12700" algn="ctr">
              <a:solidFill>
                <a:srgbClr val="69AE23"/>
              </a:solidFill>
              <a:round/>
              <a:headEnd/>
              <a:tailEnd/>
            </a:ln>
          </p:spPr>
        </p:cxnSp>
      </p:grpSp>
      <p:sp>
        <p:nvSpPr>
          <p:cNvPr id="38"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ru-RU" sz="1800" b="1" u="none">
                <a:solidFill>
                  <a:srgbClr val="69AE23"/>
                </a:solidFill>
                <a:latin typeface="Arial" charset="0"/>
              </a:rPr>
              <a:t>Структура эпидемического анализа</a:t>
            </a:r>
          </a:p>
        </p:txBody>
      </p:sp>
      <p:sp>
        <p:nvSpPr>
          <p:cNvPr id="42" name="Text Box 35"/>
          <p:cNvSpPr txBox="1">
            <a:spLocks noChangeArrowheads="1"/>
          </p:cNvSpPr>
          <p:nvPr/>
        </p:nvSpPr>
        <p:spPr bwMode="auto">
          <a:xfrm>
            <a:off x="1759193" y="1448780"/>
            <a:ext cx="3465460" cy="1154162"/>
          </a:xfrm>
          <a:prstGeom prst="rect">
            <a:avLst/>
          </a:prstGeom>
          <a:noFill/>
          <a:ln w="9525" algn="ctr">
            <a:noFill/>
            <a:miter lim="800000"/>
            <a:headEnd/>
            <a:tailEnd/>
          </a:ln>
        </p:spPr>
        <p:txBody>
          <a:bodyPr wrap="square" lIns="0" tIns="0" rIns="0" bIns="0">
            <a:spAutoFit/>
          </a:bodyPr>
          <a:lstStyle/>
          <a:p>
            <a:pPr algn="l">
              <a:spcBef>
                <a:spcPct val="15000"/>
              </a:spcBef>
              <a:spcAft>
                <a:spcPct val="15000"/>
              </a:spcAft>
            </a:pPr>
            <a:r>
              <a:rPr lang="ru-RU" sz="2500" b="1" u="none" noProof="1">
                <a:solidFill>
                  <a:schemeClr val="bg1">
                    <a:lumMod val="50000"/>
                  </a:schemeClr>
                </a:solidFill>
                <a:latin typeface="Tahoma" pitchFamily="34" charset="0"/>
              </a:rPr>
              <a:t>Стандартное надзор</a:t>
            </a:r>
          </a:p>
          <a:p>
            <a:pPr algn="l">
              <a:spcBef>
                <a:spcPct val="15000"/>
              </a:spcBef>
              <a:spcAft>
                <a:spcPct val="15000"/>
              </a:spcAft>
            </a:pPr>
            <a:r>
              <a:rPr lang="ru-RU" sz="2500" b="1" u="none" noProof="1">
                <a:solidFill>
                  <a:schemeClr val="bg1">
                    <a:lumMod val="65000"/>
                  </a:schemeClr>
                </a:solidFill>
                <a:latin typeface="Tahoma" pitchFamily="34" charset="0"/>
              </a:rPr>
              <a:t>Надзор на основе показателей (НОП)</a:t>
            </a:r>
          </a:p>
        </p:txBody>
      </p:sp>
      <p:sp>
        <p:nvSpPr>
          <p:cNvPr id="43" name="Text Box 35"/>
          <p:cNvSpPr txBox="1">
            <a:spLocks noChangeArrowheads="1"/>
          </p:cNvSpPr>
          <p:nvPr/>
        </p:nvSpPr>
        <p:spPr bwMode="auto">
          <a:xfrm>
            <a:off x="7114788" y="1448780"/>
            <a:ext cx="3690560" cy="1154162"/>
          </a:xfrm>
          <a:prstGeom prst="rect">
            <a:avLst/>
          </a:prstGeom>
          <a:noFill/>
          <a:ln w="9525" algn="ctr">
            <a:noFill/>
            <a:miter lim="800000"/>
            <a:headEnd/>
            <a:tailEnd/>
          </a:ln>
        </p:spPr>
        <p:txBody>
          <a:bodyPr wrap="square" lIns="0" tIns="0" rIns="0" bIns="0">
            <a:spAutoFit/>
          </a:bodyPr>
          <a:lstStyle/>
          <a:p>
            <a:pPr algn="l">
              <a:spcBef>
                <a:spcPct val="15000"/>
              </a:spcBef>
              <a:spcAft>
                <a:spcPct val="15000"/>
              </a:spcAft>
            </a:pPr>
            <a:r>
              <a:rPr lang="ru-RU" sz="2500" b="1" u="none" noProof="1">
                <a:solidFill>
                  <a:schemeClr val="bg1">
                    <a:lumMod val="50000"/>
                  </a:schemeClr>
                </a:solidFill>
                <a:latin typeface="Tahoma" pitchFamily="34" charset="0"/>
              </a:rPr>
              <a:t>Мониторинг событий</a:t>
            </a:r>
          </a:p>
          <a:p>
            <a:pPr algn="l">
              <a:spcBef>
                <a:spcPct val="15000"/>
              </a:spcBef>
              <a:spcAft>
                <a:spcPct val="15000"/>
              </a:spcAft>
            </a:pPr>
            <a:r>
              <a:rPr lang="ru-RU" sz="2500" b="1" u="none" noProof="1">
                <a:solidFill>
                  <a:schemeClr val="bg1">
                    <a:lumMod val="65000"/>
                  </a:schemeClr>
                </a:solidFill>
                <a:latin typeface="Tahoma" pitchFamily="34" charset="0"/>
              </a:rPr>
              <a:t>Надзор на основе событий (НОС)</a:t>
            </a:r>
          </a:p>
        </p:txBody>
      </p:sp>
      <p:sp>
        <p:nvSpPr>
          <p:cNvPr id="45" name="Text Box 22"/>
          <p:cNvSpPr txBox="1">
            <a:spLocks noChangeArrowheads="1"/>
          </p:cNvSpPr>
          <p:nvPr/>
        </p:nvSpPr>
        <p:spPr bwMode="auto">
          <a:xfrm>
            <a:off x="360115" y="2907673"/>
            <a:ext cx="4635515" cy="1569660"/>
          </a:xfrm>
          <a:prstGeom prst="rect">
            <a:avLst/>
          </a:prstGeom>
          <a:noFill/>
          <a:ln w="9525">
            <a:noFill/>
            <a:miter lim="800000"/>
            <a:headEnd/>
            <a:tailEnd/>
          </a:ln>
        </p:spPr>
        <p:txBody>
          <a:bodyPr wrap="square">
            <a:spAutoFit/>
          </a:bodyPr>
          <a:lstStyle/>
          <a:p>
            <a:pPr marL="190500" indent="-187325" algn="l">
              <a:lnSpc>
                <a:spcPct val="100000"/>
              </a:lnSpc>
              <a:spcBef>
                <a:spcPct val="0"/>
              </a:spcBef>
              <a:buFontTx/>
              <a:buChar char="•"/>
            </a:pPr>
            <a:r>
              <a:rPr lang="ru-RU" sz="1600" u="none" noProof="1">
                <a:latin typeface="Arial" charset="0"/>
                <a:cs typeface="Times New Roman" pitchFamily="18" charset="0"/>
              </a:rPr>
              <a:t>Нацеленность на выявление </a:t>
            </a:r>
            <a:r>
              <a:rPr lang="ru-RU" sz="1600" b="1" u="none" noProof="1">
                <a:latin typeface="Arial" charset="0"/>
                <a:cs typeface="Times New Roman" pitchFamily="18" charset="0"/>
              </a:rPr>
              <a:t>нетипичных форм заболеваний</a:t>
            </a:r>
            <a:r>
              <a:rPr lang="ru-RU" sz="1600" u="none" noProof="1">
                <a:latin typeface="Arial" charset="0"/>
                <a:cs typeface="Times New Roman" pitchFamily="18" charset="0"/>
              </a:rPr>
              <a:t> путем анализа и интерпретации </a:t>
            </a:r>
            <a:r>
              <a:rPr lang="ru-RU" sz="1600" b="1" u="none" noProof="1">
                <a:latin typeface="Arial" charset="0"/>
                <a:cs typeface="Times New Roman" pitchFamily="18" charset="0"/>
              </a:rPr>
              <a:t>общих показателей </a:t>
            </a:r>
            <a:r>
              <a:rPr lang="ru-RU" sz="1600" u="none" noProof="1">
                <a:latin typeface="Arial" charset="0"/>
                <a:cs typeface="Times New Roman" pitchFamily="18" charset="0"/>
              </a:rPr>
              <a:t>(число случаев по сравнению с аналогичным периодом прошлых лет, пропорции, темпы, динамика…)</a:t>
            </a:r>
          </a:p>
          <a:p>
            <a:pPr marL="190500" indent="-187325" algn="l">
              <a:lnSpc>
                <a:spcPct val="100000"/>
              </a:lnSpc>
              <a:spcBef>
                <a:spcPct val="0"/>
              </a:spcBef>
              <a:buFontTx/>
              <a:buChar char="•"/>
            </a:pPr>
            <a:endParaRPr lang="en-US" sz="1600" u="none" noProof="1">
              <a:latin typeface="Arial" charset="0"/>
              <a:cs typeface="Times New Roman" pitchFamily="18" charset="0"/>
            </a:endParaRPr>
          </a:p>
        </p:txBody>
      </p:sp>
      <p:sp>
        <p:nvSpPr>
          <p:cNvPr id="46" name="Text Box 22"/>
          <p:cNvSpPr txBox="1">
            <a:spLocks noChangeArrowheads="1"/>
          </p:cNvSpPr>
          <p:nvPr/>
        </p:nvSpPr>
        <p:spPr bwMode="auto">
          <a:xfrm>
            <a:off x="5625700" y="2907673"/>
            <a:ext cx="4815535" cy="830997"/>
          </a:xfrm>
          <a:prstGeom prst="rect">
            <a:avLst/>
          </a:prstGeom>
          <a:noFill/>
          <a:ln w="9525">
            <a:noFill/>
            <a:miter lim="800000"/>
            <a:headEnd/>
            <a:tailEnd/>
          </a:ln>
        </p:spPr>
        <p:txBody>
          <a:bodyPr wrap="square">
            <a:spAutoFit/>
          </a:bodyPr>
          <a:lstStyle/>
          <a:p>
            <a:pPr marL="190500" indent="-187325" algn="l">
              <a:lnSpc>
                <a:spcPct val="100000"/>
              </a:lnSpc>
              <a:spcBef>
                <a:spcPct val="0"/>
              </a:spcBef>
              <a:buFont typeface="Arial" pitchFamily="34" charset="0"/>
              <a:buChar char="•"/>
            </a:pPr>
            <a:r>
              <a:rPr lang="ru-RU" sz="1600" u="none" noProof="1">
                <a:latin typeface="Arial" charset="0"/>
                <a:cs typeface="Times New Roman" pitchFamily="18" charset="0"/>
              </a:rPr>
              <a:t>Нацеленность на выявление </a:t>
            </a:r>
            <a:r>
              <a:rPr lang="ru-RU" sz="1600" b="1" u="none" noProof="1">
                <a:latin typeface="Arial" charset="0"/>
                <a:cs typeface="Times New Roman" pitchFamily="18" charset="0"/>
              </a:rPr>
              <a:t>событий в области общественного здоровья </a:t>
            </a:r>
            <a:r>
              <a:rPr lang="ru-RU" sz="1600" u="none" noProof="1">
                <a:latin typeface="Arial" charset="0"/>
                <a:cs typeface="Times New Roman" pitchFamily="18" charset="0"/>
              </a:rPr>
              <a:t>путем получения ситуативной </a:t>
            </a:r>
            <a:r>
              <a:rPr lang="ru-RU" sz="1600" b="1" u="none" noProof="1">
                <a:latin typeface="Arial" charset="0"/>
                <a:cs typeface="Times New Roman" pitchFamily="18" charset="0"/>
              </a:rPr>
              <a:t>информации</a:t>
            </a:r>
            <a:r>
              <a:rPr lang="ru-RU" sz="1600" u="none" noProof="1">
                <a:latin typeface="Arial" charset="0"/>
                <a:cs typeface="Times New Roman" pitchFamily="18" charset="0"/>
              </a:rPr>
              <a:t> из официальных и неофициальных источников</a:t>
            </a:r>
          </a:p>
        </p:txBody>
      </p:sp>
      <p:sp>
        <p:nvSpPr>
          <p:cNvPr id="47" name="Text Box 18"/>
          <p:cNvSpPr txBox="1">
            <a:spLocks noChangeArrowheads="1"/>
          </p:cNvSpPr>
          <p:nvPr/>
        </p:nvSpPr>
        <p:spPr bwMode="auto">
          <a:xfrm>
            <a:off x="360115" y="5094185"/>
            <a:ext cx="9991110" cy="1035115"/>
          </a:xfrm>
          <a:prstGeom prst="rect">
            <a:avLst/>
          </a:prstGeom>
          <a:solidFill>
            <a:srgbClr val="69AE23"/>
          </a:solidFill>
          <a:ln w="9525">
            <a:noFill/>
            <a:miter lim="800000"/>
            <a:headEnd/>
            <a:tailEnd/>
          </a:ln>
          <a:effectLst>
            <a:outerShdw blurRad="63500" algn="ctr" rotWithShape="0">
              <a:prstClr val="black">
                <a:alpha val="40000"/>
              </a:prstClr>
            </a:outerShdw>
          </a:effectLst>
        </p:spPr>
        <p:txBody>
          <a:bodyPr tIns="144000" bIns="144000" anchor="ctr"/>
          <a:lstStyle/>
          <a:p>
            <a:r>
              <a:rPr lang="ru-RU" sz="1800" b="1" u="none" noProof="1">
                <a:solidFill>
                  <a:srgbClr val="FFFFFF"/>
                </a:solidFill>
                <a:latin typeface="Tahoma" pitchFamily="34" charset="0"/>
              </a:rPr>
              <a:t>Данное пособие в основном посвящено надзору на основе событий  </a:t>
            </a:r>
          </a:p>
        </p:txBody>
      </p:sp>
      <p:sp>
        <p:nvSpPr>
          <p:cNvPr id="48" name="Text Box 22"/>
          <p:cNvSpPr txBox="1">
            <a:spLocks noChangeArrowheads="1"/>
          </p:cNvSpPr>
          <p:nvPr/>
        </p:nvSpPr>
        <p:spPr bwMode="auto">
          <a:xfrm>
            <a:off x="5625700" y="4509410"/>
            <a:ext cx="4815535" cy="338554"/>
          </a:xfrm>
          <a:prstGeom prst="rect">
            <a:avLst/>
          </a:prstGeom>
          <a:noFill/>
          <a:ln w="9525">
            <a:noFill/>
            <a:miter lim="800000"/>
            <a:headEnd/>
            <a:tailEnd/>
          </a:ln>
        </p:spPr>
        <p:txBody>
          <a:bodyPr wrap="square">
            <a:spAutoFit/>
          </a:bodyPr>
          <a:lstStyle/>
          <a:p>
            <a:pPr marL="190500" lvl="1" indent="-187325" algn="l">
              <a:lnSpc>
                <a:spcPct val="100000"/>
              </a:lnSpc>
              <a:spcBef>
                <a:spcPct val="0"/>
              </a:spcBef>
              <a:buFont typeface="Arial" pitchFamily="34" charset="0"/>
              <a:buChar char="•"/>
            </a:pPr>
            <a:r>
              <a:rPr lang="ru-RU" sz="1600" u="none" noProof="1">
                <a:latin typeface="Arial" charset="0"/>
                <a:cs typeface="Times New Roman" pitchFamily="18" charset="0"/>
              </a:rPr>
              <a:t>А также для </a:t>
            </a:r>
            <a:r>
              <a:rPr lang="ru-RU" sz="1600" b="1" u="none" noProof="1">
                <a:latin typeface="Arial" charset="0"/>
                <a:cs typeface="Times New Roman" pitchFamily="18" charset="0"/>
              </a:rPr>
              <a:t>неизвестных</a:t>
            </a:r>
            <a:r>
              <a:rPr lang="ru-RU" sz="1600" u="none" noProof="1">
                <a:latin typeface="Arial" charset="0"/>
                <a:cs typeface="Times New Roman" pitchFamily="18" charset="0"/>
              </a:rPr>
              <a:t> или неподтвержденных заболеваний</a:t>
            </a:r>
          </a:p>
        </p:txBody>
      </p:sp>
      <p:sp>
        <p:nvSpPr>
          <p:cNvPr id="49" name="Text Box 22"/>
          <p:cNvSpPr txBox="1">
            <a:spLocks noChangeArrowheads="1"/>
          </p:cNvSpPr>
          <p:nvPr/>
        </p:nvSpPr>
        <p:spPr bwMode="auto">
          <a:xfrm>
            <a:off x="315109" y="4509410"/>
            <a:ext cx="4635515" cy="338554"/>
          </a:xfrm>
          <a:prstGeom prst="rect">
            <a:avLst/>
          </a:prstGeom>
          <a:noFill/>
          <a:ln w="9525">
            <a:noFill/>
            <a:miter lim="800000"/>
            <a:headEnd/>
            <a:tailEnd/>
          </a:ln>
        </p:spPr>
        <p:txBody>
          <a:bodyPr wrap="square">
            <a:spAutoFit/>
          </a:bodyPr>
          <a:lstStyle/>
          <a:p>
            <a:pPr marL="190500" lvl="1" indent="-187325" algn="l" eaLnBrk="1" hangingPunct="1">
              <a:lnSpc>
                <a:spcPct val="100000"/>
              </a:lnSpc>
              <a:spcBef>
                <a:spcPct val="0"/>
              </a:spcBef>
              <a:buFont typeface="Arial" pitchFamily="34" charset="0"/>
              <a:buChar char="•"/>
            </a:pPr>
            <a:r>
              <a:rPr lang="ru-RU" sz="1600" u="none" noProof="1">
                <a:latin typeface="Arial" charset="0"/>
                <a:cs typeface="Times New Roman" pitchFamily="18" charset="0"/>
              </a:rPr>
              <a:t>Для </a:t>
            </a:r>
            <a:r>
              <a:rPr lang="ru-RU" sz="1600" b="1" u="none" noProof="1">
                <a:latin typeface="Arial" charset="0"/>
                <a:cs typeface="Times New Roman" pitchFamily="18" charset="0"/>
              </a:rPr>
              <a:t>известных</a:t>
            </a:r>
            <a:r>
              <a:rPr lang="ru-RU" sz="1600" u="none" noProof="1">
                <a:latin typeface="Arial" charset="0"/>
                <a:cs typeface="Times New Roman" pitchFamily="18" charset="0"/>
              </a:rPr>
              <a:t> заболеваний</a:t>
            </a:r>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ru-RU" sz="1800" b="1" u="none">
                <a:solidFill>
                  <a:srgbClr val="69AE23"/>
                </a:solidFill>
                <a:latin typeface="Arial" charset="0"/>
              </a:rPr>
              <a:t>Структура эпидемического анализа</a:t>
            </a:r>
          </a:p>
        </p:txBody>
      </p:sp>
      <p:sp>
        <p:nvSpPr>
          <p:cNvPr id="2" name="Rectangle 1"/>
          <p:cNvSpPr/>
          <p:nvPr/>
        </p:nvSpPr>
        <p:spPr bwMode="auto">
          <a:xfrm>
            <a:off x="1669778" y="2978950"/>
            <a:ext cx="6480720" cy="3510390"/>
          </a:xfrm>
          <a:prstGeom prst="rect">
            <a:avLst/>
          </a:prstGeom>
          <a:solidFill>
            <a:schemeClr val="bg1">
              <a:lumMod val="50000"/>
              <a:alpha val="25000"/>
            </a:schemeClr>
          </a:solidFill>
          <a:ln w="28575" cap="flat" cmpd="sng" algn="ctr">
            <a:solidFill>
              <a:schemeClr val="bg1">
                <a:lumMod val="6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cxnSp>
        <p:nvCxnSpPr>
          <p:cNvPr id="5" name="Straight Arrow Connector 4"/>
          <p:cNvCxnSpPr>
            <a:cxnSpLocks/>
          </p:cNvCxnSpPr>
          <p:nvPr/>
        </p:nvCxnSpPr>
        <p:spPr bwMode="auto">
          <a:xfrm>
            <a:off x="8150498" y="2393885"/>
            <a:ext cx="715562" cy="0"/>
          </a:xfrm>
          <a:prstGeom prst="straightConnector1">
            <a:avLst/>
          </a:prstGeom>
          <a:ln w="28575">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183326" y="2426403"/>
            <a:ext cx="2618024" cy="424732"/>
          </a:xfrm>
          <a:prstGeom prst="rect">
            <a:avLst/>
          </a:prstGeom>
          <a:noFill/>
        </p:spPr>
        <p:txBody>
          <a:bodyPr wrap="none" rtlCol="0">
            <a:spAutoFit/>
          </a:bodyPr>
          <a:lstStyle/>
          <a:p>
            <a:r>
              <a:rPr lang="ru-RU" dirty="0"/>
              <a:t>См. блок по скринингу для более </a:t>
            </a:r>
            <a:br>
              <a:rPr lang="en-US" dirty="0"/>
            </a:br>
            <a:r>
              <a:rPr lang="ru-RU" dirty="0"/>
              <a:t>подробной информации</a:t>
            </a:r>
          </a:p>
        </p:txBody>
      </p:sp>
      <p:pic>
        <p:nvPicPr>
          <p:cNvPr id="4" name="Picture 3">
            <a:extLst>
              <a:ext uri="{FF2B5EF4-FFF2-40B4-BE49-F238E27FC236}">
                <a16:creationId xmlns:a16="http://schemas.microsoft.com/office/drawing/2014/main" id="{D3695C8F-7F0E-45BA-840A-46C823A09FD3}"/>
              </a:ext>
            </a:extLst>
          </p:cNvPr>
          <p:cNvPicPr>
            <a:picLocks noChangeAspect="1"/>
          </p:cNvPicPr>
          <p:nvPr/>
        </p:nvPicPr>
        <p:blipFill>
          <a:blip r:embed="rId3"/>
          <a:stretch>
            <a:fillRect/>
          </a:stretch>
        </p:blipFill>
        <p:spPr>
          <a:xfrm>
            <a:off x="2115310" y="1403775"/>
            <a:ext cx="6035188" cy="4567038"/>
          </a:xfrm>
          <a:prstGeom prst="rect">
            <a:avLst/>
          </a:prstGeom>
        </p:spPr>
      </p:pic>
    </p:spTree>
    <p:extLst>
      <p:ext uri="{BB962C8B-B14F-4D97-AF65-F5344CB8AC3E}">
        <p14:creationId xmlns:p14="http://schemas.microsoft.com/office/powerpoint/2010/main" val="2345061059"/>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0196" y="1039318"/>
            <a:ext cx="1845384" cy="867930"/>
          </a:xfrm>
          <a:prstGeom prst="rect">
            <a:avLst/>
          </a:prstGeom>
          <a:noFill/>
        </p:spPr>
        <p:txBody>
          <a:bodyPr wrap="square" rtlCol="0">
            <a:spAutoFit/>
          </a:bodyPr>
          <a:lstStyle/>
          <a:p>
            <a:r>
              <a:rPr lang="ru-RU" sz="2800">
                <a:latin typeface="Calibri" pitchFamily="34" charset="0"/>
                <a:cs typeface="Calibri" pitchFamily="34" charset="0"/>
              </a:rPr>
              <a:t>Задачи ЭА</a:t>
            </a:r>
          </a:p>
        </p:txBody>
      </p:sp>
      <p:sp>
        <p:nvSpPr>
          <p:cNvPr id="3" name="Rectangle 2"/>
          <p:cNvSpPr/>
          <p:nvPr/>
        </p:nvSpPr>
        <p:spPr>
          <a:xfrm>
            <a:off x="225100" y="2528900"/>
            <a:ext cx="4252793" cy="1200329"/>
          </a:xfrm>
          <a:prstGeom prst="rect">
            <a:avLst/>
          </a:prstGeom>
        </p:spPr>
        <p:txBody>
          <a:bodyPr wrap="square">
            <a:spAutoFit/>
          </a:bodyPr>
          <a:lstStyle/>
          <a:p>
            <a:pPr marL="285744" indent="-285744" algn="just">
              <a:buFontTx/>
              <a:buChar char="-"/>
              <a:defRPr/>
            </a:pPr>
            <a:r>
              <a:rPr lang="ru-RU" sz="1800" i="1">
                <a:solidFill>
                  <a:srgbClr val="2D2D8A">
                    <a:lumMod val="75000"/>
                  </a:srgbClr>
                </a:solidFill>
                <a:latin typeface="Calibri" pitchFamily="34" charset="0"/>
                <a:cs typeface="Calibri" pitchFamily="34" charset="0"/>
              </a:rPr>
              <a:t>ускорить выявление потенциальных угроз здоровью </a:t>
            </a:r>
          </a:p>
          <a:p>
            <a:pPr algn="just">
              <a:defRPr/>
            </a:pPr>
            <a:endParaRPr lang="sk-SK" sz="1800" i="1" dirty="0">
              <a:solidFill>
                <a:srgbClr val="2D2D8A">
                  <a:lumMod val="75000"/>
                </a:srgbClr>
              </a:solidFill>
              <a:latin typeface="Calibri" pitchFamily="34" charset="0"/>
              <a:cs typeface="Calibri" pitchFamily="34" charset="0"/>
            </a:endParaRPr>
          </a:p>
          <a:p>
            <a:pPr marL="285744" indent="-285744" algn="just">
              <a:buFontTx/>
              <a:buChar char="-"/>
              <a:defRPr/>
            </a:pPr>
            <a:r>
              <a:rPr lang="ru-RU" sz="1800" i="1">
                <a:solidFill>
                  <a:srgbClr val="2D2D8A">
                    <a:lumMod val="75000"/>
                  </a:srgbClr>
                </a:solidFill>
                <a:latin typeface="Calibri" pitchFamily="34" charset="0"/>
                <a:cs typeface="Calibri" pitchFamily="34" charset="0"/>
              </a:rPr>
              <a:t>обеспечить своевременное реагирование</a:t>
            </a:r>
          </a:p>
        </p:txBody>
      </p:sp>
      <p:sp>
        <p:nvSpPr>
          <p:cNvPr id="4" name="Rectangle 3"/>
          <p:cNvSpPr/>
          <p:nvPr/>
        </p:nvSpPr>
        <p:spPr>
          <a:xfrm>
            <a:off x="230303" y="6115243"/>
            <a:ext cx="6926507" cy="338554"/>
          </a:xfrm>
          <a:prstGeom prst="rect">
            <a:avLst/>
          </a:prstGeom>
        </p:spPr>
        <p:txBody>
          <a:bodyPr wrap="square">
            <a:spAutoFit/>
          </a:bodyPr>
          <a:lstStyle/>
          <a:p>
            <a:r>
              <a:rPr lang="ru-RU" sz="1600" i="1" dirty="0">
                <a:latin typeface="Calibri" panose="020F0502020204030204" pitchFamily="34" charset="0"/>
              </a:rPr>
              <a:t>Раннее выявление всемирных вспышек может сократить число пострадавших</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1595" y="2081441"/>
            <a:ext cx="5661704" cy="3533750"/>
          </a:xfrm>
          <a:prstGeom prst="rect">
            <a:avLst/>
          </a:prstGeom>
        </p:spPr>
      </p:pic>
      <p:sp>
        <p:nvSpPr>
          <p:cNvPr id="6" name="TextBox 5"/>
          <p:cNvSpPr txBox="1"/>
          <p:nvPr/>
        </p:nvSpPr>
        <p:spPr>
          <a:xfrm>
            <a:off x="7740935" y="6155254"/>
            <a:ext cx="3285365" cy="258532"/>
          </a:xfrm>
          <a:prstGeom prst="rect">
            <a:avLst/>
          </a:prstGeom>
          <a:noFill/>
        </p:spPr>
        <p:txBody>
          <a:bodyPr wrap="square" rtlCol="0">
            <a:spAutoFit/>
          </a:bodyPr>
          <a:lstStyle/>
          <a:p>
            <a:r>
              <a:rPr lang="ru-RU">
                <a:solidFill>
                  <a:srgbClr val="FF0000"/>
                </a:solidFill>
              </a:rPr>
              <a:t>Отчет ВОЗ (указать источник)</a:t>
            </a:r>
          </a:p>
        </p:txBody>
      </p:sp>
      <p:sp>
        <p:nvSpPr>
          <p:cNvPr id="5" name="TextBox 4">
            <a:extLst>
              <a:ext uri="{FF2B5EF4-FFF2-40B4-BE49-F238E27FC236}">
                <a16:creationId xmlns:a16="http://schemas.microsoft.com/office/drawing/2014/main" id="{B5380401-5558-449B-BC4D-C481A43C8F19}"/>
              </a:ext>
            </a:extLst>
          </p:cNvPr>
          <p:cNvSpPr txBox="1"/>
          <p:nvPr/>
        </p:nvSpPr>
        <p:spPr>
          <a:xfrm>
            <a:off x="5400675" y="3216634"/>
            <a:ext cx="900101" cy="424732"/>
          </a:xfrm>
          <a:prstGeom prst="rect">
            <a:avLst/>
          </a:prstGeom>
          <a:noFill/>
        </p:spPr>
        <p:txBody>
          <a:bodyPr wrap="square" rtlCol="0">
            <a:spAutoFit/>
          </a:bodyPr>
          <a:lstStyle/>
          <a:p>
            <a:pPr algn="l"/>
            <a:r>
              <a:rPr lang="ru-RU" u="none"/>
              <a:t>Раннее выявление</a:t>
            </a:r>
          </a:p>
        </p:txBody>
      </p:sp>
      <p:sp>
        <p:nvSpPr>
          <p:cNvPr id="8" name="TextBox 7">
            <a:extLst>
              <a:ext uri="{FF2B5EF4-FFF2-40B4-BE49-F238E27FC236}">
                <a16:creationId xmlns:a16="http://schemas.microsoft.com/office/drawing/2014/main" id="{6770D984-BB56-41F5-8B7C-6A88A61A677D}"/>
              </a:ext>
            </a:extLst>
          </p:cNvPr>
          <p:cNvSpPr txBox="1"/>
          <p:nvPr/>
        </p:nvSpPr>
        <p:spPr>
          <a:xfrm>
            <a:off x="6163810" y="3129064"/>
            <a:ext cx="900101" cy="424732"/>
          </a:xfrm>
          <a:prstGeom prst="rect">
            <a:avLst/>
          </a:prstGeom>
          <a:noFill/>
        </p:spPr>
        <p:txBody>
          <a:bodyPr wrap="square" rtlCol="0">
            <a:spAutoFit/>
          </a:bodyPr>
          <a:lstStyle/>
          <a:p>
            <a:pPr algn="l"/>
            <a:r>
              <a:rPr lang="ru-RU" u="none"/>
              <a:t>Быстрое реагирование</a:t>
            </a:r>
          </a:p>
        </p:txBody>
      </p:sp>
      <p:sp>
        <p:nvSpPr>
          <p:cNvPr id="9" name="TextBox 8">
            <a:extLst>
              <a:ext uri="{FF2B5EF4-FFF2-40B4-BE49-F238E27FC236}">
                <a16:creationId xmlns:a16="http://schemas.microsoft.com/office/drawing/2014/main" id="{46D1B5D1-F09E-4BBC-B225-69E12EFC6CEC}"/>
              </a:ext>
            </a:extLst>
          </p:cNvPr>
          <p:cNvSpPr txBox="1"/>
          <p:nvPr/>
        </p:nvSpPr>
        <p:spPr>
          <a:xfrm>
            <a:off x="7290884" y="5341102"/>
            <a:ext cx="900101" cy="230832"/>
          </a:xfrm>
          <a:prstGeom prst="rect">
            <a:avLst/>
          </a:prstGeom>
          <a:noFill/>
        </p:spPr>
        <p:txBody>
          <a:bodyPr wrap="square" rtlCol="0">
            <a:spAutoFit/>
          </a:bodyPr>
          <a:lstStyle/>
          <a:p>
            <a:pPr algn="l"/>
            <a:r>
              <a:rPr lang="ru-RU" sz="1000" u="none"/>
              <a:t>Дни</a:t>
            </a:r>
          </a:p>
        </p:txBody>
      </p:sp>
      <p:sp>
        <p:nvSpPr>
          <p:cNvPr id="10" name="TextBox 9">
            <a:extLst>
              <a:ext uri="{FF2B5EF4-FFF2-40B4-BE49-F238E27FC236}">
                <a16:creationId xmlns:a16="http://schemas.microsoft.com/office/drawing/2014/main" id="{C9E89755-CB93-454A-B797-5902EF2040DA}"/>
              </a:ext>
            </a:extLst>
          </p:cNvPr>
          <p:cNvSpPr txBox="1"/>
          <p:nvPr/>
        </p:nvSpPr>
        <p:spPr>
          <a:xfrm rot="10800000">
            <a:off x="4672465" y="3621009"/>
            <a:ext cx="323165" cy="454612"/>
          </a:xfrm>
          <a:prstGeom prst="rect">
            <a:avLst/>
          </a:prstGeom>
          <a:noFill/>
        </p:spPr>
        <p:txBody>
          <a:bodyPr vert="eaVert" wrap="none" rtlCol="0">
            <a:spAutoFit/>
          </a:bodyPr>
          <a:lstStyle/>
          <a:p>
            <a:r>
              <a:rPr lang="ru-RU" sz="1000" u="none"/>
              <a:t>Число случаев</a:t>
            </a:r>
          </a:p>
        </p:txBody>
      </p:sp>
    </p:spTree>
    <p:extLst>
      <p:ext uri="{BB962C8B-B14F-4D97-AF65-F5344CB8AC3E}">
        <p14:creationId xmlns:p14="http://schemas.microsoft.com/office/powerpoint/2010/main" val="3160525341"/>
      </p:ext>
    </p:extLst>
  </p:cSld>
  <p:clrMapOvr>
    <a:masterClrMapping/>
  </p:clrMapOvr>
  <p:transition>
    <p:wipe dir="r"/>
  </p:transition>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6.0&quot;&gt;&lt;object type=&quot;1&quot; unique_id=&quot;10001&quot;&gt;&lt;object type=&quot;8&quot; unique_id=&quot;10170&quot;&gt;&lt;/object&gt;&lt;object type=&quot;2&quot; unique_id=&quot;10171&quot;&gt;&lt;object type=&quot;3&quot; unique_id=&quot;10172&quot;&gt;&lt;property id=&quot;20148&quot; value=&quot;5&quot;/&gt;&lt;property id=&quot;20300&quot; value=&quot;Slide 1&quot;/&gt;&lt;property id=&quot;20307&quot; value=&quot;296&quot;/&gt;&lt;/object&gt;&lt;object type=&quot;3&quot; unique_id=&quot;10173&quot;&gt;&lt;property id=&quot;20148&quot; value=&quot;5&quot;/&gt;&lt;property id=&quot;20300&quot; value=&quot;Slide 2&quot;/&gt;&lt;property id=&quot;20307&quot; value=&quot;267&quot;/&gt;&lt;/object&gt;&lt;object type=&quot;3&quot; unique_id=&quot;10174&quot;&gt;&lt;property id=&quot;20148&quot; value=&quot;5&quot;/&gt;&lt;property id=&quot;20300&quot; value=&quot;Slide 5&quot;/&gt;&lt;property id=&quot;20307&quot; value=&quot;292&quot;/&gt;&lt;/object&gt;&lt;object type=&quot;3&quot; unique_id=&quot;10178&quot;&gt;&lt;property id=&quot;20148&quot; value=&quot;5&quot;/&gt;&lt;property id=&quot;20300&quot; value=&quot;Slide 6&quot;/&gt;&lt;property id=&quot;20307&quot; value=&quot;298&quot;/&gt;&lt;/object&gt;&lt;object type=&quot;3&quot; unique_id=&quot;10180&quot;&gt;&lt;property id=&quot;20148&quot; value=&quot;5&quot;/&gt;&lt;property id=&quot;20300&quot; value=&quot;Slide 16&quot;/&gt;&lt;property id=&quot;20307&quot; value=&quot;281&quot;/&gt;&lt;/object&gt;&lt;object type=&quot;3&quot; unique_id=&quot;10181&quot;&gt;&lt;property id=&quot;20148&quot; value=&quot;5&quot;/&gt;&lt;property id=&quot;20300&quot; value=&quot;Slide 17&quot;/&gt;&lt;property id=&quot;20307&quot; value=&quot;297&quot;/&gt;&lt;/object&gt;&lt;object type=&quot;3&quot; unique_id=&quot;10182&quot;&gt;&lt;property id=&quot;20148&quot; value=&quot;5&quot;/&gt;&lt;property id=&quot;20300&quot; value=&quot;Slide 3&quot;/&gt;&lt;property id=&quot;20307&quot; value=&quot;312&quot;/&gt;&lt;/object&gt;&lt;object type=&quot;3&quot; unique_id=&quot;10183&quot;&gt;&lt;property id=&quot;20148&quot; value=&quot;5&quot;/&gt;&lt;property id=&quot;20300&quot; value=&quot;Slide 4&quot;/&gt;&lt;property id=&quot;20307&quot; value=&quot;303&quot;/&gt;&lt;/object&gt;&lt;object type=&quot;3&quot; unique_id=&quot;10184&quot;&gt;&lt;property id=&quot;20148&quot; value=&quot;5&quot;/&gt;&lt;property id=&quot;20300&quot; value=&quot;Slide 7&quot;/&gt;&lt;property id=&quot;20307&quot; value=&quot;304&quot;/&gt;&lt;/object&gt;&lt;object type=&quot;3&quot; unique_id=&quot;10185&quot;&gt;&lt;property id=&quot;20148&quot; value=&quot;5&quot;/&gt;&lt;property id=&quot;20300&quot; value=&quot;Slide 8&quot;/&gt;&lt;property id=&quot;20307&quot; value=&quot;299&quot;/&gt;&lt;/object&gt;&lt;object type=&quot;3&quot; unique_id=&quot;10186&quot;&gt;&lt;property id=&quot;20148&quot; value=&quot;5&quot;/&gt;&lt;property id=&quot;20300&quot; value=&quot;Slide 9&quot;/&gt;&lt;property id=&quot;20307&quot; value=&quot;313&quot;/&gt;&lt;/object&gt;&lt;object type=&quot;3&quot; unique_id=&quot;10187&quot;&gt;&lt;property id=&quot;20148&quot; value=&quot;5&quot;/&gt;&lt;property id=&quot;20300&quot; value=&quot;Slide 10&quot;/&gt;&lt;property id=&quot;20307&quot; value=&quot;311&quot;/&gt;&lt;/object&gt;&lt;object type=&quot;3&quot; unique_id=&quot;10188&quot;&gt;&lt;property id=&quot;20148&quot; value=&quot;5&quot;/&gt;&lt;property id=&quot;20300&quot; value=&quot;Slide 11&quot;/&gt;&lt;property id=&quot;20307&quot; value=&quot;300&quot;/&gt;&lt;/object&gt;&lt;object type=&quot;3&quot; unique_id=&quot;10189&quot;&gt;&lt;property id=&quot;20148&quot; value=&quot;5&quot;/&gt;&lt;property id=&quot;20300&quot; value=&quot;Slide 12&quot;/&gt;&lt;property id=&quot;20307&quot; value=&quot;301&quot;/&gt;&lt;/object&gt;&lt;object type=&quot;3&quot; unique_id=&quot;10190&quot;&gt;&lt;property id=&quot;20148&quot; value=&quot;5&quot;/&gt;&lt;property id=&quot;20300&quot; value=&quot;Slide 13&quot;/&gt;&lt;property id=&quot;20307&quot; value=&quot;302&quot;/&gt;&lt;/object&gt;&lt;object type=&quot;3&quot; unique_id=&quot;10191&quot;&gt;&lt;property id=&quot;20148&quot; value=&quot;5&quot;/&gt;&lt;property id=&quot;20300&quot; value=&quot;Slide 14&quot;/&gt;&lt;property id=&quot;20307&quot; value=&quot;305&quot;/&gt;&lt;/object&gt;&lt;object type=&quot;3&quot; unique_id=&quot;10192&quot;&gt;&lt;property id=&quot;20148&quot; value=&quot;5&quot;/&gt;&lt;property id=&quot;20300&quot; value=&quot;Slide 15&quot;/&gt;&lt;property id=&quot;20307&quot; value=&quot;309&quot;/&gt;&lt;/object&gt;&lt;/object&gt;&lt;/object&gt;&lt;/database&gt;"/>
</p:tagLst>
</file>

<file path=ppt/theme/theme1.xml><?xml version="1.0" encoding="utf-8"?>
<a:theme xmlns:a="http://schemas.openxmlformats.org/drawingml/2006/main" name="Layers">
  <a:themeElements>
    <a:clrScheme name="">
      <a:dk1>
        <a:srgbClr val="000000"/>
      </a:dk1>
      <a:lt1>
        <a:srgbClr val="FFFFFF"/>
      </a:lt1>
      <a:dk2>
        <a:srgbClr val="330033"/>
      </a:dk2>
      <a:lt2>
        <a:srgbClr val="000000"/>
      </a:lt2>
      <a:accent1>
        <a:srgbClr val="6C8E3E"/>
      </a:accent1>
      <a:accent2>
        <a:srgbClr val="C88350"/>
      </a:accent2>
      <a:accent3>
        <a:srgbClr val="FFFFFF"/>
      </a:accent3>
      <a:accent4>
        <a:srgbClr val="000000"/>
      </a:accent4>
      <a:accent5>
        <a:srgbClr val="BAC6AF"/>
      </a:accent5>
      <a:accent6>
        <a:srgbClr val="B57648"/>
      </a:accent6>
      <a:hlink>
        <a:srgbClr val="6494AC"/>
      </a:hlink>
      <a:folHlink>
        <a:srgbClr val="8CB0C2"/>
      </a:folHlink>
    </a:clrScheme>
    <a:fontScheme name="EPIS">
      <a:majorFont>
        <a:latin typeface="MetaPro-Black"/>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spDef>
    <a:ln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lnDef>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
      <a:clrScheme name="Layers 11">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12">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B2B2B2"/>
        </a:folHlink>
      </a:clrScheme>
      <a:clrMap bg1="lt1" tx1="dk1" bg2="lt2" tx2="dk2" accent1="accent1" accent2="accent2" accent3="accent3" accent4="accent4" accent5="accent5" accent6="accent6" hlink="hlink" folHlink="folHlink"/>
    </a:extraClrScheme>
    <a:extraClrScheme>
      <a:clrScheme name="Layers 13">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4">
        <a:dk1>
          <a:srgbClr val="000000"/>
        </a:dk1>
        <a:lt1>
          <a:srgbClr val="FFFFFF"/>
        </a:lt1>
        <a:dk2>
          <a:srgbClr val="330033"/>
        </a:dk2>
        <a:lt2>
          <a:srgbClr val="000000"/>
        </a:lt2>
        <a:accent1>
          <a:srgbClr val="CCCC99"/>
        </a:accent1>
        <a:accent2>
          <a:srgbClr val="FF0000"/>
        </a:accent2>
        <a:accent3>
          <a:srgbClr val="FFFFFF"/>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5">
        <a:dk1>
          <a:srgbClr val="000000"/>
        </a:dk1>
        <a:lt1>
          <a:srgbClr val="FFFFFF"/>
        </a:lt1>
        <a:dk2>
          <a:srgbClr val="330033"/>
        </a:dk2>
        <a:lt2>
          <a:srgbClr val="000000"/>
        </a:lt2>
        <a:accent1>
          <a:srgbClr val="4B8984"/>
        </a:accent1>
        <a:accent2>
          <a:srgbClr val="00829B"/>
        </a:accent2>
        <a:accent3>
          <a:srgbClr val="FFFFFF"/>
        </a:accent3>
        <a:accent4>
          <a:srgbClr val="000000"/>
        </a:accent4>
        <a:accent5>
          <a:srgbClr val="B1C4C2"/>
        </a:accent5>
        <a:accent6>
          <a:srgbClr val="00758C"/>
        </a:accent6>
        <a:hlink>
          <a:srgbClr val="0000FF"/>
        </a:hlink>
        <a:folHlink>
          <a:srgbClr val="615C91"/>
        </a:folHlink>
      </a:clrScheme>
      <a:clrMap bg1="lt1" tx1="dk1" bg2="lt2" tx2="dk2" accent1="accent1" accent2="accent2" accent3="accent3" accent4="accent4" accent5="accent5" accent6="accent6" hlink="hlink" folHlink="folHlink"/>
    </a:extraClrScheme>
    <a:extraClrScheme>
      <a:clrScheme name="Layers 16">
        <a:dk1>
          <a:srgbClr val="000000"/>
        </a:dk1>
        <a:lt1>
          <a:srgbClr val="FFFFFF"/>
        </a:lt1>
        <a:dk2>
          <a:srgbClr val="330033"/>
        </a:dk2>
        <a:lt2>
          <a:srgbClr val="000000"/>
        </a:lt2>
        <a:accent1>
          <a:srgbClr val="4B8984"/>
        </a:accent1>
        <a:accent2>
          <a:srgbClr val="FF0000"/>
        </a:accent2>
        <a:accent3>
          <a:srgbClr val="FFFFFF"/>
        </a:accent3>
        <a:accent4>
          <a:srgbClr val="000000"/>
        </a:accent4>
        <a:accent5>
          <a:srgbClr val="B1C4C2"/>
        </a:accent5>
        <a:accent6>
          <a:srgbClr val="E70000"/>
        </a:accent6>
        <a:hlink>
          <a:srgbClr val="0000FF"/>
        </a:hlink>
        <a:folHlink>
          <a:srgbClr val="615C9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oject and IT Product Documentation" ma:contentTypeID="0x010100D736C7ACE9B64A2887FC840CE64E73CD00F9B766FA919147C8AA3C665BB5FE3342006CC94FD49C48D5A4954D89B00607815400B528855B89288A499128715C419C0E93" ma:contentTypeVersion="28" ma:contentTypeDescription="Project and IT Product Documentation Content Type" ma:contentTypeScope="" ma:versionID="25e3462d22da398fb4e7c5b260d78ff4">
  <xsd:schema xmlns:xsd="http://www.w3.org/2001/XMLSchema" xmlns:xs="http://www.w3.org/2001/XMLSchema" xmlns:p="http://schemas.microsoft.com/office/2006/metadata/properties" xmlns:ns2="f21cd5e7-4e59-4426-9a65-65a4b49b5ea4" xmlns:ns3="d23a570b-d7a9-49ca-a34c-8afb8206b4bf" targetNamespace="http://schemas.microsoft.com/office/2006/metadata/properties" ma:root="true" ma:fieldsID="fadc07b98f5d318cc9ec2a821f923959" ns2:_="" ns3:_="">
    <xsd:import namespace="f21cd5e7-4e59-4426-9a65-65a4b49b5ea4"/>
    <xsd:import namespace="d23a570b-d7a9-49ca-a34c-8afb8206b4bf"/>
    <xsd:element name="properties">
      <xsd:complexType>
        <xsd:sequence>
          <xsd:element name="documentManagement">
            <xsd:complexType>
              <xsd:all>
                <xsd:element ref="ns2:ECDC_DMS_PROJECT_PHASE" minOccurs="0"/>
                <xsd:element ref="ns3:ECDC_DMS_Meeting_Date" minOccurs="0"/>
                <xsd:element ref="ns3:TaxCatchAll" minOccurs="0"/>
                <xsd:element ref="ns2:ECDC_DMS_Document_Type_Product_Documentation0" minOccurs="0"/>
                <xsd:element ref="ns2:ECDC_DMS_ITPROD_PORTFOLIO0" minOccurs="0"/>
                <xsd:element ref="ns2:ECDC_DMS_EDRM_Meeting_Code0" minOccurs="0"/>
                <xsd:element ref="ns2:ECDC_DMS_Project0" minOccurs="0"/>
                <xsd:element ref="ns3:bf6f88d3567d49708e6ddfea625f3427" minOccurs="0"/>
                <xsd:element ref="ns2:ECDC_DMS_ITPROD_YEAR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cd5e7-4e59-4426-9a65-65a4b49b5ea4" elementFormDefault="qualified">
    <xsd:import namespace="http://schemas.microsoft.com/office/2006/documentManagement/types"/>
    <xsd:import namespace="http://schemas.microsoft.com/office/infopath/2007/PartnerControls"/>
    <xsd:element name="ECDC_DMS_PROJECT_PHASE" ma:index="3" nillable="true" ma:displayName="Project Phase" ma:default="1-Initiating" ma:format="Dropdown" ma:internalName="ECDC_DMS_PROJECT_PHASE" ma:readOnly="false">
      <xsd:simpleType>
        <xsd:restriction base="dms:Choice">
          <xsd:enumeration value="1-Initiating"/>
          <xsd:enumeration value="2-Planning"/>
          <xsd:enumeration value="3-Executing"/>
          <xsd:enumeration value="4-Monitor and Control"/>
          <xsd:enumeration value="5-Closing"/>
          <xsd:enumeration value="6-IT Product Maintenance"/>
        </xsd:restriction>
      </xsd:simpleType>
    </xsd:element>
    <xsd:element name="ECDC_DMS_Document_Type_Product_Documentation0" ma:index="12" ma:taxonomy="true" ma:internalName="ECDC_DMS_Document_Type_Product_Documentation0" ma:taxonomyFieldName="ECDC_DMS_Document_Type_Product_Documentation" ma:displayName="Document Type" ma:readOnly="false" ma:default="9559;#Non-Classified Project or Product Document|70fa46e0-bdd2-4182-98f7-a57178742ef5" ma:fieldId="{a585e4e1-20cd-44d5-af8f-972dee50a663}" ma:sspId="de887f88-4a24-49db-a549-4c3cbb517053" ma:termSetId="05694767-788d-4e99-ad07-3dd6ddb61ccc" ma:anchorId="30bae0cb-fbc4-4e7a-b67d-217d17f781a7" ma:open="false" ma:isKeyword="false">
      <xsd:complexType>
        <xsd:sequence>
          <xsd:element ref="pc:Terms" minOccurs="0" maxOccurs="1"/>
        </xsd:sequence>
      </xsd:complexType>
    </xsd:element>
    <xsd:element name="ECDC_DMS_ITPROD_PORTFOLIO0" ma:index="13" nillable="true" ma:taxonomy="true" ma:internalName="ECDC_DMS_ITPROD_PORTFOLIO0" ma:taxonomyFieldName="ECDC_DMS_ITPROD_PORTFOLIO" ma:displayName="Portfolio" ma:readOnly="false" ma:default="" ma:fieldId="{d774b71b-8bbf-4b6c-9bcb-ab2c419f72b8}" ma:taxonomyMulti="true" ma:sspId="de887f88-4a24-49db-a549-4c3cbb517053" ma:termSetId="39f3e951-a13d-4717-b0f6-174d067719db" ma:anchorId="d454edc6-9bb3-4130-bffe-05777b5ae829" ma:open="false" ma:isKeyword="false">
      <xsd:complexType>
        <xsd:sequence>
          <xsd:element ref="pc:Terms" minOccurs="0" maxOccurs="1"/>
        </xsd:sequence>
      </xsd:complexType>
    </xsd:element>
    <xsd:element name="ECDC_DMS_EDRM_Meeting_Code0" ma:index="14" nillable="true" ma:taxonomy="true" ma:internalName="ECDC_DMS_EDRM_Meeting_Code0" ma:taxonomyFieldName="ECDC_DMS_EDRM_Meeting_Code" ma:displayName="Meeting Code" ma:readOnly="false" ma:default="" ma:fieldId="{0a3a9b5f-6216-431d-ac91-d8d281fdbe3e}" ma:taxonomyMulti="true" ma:sspId="de887f88-4a24-49db-a549-4c3cbb517053" ma:termSetId="edec69b4-0510-43be-8a98-012c8d4b4d60" ma:anchorId="00000000-0000-0000-0000-000000000000" ma:open="false" ma:isKeyword="false">
      <xsd:complexType>
        <xsd:sequence>
          <xsd:element ref="pc:Terms" minOccurs="0" maxOccurs="1"/>
        </xsd:sequence>
      </xsd:complexType>
    </xsd:element>
    <xsd:element name="ECDC_DMS_Project0" ma:index="15" nillable="true" ma:taxonomy="true" ma:internalName="ECDC_DMS_Project0" ma:taxonomyFieldName="ECDC_DMS_Project" ma:displayName="Project" ma:readOnly="false" ma:default="" ma:fieldId="{951a5c61-3e7d-4f5e-ad41-b76025ccfaa6}" ma:taxonomyMulti="true" ma:sspId="de887f88-4a24-49db-a549-4c3cbb517053" ma:termSetId="83bc1c21-e08b-4faa-97f2-3f7a70f36fcc" ma:anchorId="00000000-0000-0000-0000-000000000000" ma:open="false" ma:isKeyword="false">
      <xsd:complexType>
        <xsd:sequence>
          <xsd:element ref="pc:Terms" minOccurs="0" maxOccurs="1"/>
        </xsd:sequence>
      </xsd:complexType>
    </xsd:element>
    <xsd:element name="ECDC_DMS_ITPROD_YEAR0" ma:index="17" nillable="true" ma:taxonomy="true" ma:internalName="ECDC_DMS_ITPROD_YEAR0" ma:taxonomyFieldName="ECDC_DMS_ITPROD_YEAR" ma:displayName="Budget Year" ma:readOnly="false" ma:default="" ma:fieldId="{b7b1b9db-4b25-44e0-a3b1-63fc06ac39f0}" ma:taxonomyMulti="true" ma:sspId="de887f88-4a24-49db-a549-4c3cbb517053" ma:termSetId="39f3e951-a13d-4717-b0f6-174d067719db" ma:anchorId="c266da89-e1b1-47d3-9c2c-615579de50c3"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23a570b-d7a9-49ca-a34c-8afb8206b4bf" elementFormDefault="qualified">
    <xsd:import namespace="http://schemas.microsoft.com/office/2006/documentManagement/types"/>
    <xsd:import namespace="http://schemas.microsoft.com/office/infopath/2007/PartnerControls"/>
    <xsd:element name="ECDC_DMS_Meeting_Date" ma:index="6" nillable="true" ma:displayName="Meeting date" ma:description="The date of meeting (1) the document belongs to or (2) was discussed, reviewed or approved." ma:format="DateOnly" ma:internalName="ECDC_DMS_Meeting_Date" ma:readOnly="false">
      <xsd:simpleType>
        <xsd:restriction base="dms:DateTime"/>
      </xsd:simpleType>
    </xsd:element>
    <xsd:element name="TaxCatchAll" ma:index="11" nillable="true" ma:displayName="Taxonomy Catch All Column" ma:hidden="true" ma:list="{cde9ab0f-a34b-4ce8-8807-1a3ae118aba1}" ma:internalName="TaxCatchAll" ma:readOnly="false" ma:showField="CatchAllData" ma:web="f21cd5e7-4e59-4426-9a65-65a4b49b5ea4">
      <xsd:complexType>
        <xsd:complexContent>
          <xsd:extension base="dms:MultiChoiceLookup">
            <xsd:sequence>
              <xsd:element name="Value" type="dms:Lookup" maxOccurs="unbounded" minOccurs="0" nillable="true"/>
            </xsd:sequence>
          </xsd:extension>
        </xsd:complexContent>
      </xsd:complexType>
    </xsd:element>
    <xsd:element name="bf6f88d3567d49708e6ddfea625f3427" ma:index="16" nillable="true" ma:taxonomy="true" ma:internalName="bf6f88d3567d49708e6ddfea625f3427" ma:taxonomyFieldName="DMS_x0020_Product" ma:displayName="IT Product" ma:readOnly="false" ma:default="" ma:fieldId="{bf6f88d3-567d-4970-8e6d-dfea625f3427}" ma:taxonomyMulti="true" ma:sspId="de887f88-4a24-49db-a549-4c3cbb517053" ma:termSetId="765c2105-95ad-4131-ade8-84f64ee0a1c3"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xsd:element ref="dc:title" minOccurs="0" maxOccurs="1" ma:index="1" ma:displayName="Title"/>
        <xsd:element ref="dc:subject" minOccurs="0" maxOccurs="1"/>
        <xsd:element ref="dc:description" minOccurs="0" maxOccurs="1"/>
        <xsd:element name="keywords" minOccurs="0" maxOccurs="1" type="xsd:string" ma:index="10"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3.xml><?xml version="1.0" encoding="utf-8"?>
<p:properties xmlns:p="http://schemas.microsoft.com/office/2006/metadata/properties" xmlns:xsi="http://www.w3.org/2001/XMLSchema-instance" xmlns:pc="http://schemas.microsoft.com/office/infopath/2007/PartnerControls">
  <documentManagement>
    <TaxCatchAll xmlns="d23a570b-d7a9-49ca-a34c-8afb8206b4bf">
      <Value>8503</Value>
      <Value>9559</Value>
      <Value>11776</Value>
    </TaxCatchAll>
    <ECDC_DMS_ITPROD_PORTFOLIO0 xmlns="f21cd5e7-4e59-4426-9a65-65a4b49b5ea4">
      <Terms xmlns="http://schemas.microsoft.com/office/infopath/2007/PartnerControls">
        <TermInfo xmlns="http://schemas.microsoft.com/office/infopath/2007/PartnerControls">
          <TermName xmlns="http://schemas.microsoft.com/office/infopath/2007/PartnerControls">DIR</TermName>
          <TermId xmlns="http://schemas.microsoft.com/office/infopath/2007/PartnerControls">d280b436-bc76-4c87-a7ad-b215a1406941</TermId>
        </TermInfo>
      </Terms>
    </ECDC_DMS_ITPROD_PORTFOLIO0>
    <ECDC_DMS_Project0 xmlns="f21cd5e7-4e59-4426-9a65-65a4b49b5ea4">
      <Terms xmlns="http://schemas.microsoft.com/office/infopath/2007/PartnerControls">
        <TermInfo xmlns="http://schemas.microsoft.com/office/infopath/2007/PartnerControls">
          <TermName xmlns="http://schemas.microsoft.com/office/infopath/2007/PartnerControls">EU Health Security Initiative programme</TermName>
          <TermId xmlns="http://schemas.microsoft.com/office/infopath/2007/PartnerControls">25306b6b-39ac-41be-90ab-12f9725e9391</TermId>
        </TermInfo>
      </Terms>
    </ECDC_DMS_Project0>
    <ECDC_DMS_ITPROD_YEAR0 xmlns="f21cd5e7-4e59-4426-9a65-65a4b49b5ea4">
      <Terms xmlns="http://schemas.microsoft.com/office/infopath/2007/PartnerControls"/>
    </ECDC_DMS_ITPROD_YEAR0>
    <ECDC_DMS_EDRM_Meeting_Code0 xmlns="f21cd5e7-4e59-4426-9a65-65a4b49b5ea4">
      <Terms xmlns="http://schemas.microsoft.com/office/infopath/2007/PartnerControls"/>
    </ECDC_DMS_EDRM_Meeting_Code0>
    <ECDC_DMS_PROJECT_PHASE xmlns="f21cd5e7-4e59-4426-9a65-65a4b49b5ea4">1-Initiating</ECDC_DMS_PROJECT_PHASE>
    <ECDC_DMS_Meeting_Date xmlns="d23a570b-d7a9-49ca-a34c-8afb8206b4bf" xsi:nil="true"/>
    <ECDC_DMS_Document_Type_Product_Documentation0 xmlns="f21cd5e7-4e59-4426-9a65-65a4b49b5ea4">
      <Terms xmlns="http://schemas.microsoft.com/office/infopath/2007/PartnerControls">
        <TermInfo xmlns="http://schemas.microsoft.com/office/infopath/2007/PartnerControls">
          <TermName xmlns="http://schemas.microsoft.com/office/infopath/2007/PartnerControls">Non-Classified Project or Product Document</TermName>
          <TermId xmlns="http://schemas.microsoft.com/office/infopath/2007/PartnerControls">70fa46e0-bdd2-4182-98f7-a57178742ef5</TermId>
        </TermInfo>
      </Terms>
    </ECDC_DMS_Document_Type_Product_Documentation0>
    <bf6f88d3567d49708e6ddfea625f3427 xmlns="d23a570b-d7a9-49ca-a34c-8afb8206b4bf">
      <Terms xmlns="http://schemas.microsoft.com/office/infopath/2007/PartnerControls"/>
    </bf6f88d3567d49708e6ddfea625f3427>
  </documentManagement>
</p:properties>
</file>

<file path=customXml/itemProps1.xml><?xml version="1.0" encoding="utf-8"?>
<ds:datastoreItem xmlns:ds="http://schemas.openxmlformats.org/officeDocument/2006/customXml" ds:itemID="{3FA6BF5D-F010-4C60-B64E-AE9E5CD2CAA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21cd5e7-4e59-4426-9a65-65a4b49b5ea4"/>
    <ds:schemaRef ds:uri="d23a570b-d7a9-49ca-a34c-8afb8206b4b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8F897B2-8A8E-4854-B0B0-154B5323E72D}">
  <ds:schemaRefs>
    <ds:schemaRef ds:uri="http://schemas.microsoft.com/sharepoint/events"/>
  </ds:schemaRefs>
</ds:datastoreItem>
</file>

<file path=customXml/itemProps3.xml><?xml version="1.0" encoding="utf-8"?>
<ds:datastoreItem xmlns:ds="http://schemas.openxmlformats.org/officeDocument/2006/customXml" ds:itemID="{D8C85C6A-7B19-48C8-9C46-301E4E7D3339}">
  <ds:schemaRefs>
    <ds:schemaRef ds:uri="http://schemas.openxmlformats.org/package/2006/metadata/core-properties"/>
    <ds:schemaRef ds:uri="http://purl.org/dc/terms/"/>
    <ds:schemaRef ds:uri="http://schemas.microsoft.com/office/infopath/2007/PartnerControls"/>
    <ds:schemaRef ds:uri="http://schemas.microsoft.com/office/2006/documentManagement/types"/>
    <ds:schemaRef ds:uri="376727eb-354b-45e4-998d-f84ea079474e"/>
    <ds:schemaRef ds:uri="5c728178-6efc-4233-8faf-5837ddb4420c"/>
    <ds:schemaRef ds:uri="d23a570b-d7a9-49ca-a34c-8afb8206b4bf"/>
    <ds:schemaRef ds:uri="http://purl.org/dc/elements/1.1/"/>
    <ds:schemaRef ds:uri="http://schemas.microsoft.com/office/2006/metadata/properties"/>
    <ds:schemaRef ds:uri="32fd28f3-eb5c-4ffb-b88d-54039670de2a"/>
    <ds:schemaRef ds:uri="http://www.w3.org/XML/1998/namespace"/>
    <ds:schemaRef ds:uri="http://purl.org/dc/dcmitype/"/>
    <ds:schemaRef ds:uri="f21cd5e7-4e59-4426-9a65-65a4b49b5ea4"/>
  </ds:schemaRefs>
</ds:datastoreItem>
</file>

<file path=docProps/app.xml><?xml version="1.0" encoding="utf-8"?>
<ap:Properties xmlns:vt="http://schemas.openxmlformats.org/officeDocument/2006/docPropsVTypes" xmlns:ap="http://schemas.openxmlformats.org/officeDocument/2006/extended-properties">
  <ap:Template/>
  <ap:TotalTime>13540</ap:TotalTime>
  <ap:Words>2146</ap:Words>
  <ap:Application>Microsoft Office PowerPoint</ap:Application>
  <ap:PresentationFormat>Custom</ap:PresentationFormat>
  <ap:Paragraphs>298</ap:Paragraphs>
  <ap:Slides>16</ap:Slides>
  <ap:Notes>16</ap:Notes>
  <ap:HiddenSlides>0</ap:HiddenSlides>
  <ap:MMClips>0</ap:MMClips>
  <ap:ScaleCrop>false</ap:ScaleCrop>
  <ap:HeadingPairs>
    <vt:vector baseType="variant" size="6">
      <vt:variant>
        <vt:lpstr>Fonts Used</vt:lpstr>
      </vt:variant>
      <vt:variant>
        <vt:i4>8</vt:i4>
      </vt:variant>
      <vt:variant>
        <vt:lpstr>Theme</vt:lpstr>
      </vt:variant>
      <vt:variant>
        <vt:i4>1</vt:i4>
      </vt:variant>
      <vt:variant>
        <vt:lpstr>Slide Titles</vt:lpstr>
      </vt:variant>
      <vt:variant>
        <vt:i4>16</vt:i4>
      </vt:variant>
    </vt:vector>
  </ap:HeadingPairs>
  <ap:TitlesOfParts>
    <vt:vector baseType="lpstr" size="25">
      <vt:lpstr>AdobeCorpID MyriadRg</vt:lpstr>
      <vt:lpstr>Arial</vt:lpstr>
      <vt:lpstr>Calibri</vt:lpstr>
      <vt:lpstr>MetaPro-Black</vt:lpstr>
      <vt:lpstr>Microsoft Sans Serif</vt:lpstr>
      <vt:lpstr>Tahoma</vt:lpstr>
      <vt:lpstr>Times New Roman</vt:lpstr>
      <vt:lpstr>Wingdings</vt:lpstr>
      <vt:lpstr>Layers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ap:TitlesOfParts>
  <ap:Company>CDT</ap:Company>
  <ap:LinksUpToDate>false</ap:LinksUpToDate>
  <ap:SharedDoc>false</ap:SharedDoc>
  <ap:HyperlinksChanged>false</ap:HyperlinksChanged>
  <ap:AppVersion>16.0000</ap:AppVersion>
</ap: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SIMULWARE PER GENERALI</dc:title>
  <dc:subject>Not specified</dc:subject>
  <dc:creator>CDT</dc:creator>
  <cp:lastModifiedBy>CDT</cp:lastModifiedBy>
  <cp:revision>1298</cp:revision>
  <dcterms:created xsi:type="dcterms:W3CDTF">2006-11-17T14:43:15Z</dcterms:created>
  <dcterms:modified xsi:type="dcterms:W3CDTF">2021-03-22T11:29:03Z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0x010100D736C7ACE9B64A2887FC840CE64E73CD00F9B766FA919147C8AA3C665BB5FE3342006CC94FD49C48D5A4954D89B00607815400B528855B89288A499128715C419C0E93</vt:lpwstr>
  </property>
  <property fmtid="{D5CDD505-2E9C-101B-9397-08002B2CF9AE}" pid="3" name="_dlc_DocId">
    <vt:lpwstr>DOI1007-2079432915-201</vt:lpwstr>
  </property>
  <property fmtid="{D5CDD505-2E9C-101B-9397-08002B2CF9AE}" pid="4" name="_dlc_DocIdUrl">
    <vt:lpwstr>http://dms.ecdcnet.europa.eu/sites/projects/prodmgmt/hsi/_layouts/15/DocIdRedir.aspx?ID=DOI1007-2079432915-201, DOI1007-2079432915-201</vt:lpwstr>
  </property>
  <property fmtid="{D5CDD505-2E9C-101B-9397-08002B2CF9AE}" pid="5" name="_dlc_DocIdItemGuid">
    <vt:lpwstr>301673b6-d885-463b-afd6-c30eef5133e3</vt:lpwstr>
  </property>
  <property fmtid="{D5CDD505-2E9C-101B-9397-08002B2CF9AE}" pid="6" name="TaxKeyword">
    <vt:lpwstr/>
  </property>
  <property fmtid="{D5CDD505-2E9C-101B-9397-08002B2CF9AE}" pid="7" name="ECDC_DMS_Organization">
    <vt:lpwstr/>
  </property>
  <property fmtid="{D5CDD505-2E9C-101B-9397-08002B2CF9AE}" pid="8" name="ECDC_DMS_MIS_Activity_code">
    <vt:lpwstr/>
  </property>
  <property fmtid="{D5CDD505-2E9C-101B-9397-08002B2CF9AE}" pid="9" name="ECDC_DMS_Project">
    <vt:lpwstr>11776;#EU Health Security Initiative programme|25306b6b-39ac-41be-90ab-12f9725e9391</vt:lpwstr>
  </property>
  <property fmtid="{D5CDD505-2E9C-101B-9397-08002B2CF9AE}" pid="10" name="ECDC_Subject_what">
    <vt:lpwstr>124;#epidemic intelligence|ad1f1585-b938-4db1-992a-8af3e2bf831f</vt:lpwstr>
  </property>
  <property fmtid="{D5CDD505-2E9C-101B-9397-08002B2CF9AE}" pid="11" name="ECDC_DMS_Epi_and_Emergency_Document_Type">
    <vt:lpwstr>1961;#Presentation|ccbe1f80-b171-4140-9ee7-571d78063fb6</vt:lpwstr>
  </property>
  <property fmtid="{D5CDD505-2E9C-101B-9397-08002B2CF9AE}" pid="12" name="ECDC_DMS_Project0">
    <vt:lpwstr/>
  </property>
  <property fmtid="{D5CDD505-2E9C-101B-9397-08002B2CF9AE}" pid="13" name="ECDC_DMS_Organization0">
    <vt:lpwstr/>
  </property>
  <property fmtid="{D5CDD505-2E9C-101B-9397-08002B2CF9AE}" pid="14" name="ECDC_DMS_MIS_Activity_code0">
    <vt:lpwstr/>
  </property>
  <property fmtid="{D5CDD505-2E9C-101B-9397-08002B2CF9AE}" pid="15" name="TaxCatchAll">
    <vt:lpwstr>1961;#Presentation|ccbe1f80-b171-4140-9ee7-571d78063fb6;#124;#epidemic intelligence|ad1f1585-b938-4db1-992a-8af3e2bf831f</vt:lpwstr>
  </property>
  <property fmtid="{D5CDD505-2E9C-101B-9397-08002B2CF9AE}" pid="16" name="TaxKeywordTaxHTField">
    <vt:lpwstr/>
  </property>
  <property fmtid="{D5CDD505-2E9C-101B-9397-08002B2CF9AE}" pid="17" name="ECDC_Subject_whatTaxHTField0">
    <vt:lpwstr>epidemic intelligence|ad1f1585-b938-4db1-992a-8af3e2bf831f</vt:lpwstr>
  </property>
  <property fmtid="{D5CDD505-2E9C-101B-9397-08002B2CF9AE}" pid="18" name="ECDC_DMS_Epi_and_Emergency_Document_Type0">
    <vt:lpwstr>Presentation|ccbe1f80-b171-4140-9ee7-571d78063fb6</vt:lpwstr>
  </property>
  <property fmtid="{D5CDD505-2E9C-101B-9397-08002B2CF9AE}" pid="19" name="ECDC_DMS_Group">
    <vt:lpwstr>Epidemic Intelligence</vt:lpwstr>
  </property>
  <property fmtid="{D5CDD505-2E9C-101B-9397-08002B2CF9AE}" pid="20" name="ECDC_DMS_Section">
    <vt:lpwstr>Epidemic Intelligence and Response</vt:lpwstr>
  </property>
  <property fmtid="{D5CDD505-2E9C-101B-9397-08002B2CF9AE}" pid="21" name="edrm_document_type">
    <vt:lpwstr>2364;#Not specified|581b895d-77e9-46ec-8c5e-850161f4a515</vt:lpwstr>
  </property>
  <property fmtid="{D5CDD505-2E9C-101B-9397-08002B2CF9AE}" pid="22" name="edrm_function">
    <vt:lpwstr>2365;#Not specified|92bcb685-885a-40ff-9744-3825164b3c86</vt:lpwstr>
  </property>
  <property fmtid="{D5CDD505-2E9C-101B-9397-08002B2CF9AE}" pid="23" name="edrm_status">
    <vt:lpwstr>2363;#Draft|210dfa89-0dc2-4261-944c-0ccc26c12bbd</vt:lpwstr>
  </property>
  <property fmtid="{D5CDD505-2E9C-101B-9397-08002B2CF9AE}" pid="24" name="edrm_disease">
    <vt:lpwstr>2366;#Not specified|bad72cf5-edc4-4bad-9035-f5ac84acbef6</vt:lpwstr>
  </property>
  <property fmtid="{D5CDD505-2E9C-101B-9397-08002B2CF9AE}" pid="25" name="edrm_security">
    <vt:lpwstr>2367;#Restricted:Internal|caa52167-d17e-46dd-9322-12d83d57eefa</vt:lpwstr>
  </property>
  <property fmtid="{D5CDD505-2E9C-101B-9397-08002B2CF9AE}" pid="26" name="edrm_language">
    <vt:lpwstr>2379;#English|f0d96333-3b15-448d-bec3-c97f3b65cb2d</vt:lpwstr>
  </property>
  <property fmtid="{D5CDD505-2E9C-101B-9397-08002B2CF9AE}" pid="27" name="edrm_entity">
    <vt:lpwstr>2380;#Surveillance and Response Support Unit|be4aac37-b6fa-4b86-b0a4-9a97852a8676</vt:lpwstr>
  </property>
  <property fmtid="{D5CDD505-2E9C-101B-9397-08002B2CF9AE}" pid="28" name="edrm_institution">
    <vt:lpwstr/>
  </property>
  <property fmtid="{D5CDD505-2E9C-101B-9397-08002B2CF9AE}" pid="29" name="edrm_spatial">
    <vt:lpwstr/>
  </property>
  <property fmtid="{D5CDD505-2E9C-101B-9397-08002B2CF9AE}" pid="30" name="ECDC_DMS_Document_Type_Product_Documentation">
    <vt:lpwstr>9559;#Non-Classified Project or Product Document|70fa46e0-bdd2-4182-98f7-a57178742ef5</vt:lpwstr>
  </property>
  <property fmtid="{D5CDD505-2E9C-101B-9397-08002B2CF9AE}" pid="31" name="DMS Product">
    <vt:lpwstr/>
  </property>
  <property fmtid="{D5CDD505-2E9C-101B-9397-08002B2CF9AE}" pid="32" name="ECDC_DMS_EDRM_Meeting_Code">
    <vt:lpwstr/>
  </property>
  <property fmtid="{D5CDD505-2E9C-101B-9397-08002B2CF9AE}" pid="33" name="ECDC_DMS_ITPROD_PORTFOLIO">
    <vt:lpwstr>8503;#DIR|d280b436-bc76-4c87-a7ad-b215a1406941</vt:lpwstr>
  </property>
  <property fmtid="{D5CDD505-2E9C-101B-9397-08002B2CF9AE}" pid="34" name="ECDC_DMS_ITPROD_YEAR">
    <vt:lpwstr/>
  </property>
</Properties>
</file>