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0"/>
  </p:notesMasterIdLst>
  <p:handoutMasterIdLst>
    <p:handoutMasterId r:id="rId21"/>
  </p:handoutMasterIdLst>
  <p:sldIdLst>
    <p:sldId id="411" r:id="rId3"/>
    <p:sldId id="256" r:id="rId4"/>
    <p:sldId id="413" r:id="rId5"/>
    <p:sldId id="414" r:id="rId6"/>
    <p:sldId id="412" r:id="rId7"/>
    <p:sldId id="415" r:id="rId8"/>
    <p:sldId id="417" r:id="rId9"/>
    <p:sldId id="416" r:id="rId10"/>
    <p:sldId id="418" r:id="rId11"/>
    <p:sldId id="420" r:id="rId12"/>
    <p:sldId id="421" r:id="rId13"/>
    <p:sldId id="422" r:id="rId14"/>
    <p:sldId id="423" r:id="rId15"/>
    <p:sldId id="424" r:id="rId16"/>
    <p:sldId id="425" r:id="rId17"/>
    <p:sldId id="426" r:id="rId18"/>
    <p:sldId id="260" r:id="rId19"/>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87" d="100"/>
          <a:sy n="87" d="100"/>
        </p:scale>
        <p:origin x="564" y="7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3228720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1913117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712194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5288096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5720171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17</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716462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944042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444237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134106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073075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673984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7035464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34851"/>
            <a:ext cx="10318363" cy="793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68354"/>
            <a:ext cx="11368617" cy="497369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1.1</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Introduction and </a:t>
            </a:r>
            <a:r>
              <a:rPr lang="hu-HU" altLang="en-US" b="1" dirty="0">
                <a:ea typeface="ＭＳ Ｐゴシック" panose="020B0600070205080204" pitchFamily="34" charset="-128"/>
              </a:rPr>
              <a:t>i</a:t>
            </a:r>
            <a:r>
              <a:rPr lang="en-GB" altLang="en-US" b="1" dirty="0" err="1">
                <a:ea typeface="ＭＳ Ｐゴシック" panose="020B0600070205080204" pitchFamily="34" charset="-128"/>
              </a:rPr>
              <a:t>cebreaker</a:t>
            </a:r>
            <a:r>
              <a:rPr lang="en-GB" altLang="en-US" b="1" dirty="0">
                <a:ea typeface="ＭＳ Ｐゴシック" panose="020B0600070205080204" pitchFamily="34" charset="-128"/>
              </a:rPr>
              <a:t> </a:t>
            </a: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a:ea typeface="ＭＳ Ｐゴシック" panose="020B0600070205080204" pitchFamily="34" charset="-128"/>
              </a:rPr>
              <a:t>-</a:t>
            </a:r>
            <a:r>
              <a:rPr lang="en-GB" altLang="en-US">
                <a:ea typeface="ＭＳ Ｐゴシック" panose="020B0600070205080204" pitchFamily="34" charset="-128"/>
              </a:rPr>
              <a:t>day </a:t>
            </a:r>
            <a:r>
              <a:rPr lang="en-GB" altLang="en-US" dirty="0">
                <a:ea typeface="ＭＳ Ｐゴシック" panose="020B0600070205080204" pitchFamily="34" charset="-128"/>
              </a:rPr>
              <a:t>training course for data collectors</a:t>
            </a:r>
          </a:p>
          <a:p>
            <a:pPr lvl="1"/>
            <a:r>
              <a:rPr lang="en-GB" altLang="en-US" dirty="0">
                <a:ea typeface="ＭＳ Ｐゴシック" panose="020B0600070205080204" pitchFamily="34" charset="-128"/>
              </a:rPr>
              <a:t>Lecture 1</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20 minutes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9</a:t>
            </a:r>
            <a:r>
              <a:rPr lang="hu-HU" altLang="en-US" dirty="0">
                <a:ea typeface="ＭＳ Ｐゴシック" panose="020B0600070205080204" pitchFamily="34" charset="-128"/>
              </a:rPr>
              <a:t>:00 </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768503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Structure</a:t>
            </a:r>
            <a:r>
              <a:rPr lang="hu-HU" dirty="0"/>
              <a:t> of </a:t>
            </a:r>
            <a:r>
              <a:rPr lang="hu-HU" dirty="0" err="1"/>
              <a:t>the</a:t>
            </a:r>
            <a:r>
              <a:rPr lang="hu-HU" dirty="0"/>
              <a:t> </a:t>
            </a:r>
            <a:r>
              <a:rPr lang="hu-HU" dirty="0" err="1"/>
              <a:t>course</a:t>
            </a:r>
            <a:r>
              <a:rPr lang="hu-HU" dirty="0"/>
              <a:t> 1</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Morning</a:t>
            </a:r>
          </a:p>
          <a:p>
            <a:pPr marL="0" lvl="1" indent="0">
              <a:buNone/>
            </a:pPr>
            <a:r>
              <a:rPr lang="en-GB" altLang="en-US" b="1" dirty="0">
                <a:ea typeface="ＭＳ Ｐゴシック" panose="020B0600070205080204" pitchFamily="34" charset="-128"/>
              </a:rPr>
              <a:t>The ECDC Point Prevalence Survey 2016-2017</a:t>
            </a:r>
          </a:p>
          <a:p>
            <a:pPr lvl="2">
              <a:buFont typeface="Arial" panose="020B0604020202020204" pitchFamily="34" charset="0"/>
              <a:buChar char="•"/>
            </a:pPr>
            <a:r>
              <a:rPr lang="fi-FI" altLang="en-US" sz="2000" dirty="0">
                <a:ea typeface="ＭＳ Ｐゴシック" panose="020B0600070205080204" pitchFamily="34" charset="-128"/>
              </a:rPr>
              <a:t>HAI surveillance in Europe</a:t>
            </a:r>
          </a:p>
          <a:p>
            <a:pPr lvl="2">
              <a:buFont typeface="Arial" panose="020B0604020202020204" pitchFamily="34" charset="0"/>
              <a:buChar char="•"/>
            </a:pPr>
            <a:r>
              <a:rPr lang="fi-FI" altLang="en-US" sz="2000" dirty="0">
                <a:ea typeface="ＭＳ Ｐゴシック" panose="020B0600070205080204" pitchFamily="34" charset="-128"/>
              </a:rPr>
              <a:t>HAI prevalence in Europe</a:t>
            </a:r>
            <a:endParaRPr lang="en-GB" altLang="en-US" sz="2000"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Aims and objectives of the ECDC PPS 2016-2017</a:t>
            </a:r>
          </a:p>
          <a:p>
            <a:pPr lvl="2">
              <a:buFont typeface="Arial" panose="020B0604020202020204" pitchFamily="34" charset="0"/>
              <a:buChar char="•"/>
            </a:pPr>
            <a:r>
              <a:rPr lang="en-GB" altLang="en-US" sz="2000" dirty="0">
                <a:ea typeface="ＭＳ Ｐゴシック" panose="020B0600070205080204" pitchFamily="34" charset="-128"/>
              </a:rPr>
              <a:t>Inclusion/exclusion criteria</a:t>
            </a:r>
          </a:p>
          <a:p>
            <a:pPr lvl="2">
              <a:buFont typeface="Arial" panose="020B0604020202020204" pitchFamily="34" charset="0"/>
              <a:buChar char="•"/>
            </a:pPr>
            <a:r>
              <a:rPr lang="en-GB" altLang="en-US" sz="2000" dirty="0">
                <a:ea typeface="ＭＳ Ｐゴシック" panose="020B0600070205080204" pitchFamily="34" charset="-128"/>
              </a:rPr>
              <a:t>How to include hospitals</a:t>
            </a:r>
            <a:endParaRPr lang="hu-HU" altLang="en-US" sz="2000" dirty="0">
              <a:ea typeface="ＭＳ Ｐゴシック" panose="020B0600070205080204" pitchFamily="34" charset="-128"/>
            </a:endParaRPr>
          </a:p>
          <a:p>
            <a:pPr marL="269863" lvl="2" indent="0">
              <a:buNone/>
            </a:pPr>
            <a:endParaRPr lang="en-GB" altLang="en-US" sz="2000" dirty="0">
              <a:ea typeface="ＭＳ Ｐゴシック" panose="020B0600070205080204" pitchFamily="34" charset="-128"/>
            </a:endParaRPr>
          </a:p>
          <a:p>
            <a:pPr marL="0" lvl="1" indent="0">
              <a:buNone/>
            </a:pPr>
            <a:r>
              <a:rPr lang="en-GB" altLang="en-US" b="1" dirty="0">
                <a:ea typeface="ＭＳ Ｐゴシック" panose="020B0600070205080204" pitchFamily="34" charset="-128"/>
              </a:rPr>
              <a:t>Introduction to PPS </a:t>
            </a:r>
            <a:r>
              <a:rPr lang="hu-HU" altLang="en-US" b="1" dirty="0">
                <a:ea typeface="ＭＳ Ｐゴシック" panose="020B0600070205080204" pitchFamily="34" charset="-128"/>
              </a:rPr>
              <a:t>e</a:t>
            </a:r>
            <a:r>
              <a:rPr lang="en-GB" altLang="en-US" b="1" dirty="0" err="1">
                <a:ea typeface="ＭＳ Ｐゴシック" panose="020B0600070205080204" pitchFamily="34" charset="-128"/>
              </a:rPr>
              <a:t>pidemiology</a:t>
            </a:r>
            <a:endParaRPr lang="en-GB" altLang="en-US" b="1"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Prevalence and incidence</a:t>
            </a:r>
          </a:p>
          <a:p>
            <a:pPr lvl="2">
              <a:buFont typeface="Arial" panose="020B0604020202020204" pitchFamily="34" charset="0"/>
              <a:buChar char="•"/>
            </a:pPr>
            <a:r>
              <a:rPr lang="en-GB" altLang="en-US" sz="2000" dirty="0">
                <a:ea typeface="ＭＳ Ｐゴシック" panose="020B0600070205080204" pitchFamily="34" charset="-128"/>
              </a:rPr>
              <a:t>Numerators and denominators</a:t>
            </a:r>
          </a:p>
          <a:p>
            <a:pPr lvl="2">
              <a:buFont typeface="Arial" panose="020B0604020202020204" pitchFamily="34" charset="0"/>
              <a:buChar char="•"/>
            </a:pPr>
            <a:r>
              <a:rPr lang="en-GB" altLang="en-US" sz="2000" dirty="0">
                <a:ea typeface="ＭＳ Ｐゴシック" panose="020B0600070205080204" pitchFamily="34" charset="-128"/>
              </a:rPr>
              <a:t>Using local PPS data to inform practice</a:t>
            </a:r>
          </a:p>
          <a:p>
            <a:pPr lvl="2">
              <a:buFont typeface="Arial" panose="020B0604020202020204" pitchFamily="34" charset="0"/>
              <a:buChar char="•"/>
            </a:pPr>
            <a:r>
              <a:rPr lang="en-GB" altLang="en-US" sz="2000" dirty="0">
                <a:ea typeface="ＭＳ Ｐゴシック" panose="020B0600070205080204" pitchFamily="34" charset="-128"/>
              </a:rPr>
              <a:t>Validity and reliability including E</a:t>
            </a:r>
            <a:r>
              <a:rPr lang="hu-HU" altLang="en-US" sz="2000" dirty="0">
                <a:ea typeface="ＭＳ Ｐゴシック" panose="020B0600070205080204" pitchFamily="34" charset="-128"/>
              </a:rPr>
              <a:t>CDC </a:t>
            </a:r>
            <a:r>
              <a:rPr lang="en-GB" altLang="en-US" sz="2000" dirty="0">
                <a:ea typeface="ＭＳ Ｐゴシック" panose="020B0600070205080204" pitchFamily="34" charset="-128"/>
              </a:rPr>
              <a:t>validation protocol</a:t>
            </a:r>
          </a:p>
          <a:p>
            <a:endParaRPr lang="en-GB" sz="230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66284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Structure</a:t>
            </a:r>
            <a:r>
              <a:rPr lang="hu-HU" dirty="0"/>
              <a:t> of </a:t>
            </a:r>
            <a:r>
              <a:rPr lang="hu-HU" dirty="0" err="1"/>
              <a:t>the</a:t>
            </a:r>
            <a:r>
              <a:rPr lang="hu-HU" dirty="0"/>
              <a:t> </a:t>
            </a:r>
            <a:r>
              <a:rPr lang="hu-HU" dirty="0" err="1"/>
              <a:t>course</a:t>
            </a:r>
            <a:r>
              <a:rPr lang="hu-HU" dirty="0"/>
              <a:t> 2</a:t>
            </a:r>
            <a:endParaRPr lang="en-GB" dirty="0"/>
          </a:p>
        </p:txBody>
      </p:sp>
      <p:sp>
        <p:nvSpPr>
          <p:cNvPr id="3" name="Content Placeholder 2"/>
          <p:cNvSpPr>
            <a:spLocks noGrp="1"/>
          </p:cNvSpPr>
          <p:nvPr>
            <p:ph idx="1"/>
          </p:nvPr>
        </p:nvSpPr>
        <p:spPr/>
        <p:txBody>
          <a:bodyPr/>
          <a:lstStyle/>
          <a:p>
            <a:pPr>
              <a:lnSpc>
                <a:spcPct val="80000"/>
              </a:lnSpc>
            </a:pPr>
            <a:r>
              <a:rPr lang="en-GB" altLang="en-US" b="1" dirty="0">
                <a:ea typeface="ＭＳ Ｐゴシック" panose="020B0600070205080204" pitchFamily="34" charset="-128"/>
              </a:rPr>
              <a:t>Morning continued</a:t>
            </a:r>
          </a:p>
          <a:p>
            <a:pPr marL="0" lvl="1" indent="0">
              <a:lnSpc>
                <a:spcPct val="80000"/>
              </a:lnSpc>
              <a:buNone/>
            </a:pPr>
            <a:r>
              <a:rPr lang="en-GB" altLang="en-US" b="1" dirty="0">
                <a:ea typeface="ＭＳ Ｐゴシック" panose="020B0600070205080204" pitchFamily="34" charset="-128"/>
              </a:rPr>
              <a:t>Data </a:t>
            </a:r>
            <a:r>
              <a:rPr lang="hu-HU" altLang="en-US" b="1" dirty="0">
                <a:ea typeface="ＭＳ Ｐゴシック" panose="020B0600070205080204" pitchFamily="34" charset="-128"/>
              </a:rPr>
              <a:t>c</a:t>
            </a:r>
            <a:r>
              <a:rPr lang="en-GB" altLang="en-US" b="1" dirty="0" err="1">
                <a:ea typeface="ＭＳ Ｐゴシック" panose="020B0600070205080204" pitchFamily="34" charset="-128"/>
              </a:rPr>
              <a:t>ollection</a:t>
            </a:r>
            <a:r>
              <a:rPr lang="en-GB" altLang="en-US" b="1" dirty="0">
                <a:ea typeface="ＭＳ Ｐゴシック" panose="020B0600070205080204" pitchFamily="34" charset="-128"/>
              </a:rPr>
              <a:t> </a:t>
            </a:r>
            <a:r>
              <a:rPr lang="hu-HU" altLang="en-US" b="1" dirty="0">
                <a:ea typeface="ＭＳ Ｐゴシック" panose="020B0600070205080204" pitchFamily="34" charset="-128"/>
              </a:rPr>
              <a:t>m</a:t>
            </a:r>
            <a:r>
              <a:rPr lang="en-GB" altLang="en-US" b="1" dirty="0" err="1">
                <a:ea typeface="ＭＳ Ｐゴシック" panose="020B0600070205080204" pitchFamily="34" charset="-128"/>
              </a:rPr>
              <a:t>ethods</a:t>
            </a:r>
            <a:endParaRPr lang="en-GB" altLang="en-US" b="1"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Walkthrough the ECDC PPS Protocol</a:t>
            </a:r>
          </a:p>
          <a:p>
            <a:pPr lvl="2">
              <a:buFont typeface="Arial" panose="020B0604020202020204" pitchFamily="34" charset="0"/>
              <a:buChar char="•"/>
            </a:pPr>
            <a:r>
              <a:rPr lang="en-GB" altLang="en-US" sz="2000" dirty="0">
                <a:ea typeface="ＭＳ Ｐゴシック" panose="020B0600070205080204" pitchFamily="34" charset="-128"/>
              </a:rPr>
              <a:t>Summary of data items and data collection forms</a:t>
            </a:r>
          </a:p>
          <a:p>
            <a:pPr lvl="2">
              <a:buFont typeface="Arial" panose="020B0604020202020204" pitchFamily="34" charset="0"/>
              <a:buChar char="•"/>
            </a:pPr>
            <a:r>
              <a:rPr lang="en-GB" altLang="en-US" sz="2000" dirty="0">
                <a:ea typeface="ＭＳ Ｐゴシック" panose="020B0600070205080204" pitchFamily="34" charset="-128"/>
              </a:rPr>
              <a:t>Data collection process </a:t>
            </a:r>
          </a:p>
          <a:p>
            <a:pPr marL="269863" lvl="2" indent="0">
              <a:buNone/>
            </a:pPr>
            <a:endParaRPr lang="en-GB" altLang="en-US" dirty="0">
              <a:ea typeface="ＭＳ Ｐゴシック" panose="020B0600070205080204" pitchFamily="34" charset="-128"/>
            </a:endParaRPr>
          </a:p>
          <a:p>
            <a:pPr marL="0" lvl="1" indent="0">
              <a:lnSpc>
                <a:spcPct val="80000"/>
              </a:lnSpc>
              <a:buNone/>
            </a:pPr>
            <a:r>
              <a:rPr lang="en-GB" altLang="en-US" b="1" dirty="0">
                <a:ea typeface="ＭＳ Ｐゴシック" panose="020B0600070205080204" pitchFamily="34" charset="-128"/>
              </a:rPr>
              <a:t>ECDC PPS </a:t>
            </a:r>
            <a:r>
              <a:rPr lang="hu-HU" altLang="en-US" b="1" dirty="0">
                <a:ea typeface="ＭＳ Ｐゴシック" panose="020B0600070205080204" pitchFamily="34" charset="-128"/>
              </a:rPr>
              <a:t>d</a:t>
            </a:r>
            <a:r>
              <a:rPr lang="en-GB" altLang="en-US" b="1" dirty="0" err="1">
                <a:ea typeface="ＭＳ Ｐゴシック" panose="020B0600070205080204" pitchFamily="34" charset="-128"/>
              </a:rPr>
              <a:t>efinitions</a:t>
            </a:r>
            <a:endParaRPr lang="en-GB" altLang="en-US" b="1"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Overview of antimicrobial definitions </a:t>
            </a:r>
            <a:endParaRPr lang="hu-HU" altLang="en-US" sz="2000"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Definition of active prevalent healthcare-associated infection (HAI)</a:t>
            </a:r>
            <a:endParaRPr lang="hu-HU" altLang="en-US" sz="2000"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Overview of ECDC PPS HAI case </a:t>
            </a:r>
            <a:r>
              <a:rPr lang="en-GB" altLang="en-US" sz="2000" dirty="0" err="1">
                <a:ea typeface="ＭＳ Ｐゴシック" panose="020B0600070205080204" pitchFamily="34" charset="-128"/>
              </a:rPr>
              <a:t>definiti</a:t>
            </a:r>
            <a:r>
              <a:rPr lang="hu-HU" altLang="en-US" sz="2000" dirty="0" err="1">
                <a:ea typeface="ＭＳ Ｐゴシック" panose="020B0600070205080204" pitchFamily="34" charset="-128"/>
              </a:rPr>
              <a:t>ons</a:t>
            </a:r>
            <a:endParaRPr lang="en-GB" sz="20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197457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Structure</a:t>
            </a:r>
            <a:r>
              <a:rPr lang="hu-HU" dirty="0"/>
              <a:t> of </a:t>
            </a:r>
            <a:r>
              <a:rPr lang="hu-HU" dirty="0" err="1"/>
              <a:t>the</a:t>
            </a:r>
            <a:r>
              <a:rPr lang="hu-HU" dirty="0"/>
              <a:t> </a:t>
            </a:r>
            <a:r>
              <a:rPr lang="hu-HU" dirty="0" err="1"/>
              <a:t>course</a:t>
            </a:r>
            <a:r>
              <a:rPr lang="hu-HU" dirty="0"/>
              <a:t> 3</a:t>
            </a:r>
            <a:endParaRPr lang="en-GB" dirty="0"/>
          </a:p>
        </p:txBody>
      </p:sp>
      <p:sp>
        <p:nvSpPr>
          <p:cNvPr id="3" name="Content Placeholder 2"/>
          <p:cNvSpPr>
            <a:spLocks noGrp="1"/>
          </p:cNvSpPr>
          <p:nvPr>
            <p:ph idx="1"/>
          </p:nvPr>
        </p:nvSpPr>
        <p:spPr/>
        <p:txBody>
          <a:bodyPr/>
          <a:lstStyle/>
          <a:p>
            <a:pPr>
              <a:lnSpc>
                <a:spcPct val="80000"/>
              </a:lnSpc>
            </a:pPr>
            <a:r>
              <a:rPr lang="en-GB" altLang="en-US" b="1" dirty="0">
                <a:ea typeface="ＭＳ Ｐゴシック" panose="020B0600070205080204" pitchFamily="34" charset="-128"/>
              </a:rPr>
              <a:t>Afternoon</a:t>
            </a:r>
          </a:p>
          <a:p>
            <a:pPr marL="0" lvl="1" indent="0">
              <a:lnSpc>
                <a:spcPct val="80000"/>
              </a:lnSpc>
              <a:buNone/>
            </a:pPr>
            <a:r>
              <a:rPr lang="en-GB" altLang="en-US" b="1" dirty="0">
                <a:ea typeface="ＭＳ Ｐゴシック" panose="020B0600070205080204" pitchFamily="34" charset="-128"/>
              </a:rPr>
              <a:t>Applying the ECDC PPS case definitions</a:t>
            </a:r>
          </a:p>
          <a:p>
            <a:pPr lvl="2">
              <a:buFont typeface="Arial" panose="020B0604020202020204" pitchFamily="34" charset="0"/>
              <a:buChar char="•"/>
            </a:pPr>
            <a:r>
              <a:rPr lang="en-GB" altLang="en-US" sz="2000" dirty="0">
                <a:ea typeface="ＭＳ Ｐゴシック" panose="020B0600070205080204" pitchFamily="34" charset="-128"/>
              </a:rPr>
              <a:t>Example and practice case studies</a:t>
            </a:r>
          </a:p>
          <a:p>
            <a:pPr lvl="2"/>
            <a:endParaRPr lang="en-GB" altLang="en-US" dirty="0">
              <a:ea typeface="ＭＳ Ｐゴシック" panose="020B0600070205080204" pitchFamily="34" charset="-128"/>
            </a:endParaRPr>
          </a:p>
          <a:p>
            <a:pPr marL="0" lvl="1" indent="0">
              <a:lnSpc>
                <a:spcPct val="80000"/>
              </a:lnSpc>
              <a:buNone/>
            </a:pPr>
            <a:r>
              <a:rPr lang="en-GB" altLang="en-US" b="1" dirty="0" err="1">
                <a:ea typeface="ＭＳ Ｐゴシック" panose="020B0600070205080204" pitchFamily="34" charset="-128"/>
              </a:rPr>
              <a:t>HelicsWin.Net</a:t>
            </a:r>
            <a:r>
              <a:rPr lang="en-GB" altLang="en-US" b="1" dirty="0">
                <a:ea typeface="ＭＳ Ｐゴシック" panose="020B0600070205080204" pitchFamily="34" charset="-128"/>
              </a:rPr>
              <a:t> ECDC PPS data collection tool</a:t>
            </a:r>
          </a:p>
          <a:p>
            <a:pPr lvl="2">
              <a:buFont typeface="Arial" panose="020B0604020202020204" pitchFamily="34" charset="0"/>
              <a:buChar char="•"/>
            </a:pPr>
            <a:r>
              <a:rPr lang="en-GB" altLang="en-US" sz="2000" dirty="0">
                <a:ea typeface="ＭＳ Ｐゴシック" panose="020B0600070205080204" pitchFamily="34" charset="-128"/>
              </a:rPr>
              <a:t>Data entry and export demonstration</a:t>
            </a:r>
          </a:p>
          <a:p>
            <a:pPr lvl="2">
              <a:buFont typeface="Arial" panose="020B0604020202020204" pitchFamily="34" charset="0"/>
              <a:buChar char="•"/>
            </a:pPr>
            <a:r>
              <a:rPr lang="en-GB" altLang="en-US" sz="2000" dirty="0">
                <a:ea typeface="ＭＳ Ｐゴシック" panose="020B0600070205080204" pitchFamily="34" charset="-128"/>
              </a:rPr>
              <a:t>Using the </a:t>
            </a:r>
            <a:r>
              <a:rPr lang="en-GB" altLang="en-US" sz="2000" dirty="0" err="1">
                <a:ea typeface="ＭＳ Ｐゴシック" panose="020B0600070205080204" pitchFamily="34" charset="-128"/>
              </a:rPr>
              <a:t>HelicsWin.Net</a:t>
            </a:r>
            <a:r>
              <a:rPr lang="en-GB" altLang="en-US" sz="2000" dirty="0">
                <a:ea typeface="ＭＳ Ｐゴシック" panose="020B0600070205080204" pitchFamily="34" charset="-128"/>
              </a:rPr>
              <a:t> user manual</a:t>
            </a:r>
          </a:p>
          <a:p>
            <a:pPr lvl="2"/>
            <a:endParaRPr lang="en-GB" altLang="en-US" dirty="0">
              <a:ea typeface="ＭＳ Ｐゴシック" panose="020B0600070205080204" pitchFamily="34" charset="-128"/>
            </a:endParaRPr>
          </a:p>
          <a:p>
            <a:pPr marL="0" lvl="1" indent="0">
              <a:lnSpc>
                <a:spcPct val="80000"/>
              </a:lnSpc>
              <a:buNone/>
            </a:pPr>
            <a:r>
              <a:rPr lang="en-GB" altLang="en-US" b="1" dirty="0">
                <a:ea typeface="ＭＳ Ｐゴシック" panose="020B0600070205080204" pitchFamily="34" charset="-128"/>
              </a:rPr>
              <a:t>Local organisation of PPS</a:t>
            </a:r>
          </a:p>
          <a:p>
            <a:pPr lvl="2">
              <a:buFont typeface="Arial" panose="020B0604020202020204" pitchFamily="34" charset="0"/>
              <a:buChar char="•"/>
            </a:pPr>
            <a:r>
              <a:rPr lang="en-GB" altLang="en-US" sz="2000" dirty="0">
                <a:ea typeface="ＭＳ Ｐゴシック" panose="020B0600070205080204" pitchFamily="34" charset="-128"/>
              </a:rPr>
              <a:t>General process for ECDC PPS</a:t>
            </a:r>
          </a:p>
          <a:p>
            <a:pPr lvl="2">
              <a:buFont typeface="Arial" panose="020B0604020202020204" pitchFamily="34" charset="0"/>
              <a:buChar char="•"/>
            </a:pPr>
            <a:r>
              <a:rPr lang="en-GB" altLang="en-US" sz="2000" dirty="0">
                <a:ea typeface="ＭＳ Ｐゴシック" panose="020B0600070205080204" pitchFamily="34" charset="-128"/>
              </a:rPr>
              <a:t>Planning the survey</a:t>
            </a:r>
          </a:p>
          <a:p>
            <a:pPr lvl="2">
              <a:buFont typeface="Arial" panose="020B0604020202020204" pitchFamily="34" charset="0"/>
              <a:buChar char="•"/>
            </a:pPr>
            <a:r>
              <a:rPr lang="en-GB" altLang="en-US" sz="2000" dirty="0">
                <a:ea typeface="ＭＳ Ｐゴシック" panose="020B0600070205080204" pitchFamily="34" charset="-128"/>
              </a:rPr>
              <a:t>During the survey</a:t>
            </a:r>
          </a:p>
          <a:p>
            <a:pPr lvl="2">
              <a:buFont typeface="Arial" panose="020B0604020202020204" pitchFamily="34" charset="0"/>
              <a:buChar char="•"/>
            </a:pPr>
            <a:r>
              <a:rPr lang="en-GB" altLang="en-US" sz="2000" dirty="0">
                <a:ea typeface="ＭＳ Ｐゴシック" panose="020B0600070205080204" pitchFamily="34" charset="-128"/>
              </a:rPr>
              <a:t>After the survey</a:t>
            </a:r>
            <a:endParaRPr lang="en-GB" altLang="en-US" sz="2000" dirty="0">
              <a:solidFill>
                <a:srgbClr val="FF0000"/>
              </a:solidFill>
              <a:ea typeface="ＭＳ Ｐゴシック" panose="020B0600070205080204" pitchFamily="34" charset="-128"/>
            </a:endParaRPr>
          </a:p>
          <a:p>
            <a:pPr>
              <a:lnSpc>
                <a:spcPct val="80000"/>
              </a:lnSpc>
            </a:pPr>
            <a:endParaRPr lang="en-GB" sz="20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712714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Structure</a:t>
            </a:r>
            <a:r>
              <a:rPr lang="hu-HU" dirty="0"/>
              <a:t> of </a:t>
            </a:r>
            <a:r>
              <a:rPr lang="hu-HU" dirty="0" err="1"/>
              <a:t>the</a:t>
            </a:r>
            <a:r>
              <a:rPr lang="hu-HU" dirty="0"/>
              <a:t> </a:t>
            </a:r>
            <a:r>
              <a:rPr lang="hu-HU" dirty="0" err="1"/>
              <a:t>course</a:t>
            </a:r>
            <a:r>
              <a:rPr lang="hu-HU" dirty="0"/>
              <a:t> 4</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Afternoon</a:t>
            </a:r>
            <a:r>
              <a:rPr lang="hu-HU" altLang="en-US" b="1" dirty="0">
                <a:ea typeface="ＭＳ Ｐゴシック" panose="020B0600070205080204" pitchFamily="34" charset="-128"/>
              </a:rPr>
              <a:t> </a:t>
            </a:r>
            <a:r>
              <a:rPr lang="hu-HU" altLang="en-US" b="1" dirty="0" err="1">
                <a:ea typeface="ＭＳ Ｐゴシック" panose="020B0600070205080204" pitchFamily="34" charset="-128"/>
              </a:rPr>
              <a:t>continued</a:t>
            </a:r>
            <a:endParaRPr lang="en-GB" altLang="en-US" b="1" dirty="0">
              <a:ea typeface="ＭＳ Ｐゴシック" panose="020B0600070205080204" pitchFamily="34" charset="-128"/>
            </a:endParaRPr>
          </a:p>
          <a:p>
            <a:pPr marL="0" lvl="1" indent="0">
              <a:buNone/>
            </a:pPr>
            <a:r>
              <a:rPr lang="en-GB" altLang="en-US" b="1" dirty="0">
                <a:ea typeface="ＭＳ Ｐゴシック" panose="020B0600070205080204" pitchFamily="34" charset="-128"/>
              </a:rPr>
              <a:t>Interpretation of local, national and E</a:t>
            </a:r>
            <a:r>
              <a:rPr lang="hu-HU" altLang="en-US" b="1" dirty="0" err="1">
                <a:ea typeface="ＭＳ Ｐゴシック" panose="020B0600070205080204" pitchFamily="34" charset="-128"/>
              </a:rPr>
              <a:t>uropean</a:t>
            </a:r>
            <a:r>
              <a:rPr lang="en-GB" altLang="en-US" b="1" dirty="0">
                <a:ea typeface="ＭＳ Ｐゴシック" panose="020B0600070205080204" pitchFamily="34" charset="-128"/>
              </a:rPr>
              <a:t>-level results</a:t>
            </a:r>
          </a:p>
          <a:p>
            <a:pPr lvl="2">
              <a:buFont typeface="Arial" panose="020B0604020202020204" pitchFamily="34" charset="0"/>
              <a:buChar char="•"/>
            </a:pPr>
            <a:r>
              <a:rPr lang="en-GB" altLang="en-US" sz="2000" dirty="0">
                <a:ea typeface="ＭＳ Ｐゴシック" panose="020B0600070205080204" pitchFamily="34" charset="-128"/>
              </a:rPr>
              <a:t>Interpreting local, national and E</a:t>
            </a:r>
            <a:r>
              <a:rPr lang="hu-HU" altLang="en-US" sz="2000" dirty="0" err="1">
                <a:ea typeface="ＭＳ Ｐゴシック" panose="020B0600070205080204" pitchFamily="34" charset="-128"/>
              </a:rPr>
              <a:t>uropean</a:t>
            </a:r>
            <a:r>
              <a:rPr lang="en-GB" altLang="en-US" sz="2000" dirty="0">
                <a:ea typeface="ＭＳ Ｐゴシック" panose="020B0600070205080204" pitchFamily="34" charset="-128"/>
              </a:rPr>
              <a:t> results</a:t>
            </a:r>
          </a:p>
          <a:p>
            <a:pPr lvl="2">
              <a:buFont typeface="Arial" panose="020B0604020202020204" pitchFamily="34" charset="0"/>
              <a:buChar char="•"/>
            </a:pPr>
            <a:r>
              <a:rPr lang="en-GB" altLang="en-US" sz="2000" dirty="0">
                <a:ea typeface="ＭＳ Ｐゴシック" panose="020B0600070205080204" pitchFamily="34" charset="-128"/>
              </a:rPr>
              <a:t>Interpretation of reporting template with pilot data</a:t>
            </a:r>
          </a:p>
          <a:p>
            <a:pPr lvl="2">
              <a:buFont typeface="Arial" panose="020B0604020202020204" pitchFamily="34" charset="0"/>
              <a:buChar char="•"/>
            </a:pPr>
            <a:r>
              <a:rPr lang="en-GB" altLang="en-US" sz="2000" dirty="0">
                <a:ea typeface="ＭＳ Ｐゴシック" panose="020B0600070205080204" pitchFamily="34" charset="-128"/>
              </a:rPr>
              <a:t>ECDC PPS reporting output</a:t>
            </a:r>
          </a:p>
          <a:p>
            <a:pPr lvl="2">
              <a:buFont typeface="Arial" panose="020B0604020202020204" pitchFamily="34" charset="0"/>
              <a:buChar char="•"/>
            </a:pPr>
            <a:r>
              <a:rPr lang="en-GB" altLang="en-US" sz="2000" dirty="0">
                <a:ea typeface="ＭＳ Ｐゴシック" panose="020B0600070205080204" pitchFamily="34" charset="-128"/>
              </a:rPr>
              <a:t>Data for action</a:t>
            </a:r>
          </a:p>
          <a:p>
            <a:pPr lvl="1">
              <a:buFontTx/>
              <a:buNone/>
            </a:pPr>
            <a:endParaRPr lang="en-GB" altLang="en-US" dirty="0">
              <a:ea typeface="ＭＳ Ｐゴシック" panose="020B0600070205080204" pitchFamily="34" charset="-128"/>
            </a:endParaRPr>
          </a:p>
          <a:p>
            <a:pPr marL="0" lvl="1" indent="0">
              <a:buNone/>
            </a:pPr>
            <a:r>
              <a:rPr lang="en-GB" altLang="en-US" b="1" dirty="0">
                <a:ea typeface="ＭＳ Ｐゴシック" panose="020B0600070205080204" pitchFamily="34" charset="-128"/>
              </a:rPr>
              <a:t>Evaluation of the course</a:t>
            </a:r>
          </a:p>
          <a:p>
            <a:pPr lvl="2">
              <a:buFont typeface="Arial" panose="020B0604020202020204" pitchFamily="34" charset="0"/>
              <a:buChar char="•"/>
            </a:pPr>
            <a:r>
              <a:rPr lang="en-GB" altLang="en-US" sz="2000" dirty="0">
                <a:ea typeface="ＭＳ Ｐゴシック" panose="020B0600070205080204" pitchFamily="34" charset="-128"/>
              </a:rPr>
              <a:t>Feedback about the course</a:t>
            </a:r>
          </a:p>
          <a:p>
            <a:pPr lvl="2">
              <a:buFont typeface="Arial" panose="020B0604020202020204" pitchFamily="34" charset="0"/>
              <a:buChar char="•"/>
            </a:pPr>
            <a:r>
              <a:rPr lang="en-GB" altLang="en-US" sz="2000" dirty="0">
                <a:ea typeface="ＭＳ Ｐゴシック" panose="020B0600070205080204" pitchFamily="34" charset="-128"/>
              </a:rPr>
              <a:t>Post-course validation exercise</a:t>
            </a:r>
          </a:p>
          <a:p>
            <a:pPr>
              <a:lnSpc>
                <a:spcPct val="80000"/>
              </a:lnSpc>
            </a:pPr>
            <a:endParaRPr lang="en-GB" sz="20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67256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Icebreaker</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236781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Icebreaker</a:t>
            </a:r>
            <a:endParaRPr lang="en-GB" dirty="0"/>
          </a:p>
        </p:txBody>
      </p:sp>
      <p:sp>
        <p:nvSpPr>
          <p:cNvPr id="3" name="Content Placeholder 2"/>
          <p:cNvSpPr>
            <a:spLocks noGrp="1"/>
          </p:cNvSpPr>
          <p:nvPr>
            <p:ph idx="1"/>
          </p:nvPr>
        </p:nvSpPr>
        <p:spPr/>
        <p:txBody>
          <a:bodyPr/>
          <a:lstStyle/>
          <a:p>
            <a:pPr>
              <a:lnSpc>
                <a:spcPct val="80000"/>
              </a:lnSpc>
            </a:pPr>
            <a:r>
              <a:rPr lang="hu-HU" altLang="en-US" sz="2600" dirty="0" err="1">
                <a:ea typeface="ＭＳ Ｐゴシック" panose="020B0600070205080204" pitchFamily="34" charset="-128"/>
              </a:rPr>
              <a:t>Use</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the</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icebreaker</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exercise</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sheet</a:t>
            </a:r>
            <a:r>
              <a:rPr lang="hu-HU" altLang="en-US" sz="2600" dirty="0">
                <a:ea typeface="ＭＳ Ｐゴシック" panose="020B0600070205080204" pitchFamily="34" charset="-128"/>
              </a:rPr>
              <a:t>.</a:t>
            </a:r>
          </a:p>
          <a:p>
            <a:pPr>
              <a:lnSpc>
                <a:spcPct val="80000"/>
              </a:lnSpc>
            </a:pPr>
            <a:endParaRPr lang="hu-HU" altLang="en-US" sz="2600" dirty="0">
              <a:ea typeface="ＭＳ Ｐゴシック" panose="020B0600070205080204" pitchFamily="34" charset="-128"/>
            </a:endParaRPr>
          </a:p>
          <a:p>
            <a:pPr>
              <a:lnSpc>
                <a:spcPct val="80000"/>
              </a:lnSpc>
            </a:pPr>
            <a:r>
              <a:rPr lang="hu-HU" altLang="en-US" sz="2600" dirty="0">
                <a:ea typeface="ＭＳ Ｐゴシック" panose="020B0600070205080204" pitchFamily="34" charset="-128"/>
              </a:rPr>
              <a:t>T</a:t>
            </a:r>
            <a:r>
              <a:rPr lang="en-GB" altLang="en-US" sz="2600" dirty="0" err="1">
                <a:ea typeface="ＭＳ Ｐゴシック" panose="020B0600070205080204" pitchFamily="34" charset="-128"/>
              </a:rPr>
              <a:t>ry</a:t>
            </a:r>
            <a:r>
              <a:rPr lang="en-GB" altLang="en-US" sz="2600" dirty="0">
                <a:ea typeface="ＭＳ Ｐゴシック" panose="020B0600070205080204" pitchFamily="34" charset="-128"/>
              </a:rPr>
              <a:t> to complete the form by asking questions of the other course attendees</a:t>
            </a:r>
            <a:r>
              <a:rPr lang="hu-HU" altLang="en-US" sz="2600" dirty="0">
                <a:ea typeface="ＭＳ Ｐゴシック" panose="020B0600070205080204" pitchFamily="34" charset="-128"/>
              </a:rPr>
              <a:t>.</a:t>
            </a:r>
          </a:p>
          <a:p>
            <a:pPr>
              <a:lnSpc>
                <a:spcPct val="80000"/>
              </a:lnSpc>
            </a:pPr>
            <a:endParaRPr lang="hu-HU" altLang="en-US" sz="2600" dirty="0">
              <a:ea typeface="ＭＳ Ｐゴシック" panose="020B0600070205080204" pitchFamily="34" charset="-128"/>
            </a:endParaRPr>
          </a:p>
          <a:p>
            <a:pPr>
              <a:lnSpc>
                <a:spcPct val="80000"/>
              </a:lnSpc>
            </a:pPr>
            <a:r>
              <a:rPr lang="hu-HU" altLang="en-US" sz="2600" dirty="0">
                <a:ea typeface="ＭＳ Ｐゴシック" panose="020B0600070205080204" pitchFamily="34" charset="-128"/>
              </a:rPr>
              <a:t>The </a:t>
            </a:r>
            <a:r>
              <a:rPr lang="hu-HU" altLang="en-US" sz="2600" dirty="0" err="1">
                <a:ea typeface="ＭＳ Ｐゴシック" panose="020B0600070205080204" pitchFamily="34" charset="-128"/>
              </a:rPr>
              <a:t>exercise</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should</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take</a:t>
            </a:r>
            <a:r>
              <a:rPr lang="hu-HU" altLang="en-US" sz="2600" dirty="0">
                <a:ea typeface="ＭＳ Ｐゴシック" panose="020B0600070205080204" pitchFamily="34" charset="-128"/>
              </a:rPr>
              <a:t> </a:t>
            </a:r>
            <a:r>
              <a:rPr lang="hu-HU" altLang="en-US" sz="2600" dirty="0" err="1">
                <a:ea typeface="ＭＳ Ｐゴシック" panose="020B0600070205080204" pitchFamily="34" charset="-128"/>
              </a:rPr>
              <a:t>about</a:t>
            </a:r>
            <a:r>
              <a:rPr lang="hu-HU" altLang="en-US" sz="2600" dirty="0">
                <a:ea typeface="ＭＳ Ｐゴシック" panose="020B0600070205080204" pitchFamily="34" charset="-128"/>
              </a:rPr>
              <a:t> 10 minutes.</a:t>
            </a:r>
            <a:endParaRPr lang="en-GB" altLang="en-US" sz="2600" dirty="0">
              <a:ea typeface="ＭＳ Ｐゴシック" panose="020B0600070205080204" pitchFamily="34" charset="-128"/>
            </a:endParaRPr>
          </a:p>
          <a:p>
            <a:pPr>
              <a:lnSpc>
                <a:spcPct val="80000"/>
              </a:lnSpc>
            </a:pPr>
            <a:endParaRPr lang="en-GB" sz="26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280570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After</a:t>
            </a:r>
            <a:r>
              <a:rPr lang="hu-HU" dirty="0"/>
              <a:t> 10 </a:t>
            </a:r>
            <a:r>
              <a:rPr lang="hu-HU" dirty="0" err="1"/>
              <a:t>minutes</a:t>
            </a:r>
            <a:endParaRPr lang="en-GB" dirty="0"/>
          </a:p>
        </p:txBody>
      </p:sp>
      <p:sp>
        <p:nvSpPr>
          <p:cNvPr id="3" name="Content Placeholder 2"/>
          <p:cNvSpPr>
            <a:spLocks noGrp="1"/>
          </p:cNvSpPr>
          <p:nvPr>
            <p:ph idx="1"/>
          </p:nvPr>
        </p:nvSpPr>
        <p:spPr/>
        <p:txBody>
          <a:bodyPr/>
          <a:lstStyle/>
          <a:p>
            <a:r>
              <a:rPr lang="en-GB" altLang="en-US" sz="2800" dirty="0">
                <a:ea typeface="ＭＳ Ｐゴシック" panose="020B0600070205080204" pitchFamily="34" charset="-128"/>
              </a:rPr>
              <a:t>Discuss your results in your groups. </a:t>
            </a:r>
          </a:p>
          <a:p>
            <a:r>
              <a:rPr lang="en-GB" altLang="en-US" sz="2800" dirty="0">
                <a:ea typeface="ＭＳ Ｐゴシック" panose="020B0600070205080204" pitchFamily="34" charset="-128"/>
              </a:rPr>
              <a:t>Has anyone got the same answers?</a:t>
            </a:r>
          </a:p>
          <a:p>
            <a:r>
              <a:rPr lang="en-GB" altLang="en-US" sz="2800" dirty="0">
                <a:ea typeface="ＭＳ Ｐゴシック" panose="020B0600070205080204" pitchFamily="34" charset="-128"/>
              </a:rPr>
              <a:t>Why? Or </a:t>
            </a:r>
            <a:r>
              <a:rPr lang="hu-HU" altLang="en-US" sz="2800" dirty="0">
                <a:ea typeface="ＭＳ Ｐゴシック" panose="020B0600070205080204" pitchFamily="34" charset="-128"/>
              </a:rPr>
              <a:t>w</a:t>
            </a:r>
            <a:r>
              <a:rPr lang="en-GB" altLang="en-US" sz="2800" dirty="0" err="1">
                <a:ea typeface="ＭＳ Ｐゴシック" panose="020B0600070205080204" pitchFamily="34" charset="-128"/>
              </a:rPr>
              <a:t>hy</a:t>
            </a:r>
            <a:r>
              <a:rPr lang="en-GB" altLang="en-US" sz="2800" dirty="0">
                <a:ea typeface="ＭＳ Ｐゴシック" panose="020B0600070205080204" pitchFamily="34" charset="-128"/>
              </a:rPr>
              <a:t> not?</a:t>
            </a:r>
          </a:p>
          <a:p>
            <a:endParaRPr lang="en-GB" altLang="en-US" sz="2800" dirty="0">
              <a:ea typeface="ＭＳ Ｐゴシック" panose="020B0600070205080204" pitchFamily="34" charset="-128"/>
            </a:endParaRPr>
          </a:p>
          <a:p>
            <a:r>
              <a:rPr lang="en-GB" altLang="en-US" sz="2800" dirty="0">
                <a:ea typeface="ＭＳ Ｐゴシック" panose="020B0600070205080204" pitchFamily="34" charset="-128"/>
              </a:rPr>
              <a:t>Why is this relevant to PPS?</a:t>
            </a:r>
          </a:p>
          <a:p>
            <a:pPr>
              <a:lnSpc>
                <a:spcPct val="80000"/>
              </a:lnSpc>
            </a:pPr>
            <a:endParaRPr lang="en-GB" sz="26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8685220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Acknowledgements</a:t>
            </a:r>
            <a:br>
              <a:rPr lang="en-GB" dirty="0"/>
            </a:br>
            <a:r>
              <a:rPr lang="en-GB" sz="1100" dirty="0"/>
              <a:t>The creation of this training material for ECDC PPS 2011-2012 was commissioned by ECDC to the Health Protection Agency (UK) with the direct involvement of Susan Hopkins (coordinator), Barry Cookson, Berit Muller-</a:t>
            </a:r>
            <a:r>
              <a:rPr lang="en-GB" sz="1100" dirty="0" err="1"/>
              <a:t>Pebody</a:t>
            </a:r>
            <a:r>
              <a:rPr lang="en-GB" sz="1100" dirty="0"/>
              <a:t>, Gareth Hughes and Naomi Boxall, with collaboration of Health Protection Scotland (UK) with the direct involvement of Jacqueline Reilly and Shona Cairns. Other contributors include: E. Sheridan, A. </a:t>
            </a:r>
            <a:r>
              <a:rPr lang="en-GB" sz="1100" dirty="0" err="1"/>
              <a:t>Charlett</a:t>
            </a:r>
            <a:r>
              <a:rPr lang="en-GB" sz="1100" dirty="0"/>
              <a:t>, G. </a:t>
            </a:r>
            <a:r>
              <a:rPr lang="en-GB" sz="1100" dirty="0" err="1"/>
              <a:t>Kafatos</a:t>
            </a:r>
            <a:r>
              <a:rPr lang="en-GB" sz="1100" dirty="0"/>
              <a:t>, F. Cowan, and Y. </a:t>
            </a:r>
            <a:r>
              <a:rPr lang="en-GB" sz="1100" dirty="0" err="1"/>
              <a:t>Sueiro</a:t>
            </a:r>
            <a:r>
              <a:rPr lang="en-GB" sz="1100" dirty="0"/>
              <a:t>.</a:t>
            </a:r>
            <a:br>
              <a:rPr lang="en-GB" sz="1100" dirty="0"/>
            </a:br>
            <a:br>
              <a:rPr lang="en-GB" sz="1100" dirty="0"/>
            </a:br>
            <a:r>
              <a:rPr lang="en-GB" sz="1100" dirty="0"/>
              <a:t>The update of this training material for ECDC PPS 2016-2017 was done at ECDC by </a:t>
            </a:r>
            <a:r>
              <a:rPr lang="en-GB" sz="1100" dirty="0" err="1"/>
              <a:t>Tommi</a:t>
            </a:r>
            <a:r>
              <a:rPr lang="en-GB" sz="1100" dirty="0"/>
              <a:t> </a:t>
            </a:r>
            <a:r>
              <a:rPr lang="en-GB" sz="1100" dirty="0" err="1"/>
              <a:t>Kärki</a:t>
            </a:r>
            <a:r>
              <a:rPr lang="en-GB" sz="1100" dirty="0"/>
              <a:t>, </a:t>
            </a:r>
            <a:r>
              <a:rPr lang="en-GB" sz="1100" dirty="0" err="1"/>
              <a:t>Diamantis</a:t>
            </a:r>
            <a:r>
              <a:rPr lang="en-GB" sz="1100" dirty="0"/>
              <a:t> </a:t>
            </a:r>
            <a:r>
              <a:rPr lang="en-GB" sz="1100" dirty="0" err="1"/>
              <a:t>Plachouras</a:t>
            </a:r>
            <a:r>
              <a:rPr lang="en-GB" sz="1100" dirty="0"/>
              <a:t> and Carl Suetens, with contributions from Evelyn Van </a:t>
            </a:r>
            <a:r>
              <a:rPr lang="en-GB" sz="1100" dirty="0" err="1"/>
              <a:t>Hauwermeiren</a:t>
            </a:r>
            <a:r>
              <a:rPr lang="en-GB" sz="1100" dirty="0"/>
              <a:t> and Elias </a:t>
            </a:r>
            <a:r>
              <a:rPr lang="en-GB" sz="1100" dirty="0" err="1"/>
              <a:t>Iosifidis</a:t>
            </a:r>
            <a:r>
              <a:rPr lang="en-GB" sz="1100" dirty="0"/>
              <a:t>.</a:t>
            </a:r>
            <a:br>
              <a:rPr lang="en-GB" sz="1100" dirty="0"/>
            </a:br>
            <a:br>
              <a:rPr lang="en-GB" sz="1100" dirty="0"/>
            </a:br>
            <a:r>
              <a:rPr lang="en-GB" sz="1100" dirty="0"/>
              <a:t>The revision and update of this training material was commissioned by ECDC to Transmissible (NL) with the direct involvement of Arnold Bosman and </a:t>
            </a:r>
            <a:r>
              <a:rPr lang="en-GB" sz="1100" dirty="0" err="1"/>
              <a:t>Ágnes</a:t>
            </a:r>
            <a:r>
              <a:rPr lang="en-GB" sz="1100" dirty="0"/>
              <a:t> Hajdu.</a:t>
            </a:r>
          </a:p>
        </p:txBody>
      </p:sp>
      <p:sp>
        <p:nvSpPr>
          <p:cNvPr id="3" name="Slide Number Placeholder 2"/>
          <p:cNvSpPr>
            <a:spLocks noGrp="1"/>
          </p:cNvSpPr>
          <p:nvPr>
            <p:ph type="sldNum" sz="quarter" idx="10"/>
          </p:nvPr>
        </p:nvSpPr>
        <p:spPr/>
        <p:txBody>
          <a:bodyPr/>
          <a:lstStyle/>
          <a:p>
            <a:fld id="{0580567E-5E8F-47A5-90DF-8BFEB1A71525}" type="slidenum">
              <a:rPr lang="en-GB" smtClean="0"/>
              <a:pPr/>
              <a:t>17</a:t>
            </a:fld>
            <a:endParaRPr lang="en-GB" dirty="0"/>
          </a:p>
        </p:txBody>
      </p:sp>
    </p:spTree>
    <p:extLst>
      <p:ext uri="{BB962C8B-B14F-4D97-AF65-F5344CB8AC3E}">
        <p14:creationId xmlns:p14="http://schemas.microsoft.com/office/powerpoint/2010/main" val="766307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en-GB" altLang="en-US" sz="4000" b="1" dirty="0">
                <a:ea typeface="ＭＳ Ｐゴシック" panose="020B0600070205080204" pitchFamily="34" charset="-128"/>
              </a:rPr>
              <a:t>ECDC Point Prevalence Survey (PPS)</a:t>
            </a:r>
            <a:br>
              <a:rPr lang="en-GB" altLang="en-US" sz="4000" b="1" dirty="0">
                <a:ea typeface="ＭＳ Ｐゴシック" panose="020B0600070205080204" pitchFamily="34" charset="-128"/>
              </a:rPr>
            </a:br>
            <a:r>
              <a:rPr lang="en-GB" altLang="en-US" sz="4000" b="1" dirty="0">
                <a:ea typeface="ＭＳ Ｐゴシック" panose="020B0600070205080204" pitchFamily="34" charset="-128"/>
              </a:rPr>
              <a:t>2016-2017:</a:t>
            </a:r>
            <a:r>
              <a:rPr lang="hu-HU" altLang="en-US" sz="4000" b="1" dirty="0">
                <a:ea typeface="ＭＳ Ｐゴシック" panose="020B0600070205080204" pitchFamily="34" charset="-128"/>
              </a:rPr>
              <a:t> </a:t>
            </a:r>
            <a:r>
              <a:rPr lang="nl-NL" altLang="en-US" sz="4000" b="1" dirty="0">
                <a:ea typeface="ＭＳ Ｐゴシック" panose="020B0600070205080204" pitchFamily="34" charset="-128"/>
              </a:rPr>
              <a:t>I</a:t>
            </a:r>
            <a:r>
              <a:rPr lang="hu-HU" altLang="en-US" sz="4000" b="1" dirty="0">
                <a:ea typeface="ＭＳ Ｐゴシック" panose="020B0600070205080204" pitchFamily="34" charset="-128"/>
              </a:rPr>
              <a:t>ntroduction and </a:t>
            </a:r>
            <a:r>
              <a:rPr lang="nl-NL" altLang="en-US" sz="4000" b="1" dirty="0">
                <a:ea typeface="ＭＳ Ｐゴシック" panose="020B0600070205080204" pitchFamily="34" charset="-128"/>
              </a:rPr>
              <a:t>I</a:t>
            </a:r>
            <a:r>
              <a:rPr lang="hu-HU" altLang="en-US" sz="4000" b="1" dirty="0">
                <a:ea typeface="ＭＳ Ｐゴシック" panose="020B0600070205080204" pitchFamily="34" charset="-128"/>
              </a:rPr>
              <a:t>cebreaker</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endParaRPr lang="en-GB"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dirty="0"/>
              <a:t>Learn about </a:t>
            </a:r>
            <a:r>
              <a:rPr lang="hu-HU" dirty="0" err="1"/>
              <a:t>the</a:t>
            </a:r>
            <a:r>
              <a:rPr lang="hu-HU" dirty="0"/>
              <a:t> </a:t>
            </a:r>
            <a:r>
              <a:rPr lang="hu-HU" dirty="0" err="1"/>
              <a:t>objectives</a:t>
            </a:r>
            <a:r>
              <a:rPr lang="hu-HU" dirty="0"/>
              <a:t> and </a:t>
            </a:r>
            <a:r>
              <a:rPr lang="hu-HU" dirty="0" err="1"/>
              <a:t>structure</a:t>
            </a:r>
            <a:r>
              <a:rPr lang="hu-HU" dirty="0"/>
              <a:t> of </a:t>
            </a:r>
            <a:r>
              <a:rPr lang="hu-HU" dirty="0" err="1"/>
              <a:t>the</a:t>
            </a:r>
            <a:r>
              <a:rPr lang="hu-HU" dirty="0"/>
              <a:t> </a:t>
            </a:r>
            <a:r>
              <a:rPr lang="hu-HU" dirty="0" err="1"/>
              <a:t>training</a:t>
            </a:r>
            <a:r>
              <a:rPr lang="hu-HU" dirty="0"/>
              <a:t> </a:t>
            </a:r>
            <a:r>
              <a:rPr lang="hu-HU" dirty="0" err="1"/>
              <a:t>course</a:t>
            </a:r>
            <a:endParaRPr lang="en-GB" dirty="0"/>
          </a:p>
          <a:p>
            <a:pPr marL="457200" indent="-457200">
              <a:buAutoNum type="arabicPeriod"/>
            </a:pPr>
            <a:r>
              <a:rPr lang="en-GB" dirty="0"/>
              <a:t>Learn about </a:t>
            </a:r>
            <a:r>
              <a:rPr lang="hu-HU" dirty="0" err="1"/>
              <a:t>challenges</a:t>
            </a:r>
            <a:r>
              <a:rPr lang="hu-HU" dirty="0"/>
              <a:t> of </a:t>
            </a:r>
            <a:r>
              <a:rPr lang="hu-HU" dirty="0" err="1"/>
              <a:t>data</a:t>
            </a:r>
            <a:r>
              <a:rPr lang="hu-HU" dirty="0"/>
              <a:t> </a:t>
            </a:r>
            <a:r>
              <a:rPr lang="hu-HU" dirty="0" err="1"/>
              <a:t>collection</a:t>
            </a:r>
            <a:r>
              <a:rPr lang="hu-HU" dirty="0"/>
              <a:t> </a:t>
            </a:r>
            <a:r>
              <a:rPr lang="hu-HU" dirty="0" err="1"/>
              <a:t>through</a:t>
            </a:r>
            <a:r>
              <a:rPr lang="hu-HU" dirty="0"/>
              <a:t> a </a:t>
            </a:r>
            <a:r>
              <a:rPr lang="hu-HU" dirty="0" err="1"/>
              <a:t>short</a:t>
            </a:r>
            <a:r>
              <a:rPr lang="hu-HU" dirty="0"/>
              <a:t> </a:t>
            </a:r>
            <a:r>
              <a:rPr lang="hu-HU" dirty="0" err="1"/>
              <a:t>exercise</a:t>
            </a:r>
            <a:endParaRPr lang="en-GB" dirty="0"/>
          </a:p>
          <a:p>
            <a:endParaRPr lang="hu-HU" dirty="0"/>
          </a:p>
          <a:p>
            <a:r>
              <a:rPr lang="en-GB" dirty="0"/>
              <a:t>Related to the course objectives:</a:t>
            </a:r>
          </a:p>
          <a:p>
            <a:r>
              <a:rPr lang="en-GB" dirty="0"/>
              <a:t>A. Understand the concept of reliability in the context of the ECDC PPS </a:t>
            </a:r>
            <a:endParaRPr lang="hu-HU" dirty="0"/>
          </a:p>
          <a:p>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395194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AutoNum type="arabicPeriod"/>
            </a:pPr>
            <a:r>
              <a:rPr lang="hu-HU" dirty="0" err="1"/>
              <a:t>Welcome</a:t>
            </a:r>
            <a:r>
              <a:rPr lang="hu-HU" dirty="0"/>
              <a:t> and </a:t>
            </a:r>
            <a:r>
              <a:rPr lang="hu-HU" dirty="0" err="1"/>
              <a:t>introductions</a:t>
            </a:r>
            <a:endParaRPr lang="en-GB" dirty="0"/>
          </a:p>
          <a:p>
            <a:pPr marL="457200" indent="-457200">
              <a:buAutoNum type="arabicPeriod"/>
            </a:pPr>
            <a:r>
              <a:rPr lang="hu-HU" dirty="0" err="1"/>
              <a:t>Learning</a:t>
            </a:r>
            <a:r>
              <a:rPr lang="hu-HU" dirty="0"/>
              <a:t> </a:t>
            </a:r>
            <a:r>
              <a:rPr lang="hu-HU" dirty="0" err="1"/>
              <a:t>objectives</a:t>
            </a:r>
            <a:r>
              <a:rPr lang="hu-HU" dirty="0"/>
              <a:t> of </a:t>
            </a:r>
            <a:r>
              <a:rPr lang="hu-HU" dirty="0" err="1"/>
              <a:t>the</a:t>
            </a:r>
            <a:r>
              <a:rPr lang="hu-HU" dirty="0"/>
              <a:t> </a:t>
            </a:r>
            <a:r>
              <a:rPr lang="hu-HU" dirty="0" err="1"/>
              <a:t>course</a:t>
            </a:r>
            <a:endParaRPr lang="en-GB" dirty="0"/>
          </a:p>
          <a:p>
            <a:pPr marL="457200" indent="-457200">
              <a:buAutoNum type="arabicPeriod"/>
            </a:pPr>
            <a:r>
              <a:rPr lang="hu-HU" dirty="0" err="1"/>
              <a:t>Structure</a:t>
            </a:r>
            <a:r>
              <a:rPr lang="hu-HU" dirty="0"/>
              <a:t> of </a:t>
            </a:r>
            <a:r>
              <a:rPr lang="hu-HU" dirty="0" err="1"/>
              <a:t>the</a:t>
            </a:r>
            <a:r>
              <a:rPr lang="hu-HU" dirty="0"/>
              <a:t> </a:t>
            </a:r>
            <a:r>
              <a:rPr lang="hu-HU" dirty="0" err="1"/>
              <a:t>course</a:t>
            </a:r>
            <a:endParaRPr lang="hu-HU" dirty="0"/>
          </a:p>
          <a:p>
            <a:pPr marL="457200" indent="-457200">
              <a:buAutoNum type="arabicPeriod"/>
            </a:pPr>
            <a:r>
              <a:rPr lang="hu-HU" dirty="0"/>
              <a:t>Group </a:t>
            </a:r>
            <a:r>
              <a:rPr lang="hu-HU" dirty="0" err="1"/>
              <a:t>exercise</a:t>
            </a:r>
            <a:r>
              <a:rPr lang="hu-HU" dirty="0"/>
              <a:t>: </a:t>
            </a:r>
            <a:r>
              <a:rPr lang="hu-HU" dirty="0" err="1"/>
              <a:t>icebreaker</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102158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Welcome</a:t>
            </a:r>
            <a:r>
              <a:rPr lang="hu-HU" dirty="0"/>
              <a:t> and </a:t>
            </a:r>
            <a:r>
              <a:rPr lang="hu-HU" dirty="0" err="1"/>
              <a:t>introductions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16850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About</a:t>
            </a:r>
            <a:r>
              <a:rPr lang="hu-HU" dirty="0"/>
              <a:t> </a:t>
            </a:r>
            <a:r>
              <a:rPr lang="hu-HU" dirty="0" err="1"/>
              <a:t>the</a:t>
            </a:r>
            <a:r>
              <a:rPr lang="hu-HU" dirty="0"/>
              <a:t> </a:t>
            </a:r>
            <a:r>
              <a:rPr lang="hu-HU" dirty="0" err="1"/>
              <a:t>venue</a:t>
            </a:r>
            <a:endParaRPr lang="en-GB"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GB" altLang="en-US" sz="2800" dirty="0">
                <a:ea typeface="ＭＳ Ｐゴシック" panose="020B0600070205080204" pitchFamily="34" charset="-128"/>
              </a:rPr>
              <a:t>Facilities</a:t>
            </a:r>
          </a:p>
          <a:p>
            <a:pPr marL="457200" indent="-457200">
              <a:buFont typeface="Arial" panose="020B0604020202020204" pitchFamily="34" charset="0"/>
              <a:buChar char="•"/>
            </a:pPr>
            <a:r>
              <a:rPr lang="en-GB" altLang="en-US" sz="2800" dirty="0">
                <a:ea typeface="ＭＳ Ｐゴシック" panose="020B0600070205080204" pitchFamily="34" charset="-128"/>
              </a:rPr>
              <a:t>Refreshments</a:t>
            </a:r>
          </a:p>
          <a:p>
            <a:pPr marL="457200" indent="-457200">
              <a:buFont typeface="Arial" panose="020B0604020202020204" pitchFamily="34" charset="0"/>
              <a:buChar char="•"/>
            </a:pPr>
            <a:r>
              <a:rPr lang="en-GB" altLang="en-US" sz="2800" dirty="0">
                <a:ea typeface="ＭＳ Ｐゴシック" panose="020B0600070205080204" pitchFamily="34" charset="-128"/>
              </a:rPr>
              <a:t>Toilets</a:t>
            </a:r>
          </a:p>
          <a:p>
            <a:pPr marL="457200" indent="-457200">
              <a:buFont typeface="Arial" panose="020B0604020202020204" pitchFamily="34" charset="0"/>
              <a:buChar char="•"/>
            </a:pPr>
            <a:r>
              <a:rPr lang="en-GB" altLang="en-US" sz="2800" dirty="0">
                <a:ea typeface="ＭＳ Ｐゴシック" panose="020B0600070205080204" pitchFamily="34" charset="-128"/>
              </a:rPr>
              <a:t>Fire safety</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540042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Learning</a:t>
            </a:r>
            <a:r>
              <a:rPr lang="hu-HU" dirty="0"/>
              <a:t> </a:t>
            </a:r>
            <a:r>
              <a:rPr lang="hu-HU" dirty="0" err="1"/>
              <a:t>objectives</a:t>
            </a:r>
            <a:r>
              <a:rPr lang="hu-HU" dirty="0"/>
              <a:t> and </a:t>
            </a:r>
            <a:r>
              <a:rPr lang="hu-HU" dirty="0" err="1"/>
              <a:t>structure</a:t>
            </a:r>
            <a:r>
              <a:rPr lang="hu-HU" dirty="0"/>
              <a:t> of </a:t>
            </a:r>
            <a:r>
              <a:rPr lang="hu-HU" dirty="0" err="1"/>
              <a:t>the</a:t>
            </a:r>
            <a:r>
              <a:rPr lang="hu-HU" dirty="0"/>
              <a:t> </a:t>
            </a:r>
            <a:r>
              <a:rPr lang="hu-HU" dirty="0" err="1"/>
              <a:t>course</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58091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Learning</a:t>
            </a:r>
            <a:r>
              <a:rPr lang="hu-HU" dirty="0"/>
              <a:t> </a:t>
            </a:r>
            <a:r>
              <a:rPr lang="hu-HU" dirty="0" err="1"/>
              <a:t>objectives</a:t>
            </a:r>
            <a:r>
              <a:rPr lang="hu-HU" dirty="0"/>
              <a:t> 1</a:t>
            </a:r>
            <a:endParaRPr lang="en-GB" dirty="0"/>
          </a:p>
        </p:txBody>
      </p:sp>
      <p:sp>
        <p:nvSpPr>
          <p:cNvPr id="3" name="Content Placeholder 2"/>
          <p:cNvSpPr>
            <a:spLocks noGrp="1"/>
          </p:cNvSpPr>
          <p:nvPr>
            <p:ph idx="1"/>
          </p:nvPr>
        </p:nvSpPr>
        <p:spPr/>
        <p:txBody>
          <a:bodyPr/>
          <a:lstStyle/>
          <a:p>
            <a:pPr marL="457200" indent="-457200"/>
            <a:r>
              <a:rPr lang="en-GB" altLang="en-US" b="1" dirty="0">
                <a:ea typeface="ＭＳ Ｐゴシック" panose="020B0600070205080204" pitchFamily="34" charset="-128"/>
              </a:rPr>
              <a:t>ECDC Point Prevalence Survey (PPS) 2016-2017</a:t>
            </a:r>
          </a:p>
          <a:p>
            <a:pPr marL="906463" lvl="1" indent="-457200"/>
            <a:r>
              <a:rPr lang="en-GB" altLang="en-US" dirty="0">
                <a:ea typeface="ＭＳ Ｐゴシック" panose="020B0600070205080204" pitchFamily="34" charset="-128"/>
              </a:rPr>
              <a:t>Aims and objectives of ECDC PPS 2016-2017</a:t>
            </a:r>
          </a:p>
          <a:p>
            <a:pPr marL="906463" lvl="1" indent="-457200"/>
            <a:r>
              <a:rPr lang="en-GB" altLang="en-US" dirty="0">
                <a:ea typeface="ＭＳ Ｐゴシック" panose="020B0600070205080204" pitchFamily="34" charset="-128"/>
              </a:rPr>
              <a:t>Principles and approaches to PPS epidemiology </a:t>
            </a:r>
          </a:p>
          <a:p>
            <a:pPr marL="906463" lvl="1" indent="-457200"/>
            <a:r>
              <a:rPr lang="en-GB" altLang="en-US" dirty="0">
                <a:ea typeface="ＭＳ Ｐゴシック" panose="020B0600070205080204" pitchFamily="34" charset="-128"/>
              </a:rPr>
              <a:t>Understand PPS strengths and limitations</a:t>
            </a:r>
          </a:p>
          <a:p>
            <a:pPr marL="906463" lvl="1" indent="-457200"/>
            <a:r>
              <a:rPr lang="en-GB" altLang="en-US" dirty="0">
                <a:ea typeface="ＭＳ Ｐゴシック" panose="020B0600070205080204" pitchFamily="34" charset="-128"/>
              </a:rPr>
              <a:t>ECDC PPS data collection process</a:t>
            </a:r>
          </a:p>
          <a:p>
            <a:pPr marL="906463" lvl="1" indent="-457200"/>
            <a:endParaRPr lang="en-GB" altLang="en-US" dirty="0">
              <a:ea typeface="ＭＳ Ｐゴシック" panose="020B0600070205080204" pitchFamily="34" charset="-128"/>
            </a:endParaRPr>
          </a:p>
          <a:p>
            <a:pPr marL="457200" indent="-457200"/>
            <a:r>
              <a:rPr lang="en-GB" altLang="en-US" b="1" dirty="0">
                <a:ea typeface="ＭＳ Ｐゴシック" panose="020B0600070205080204" pitchFamily="34" charset="-128"/>
              </a:rPr>
              <a:t>Case definitions</a:t>
            </a:r>
          </a:p>
          <a:p>
            <a:pPr marL="906463" lvl="1" indent="-457200"/>
            <a:r>
              <a:rPr lang="en-GB" altLang="en-US" dirty="0">
                <a:ea typeface="ＭＳ Ｐゴシック" panose="020B0600070205080204" pitchFamily="34" charset="-128"/>
              </a:rPr>
              <a:t>Apply ECDC PPS case definitions</a:t>
            </a:r>
          </a:p>
          <a:p>
            <a:pPr marL="906463" lvl="1" indent="-457200"/>
            <a:r>
              <a:rPr lang="en-GB" altLang="en-US" dirty="0">
                <a:ea typeface="ＭＳ Ｐゴシック" panose="020B0600070205080204" pitchFamily="34" charset="-128"/>
              </a:rPr>
              <a:t>Understand concept of reliability </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613185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Learning</a:t>
            </a:r>
            <a:r>
              <a:rPr lang="hu-HU" dirty="0"/>
              <a:t> </a:t>
            </a:r>
            <a:r>
              <a:rPr lang="hu-HU" dirty="0" err="1"/>
              <a:t>objectives</a:t>
            </a:r>
            <a:r>
              <a:rPr lang="hu-HU" dirty="0"/>
              <a:t> 2</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Data </a:t>
            </a:r>
            <a:r>
              <a:rPr lang="hu-HU" altLang="en-US" b="1" dirty="0">
                <a:ea typeface="ＭＳ Ｐゴシック" panose="020B0600070205080204" pitchFamily="34" charset="-128"/>
              </a:rPr>
              <a:t>c</a:t>
            </a:r>
            <a:r>
              <a:rPr lang="en-GB" altLang="en-US" b="1" dirty="0" err="1">
                <a:ea typeface="ＭＳ Ｐゴシック" panose="020B0600070205080204" pitchFamily="34" charset="-128"/>
              </a:rPr>
              <a:t>ollection</a:t>
            </a:r>
            <a:endParaRPr lang="en-GB" altLang="en-US" b="1" dirty="0">
              <a:ea typeface="ＭＳ Ｐゴシック" panose="020B0600070205080204" pitchFamily="34" charset="-128"/>
            </a:endParaRPr>
          </a:p>
          <a:p>
            <a:pPr lvl="1"/>
            <a:r>
              <a:rPr lang="en-GB" altLang="en-US" dirty="0">
                <a:ea typeface="ＭＳ Ｐゴシック" panose="020B0600070205080204" pitchFamily="34" charset="-128"/>
              </a:rPr>
              <a:t>Understand and use ECDC PPS data collection forms</a:t>
            </a:r>
          </a:p>
          <a:p>
            <a:pPr lvl="1"/>
            <a:r>
              <a:rPr lang="en-GB" altLang="en-US" dirty="0">
                <a:ea typeface="ＭＳ Ｐゴシック" panose="020B0600070205080204" pitchFamily="34" charset="-128"/>
              </a:rPr>
              <a:t>Understand </a:t>
            </a:r>
            <a:r>
              <a:rPr lang="en-GB" altLang="en-US" dirty="0" err="1">
                <a:ea typeface="ＭＳ Ｐゴシック" panose="020B0600070205080204" pitchFamily="34" charset="-128"/>
              </a:rPr>
              <a:t>HelicsWin.Net</a:t>
            </a:r>
            <a:r>
              <a:rPr lang="en-GB" altLang="en-US" dirty="0">
                <a:ea typeface="ＭＳ Ｐゴシック" panose="020B0600070205080204" pitchFamily="34" charset="-128"/>
              </a:rPr>
              <a:t> ECDC PPS data collection tool</a:t>
            </a:r>
          </a:p>
          <a:p>
            <a:pPr lvl="1"/>
            <a:endParaRPr lang="en-GB" altLang="en-US" dirty="0">
              <a:solidFill>
                <a:srgbClr val="FF0000"/>
              </a:solidFill>
              <a:ea typeface="ＭＳ Ｐゴシック" panose="020B0600070205080204" pitchFamily="34" charset="-128"/>
            </a:endParaRPr>
          </a:p>
          <a:p>
            <a:r>
              <a:rPr lang="en-GB" altLang="en-US" b="1" dirty="0">
                <a:ea typeface="ＭＳ Ｐゴシック" panose="020B0600070205080204" pitchFamily="34" charset="-128"/>
              </a:rPr>
              <a:t>Implementation of PPS </a:t>
            </a:r>
          </a:p>
          <a:p>
            <a:pPr lvl="1"/>
            <a:r>
              <a:rPr lang="hu-HU" altLang="en-US" dirty="0">
                <a:ea typeface="ＭＳ Ｐゴシック" panose="020B0600070205080204" pitchFamily="34" charset="-128"/>
              </a:rPr>
              <a:t>L</a:t>
            </a:r>
            <a:r>
              <a:rPr lang="en-GB" altLang="en-US" dirty="0" err="1">
                <a:ea typeface="ＭＳ Ｐゴシック" panose="020B0600070205080204" pitchFamily="34" charset="-128"/>
              </a:rPr>
              <a:t>ocal</a:t>
            </a:r>
            <a:r>
              <a:rPr lang="en-GB" altLang="en-US" dirty="0">
                <a:ea typeface="ＭＳ Ｐゴシック" panose="020B0600070205080204" pitchFamily="34" charset="-128"/>
              </a:rPr>
              <a:t> PPS in your hospital </a:t>
            </a:r>
          </a:p>
          <a:p>
            <a:pPr lvl="1"/>
            <a:r>
              <a:rPr lang="hu-HU" altLang="en-US" dirty="0">
                <a:ea typeface="ＭＳ Ｐゴシック" panose="020B0600070205080204" pitchFamily="34" charset="-128"/>
              </a:rPr>
              <a:t>S</a:t>
            </a:r>
            <a:r>
              <a:rPr lang="en-GB" altLang="en-US" dirty="0" err="1">
                <a:ea typeface="ＭＳ Ｐゴシック" panose="020B0600070205080204" pitchFamily="34" charset="-128"/>
              </a:rPr>
              <a:t>upply</a:t>
            </a:r>
            <a:r>
              <a:rPr lang="en-GB" altLang="en-US" dirty="0">
                <a:ea typeface="ＭＳ Ｐゴシック" panose="020B0600070205080204" pitchFamily="34" charset="-128"/>
              </a:rPr>
              <a:t> PPS data to the national coordinator</a:t>
            </a:r>
          </a:p>
          <a:p>
            <a:pPr lvl="1"/>
            <a:endParaRPr lang="en-GB" altLang="en-US" dirty="0">
              <a:ea typeface="ＭＳ Ｐゴシック" panose="020B0600070205080204" pitchFamily="34" charset="-128"/>
            </a:endParaRPr>
          </a:p>
          <a:p>
            <a:r>
              <a:rPr lang="en-GB" altLang="en-US" b="1" dirty="0">
                <a:ea typeface="ＭＳ Ｐゴシック" panose="020B0600070205080204" pitchFamily="34" charset="-128"/>
              </a:rPr>
              <a:t>Understand the reporting output from the ECDC PPS</a:t>
            </a:r>
          </a:p>
          <a:p>
            <a:pPr lvl="1"/>
            <a:r>
              <a:rPr lang="fi-FI" altLang="en-US" dirty="0">
                <a:ea typeface="ＭＳ Ｐゴシック" panose="020B0600070205080204" pitchFamily="34" charset="-128"/>
              </a:rPr>
              <a:t>Outputs on local, national and E</a:t>
            </a:r>
            <a:r>
              <a:rPr lang="hu-HU" altLang="en-US" dirty="0" err="1">
                <a:ea typeface="ＭＳ Ｐゴシック" panose="020B0600070205080204" pitchFamily="34" charset="-128"/>
              </a:rPr>
              <a:t>uropean</a:t>
            </a:r>
            <a:r>
              <a:rPr lang="fi-FI" altLang="en-US" dirty="0">
                <a:ea typeface="ＭＳ Ｐゴシック" panose="020B0600070205080204" pitchFamily="34" charset="-128"/>
              </a:rPr>
              <a:t> level</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39674074"/>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327</TotalTime>
  <Words>591</Words>
  <Application>Microsoft Office PowerPoint</Application>
  <PresentationFormat>Breedbeeld</PresentationFormat>
  <Paragraphs>151</Paragraphs>
  <Slides>17</Slides>
  <Notes>14</Notes>
  <HiddenSlides>1</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17</vt:i4>
      </vt:variant>
    </vt:vector>
  </HeadingPairs>
  <TitlesOfParts>
    <vt:vector size="24" baseType="lpstr">
      <vt:lpstr>ＭＳ Ｐゴシック</vt:lpstr>
      <vt:lpstr>Arial</vt:lpstr>
      <vt:lpstr>Tahoma</vt:lpstr>
      <vt:lpstr>Times</vt:lpstr>
      <vt:lpstr>Wingdings</vt:lpstr>
      <vt:lpstr>ECDC_PowerPoint_Template_2018-Training</vt:lpstr>
      <vt:lpstr>ECDC_PowerPoint_Template_2017-2</vt:lpstr>
      <vt:lpstr>Notes for facilitator</vt:lpstr>
      <vt:lpstr>ECDC Point Prevalence Survey (PPS) 2016-2017: Introduction and Icebreaker</vt:lpstr>
      <vt:lpstr>Objectives</vt:lpstr>
      <vt:lpstr>Outline</vt:lpstr>
      <vt:lpstr>Welcome and introductions</vt:lpstr>
      <vt:lpstr>About the venue</vt:lpstr>
      <vt:lpstr>Learning objectives and structure of the course</vt:lpstr>
      <vt:lpstr>Learning objectives 1</vt:lpstr>
      <vt:lpstr>Learning objectives 2</vt:lpstr>
      <vt:lpstr>Structure of the course 1</vt:lpstr>
      <vt:lpstr>Structure of the course 2</vt:lpstr>
      <vt:lpstr>Structure of the course 3</vt:lpstr>
      <vt:lpstr>Structure of the course 4</vt:lpstr>
      <vt:lpstr>Icebreaker</vt:lpstr>
      <vt:lpstr>Icebreaker</vt:lpstr>
      <vt:lpstr>After 10 minutes</vt:lpstr>
      <vt:lpstr>Acknowledgements The creation of this training material for ECDC PPS 2011-2012 was commissioned by ECDC to the Health Protection Agency (UK) with the direct involvement of Susan Hopkins (coordinator), Barry Cookson, Berit Muller-Pebody, Gareth Hughes and Naomi Boxall, with collaboration of Health Protection Scotland (UK) with the direct involvement of Jacqueline Reilly and Shona Cairns. Other contributors include: E. Sheridan, A. Charlett, G. Kafatos, F. Cowan, and Y. Sueiro.  The update of this training material for ECDC PPS 2016-2017 was done at ECDC by Tommi Kärki, Diamantis Plachouras and Carl Suetens, with contributions from Evelyn Van Hauwermeiren and Elias Iosifidis.  The revision and update of this training material was commissioned by ECDC to Transmissible (NL) with the direct involvement of Arnold Bosman and Ágnes Hajdu.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29</cp:revision>
  <cp:lastPrinted>2018-01-12T14:15:37Z</cp:lastPrinted>
  <dcterms:created xsi:type="dcterms:W3CDTF">2018-04-13T13:45:20Z</dcterms:created>
  <dcterms:modified xsi:type="dcterms:W3CDTF">2018-06-04T08:30:35Z</dcterms:modified>
</cp:coreProperties>
</file>