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 id="2147483653" r:id="rId2"/>
  </p:sldMasterIdLst>
  <p:notesMasterIdLst>
    <p:notesMasterId r:id="rId32"/>
  </p:notesMasterIdLst>
  <p:handoutMasterIdLst>
    <p:handoutMasterId r:id="rId33"/>
  </p:handoutMasterIdLst>
  <p:sldIdLst>
    <p:sldId id="256" r:id="rId3"/>
    <p:sldId id="292" r:id="rId4"/>
    <p:sldId id="265" r:id="rId5"/>
    <p:sldId id="257" r:id="rId6"/>
    <p:sldId id="295" r:id="rId7"/>
    <p:sldId id="259" r:id="rId8"/>
    <p:sldId id="272" r:id="rId9"/>
    <p:sldId id="273" r:id="rId10"/>
    <p:sldId id="262" r:id="rId11"/>
    <p:sldId id="274" r:id="rId12"/>
    <p:sldId id="275" r:id="rId13"/>
    <p:sldId id="276" r:id="rId14"/>
    <p:sldId id="277" r:id="rId15"/>
    <p:sldId id="278" r:id="rId16"/>
    <p:sldId id="296" r:id="rId17"/>
    <p:sldId id="280" r:id="rId18"/>
    <p:sldId id="281" r:id="rId19"/>
    <p:sldId id="282" r:id="rId20"/>
    <p:sldId id="283" r:id="rId21"/>
    <p:sldId id="284" r:id="rId22"/>
    <p:sldId id="285" r:id="rId23"/>
    <p:sldId id="286" r:id="rId24"/>
    <p:sldId id="297" r:id="rId25"/>
    <p:sldId id="288" r:id="rId26"/>
    <p:sldId id="289" r:id="rId27"/>
    <p:sldId id="290" r:id="rId28"/>
    <p:sldId id="291" r:id="rId29"/>
    <p:sldId id="298" r:id="rId30"/>
    <p:sldId id="260" r:id="rId31"/>
  </p:sldIdLst>
  <p:sldSz cx="12192000" cy="6858000"/>
  <p:notesSz cx="7023100" cy="9309100"/>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 Duncan" initials="B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AE23"/>
    <a:srgbClr val="99CC00"/>
    <a:srgbClr val="FFDD00"/>
    <a:srgbClr val="996633"/>
    <a:srgbClr val="FF0000"/>
    <a:srgbClr val="336699"/>
    <a:srgbClr val="008000"/>
    <a:srgbClr val="333333"/>
    <a:srgbClr val="3366CC"/>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43" autoAdjust="0"/>
    <p:restoredTop sz="73960" autoAdjust="0"/>
  </p:normalViewPr>
  <p:slideViewPr>
    <p:cSldViewPr snapToGrid="0">
      <p:cViewPr varScale="1">
        <p:scale>
          <a:sx n="53" d="100"/>
          <a:sy n="53" d="100"/>
        </p:scale>
        <p:origin x="978" y="6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napToGrid="0">
      <p:cViewPr varScale="1">
        <p:scale>
          <a:sx n="79" d="100"/>
          <a:sy n="79" d="100"/>
        </p:scale>
        <p:origin x="3102" y="10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545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330200" y="534988"/>
            <a:ext cx="4221163" cy="23749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59211" y="3235559"/>
            <a:ext cx="5618480" cy="5375359"/>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noProof="0" dirty="0"/>
          </a:p>
        </p:txBody>
      </p:sp>
      <p:sp>
        <p:nvSpPr>
          <p:cNvPr id="4" name="Slide Number Placeholder 3"/>
          <p:cNvSpPr>
            <a:spLocks noGrp="1"/>
          </p:cNvSpPr>
          <p:nvPr>
            <p:ph type="sldNum" sz="quarter" idx="5"/>
          </p:nvPr>
        </p:nvSpPr>
        <p:spPr>
          <a:xfrm>
            <a:off x="3977569" y="8841859"/>
            <a:ext cx="3043891" cy="465753"/>
          </a:xfrm>
          <a:prstGeom prst="rect">
            <a:avLst/>
          </a:prstGeom>
        </p:spPr>
        <p:txBody>
          <a:bodyPr vert="horz" lIns="91440" tIns="45720" rIns="91440" bIns="45720" rtlCol="0" anchor="b"/>
          <a:lstStyle>
            <a:lvl1pPr algn="r">
              <a:defRPr sz="1200"/>
            </a:lvl1pPr>
          </a:lstStyle>
          <a:p>
            <a:fld id="{D0D18800-03A3-4371-B392-80B672D011D5}" type="slidenum">
              <a:rPr lang="en-GB" smtClean="0"/>
              <a:t>‹nr.›</a:t>
            </a:fld>
            <a:endParaRPr lang="en-GB"/>
          </a:p>
        </p:txBody>
      </p:sp>
    </p:spTree>
    <p:extLst>
      <p:ext uri="{BB962C8B-B14F-4D97-AF65-F5344CB8AC3E}">
        <p14:creationId xmlns:p14="http://schemas.microsoft.com/office/powerpoint/2010/main" val="13263306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400" dirty="0"/>
              <a:t>Facilitator notes: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400" kern="1200" baseline="0" noProof="0" dirty="0">
              <a:solidFill>
                <a:schemeClr val="tx1"/>
              </a:solidFill>
              <a:latin typeface="Times" pitchFamily="18" charset="0"/>
              <a:ea typeface="+mn-ea"/>
              <a:cs typeface="+mn-cs"/>
            </a:endParaRPr>
          </a:p>
        </p:txBody>
      </p:sp>
    </p:spTree>
    <p:extLst>
      <p:ext uri="{BB962C8B-B14F-4D97-AF65-F5344CB8AC3E}">
        <p14:creationId xmlns:p14="http://schemas.microsoft.com/office/powerpoint/2010/main" val="38963553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Shape 151"/>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52" name="Shape 152"/>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a:solidFill>
                  <a:schemeClr val="dk1"/>
                </a:solidFill>
                <a:latin typeface="Tahoma"/>
                <a:ea typeface="Tahoma"/>
                <a:cs typeface="Tahoma"/>
                <a:sym typeface="Tahoma"/>
              </a:rPr>
              <a:t>A variety of institutional and organisational factors contributed to antibiotic use:</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Parents stated the need to administer antibiotics before sending a child back to day care; an important factor which fuelled their expectations for antibiotics.</a:t>
            </a:r>
            <a:endParaRPr sz="1100" b="0" i="0" u="none" strike="noStrike" cap="none">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Policies in the workplace can affect expectations for and receipt of antibiotics if workers are not permitted to return to work without having received antibiotic treatment.</a:t>
            </a: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0" i="0" u="none" strike="noStrike" cap="none">
                <a:solidFill>
                  <a:schemeClr val="dk1"/>
                </a:solidFill>
                <a:latin typeface="Tahoma"/>
                <a:ea typeface="Tahoma"/>
                <a:cs typeface="Tahoma"/>
                <a:sym typeface="Tahoma"/>
              </a:rPr>
              <a:t>Managed care</a:t>
            </a:r>
            <a:r>
              <a:rPr lang="en-GB" sz="1100" b="0" i="0" u="none" strike="noStrike" cap="none" baseline="30000">
                <a:solidFill>
                  <a:schemeClr val="dk1"/>
                </a:solidFill>
                <a:latin typeface="Tahoma"/>
                <a:ea typeface="Tahoma"/>
                <a:cs typeface="Tahoma"/>
                <a:sym typeface="Tahoma"/>
              </a:rPr>
              <a:t>*</a:t>
            </a:r>
            <a:r>
              <a:rPr lang="en-GB" sz="1100" b="0" i="0" u="none" strike="noStrike" cap="none">
                <a:solidFill>
                  <a:schemeClr val="dk1"/>
                </a:solidFill>
                <a:latin typeface="Tahoma"/>
                <a:ea typeface="Tahoma"/>
                <a:cs typeface="Tahoma"/>
                <a:sym typeface="Tahoma"/>
              </a:rPr>
              <a:t> system policies also had an effect on doctors’ behaviours. Doctors often felt pressured to reduce the duration of visits and prescribing antibiotics may have been seen as the quickest way to end a visit.</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a:solidFill>
                  <a:schemeClr val="dk1"/>
                </a:solidFill>
                <a:latin typeface="Tahoma"/>
                <a:ea typeface="Tahoma"/>
                <a:cs typeface="Tahoma"/>
                <a:sym typeface="Tahoma"/>
              </a:rPr>
              <a:t>Source:</a:t>
            </a:r>
            <a:r>
              <a:rPr lang="en-GB" sz="1100" b="0" i="0" u="none" strike="noStrike" cap="none">
                <a:solidFill>
                  <a:schemeClr val="dk1"/>
                </a:solidFill>
                <a:latin typeface="Tahoma"/>
                <a:ea typeface="Tahoma"/>
                <a:cs typeface="Tahoma"/>
                <a:sym typeface="Tahoma"/>
              </a:rPr>
              <a:t> Weissman J, Besser RE. Promoting appropriate antibiotic use for pediatric patients: a social ecological framework. Semin Pediatr Infect Dis. 2004 Jan;15(1):41-51.</a:t>
            </a: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endParaRPr sz="1100" b="0" i="0" u="none" strike="noStrike" cap="none" baseline="30000">
              <a:solidFill>
                <a:schemeClr val="dk1"/>
              </a:solidFill>
              <a:latin typeface="Tahoma"/>
              <a:ea typeface="Tahoma"/>
              <a:cs typeface="Tahoma"/>
              <a:sym typeface="Tahoma"/>
            </a:endParaRPr>
          </a:p>
          <a:p>
            <a:pPr marL="0" marR="0" lvl="0" indent="0" algn="l" rtl="0">
              <a:spcBef>
                <a:spcPts val="330"/>
              </a:spcBef>
              <a:spcAft>
                <a:spcPts val="0"/>
              </a:spcAft>
              <a:buNone/>
            </a:pPr>
            <a:r>
              <a:rPr lang="en-GB" sz="1100" b="0" i="0" u="none" strike="noStrike" cap="none" baseline="30000">
                <a:solidFill>
                  <a:schemeClr val="dk1"/>
                </a:solidFill>
                <a:latin typeface="Tahoma"/>
                <a:ea typeface="Tahoma"/>
                <a:cs typeface="Tahoma"/>
                <a:sym typeface="Tahoma"/>
              </a:rPr>
              <a:t>* </a:t>
            </a:r>
            <a:r>
              <a:rPr lang="en-GB" sz="1100" b="0" i="0" u="none" strike="noStrike" cap="none">
                <a:solidFill>
                  <a:schemeClr val="dk1"/>
                </a:solidFill>
                <a:latin typeface="Tahoma"/>
                <a:ea typeface="Tahoma"/>
                <a:cs typeface="Tahoma"/>
                <a:sym typeface="Tahoma"/>
              </a:rPr>
              <a:t>Managed care is a healthcare system with administrative control over primary healthcare services in medical group practices. The purpose is to abolish redundant facilities and services and to minimise costs. In this type of healthcare system, health education and promotion, and preventive medicine are emphasised. Patients may pay a flat fee for basic family care but may be charged additional costs for secondary care services. This system evolved from the traditional fee for service, i.e. patient pays the doctor directly for services performed. Instead it shifted towards health insurance organisations, which paid doctors and hospitals from premiums paid by the patients to the insurers (</a:t>
            </a:r>
            <a:r>
              <a:rPr lang="en-GB" sz="1100" b="1" i="0" u="none" strike="noStrike" cap="none">
                <a:solidFill>
                  <a:schemeClr val="dk1"/>
                </a:solidFill>
                <a:latin typeface="Tahoma"/>
                <a:ea typeface="Tahoma"/>
                <a:cs typeface="Tahoma"/>
                <a:sym typeface="Tahoma"/>
              </a:rPr>
              <a:t>Source: </a:t>
            </a:r>
            <a:r>
              <a:rPr lang="en-GB" sz="1100" b="0" i="0" u="none" strike="noStrike" cap="none">
                <a:solidFill>
                  <a:schemeClr val="dk1"/>
                </a:solidFill>
                <a:latin typeface="Tahoma"/>
                <a:ea typeface="Tahoma"/>
                <a:cs typeface="Tahoma"/>
                <a:sym typeface="Tahoma"/>
              </a:rPr>
              <a:t>Mosby’s Medical Dictionary. 9th edition. Missouri: Elsevier; 2013. Managed care; p.1087-1088.).</a:t>
            </a:r>
            <a:endParaRPr sz="1100" b="0" i="0" u="none" strike="noStrike" cap="none">
              <a:solidFill>
                <a:schemeClr val="dk1"/>
              </a:solidFill>
              <a:latin typeface="Tahoma"/>
              <a:ea typeface="Tahoma"/>
              <a:cs typeface="Tahoma"/>
              <a:sym typeface="Tahoma"/>
            </a:endParaRPr>
          </a:p>
        </p:txBody>
      </p:sp>
    </p:spTree>
    <p:extLst>
      <p:ext uri="{BB962C8B-B14F-4D97-AF65-F5344CB8AC3E}">
        <p14:creationId xmlns:p14="http://schemas.microsoft.com/office/powerpoint/2010/main" val="9607553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Shape 162"/>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63" name="Shape 163"/>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1" i="0" u="none" strike="noStrike" cap="none">
                <a:solidFill>
                  <a:schemeClr val="dk1"/>
                </a:solidFill>
                <a:latin typeface="Tahoma"/>
                <a:ea typeface="Tahoma"/>
                <a:cs typeface="Tahoma"/>
                <a:sym typeface="Tahoma"/>
              </a:rPr>
              <a:t>Availability of antibiotics without prescription:</a:t>
            </a:r>
            <a:r>
              <a:rPr lang="en-GB" sz="1100" b="0" i="0" u="none" strike="noStrike" cap="none">
                <a:solidFill>
                  <a:schemeClr val="dk1"/>
                </a:solidFill>
                <a:latin typeface="Tahoma"/>
                <a:ea typeface="Tahoma"/>
                <a:cs typeface="Tahoma"/>
                <a:sym typeface="Tahoma"/>
              </a:rPr>
              <a:t> contributes to the increased use of these drugs – “The availability of antibiotics without prescription particularly in states sharing a border with Mexico, contributes to increased use of these drugs”.</a:t>
            </a:r>
            <a:endParaRPr sz="1100" b="1"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a:solidFill>
                  <a:schemeClr val="dk1"/>
                </a:solidFill>
                <a:latin typeface="Tahoma"/>
                <a:ea typeface="Tahoma"/>
                <a:cs typeface="Tahoma"/>
                <a:sym typeface="Tahoma"/>
              </a:rPr>
              <a:t>Pharmaceutical marketing to doctors and patients:</a:t>
            </a:r>
            <a:r>
              <a:rPr lang="en-GB" sz="1100" b="0" i="0" u="none" strike="noStrike" cap="none">
                <a:solidFill>
                  <a:schemeClr val="dk1"/>
                </a:solidFill>
                <a:latin typeface="Tahoma"/>
                <a:ea typeface="Tahoma"/>
                <a:cs typeface="Tahoma"/>
                <a:sym typeface="Tahoma"/>
              </a:rPr>
              <a:t> can influence attitudes, perceptions and behaviours towards antibiotic use and prescription</a:t>
            </a:r>
            <a:endParaRPr/>
          </a:p>
          <a:p>
            <a:pPr marL="0" marR="0" lvl="0" indent="0" algn="l" rtl="0">
              <a:spcBef>
                <a:spcPts val="330"/>
              </a:spcBef>
              <a:spcAft>
                <a:spcPts val="0"/>
              </a:spcAft>
              <a:buNone/>
            </a:pPr>
            <a:endParaRPr sz="1100" b="1"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a:solidFill>
                  <a:schemeClr val="dk1"/>
                </a:solidFill>
                <a:latin typeface="Tahoma"/>
                <a:ea typeface="Tahoma"/>
                <a:cs typeface="Tahoma"/>
                <a:sym typeface="Tahoma"/>
              </a:rPr>
              <a:t>Patent and exclusivity laws: </a:t>
            </a:r>
            <a:r>
              <a:rPr lang="en-GB" sz="1100" b="0" i="0" u="none" strike="noStrike" cap="none">
                <a:solidFill>
                  <a:schemeClr val="dk1"/>
                </a:solidFill>
                <a:latin typeface="Tahoma"/>
                <a:ea typeface="Tahoma"/>
                <a:cs typeface="Tahoma"/>
                <a:sym typeface="Tahoma"/>
              </a:rPr>
              <a:t>preventing the sale of generic versions of new broad-spectrum antibiotics, can also lead to increased (often inappropriate) use of these drugs because pharmaceutical manufacturers concentrate their marketing efforts on patented, and thus must lucrative, medications.</a:t>
            </a:r>
            <a:endParaRPr sz="1100" b="1"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a:solidFill>
                  <a:schemeClr val="lt1"/>
                </a:solidFill>
                <a:latin typeface="Tahoma"/>
                <a:ea typeface="Tahoma"/>
                <a:cs typeface="Tahoma"/>
                <a:sym typeface="Tahoma"/>
              </a:rPr>
              <a:t>Source:</a:t>
            </a:r>
            <a:r>
              <a:rPr lang="en-GB" sz="1100" b="0" i="0" u="none" strike="noStrike" cap="none">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a:p>
        </p:txBody>
      </p:sp>
    </p:spTree>
    <p:extLst>
      <p:ext uri="{BB962C8B-B14F-4D97-AF65-F5344CB8AC3E}">
        <p14:creationId xmlns:p14="http://schemas.microsoft.com/office/powerpoint/2010/main" val="33588403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74" name="Shape 174"/>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a:solidFill>
                  <a:schemeClr val="dk1"/>
                </a:solidFill>
                <a:latin typeface="Tahoma"/>
                <a:ea typeface="Tahoma"/>
                <a:cs typeface="Tahoma"/>
                <a:sym typeface="Tahoma"/>
              </a:rPr>
              <a:t>In 1995, CDC launched the campaign for appropriate antibiotic use in the community.</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0" i="0" u="none" strike="noStrike" cap="none">
                <a:solidFill>
                  <a:schemeClr val="dk1"/>
                </a:solidFill>
                <a:latin typeface="Tahoma"/>
                <a:ea typeface="Tahoma"/>
                <a:cs typeface="Tahoma"/>
                <a:sym typeface="Tahoma"/>
              </a:rPr>
              <a:t>The campaign targeted the 5 respiratory conditions that in 1992 accounted for more than 75% of all office-based prescriptions, for all ages combined:</a:t>
            </a:r>
            <a:endParaRPr/>
          </a:p>
          <a:p>
            <a:pPr marL="685800" marR="0" lvl="1" indent="-228600" algn="l" rtl="0">
              <a:spcBef>
                <a:spcPts val="330"/>
              </a:spcBef>
              <a:spcAft>
                <a:spcPts val="0"/>
              </a:spcAft>
              <a:buClr>
                <a:schemeClr val="dk1"/>
              </a:buClr>
              <a:buSzPts val="1100"/>
              <a:buFont typeface="Tahoma"/>
              <a:buAutoNum type="arabicPeriod"/>
            </a:pPr>
            <a:r>
              <a:rPr lang="en-GB" sz="1100" b="0" i="0" u="none" strike="noStrike" cap="none">
                <a:solidFill>
                  <a:schemeClr val="dk1"/>
                </a:solidFill>
                <a:latin typeface="Tahoma"/>
                <a:ea typeface="Tahoma"/>
                <a:cs typeface="Tahoma"/>
                <a:sym typeface="Tahoma"/>
              </a:rPr>
              <a:t>Otitis media</a:t>
            </a:r>
            <a:endParaRPr/>
          </a:p>
          <a:p>
            <a:pPr marL="685800" marR="0" lvl="1" indent="-228600" algn="l" rtl="0">
              <a:spcBef>
                <a:spcPts val="330"/>
              </a:spcBef>
              <a:spcAft>
                <a:spcPts val="0"/>
              </a:spcAft>
              <a:buClr>
                <a:schemeClr val="dk1"/>
              </a:buClr>
              <a:buSzPts val="1100"/>
              <a:buFont typeface="Tahoma"/>
              <a:buAutoNum type="arabicPeriod"/>
            </a:pPr>
            <a:r>
              <a:rPr lang="en-GB" sz="1100" b="0" i="0" u="none" strike="noStrike" cap="none">
                <a:solidFill>
                  <a:schemeClr val="dk1"/>
                </a:solidFill>
                <a:latin typeface="Tahoma"/>
                <a:ea typeface="Tahoma"/>
                <a:cs typeface="Tahoma"/>
                <a:sym typeface="Tahoma"/>
              </a:rPr>
              <a:t>Sinusitis</a:t>
            </a:r>
            <a:endParaRPr/>
          </a:p>
          <a:p>
            <a:pPr marL="685800" marR="0" lvl="1" indent="-228600" algn="l" rtl="0">
              <a:spcBef>
                <a:spcPts val="330"/>
              </a:spcBef>
              <a:spcAft>
                <a:spcPts val="0"/>
              </a:spcAft>
              <a:buClr>
                <a:schemeClr val="dk1"/>
              </a:buClr>
              <a:buSzPts val="1100"/>
              <a:buFont typeface="Tahoma"/>
              <a:buAutoNum type="arabicPeriod"/>
            </a:pPr>
            <a:r>
              <a:rPr lang="en-GB" sz="1100" b="0" i="0" u="none" strike="noStrike" cap="none">
                <a:solidFill>
                  <a:schemeClr val="dk1"/>
                </a:solidFill>
                <a:latin typeface="Tahoma"/>
                <a:ea typeface="Tahoma"/>
                <a:cs typeface="Tahoma"/>
                <a:sym typeface="Tahoma"/>
              </a:rPr>
              <a:t>Pharyngitis</a:t>
            </a:r>
            <a:endParaRPr/>
          </a:p>
          <a:p>
            <a:pPr marL="685800" marR="0" lvl="1" indent="-228600" algn="l" rtl="0">
              <a:spcBef>
                <a:spcPts val="330"/>
              </a:spcBef>
              <a:spcAft>
                <a:spcPts val="0"/>
              </a:spcAft>
              <a:buClr>
                <a:schemeClr val="dk1"/>
              </a:buClr>
              <a:buSzPts val="1100"/>
              <a:buFont typeface="Tahoma"/>
              <a:buAutoNum type="arabicPeriod"/>
            </a:pPr>
            <a:r>
              <a:rPr lang="en-GB" sz="1100" b="0" i="0" u="none" strike="noStrike" cap="none">
                <a:solidFill>
                  <a:schemeClr val="dk1"/>
                </a:solidFill>
                <a:latin typeface="Tahoma"/>
                <a:ea typeface="Tahoma"/>
                <a:cs typeface="Tahoma"/>
                <a:sym typeface="Tahoma"/>
              </a:rPr>
              <a:t>Bronchitis</a:t>
            </a:r>
            <a:endParaRPr/>
          </a:p>
          <a:p>
            <a:pPr marL="685800" marR="0" lvl="1" indent="-228600" algn="l" rtl="0">
              <a:spcBef>
                <a:spcPts val="330"/>
              </a:spcBef>
              <a:spcAft>
                <a:spcPts val="0"/>
              </a:spcAft>
              <a:buClr>
                <a:schemeClr val="dk1"/>
              </a:buClr>
              <a:buSzPts val="1100"/>
              <a:buFont typeface="Tahoma"/>
              <a:buAutoNum type="arabicPeriod"/>
            </a:pPr>
            <a:r>
              <a:rPr lang="en-GB" sz="1100" b="0" i="0" u="none" strike="noStrike" cap="none">
                <a:solidFill>
                  <a:schemeClr val="dk1"/>
                </a:solidFill>
                <a:latin typeface="Tahoma"/>
                <a:ea typeface="Tahoma"/>
                <a:cs typeface="Tahoma"/>
                <a:sym typeface="Tahoma"/>
              </a:rPr>
              <a:t>Common cold</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a:solidFill>
                  <a:schemeClr val="lt1"/>
                </a:solidFill>
                <a:latin typeface="Tahoma"/>
                <a:ea typeface="Tahoma"/>
                <a:cs typeface="Tahoma"/>
                <a:sym typeface="Tahoma"/>
              </a:rPr>
              <a:t>Source:</a:t>
            </a:r>
            <a:r>
              <a:rPr lang="en-GB" sz="1100" b="0" i="0" u="none" strike="noStrike" cap="none">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a:p>
        </p:txBody>
      </p:sp>
    </p:spTree>
    <p:extLst>
      <p:ext uri="{BB962C8B-B14F-4D97-AF65-F5344CB8AC3E}">
        <p14:creationId xmlns:p14="http://schemas.microsoft.com/office/powerpoint/2010/main" val="11427133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Shape 181"/>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82" name="Shape 182"/>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a:solidFill>
                  <a:schemeClr val="dk1"/>
                </a:solidFill>
                <a:latin typeface="Tahoma"/>
                <a:ea typeface="Tahoma"/>
                <a:cs typeface="Tahoma"/>
                <a:sym typeface="Tahoma"/>
              </a:rPr>
              <a:t>The CDC campaign included interventions targeted towards both the individual and social environmental factors described in the ecological framework.</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sng" strike="noStrike" cap="none">
                <a:solidFill>
                  <a:schemeClr val="dk1"/>
                </a:solidFill>
                <a:latin typeface="Tahoma"/>
                <a:ea typeface="Tahoma"/>
                <a:cs typeface="Tahoma"/>
                <a:sym typeface="Tahoma"/>
              </a:rPr>
              <a:t>Paediatric principles</a:t>
            </a:r>
            <a:r>
              <a:rPr lang="en-GB" sz="1100" b="1" i="0" u="none" strike="noStrike" cap="none">
                <a:solidFill>
                  <a:schemeClr val="dk1"/>
                </a:solidFill>
                <a:latin typeface="Tahoma"/>
                <a:ea typeface="Tahoma"/>
                <a:cs typeface="Tahoma"/>
                <a:sym typeface="Tahoma"/>
              </a:rPr>
              <a:t>:</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Consisted of principles for appropriate antibiotic use for paediatric upper respiratory tract infections.</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Were developed in collaboration between CDC and, the American Academy of Paediatrics and the American Academy of Family Physicians.</a:t>
            </a:r>
            <a:endParaRPr/>
          </a:p>
          <a:p>
            <a:pPr marL="171450" marR="0" lvl="0" indent="-171450" algn="l" rtl="0">
              <a:spcBef>
                <a:spcPts val="330"/>
              </a:spcBef>
              <a:spcAft>
                <a:spcPts val="0"/>
              </a:spcAft>
              <a:buClr>
                <a:schemeClr val="dk1"/>
              </a:buClr>
              <a:buSzPts val="1100"/>
              <a:buFont typeface="Arial"/>
              <a:buChar char="•"/>
            </a:pPr>
            <a:r>
              <a:rPr lang="en-GB" sz="1100" b="1" i="0" u="none" strike="noStrike" cap="none">
                <a:solidFill>
                  <a:schemeClr val="dk1"/>
                </a:solidFill>
                <a:latin typeface="Tahoma"/>
                <a:ea typeface="Tahoma"/>
                <a:cs typeface="Tahoma"/>
                <a:sym typeface="Tahoma"/>
              </a:rPr>
              <a:t>At individual level:</a:t>
            </a:r>
            <a:r>
              <a:rPr lang="en-GB" sz="1100" b="0" i="0" u="none" strike="noStrike" cap="none">
                <a:solidFill>
                  <a:schemeClr val="dk1"/>
                </a:solidFill>
                <a:latin typeface="Tahoma"/>
                <a:ea typeface="Tahoma"/>
                <a:cs typeface="Tahoma"/>
                <a:sym typeface="Tahoma"/>
              </a:rPr>
              <a:t> the guidelines served to change knowledge and attitudes of providers to improve antibiotic prescribing.</a:t>
            </a:r>
            <a:endParaRPr/>
          </a:p>
          <a:p>
            <a:pPr marL="171450" marR="0" lvl="0" indent="-171450" algn="l" rtl="0">
              <a:spcBef>
                <a:spcPts val="330"/>
              </a:spcBef>
              <a:spcAft>
                <a:spcPts val="0"/>
              </a:spcAft>
              <a:buClr>
                <a:schemeClr val="dk1"/>
              </a:buClr>
              <a:buSzPts val="1100"/>
              <a:buFont typeface="Arial"/>
              <a:buChar char="•"/>
            </a:pPr>
            <a:r>
              <a:rPr lang="en-GB" sz="1100" b="1" i="0" u="none" strike="noStrike" cap="none">
                <a:solidFill>
                  <a:schemeClr val="dk1"/>
                </a:solidFill>
                <a:latin typeface="Tahoma"/>
                <a:ea typeface="Tahoma"/>
                <a:cs typeface="Tahoma"/>
                <a:sym typeface="Tahoma"/>
              </a:rPr>
              <a:t>At interpersonal level (includes groups and social networks):</a:t>
            </a:r>
            <a:r>
              <a:rPr lang="en-GB" sz="1100" b="0" i="1" u="none" strike="noStrike" cap="none">
                <a:solidFill>
                  <a:schemeClr val="dk1"/>
                </a:solidFill>
                <a:latin typeface="Tahoma"/>
                <a:ea typeface="Tahoma"/>
                <a:cs typeface="Tahoma"/>
                <a:sym typeface="Tahoma"/>
              </a:rPr>
              <a:t> </a:t>
            </a:r>
            <a:r>
              <a:rPr lang="en-GB" sz="1100" b="0" i="0" u="none" strike="noStrike" cap="none">
                <a:solidFill>
                  <a:schemeClr val="dk1"/>
                </a:solidFill>
                <a:latin typeface="Tahoma"/>
                <a:ea typeface="Tahoma"/>
                <a:cs typeface="Tahoma"/>
                <a:sym typeface="Tahoma"/>
              </a:rPr>
              <a:t>when presented to providers in group settings or by medical peers, these guidelines helped to change social norms among providers to support appropriate prescribing.</a:t>
            </a:r>
            <a:endParaRPr/>
          </a:p>
          <a:p>
            <a:pPr marL="171450" marR="0" lvl="0" indent="-171450" algn="l" rtl="0">
              <a:spcBef>
                <a:spcPts val="330"/>
              </a:spcBef>
              <a:spcAft>
                <a:spcPts val="0"/>
              </a:spcAft>
              <a:buClr>
                <a:schemeClr val="dk1"/>
              </a:buClr>
              <a:buSzPts val="1100"/>
              <a:buFont typeface="Arial"/>
              <a:buChar char="•"/>
            </a:pPr>
            <a:r>
              <a:rPr lang="en-GB" sz="1100" b="1" i="0" u="none" strike="noStrike" cap="none">
                <a:solidFill>
                  <a:schemeClr val="dk1"/>
                </a:solidFill>
                <a:latin typeface="Tahoma"/>
                <a:ea typeface="Tahoma"/>
                <a:cs typeface="Tahoma"/>
                <a:sym typeface="Tahoma"/>
              </a:rPr>
              <a:t>At organisational level:</a:t>
            </a:r>
            <a:r>
              <a:rPr lang="en-GB" sz="1100" b="0" i="0" u="none" strike="noStrike" cap="none">
                <a:solidFill>
                  <a:schemeClr val="dk1"/>
                </a:solidFill>
                <a:latin typeface="Tahoma"/>
                <a:ea typeface="Tahoma"/>
                <a:cs typeface="Tahoma"/>
                <a:sym typeface="Tahoma"/>
              </a:rPr>
              <a:t> adoption of the guidelines as a policy by a practice or an organisation can help bring about institutional change.</a:t>
            </a:r>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1" i="0" u="sng" strike="noStrike" cap="none">
                <a:solidFill>
                  <a:schemeClr val="dk1"/>
                </a:solidFill>
                <a:latin typeface="Tahoma"/>
                <a:ea typeface="Tahoma"/>
                <a:cs typeface="Tahoma"/>
                <a:sym typeface="Tahoma"/>
              </a:rPr>
              <a:t>Health education materials</a:t>
            </a:r>
            <a:r>
              <a:rPr lang="en-GB" sz="1100" b="1" i="0" u="none" strike="noStrike" cap="none">
                <a:solidFill>
                  <a:schemeClr val="dk1"/>
                </a:solidFill>
                <a:latin typeface="Tahoma"/>
                <a:ea typeface="Tahoma"/>
                <a:cs typeface="Tahoma"/>
                <a:sym typeface="Tahoma"/>
              </a:rPr>
              <a:t>:</a:t>
            </a:r>
            <a:endParaRPr/>
          </a:p>
          <a:p>
            <a:pPr marL="171450" marR="0" lvl="0" indent="-171450" algn="l" rtl="0">
              <a:spcBef>
                <a:spcPts val="330"/>
              </a:spcBef>
              <a:spcAft>
                <a:spcPts val="0"/>
              </a:spcAft>
              <a:buClr>
                <a:schemeClr val="dk1"/>
              </a:buClr>
              <a:buSzPts val="1100"/>
              <a:buFont typeface="Arial"/>
              <a:buChar char="•"/>
            </a:pPr>
            <a:r>
              <a:rPr lang="en-GB" sz="1100" b="1" i="0" u="none" strike="noStrike" cap="none">
                <a:solidFill>
                  <a:schemeClr val="dk1"/>
                </a:solidFill>
                <a:latin typeface="Tahoma"/>
                <a:ea typeface="Tahoma"/>
                <a:cs typeface="Tahoma"/>
                <a:sym typeface="Tahoma"/>
              </a:rPr>
              <a:t>At individual level:</a:t>
            </a:r>
            <a:r>
              <a:rPr lang="en-GB" sz="1100" b="0" i="1" u="none" strike="noStrike" cap="none">
                <a:solidFill>
                  <a:schemeClr val="dk1"/>
                </a:solidFill>
                <a:latin typeface="Tahoma"/>
                <a:ea typeface="Tahoma"/>
                <a:cs typeface="Tahoma"/>
                <a:sym typeface="Tahoma"/>
              </a:rPr>
              <a:t> </a:t>
            </a:r>
            <a:r>
              <a:rPr lang="en-GB" sz="1100" b="0" i="0" u="none" strike="noStrike" cap="none">
                <a:solidFill>
                  <a:schemeClr val="dk1"/>
                </a:solidFill>
                <a:latin typeface="Tahoma"/>
                <a:ea typeface="Tahoma"/>
                <a:cs typeface="Tahoma"/>
                <a:sym typeface="Tahoma"/>
              </a:rPr>
              <a:t>the materials aimed to bring about changes in knowledge, attitudes and skills among providers, patients and parents.</a:t>
            </a:r>
            <a:endParaRPr/>
          </a:p>
          <a:p>
            <a:pPr marL="171450" marR="0" lvl="0" indent="-171450" algn="l" rtl="0">
              <a:spcBef>
                <a:spcPts val="330"/>
              </a:spcBef>
              <a:spcAft>
                <a:spcPts val="0"/>
              </a:spcAft>
              <a:buClr>
                <a:schemeClr val="dk1"/>
              </a:buClr>
              <a:buSzPts val="1100"/>
              <a:buFont typeface="Arial"/>
              <a:buChar char="•"/>
            </a:pPr>
            <a:r>
              <a:rPr lang="en-GB" sz="1100" b="1" i="0" u="none" strike="noStrike" cap="none">
                <a:solidFill>
                  <a:schemeClr val="dk1"/>
                </a:solidFill>
                <a:latin typeface="Tahoma"/>
                <a:ea typeface="Tahoma"/>
                <a:cs typeface="Tahoma"/>
                <a:sym typeface="Tahoma"/>
              </a:rPr>
              <a:t>At interpersonal level:</a:t>
            </a:r>
            <a:r>
              <a:rPr lang="en-GB" sz="1100" b="0" i="1" u="none" strike="noStrike" cap="none">
                <a:solidFill>
                  <a:schemeClr val="dk1"/>
                </a:solidFill>
                <a:latin typeface="Tahoma"/>
                <a:ea typeface="Tahoma"/>
                <a:cs typeface="Tahoma"/>
                <a:sym typeface="Tahoma"/>
              </a:rPr>
              <a:t> </a:t>
            </a:r>
            <a:r>
              <a:rPr lang="en-GB" sz="1100" b="0" i="0" u="none" strike="noStrike" cap="none">
                <a:solidFill>
                  <a:schemeClr val="dk1"/>
                </a:solidFill>
                <a:latin typeface="Tahoma"/>
                <a:ea typeface="Tahoma"/>
                <a:cs typeface="Tahoma"/>
                <a:sym typeface="Tahoma"/>
              </a:rPr>
              <a:t>using the materials to stimulate discussion between parents and providers influenced groups and social networks.</a:t>
            </a:r>
            <a:endParaRPr/>
          </a:p>
          <a:p>
            <a:pPr marL="171450" marR="0" lvl="0" indent="-10160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lt1"/>
              </a:buClr>
              <a:buSzPts val="1100"/>
              <a:buFont typeface="Arial"/>
              <a:buNone/>
            </a:pPr>
            <a:r>
              <a:rPr lang="en-GB" sz="1100" b="1" i="0" u="none" strike="noStrike" cap="none">
                <a:solidFill>
                  <a:schemeClr val="lt1"/>
                </a:solidFill>
                <a:latin typeface="Tahoma"/>
                <a:ea typeface="Tahoma"/>
                <a:cs typeface="Tahoma"/>
                <a:sym typeface="Tahoma"/>
              </a:rPr>
              <a:t>Source:</a:t>
            </a:r>
            <a:r>
              <a:rPr lang="en-GB" sz="1100" b="0" i="0" u="none" strike="noStrike" cap="none">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sz="1100" b="0" i="0" u="none" strike="noStrike" cap="none">
              <a:solidFill>
                <a:schemeClr val="dk1"/>
              </a:solidFill>
              <a:latin typeface="Tahoma"/>
              <a:ea typeface="Tahoma"/>
              <a:cs typeface="Tahoma"/>
              <a:sym typeface="Tahoma"/>
            </a:endParaRPr>
          </a:p>
        </p:txBody>
      </p:sp>
    </p:spTree>
    <p:extLst>
      <p:ext uri="{BB962C8B-B14F-4D97-AF65-F5344CB8AC3E}">
        <p14:creationId xmlns:p14="http://schemas.microsoft.com/office/powerpoint/2010/main" val="24599481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Shape 189"/>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90" name="Shape 190"/>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1" i="0" u="none" strike="noStrike" cap="none">
                <a:solidFill>
                  <a:schemeClr val="dk1"/>
                </a:solidFill>
                <a:latin typeface="Tahoma"/>
                <a:ea typeface="Tahoma"/>
                <a:cs typeface="Tahoma"/>
                <a:sym typeface="Tahoma"/>
              </a:rPr>
              <a:t>National media campaign:</a:t>
            </a:r>
            <a:r>
              <a:rPr lang="en-GB" sz="1100" b="0" i="0" u="none" strike="noStrike" cap="none">
                <a:solidFill>
                  <a:schemeClr val="dk1"/>
                </a:solidFill>
                <a:latin typeface="Tahoma"/>
                <a:ea typeface="Tahoma"/>
                <a:cs typeface="Tahoma"/>
                <a:sym typeface="Tahoma"/>
              </a:rPr>
              <a:t> more details on the campaign will be discussed in following sessions of the course.</a:t>
            </a:r>
            <a:endParaRPr/>
          </a:p>
          <a:p>
            <a:pPr marL="0" marR="0" lvl="0" indent="0" algn="l" rtl="0">
              <a:spcBef>
                <a:spcPts val="330"/>
              </a:spcBef>
              <a:spcAft>
                <a:spcPts val="0"/>
              </a:spcAft>
              <a:buNone/>
            </a:pPr>
            <a:endParaRPr sz="1100" b="1"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a:solidFill>
                  <a:schemeClr val="dk1"/>
                </a:solidFill>
                <a:latin typeface="Tahoma"/>
                <a:ea typeface="Tahoma"/>
                <a:cs typeface="Tahoma"/>
                <a:sym typeface="Tahoma"/>
              </a:rPr>
              <a:t>Medical curriculum: </a:t>
            </a:r>
            <a:r>
              <a:rPr lang="en-GB" sz="1100" b="0" i="0" u="none" strike="noStrike" cap="none">
                <a:solidFill>
                  <a:schemeClr val="dk1"/>
                </a:solidFill>
                <a:latin typeface="Tahoma"/>
                <a:ea typeface="Tahoma"/>
                <a:cs typeface="Tahoma"/>
                <a:sym typeface="Tahoma"/>
              </a:rPr>
              <a:t>influenced the individual, interpersonal and organisational level. Targets of change included knowledge, attitudes and skills of medical students, as well as social norms. </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a:solidFill>
                  <a:schemeClr val="lt1"/>
                </a:solidFill>
                <a:latin typeface="Tahoma"/>
                <a:ea typeface="Tahoma"/>
                <a:cs typeface="Tahoma"/>
                <a:sym typeface="Tahoma"/>
              </a:rPr>
              <a:t>Source:</a:t>
            </a:r>
            <a:r>
              <a:rPr lang="en-GB" sz="1100" b="0" i="0" u="none" strike="noStrike" cap="none">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a:p>
        </p:txBody>
      </p:sp>
    </p:spTree>
    <p:extLst>
      <p:ext uri="{BB962C8B-B14F-4D97-AF65-F5344CB8AC3E}">
        <p14:creationId xmlns:p14="http://schemas.microsoft.com/office/powerpoint/2010/main" val="26718083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marL="0" marR="0" lvl="0" indent="0" algn="r" defTabSz="914400" rtl="0" eaLnBrk="1" fontAlgn="base" latinLnBrk="0" hangingPunct="1">
              <a:lnSpc>
                <a:spcPct val="90000"/>
              </a:lnSpc>
              <a:spcBef>
                <a:spcPct val="0"/>
              </a:spcBef>
              <a:spcAft>
                <a:spcPct val="0"/>
              </a:spcAft>
              <a:buClrTx/>
              <a:buSzTx/>
              <a:buFontTx/>
              <a:buNone/>
              <a:tabLst/>
              <a:defRPr/>
            </a:pPr>
            <a:fld id="{D0D18800-03A3-4371-B392-80B672D011D5}" type="slidenum">
              <a:rPr kumimoji="0" lang="en-GB" sz="1200" b="0" i="0" u="none" strike="noStrike" kern="1200" cap="none" spc="0" normalizeH="0" baseline="0" noProof="0" smtClean="0">
                <a:ln>
                  <a:noFill/>
                </a:ln>
                <a:solidFill>
                  <a:prstClr val="black"/>
                </a:solidFill>
                <a:effectLst/>
                <a:uLnTx/>
                <a:uFillTx/>
                <a:latin typeface="Tahoma" pitchFamily="34" charset="0"/>
                <a:ea typeface="+mn-ea"/>
                <a:cs typeface="+mn-cs"/>
              </a:rPr>
              <a:pPr marL="0" marR="0" lvl="0" indent="0" algn="r" defTabSz="914400" rtl="0" eaLnBrk="1" fontAlgn="base" latinLnBrk="0" hangingPunct="1">
                <a:lnSpc>
                  <a:spcPct val="90000"/>
                </a:lnSpc>
                <a:spcBef>
                  <a:spcPct val="0"/>
                </a:spcBef>
                <a:spcAft>
                  <a:spcPct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Tahoma" pitchFamily="34" charset="0"/>
              <a:ea typeface="+mn-ea"/>
              <a:cs typeface="+mn-cs"/>
            </a:endParaRPr>
          </a:p>
        </p:txBody>
      </p:sp>
    </p:spTree>
    <p:extLst>
      <p:ext uri="{BB962C8B-B14F-4D97-AF65-F5344CB8AC3E}">
        <p14:creationId xmlns:p14="http://schemas.microsoft.com/office/powerpoint/2010/main" val="247027797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Shape 202"/>
          <p:cNvSpPr>
            <a:spLocks noGrp="1" noRot="1" noChangeAspect="1"/>
          </p:cNvSpPr>
          <p:nvPr>
            <p:ph type="sldImg" idx="2"/>
          </p:nvPr>
        </p:nvSpPr>
        <p:spPr>
          <a:xfrm>
            <a:off x="109538" y="569913"/>
            <a:ext cx="4503737"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03" name="Shape 203"/>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1" i="0" u="sng" strike="noStrike" cap="none">
                <a:solidFill>
                  <a:schemeClr val="dk1"/>
                </a:solidFill>
                <a:latin typeface="Tahoma"/>
                <a:ea typeface="Tahoma"/>
                <a:cs typeface="Tahoma"/>
                <a:sym typeface="Tahoma"/>
              </a:rPr>
              <a:t>Note to the facilitators</a:t>
            </a:r>
            <a:r>
              <a:rPr lang="en-GB" sz="1100" b="1" i="0" u="none" strike="noStrike" cap="none">
                <a:solidFill>
                  <a:schemeClr val="dk1"/>
                </a:solidFill>
                <a:latin typeface="Tahoma"/>
                <a:ea typeface="Tahoma"/>
                <a:cs typeface="Tahoma"/>
                <a:sym typeface="Tahoma"/>
              </a:rPr>
              <a:t>:</a:t>
            </a:r>
            <a:endParaRPr sz="1100" b="0" i="0" u="none" strike="noStrike" cap="none">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The purpose of this section is to present the basic questions which need to be answered before one starts planning a campaign.</a:t>
            </a:r>
            <a:endParaRPr sz="1100" b="0" i="0" u="none" strike="noStrike" cap="none">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The questions are sequential; each response informs the next.</a:t>
            </a:r>
            <a:endParaRPr sz="1100" b="0" i="0" u="none" strike="noStrike" cap="none">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This approach is adapted from the BEHAVE framework, developed by the Academy of Educational Development (USA).</a:t>
            </a: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a:solidFill>
                  <a:schemeClr val="dk1"/>
                </a:solidFill>
                <a:latin typeface="Tahoma"/>
                <a:ea typeface="Tahoma"/>
                <a:cs typeface="Tahoma"/>
                <a:sym typeface="Tahoma"/>
              </a:rPr>
              <a:t>Source</a:t>
            </a:r>
            <a:r>
              <a:rPr lang="en-GB" sz="1100" b="0" i="0" u="none" strike="noStrike" cap="none">
                <a:solidFill>
                  <a:schemeClr val="dk1"/>
                </a:solidFill>
                <a:latin typeface="Tahoma"/>
                <a:ea typeface="Tahoma"/>
                <a:cs typeface="Tahoma"/>
                <a:sym typeface="Tahoma"/>
              </a:rPr>
              <a:t>: Smith WA, Strand J. Social marketing behavior: a practical resource for social change professionals. Washington: Academy for Educational Development; 2008.</a:t>
            </a: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sng" strike="noStrike" cap="none">
                <a:solidFill>
                  <a:schemeClr val="dk1"/>
                </a:solidFill>
                <a:latin typeface="Tahoma"/>
                <a:ea typeface="Tahoma"/>
                <a:cs typeface="Tahoma"/>
                <a:sym typeface="Tahoma"/>
              </a:rPr>
              <a:t>The questions</a:t>
            </a:r>
            <a:endParaRPr/>
          </a:p>
          <a:p>
            <a:pPr marL="0" marR="0" lvl="0" indent="0" algn="l" rtl="0">
              <a:spcBef>
                <a:spcPts val="330"/>
              </a:spcBef>
              <a:spcAft>
                <a:spcPts val="0"/>
              </a:spcAft>
              <a:buNone/>
            </a:pPr>
            <a:r>
              <a:rPr lang="en-GB" sz="1100" b="0" i="0" u="none" strike="noStrike" cap="none">
                <a:solidFill>
                  <a:schemeClr val="dk1"/>
                </a:solidFill>
                <a:latin typeface="Tahoma"/>
                <a:ea typeface="Tahoma"/>
                <a:cs typeface="Tahoma"/>
                <a:sym typeface="Tahoma"/>
              </a:rPr>
              <a:t>Before starting to plan a campaign we need to answer the following questions:</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lnSpc>
                <a:spcPct val="150000"/>
              </a:lnSpc>
              <a:spcBef>
                <a:spcPts val="330"/>
              </a:spcBef>
              <a:spcAft>
                <a:spcPts val="0"/>
              </a:spcAft>
              <a:buClr>
                <a:srgbClr val="69AE23"/>
              </a:buClr>
              <a:buSzPts val="1100"/>
              <a:buFont typeface="Tahoma"/>
              <a:buNone/>
            </a:pPr>
            <a:r>
              <a:rPr lang="en-GB" sz="1100" b="1" i="0" u="none" strike="noStrike" cap="none">
                <a:solidFill>
                  <a:schemeClr val="dk1"/>
                </a:solidFill>
                <a:latin typeface="Tahoma"/>
                <a:ea typeface="Tahoma"/>
                <a:cs typeface="Tahoma"/>
                <a:sym typeface="Tahoma"/>
              </a:rPr>
              <a:t>1. Who</a:t>
            </a:r>
            <a:r>
              <a:rPr lang="en-GB" sz="1100" b="0" i="0" u="none" strike="noStrike" cap="none">
                <a:solidFill>
                  <a:schemeClr val="dk1"/>
                </a:solidFill>
                <a:latin typeface="Tahoma"/>
                <a:ea typeface="Tahoma"/>
                <a:cs typeface="Tahoma"/>
                <a:sym typeface="Tahoma"/>
              </a:rPr>
              <a:t> is your target audience and what is important to that audience?</a:t>
            </a:r>
            <a:endParaRPr/>
          </a:p>
          <a:p>
            <a:pPr marL="0" marR="0" lvl="0" indent="0" algn="l" rtl="0">
              <a:lnSpc>
                <a:spcPct val="150000"/>
              </a:lnSpc>
              <a:spcBef>
                <a:spcPts val="330"/>
              </a:spcBef>
              <a:spcAft>
                <a:spcPts val="0"/>
              </a:spcAft>
              <a:buClr>
                <a:srgbClr val="69AE23"/>
              </a:buClr>
              <a:buSzPts val="1100"/>
              <a:buFont typeface="Tahoma"/>
              <a:buNone/>
            </a:pPr>
            <a:r>
              <a:rPr lang="en-GB" sz="1100" b="1" i="0" u="none" strike="noStrike" cap="none">
                <a:solidFill>
                  <a:schemeClr val="dk1"/>
                </a:solidFill>
                <a:latin typeface="Tahoma"/>
                <a:ea typeface="Tahoma"/>
                <a:cs typeface="Tahoma"/>
                <a:sym typeface="Tahoma"/>
              </a:rPr>
              <a:t>2. What</a:t>
            </a:r>
            <a:r>
              <a:rPr lang="en-GB" sz="1100" b="0" i="0" u="none" strike="noStrike" cap="none">
                <a:solidFill>
                  <a:schemeClr val="dk1"/>
                </a:solidFill>
                <a:latin typeface="Tahoma"/>
                <a:ea typeface="Tahoma"/>
                <a:cs typeface="Tahoma"/>
                <a:sym typeface="Tahoma"/>
              </a:rPr>
              <a:t> do you want your audience to do?</a:t>
            </a:r>
            <a:endParaRPr/>
          </a:p>
          <a:p>
            <a:pPr marL="0" marR="0" lvl="0" indent="0" algn="l" rtl="0">
              <a:lnSpc>
                <a:spcPct val="150000"/>
              </a:lnSpc>
              <a:spcBef>
                <a:spcPts val="330"/>
              </a:spcBef>
              <a:spcAft>
                <a:spcPts val="0"/>
              </a:spcAft>
              <a:buClr>
                <a:srgbClr val="69AE23"/>
              </a:buClr>
              <a:buSzPts val="1100"/>
              <a:buFont typeface="Tahoma"/>
              <a:buNone/>
            </a:pPr>
            <a:r>
              <a:rPr lang="en-GB" sz="1100" b="1" i="0" u="none" strike="noStrike" cap="none">
                <a:solidFill>
                  <a:schemeClr val="dk1"/>
                </a:solidFill>
                <a:latin typeface="Tahoma"/>
                <a:ea typeface="Tahoma"/>
                <a:cs typeface="Tahoma"/>
                <a:sym typeface="Tahoma"/>
              </a:rPr>
              <a:t>3. Why</a:t>
            </a:r>
            <a:r>
              <a:rPr lang="en-GB" sz="1100" b="0" i="0" u="none" strike="noStrike" cap="none">
                <a:solidFill>
                  <a:schemeClr val="dk1"/>
                </a:solidFill>
                <a:latin typeface="Tahoma"/>
                <a:ea typeface="Tahoma"/>
                <a:cs typeface="Tahoma"/>
                <a:sym typeface="Tahoma"/>
              </a:rPr>
              <a:t> is the target audience performing the current behaviour? More specifically, what are the factors or determinants which influence their behaviour?</a:t>
            </a:r>
            <a:endParaRPr/>
          </a:p>
          <a:p>
            <a:pPr marL="0" marR="0" lvl="0" indent="0" algn="l" rtl="0">
              <a:lnSpc>
                <a:spcPct val="150000"/>
              </a:lnSpc>
              <a:spcBef>
                <a:spcPts val="330"/>
              </a:spcBef>
              <a:spcAft>
                <a:spcPts val="0"/>
              </a:spcAft>
              <a:buClr>
                <a:srgbClr val="69AE23"/>
              </a:buClr>
              <a:buSzPts val="1100"/>
              <a:buFont typeface="Tahoma"/>
              <a:buNone/>
            </a:pPr>
            <a:r>
              <a:rPr lang="en-GB" sz="1100" b="1" i="0" u="none" strike="noStrike" cap="none">
                <a:solidFill>
                  <a:schemeClr val="dk1"/>
                </a:solidFill>
                <a:latin typeface="Tahoma"/>
                <a:ea typeface="Tahoma"/>
                <a:cs typeface="Tahoma"/>
                <a:sym typeface="Tahoma"/>
              </a:rPr>
              <a:t>4. How</a:t>
            </a:r>
            <a:r>
              <a:rPr lang="en-GB" sz="1100" b="0" i="0" u="none" strike="noStrike" cap="none">
                <a:solidFill>
                  <a:schemeClr val="dk1"/>
                </a:solidFill>
                <a:latin typeface="Tahoma"/>
                <a:ea typeface="Tahoma"/>
                <a:cs typeface="Tahoma"/>
                <a:sym typeface="Tahoma"/>
              </a:rPr>
              <a:t> can you influence their behaviour? What interventions will you implement to influence these factors?</a:t>
            </a:r>
            <a:endParaRPr/>
          </a:p>
        </p:txBody>
      </p:sp>
      <p:sp>
        <p:nvSpPr>
          <p:cNvPr id="204" name="Shape 204"/>
          <p:cNvSpPr txBox="1">
            <a:spLocks noGrp="1"/>
          </p:cNvSpPr>
          <p:nvPr>
            <p:ph type="sldNum" idx="12"/>
          </p:nvPr>
        </p:nvSpPr>
        <p:spPr>
          <a:xfrm>
            <a:off x="3849690" y="9430220"/>
            <a:ext cx="2946400" cy="49641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fld id="{00000000-1234-1234-1234-123412341234}" type="slidenum">
              <a:rPr lang="en-GB" sz="3200">
                <a:solidFill>
                  <a:schemeClr val="dk1"/>
                </a:solidFill>
                <a:latin typeface="Tahoma"/>
                <a:ea typeface="Tahoma"/>
                <a:cs typeface="Tahoma"/>
                <a:sym typeface="Tahoma"/>
              </a:rPr>
              <a:t>16</a:t>
            </a:fld>
            <a:endParaRPr sz="3200">
              <a:solidFill>
                <a:schemeClr val="dk1"/>
              </a:solidFill>
              <a:latin typeface="Tahoma"/>
              <a:ea typeface="Tahoma"/>
              <a:cs typeface="Tahoma"/>
              <a:sym typeface="Tahoma"/>
            </a:endParaRPr>
          </a:p>
        </p:txBody>
      </p:sp>
    </p:spTree>
    <p:extLst>
      <p:ext uri="{BB962C8B-B14F-4D97-AF65-F5344CB8AC3E}">
        <p14:creationId xmlns:p14="http://schemas.microsoft.com/office/powerpoint/2010/main" val="35526027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Shape 230"/>
          <p:cNvSpPr>
            <a:spLocks noGrp="1" noRot="1" noChangeAspect="1"/>
          </p:cNvSpPr>
          <p:nvPr>
            <p:ph type="sldImg" idx="2"/>
          </p:nvPr>
        </p:nvSpPr>
        <p:spPr>
          <a:xfrm>
            <a:off x="109538" y="569913"/>
            <a:ext cx="4503737"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31" name="Shape 231"/>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a:solidFill>
                  <a:schemeClr val="dk1"/>
                </a:solidFill>
                <a:latin typeface="Tahoma"/>
                <a:ea typeface="Tahoma"/>
                <a:cs typeface="Tahoma"/>
                <a:sym typeface="Tahoma"/>
              </a:rPr>
              <a:t>Referring back to the case scenario, the questions will be answered.</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a:solidFill>
                  <a:schemeClr val="dk1"/>
                </a:solidFill>
                <a:latin typeface="Tahoma"/>
                <a:ea typeface="Tahoma"/>
                <a:cs typeface="Tahoma"/>
                <a:sym typeface="Tahoma"/>
              </a:rPr>
              <a:t>How did CDC know what was important to each audience?</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Focus groups with paediatricians and family doctors indicated that prescribers overprescribed due to their perceived parents’ and patients’ expectations.</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A national survey of paediatricians reported that 48% of parents pressured the doctors to prescribe antibiotics. Seventy-eight percent of surveyed paediatricians believed that educating parents about proper antibiotic use would be the single most important thing that could promote appropriate prescribing.</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Focus group discussions with parents showed that they would be satisfied with the medical visit if the doctor spent more time explaining the illness and treatment choices.</a:t>
            </a:r>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1" i="0" u="none" strike="noStrike" cap="none">
                <a:solidFill>
                  <a:schemeClr val="dk1"/>
                </a:solidFill>
                <a:latin typeface="Tahoma"/>
                <a:ea typeface="Tahoma"/>
                <a:cs typeface="Tahoma"/>
                <a:sym typeface="Tahoma"/>
              </a:rPr>
              <a:t>Source: </a:t>
            </a:r>
            <a:r>
              <a:rPr lang="en-GB" sz="1100" b="0" i="0" u="none" strike="noStrike" cap="none">
                <a:solidFill>
                  <a:schemeClr val="dk1"/>
                </a:solidFill>
                <a:latin typeface="Tahoma"/>
                <a:ea typeface="Tahoma"/>
                <a:cs typeface="Tahoma"/>
                <a:sym typeface="Tahoma"/>
              </a:rPr>
              <a:t>Emmer CL, Besser RE. Combating antimicrobial resistance: intervention programs to promote appropriate antibiotic use. Infect Med. 2002;19(4):160-173.</a:t>
            </a:r>
            <a:endParaRPr sz="1100" b="1" i="0" u="none" strike="noStrike" cap="none">
              <a:solidFill>
                <a:schemeClr val="dk1"/>
              </a:solidFill>
              <a:latin typeface="Tahoma"/>
              <a:ea typeface="Tahoma"/>
              <a:cs typeface="Tahoma"/>
              <a:sym typeface="Tahoma"/>
            </a:endParaRPr>
          </a:p>
        </p:txBody>
      </p:sp>
      <p:sp>
        <p:nvSpPr>
          <p:cNvPr id="232" name="Shape 232"/>
          <p:cNvSpPr txBox="1">
            <a:spLocks noGrp="1"/>
          </p:cNvSpPr>
          <p:nvPr>
            <p:ph type="sldNum" idx="12"/>
          </p:nvPr>
        </p:nvSpPr>
        <p:spPr>
          <a:xfrm>
            <a:off x="3849690" y="9430220"/>
            <a:ext cx="2946400" cy="49641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fld id="{00000000-1234-1234-1234-123412341234}" type="slidenum">
              <a:rPr lang="en-GB" sz="3200">
                <a:solidFill>
                  <a:schemeClr val="dk1"/>
                </a:solidFill>
                <a:latin typeface="Tahoma"/>
                <a:ea typeface="Tahoma"/>
                <a:cs typeface="Tahoma"/>
                <a:sym typeface="Tahoma"/>
              </a:rPr>
              <a:t>17</a:t>
            </a:fld>
            <a:endParaRPr sz="3200">
              <a:solidFill>
                <a:schemeClr val="dk1"/>
              </a:solidFill>
              <a:latin typeface="Tahoma"/>
              <a:ea typeface="Tahoma"/>
              <a:cs typeface="Tahoma"/>
              <a:sym typeface="Tahoma"/>
            </a:endParaRPr>
          </a:p>
        </p:txBody>
      </p:sp>
    </p:spTree>
    <p:extLst>
      <p:ext uri="{BB962C8B-B14F-4D97-AF65-F5344CB8AC3E}">
        <p14:creationId xmlns:p14="http://schemas.microsoft.com/office/powerpoint/2010/main" val="1242652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Shape 243"/>
          <p:cNvSpPr>
            <a:spLocks noGrp="1" noRot="1" noChangeAspect="1"/>
          </p:cNvSpPr>
          <p:nvPr>
            <p:ph type="sldImg" idx="2"/>
          </p:nvPr>
        </p:nvSpPr>
        <p:spPr>
          <a:xfrm>
            <a:off x="109538" y="569913"/>
            <a:ext cx="4503737"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44" name="Shape 244"/>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100"/>
              <a:buFont typeface="Tahoma"/>
              <a:buNone/>
            </a:pPr>
            <a:r>
              <a:rPr lang="en-GB" sz="1100" b="1" i="0" u="none" strike="noStrike" cap="none">
                <a:solidFill>
                  <a:schemeClr val="dk1"/>
                </a:solidFill>
                <a:latin typeface="Tahoma"/>
                <a:ea typeface="Tahoma"/>
                <a:cs typeface="Tahoma"/>
                <a:sym typeface="Tahoma"/>
              </a:rPr>
              <a:t>Source:</a:t>
            </a:r>
            <a:r>
              <a:rPr lang="en-GB" sz="1100" b="0" i="0" u="none" strike="noStrike" cap="none">
                <a:solidFill>
                  <a:schemeClr val="dk1"/>
                </a:solidFill>
                <a:latin typeface="Tahoma"/>
                <a:ea typeface="Tahoma"/>
                <a:cs typeface="Tahoma"/>
                <a:sym typeface="Tahoma"/>
              </a:rPr>
              <a:t> Weissman J, Besser RE. Promoting appropriate antibiotic use for pediatric patients: a social ecological framework. Semin Pediatr Infect Dis. 2004 Jan;15(1):41-51.</a:t>
            </a: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endParaRPr sz="1100" b="1" i="0" u="none" strike="noStrike" cap="none">
              <a:solidFill>
                <a:schemeClr val="dk1"/>
              </a:solidFill>
              <a:latin typeface="Tahoma"/>
              <a:ea typeface="Tahoma"/>
              <a:cs typeface="Tahoma"/>
              <a:sym typeface="Tahoma"/>
            </a:endParaRPr>
          </a:p>
        </p:txBody>
      </p:sp>
      <p:sp>
        <p:nvSpPr>
          <p:cNvPr id="245" name="Shape 245"/>
          <p:cNvSpPr txBox="1">
            <a:spLocks noGrp="1"/>
          </p:cNvSpPr>
          <p:nvPr>
            <p:ph type="sldNum" idx="12"/>
          </p:nvPr>
        </p:nvSpPr>
        <p:spPr>
          <a:xfrm>
            <a:off x="3849690" y="9430220"/>
            <a:ext cx="2946400" cy="49641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fld id="{00000000-1234-1234-1234-123412341234}" type="slidenum">
              <a:rPr lang="en-GB" sz="3200">
                <a:solidFill>
                  <a:schemeClr val="dk1"/>
                </a:solidFill>
                <a:latin typeface="Tahoma"/>
                <a:ea typeface="Tahoma"/>
                <a:cs typeface="Tahoma"/>
                <a:sym typeface="Tahoma"/>
              </a:rPr>
              <a:t>18</a:t>
            </a:fld>
            <a:endParaRPr sz="3200">
              <a:solidFill>
                <a:schemeClr val="dk1"/>
              </a:solidFill>
              <a:latin typeface="Tahoma"/>
              <a:ea typeface="Tahoma"/>
              <a:cs typeface="Tahoma"/>
              <a:sym typeface="Tahoma"/>
            </a:endParaRPr>
          </a:p>
        </p:txBody>
      </p:sp>
    </p:spTree>
    <p:extLst>
      <p:ext uri="{BB962C8B-B14F-4D97-AF65-F5344CB8AC3E}">
        <p14:creationId xmlns:p14="http://schemas.microsoft.com/office/powerpoint/2010/main" val="17932798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Shape 253"/>
          <p:cNvSpPr>
            <a:spLocks noGrp="1" noRot="1" noChangeAspect="1"/>
          </p:cNvSpPr>
          <p:nvPr>
            <p:ph type="sldImg" idx="2"/>
          </p:nvPr>
        </p:nvSpPr>
        <p:spPr>
          <a:xfrm>
            <a:off x="109538" y="569913"/>
            <a:ext cx="4503737"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54" name="Shape 254"/>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1" i="0" u="sng" strike="noStrike" cap="none">
                <a:solidFill>
                  <a:schemeClr val="dk1"/>
                </a:solidFill>
                <a:latin typeface="Tahoma"/>
                <a:ea typeface="Tahoma"/>
                <a:cs typeface="Tahoma"/>
                <a:sym typeface="Tahoma"/>
              </a:rPr>
              <a:t>Note to the facilitators</a:t>
            </a:r>
            <a:r>
              <a:rPr lang="en-GB" sz="1100" b="1" i="0" u="none" strike="noStrike" cap="none">
                <a:solidFill>
                  <a:schemeClr val="dk1"/>
                </a:solidFill>
                <a:latin typeface="Tahoma"/>
                <a:ea typeface="Tahoma"/>
                <a:cs typeface="Tahoma"/>
                <a:sym typeface="Tahoma"/>
              </a:rPr>
              <a:t>: </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Please refer to the notes of slide 15 were some of the methods used during the formative evaluation are mentioned.</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Also, it is important to mention how the use of social behavioural theory (i.e. the socio-ecological framework) helped to identify key determinants of the current behaviour for each target audience.</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Briefly summarise the different factors according to the different levels analysed.</a:t>
            </a:r>
            <a:endParaRPr/>
          </a:p>
          <a:p>
            <a:pPr marL="171450" marR="0" lvl="0" indent="-10160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Arial"/>
              <a:buNone/>
            </a:pPr>
            <a:r>
              <a:rPr lang="en-GB" sz="1100" b="1" i="0" u="none" strike="noStrike" cap="none">
                <a:solidFill>
                  <a:schemeClr val="dk1"/>
                </a:solidFill>
                <a:latin typeface="Tahoma"/>
                <a:ea typeface="Tahoma"/>
                <a:cs typeface="Tahoma"/>
                <a:sym typeface="Tahoma"/>
              </a:rPr>
              <a:t>Source:</a:t>
            </a:r>
            <a:r>
              <a:rPr lang="en-GB" sz="1100" b="0" i="0" u="none" strike="noStrike" cap="none">
                <a:solidFill>
                  <a:schemeClr val="dk1"/>
                </a:solidFill>
                <a:latin typeface="Tahoma"/>
                <a:ea typeface="Tahoma"/>
                <a:cs typeface="Tahoma"/>
                <a:sym typeface="Tahoma"/>
              </a:rPr>
              <a:t> Weissman J, Besser RE. Promoting appropriate antibiotic use for pediatric patients: a social ecological framework. Semin Pediatr Infect Dis. 2004 Jan;15(1):41-51.</a:t>
            </a:r>
            <a:endParaRPr sz="1100" b="0" i="0" u="none" strike="noStrike" cap="none">
              <a:solidFill>
                <a:schemeClr val="dk1"/>
              </a:solidFill>
              <a:latin typeface="Tahoma"/>
              <a:ea typeface="Tahoma"/>
              <a:cs typeface="Tahoma"/>
              <a:sym typeface="Tahoma"/>
            </a:endParaRPr>
          </a:p>
        </p:txBody>
      </p:sp>
      <p:sp>
        <p:nvSpPr>
          <p:cNvPr id="255" name="Shape 255"/>
          <p:cNvSpPr txBox="1">
            <a:spLocks noGrp="1"/>
          </p:cNvSpPr>
          <p:nvPr>
            <p:ph type="sldNum" idx="12"/>
          </p:nvPr>
        </p:nvSpPr>
        <p:spPr>
          <a:xfrm>
            <a:off x="3849690" y="9430220"/>
            <a:ext cx="2946400" cy="49641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fld id="{00000000-1234-1234-1234-123412341234}" type="slidenum">
              <a:rPr lang="en-GB" sz="3200">
                <a:solidFill>
                  <a:schemeClr val="dk1"/>
                </a:solidFill>
                <a:latin typeface="Tahoma"/>
                <a:ea typeface="Tahoma"/>
                <a:cs typeface="Tahoma"/>
                <a:sym typeface="Tahoma"/>
              </a:rPr>
              <a:t>19</a:t>
            </a:fld>
            <a:endParaRPr sz="3200">
              <a:solidFill>
                <a:schemeClr val="dk1"/>
              </a:solidFill>
              <a:latin typeface="Tahoma"/>
              <a:ea typeface="Tahoma"/>
              <a:cs typeface="Tahoma"/>
              <a:sym typeface="Tahoma"/>
            </a:endParaRPr>
          </a:p>
        </p:txBody>
      </p:sp>
    </p:spTree>
    <p:extLst>
      <p:ext uri="{BB962C8B-B14F-4D97-AF65-F5344CB8AC3E}">
        <p14:creationId xmlns:p14="http://schemas.microsoft.com/office/powerpoint/2010/main" val="2142565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02884317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4"/>
        <p:cNvGrpSpPr/>
        <p:nvPr/>
      </p:nvGrpSpPr>
      <p:grpSpPr>
        <a:xfrm>
          <a:off x="0" y="0"/>
          <a:ext cx="0" cy="0"/>
          <a:chOff x="0" y="0"/>
          <a:chExt cx="0" cy="0"/>
        </a:xfrm>
      </p:grpSpPr>
      <p:sp>
        <p:nvSpPr>
          <p:cNvPr id="275" name="Shape 275"/>
          <p:cNvSpPr>
            <a:spLocks noGrp="1" noRot="1" noChangeAspect="1"/>
          </p:cNvSpPr>
          <p:nvPr>
            <p:ph type="sldImg" idx="2"/>
          </p:nvPr>
        </p:nvSpPr>
        <p:spPr>
          <a:xfrm>
            <a:off x="109538" y="569913"/>
            <a:ext cx="4503737"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76" name="Shape 276"/>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1" i="0" u="sng" strike="noStrike" cap="none">
                <a:solidFill>
                  <a:schemeClr val="dk1"/>
                </a:solidFill>
                <a:latin typeface="Tahoma"/>
                <a:ea typeface="Tahoma"/>
                <a:cs typeface="Tahoma"/>
                <a:sym typeface="Tahoma"/>
              </a:rPr>
              <a:t>Note to the facilitators</a:t>
            </a:r>
            <a:r>
              <a:rPr lang="en-GB" sz="1100" b="1" i="0" u="none" strike="noStrike" cap="none">
                <a:solidFill>
                  <a:schemeClr val="dk1"/>
                </a:solidFill>
                <a:latin typeface="Tahoma"/>
                <a:ea typeface="Tahoma"/>
                <a:cs typeface="Tahoma"/>
                <a:sym typeface="Tahoma"/>
              </a:rPr>
              <a:t>:</a:t>
            </a:r>
            <a:endParaRPr sz="1100" b="0" i="0" u="none" strike="noStrike" cap="none">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Details on how to plan and select the interventions or campaign activities will be discussed in other sessions.</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This question can be answered only when all the previous ones have been responded.</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GB" sz="1100" b="1" i="0" u="none" strike="noStrike" cap="none">
                <a:solidFill>
                  <a:schemeClr val="dk1"/>
                </a:solidFill>
                <a:latin typeface="Tahoma"/>
                <a:ea typeface="Tahoma"/>
                <a:cs typeface="Tahoma"/>
                <a:sym typeface="Tahoma"/>
              </a:rPr>
              <a:t>Source:</a:t>
            </a:r>
            <a:r>
              <a:rPr lang="en-GB" sz="1100" b="0" i="0" u="none" strike="noStrike" cap="none">
                <a:solidFill>
                  <a:schemeClr val="dk1"/>
                </a:solidFill>
                <a:latin typeface="Tahoma"/>
                <a:ea typeface="Tahoma"/>
                <a:cs typeface="Tahoma"/>
                <a:sym typeface="Tahoma"/>
              </a:rPr>
              <a:t> Weissman J, Besser RE. Promoting appropriate antibiotic use for pediatric patients: a social ecological framework. Semin Pediatr Infect Dis. 2004 Jan;15(1):41-51.</a:t>
            </a:r>
            <a:endParaRPr sz="1100" b="0" i="0" u="none" strike="noStrike" cap="none">
              <a:solidFill>
                <a:schemeClr val="dk1"/>
              </a:solidFill>
              <a:latin typeface="Tahoma"/>
              <a:ea typeface="Tahoma"/>
              <a:cs typeface="Tahoma"/>
              <a:sym typeface="Tahoma"/>
            </a:endParaRPr>
          </a:p>
        </p:txBody>
      </p:sp>
      <p:sp>
        <p:nvSpPr>
          <p:cNvPr id="277" name="Shape 277"/>
          <p:cNvSpPr txBox="1">
            <a:spLocks noGrp="1"/>
          </p:cNvSpPr>
          <p:nvPr>
            <p:ph type="sldNum" idx="12"/>
          </p:nvPr>
        </p:nvSpPr>
        <p:spPr>
          <a:xfrm>
            <a:off x="3849690" y="9430220"/>
            <a:ext cx="2946400" cy="49641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fld id="{00000000-1234-1234-1234-123412341234}" type="slidenum">
              <a:rPr lang="en-GB" sz="3200">
                <a:solidFill>
                  <a:schemeClr val="dk1"/>
                </a:solidFill>
                <a:latin typeface="Tahoma"/>
                <a:ea typeface="Tahoma"/>
                <a:cs typeface="Tahoma"/>
                <a:sym typeface="Tahoma"/>
              </a:rPr>
              <a:t>20</a:t>
            </a:fld>
            <a:endParaRPr sz="3200">
              <a:solidFill>
                <a:schemeClr val="dk1"/>
              </a:solidFill>
              <a:latin typeface="Tahoma"/>
              <a:ea typeface="Tahoma"/>
              <a:cs typeface="Tahoma"/>
              <a:sym typeface="Tahoma"/>
            </a:endParaRPr>
          </a:p>
        </p:txBody>
      </p:sp>
    </p:spTree>
    <p:extLst>
      <p:ext uri="{BB962C8B-B14F-4D97-AF65-F5344CB8AC3E}">
        <p14:creationId xmlns:p14="http://schemas.microsoft.com/office/powerpoint/2010/main" val="868532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Shape 284"/>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285" name="Shape 285"/>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chemeClr val="dk1"/>
              </a:buClr>
              <a:buSzPts val="1100"/>
              <a:buFont typeface="Arial"/>
              <a:buNone/>
            </a:pPr>
            <a:r>
              <a:rPr lang="en-GB" sz="1100" b="1" i="0" u="none" strike="noStrike" cap="none">
                <a:solidFill>
                  <a:schemeClr val="dk1"/>
                </a:solidFill>
                <a:latin typeface="Tahoma"/>
                <a:ea typeface="Tahoma"/>
                <a:cs typeface="Tahoma"/>
                <a:sym typeface="Tahoma"/>
              </a:rPr>
              <a:t>Project description as a document</a:t>
            </a:r>
            <a:endParaRPr sz="1100" b="1"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0" i="0" u="none" strike="noStrike" cap="none">
                <a:solidFill>
                  <a:schemeClr val="dk1"/>
                </a:solidFill>
                <a:latin typeface="Tahoma"/>
                <a:ea typeface="Tahoma"/>
                <a:cs typeface="Tahoma"/>
                <a:sym typeface="Tahoma"/>
              </a:rPr>
              <a:t>It is recommended to prepare a document summarising the problem description. If everything is documented, it is easier to refer back to the document when decisions need to be justified. The problem description will become a working document that can be revised as the campaign develops. </a:t>
            </a:r>
            <a:endParaRPr/>
          </a:p>
          <a:p>
            <a:pPr marL="0" marR="0" lvl="0" indent="0" algn="l" rtl="0">
              <a:spcBef>
                <a:spcPts val="330"/>
              </a:spcBef>
              <a:spcAft>
                <a:spcPts val="0"/>
              </a:spcAft>
              <a:buClr>
                <a:schemeClr val="dk1"/>
              </a:buClr>
              <a:buSzPts val="1100"/>
              <a:buFont typeface="Arial"/>
              <a:buNone/>
            </a:pPr>
            <a:r>
              <a:rPr lang="en-GB" sz="1100" b="0" i="0" u="none" strike="noStrike" cap="none">
                <a:solidFill>
                  <a:schemeClr val="dk1"/>
                </a:solidFill>
                <a:latin typeface="Tahoma"/>
                <a:ea typeface="Tahoma"/>
                <a:cs typeface="Tahoma"/>
                <a:sym typeface="Tahoma"/>
              </a:rPr>
              <a:t>Unless you are planning to share this document with partners, it is not necessary to spend time ‘making it look nice’.</a:t>
            </a: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1" i="0" u="none" strike="noStrike" cap="none">
                <a:solidFill>
                  <a:schemeClr val="dk1"/>
                </a:solidFill>
                <a:latin typeface="Tahoma"/>
                <a:ea typeface="Tahoma"/>
                <a:cs typeface="Tahoma"/>
                <a:sym typeface="Tahoma"/>
              </a:rPr>
              <a:t>Project description elements</a:t>
            </a:r>
            <a:endParaRPr/>
          </a:p>
          <a:p>
            <a:pPr marL="0" marR="0" lvl="0" indent="0" algn="l" rtl="0">
              <a:spcBef>
                <a:spcPts val="330"/>
              </a:spcBef>
              <a:spcAft>
                <a:spcPts val="0"/>
              </a:spcAft>
              <a:buClr>
                <a:schemeClr val="dk1"/>
              </a:buClr>
              <a:buSzPts val="1100"/>
              <a:buFont typeface="Arial"/>
              <a:buNone/>
            </a:pPr>
            <a:r>
              <a:rPr lang="en-GB" sz="1100" b="0" i="0" u="none" strike="noStrike" cap="none">
                <a:solidFill>
                  <a:schemeClr val="dk1"/>
                </a:solidFill>
                <a:latin typeface="Tahoma"/>
                <a:ea typeface="Tahoma"/>
                <a:cs typeface="Tahoma"/>
                <a:sym typeface="Tahoma"/>
              </a:rPr>
              <a:t>The project description should include a broad definition of the main components of the campaign plan: i.e. the problem, target audience, behaviour and strategies for change. As the campaign develops, the scope of these components should be narrowed down.</a:t>
            </a:r>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1" i="0" u="none" strike="noStrike" cap="none">
                <a:solidFill>
                  <a:schemeClr val="dk1"/>
                </a:solidFill>
                <a:latin typeface="Tahoma"/>
                <a:ea typeface="Tahoma"/>
                <a:cs typeface="Tahoma"/>
                <a:sym typeface="Tahoma"/>
              </a:rPr>
              <a:t>1. The problem:</a:t>
            </a:r>
            <a:r>
              <a:rPr lang="en-GB" sz="1100" b="0" i="0" u="none" strike="noStrike" cap="none">
                <a:solidFill>
                  <a:schemeClr val="dk1"/>
                </a:solidFill>
                <a:latin typeface="Tahoma"/>
                <a:ea typeface="Tahoma"/>
                <a:cs typeface="Tahoma"/>
                <a:sym typeface="Tahoma"/>
              </a:rPr>
              <a:t> to define the problem, it is necessary to decide to frame the problem in relation to an outcome (e.g. appropriate antibiotic prescribing) or the current state of people’s behaviour (e.g. antibiotic demand). Either one of the alternatives is appropriate, so long as you are making a conscious choice.</a:t>
            </a:r>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0" i="0" u="none" strike="noStrike" cap="none">
                <a:solidFill>
                  <a:schemeClr val="dk1"/>
                </a:solidFill>
                <a:latin typeface="Tahoma"/>
                <a:ea typeface="Tahoma"/>
                <a:cs typeface="Tahoma"/>
                <a:sym typeface="Tahoma"/>
              </a:rPr>
              <a:t>Afterwards it is necessary to find existing information about the problem and to identify contributing factors.</a:t>
            </a:r>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0" i="1" u="none" strike="noStrike" cap="none">
                <a:solidFill>
                  <a:schemeClr val="dk1"/>
                </a:solidFill>
                <a:latin typeface="Tahoma"/>
                <a:ea typeface="Tahoma"/>
                <a:cs typeface="Tahoma"/>
                <a:sym typeface="Tahoma"/>
              </a:rPr>
              <a:t>In the CDC case scenario the problems were:</a:t>
            </a:r>
            <a:endParaRPr sz="1100" b="1" i="1" u="none" strike="noStrike" cap="none">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Increased incidence of antibiotic prescriptions for upper respiratory tract infections of viral origin.</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Increased use of broad-spectrum antibiotics.</a:t>
            </a:r>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0" i="0" u="none" strike="noStrike" cap="none">
                <a:solidFill>
                  <a:schemeClr val="dk1"/>
                </a:solidFill>
                <a:latin typeface="Tahoma"/>
                <a:ea typeface="Tahoma"/>
                <a:cs typeface="Tahoma"/>
                <a:sym typeface="Tahoma"/>
              </a:rPr>
              <a:t>The factors associated with the problems varied depending on the individual, group and organisational levels.</a:t>
            </a:r>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rgbClr val="C00000"/>
              </a:buClr>
              <a:buSzPts val="1100"/>
              <a:buFont typeface="Arial"/>
              <a:buNone/>
            </a:pPr>
            <a:r>
              <a:rPr lang="en-GB" sz="1100" b="1" i="0" u="sng" strike="noStrike" cap="none">
                <a:solidFill>
                  <a:srgbClr val="C00000"/>
                </a:solidFill>
                <a:latin typeface="Tahoma"/>
                <a:ea typeface="Tahoma"/>
                <a:cs typeface="Tahoma"/>
                <a:sym typeface="Tahoma"/>
              </a:rPr>
              <a:t>Note to the facilitators</a:t>
            </a:r>
            <a:r>
              <a:rPr lang="en-GB" sz="1100" b="1" i="0" u="none" strike="noStrike" cap="none">
                <a:solidFill>
                  <a:srgbClr val="C00000"/>
                </a:solidFill>
                <a:latin typeface="Tahoma"/>
                <a:ea typeface="Tahoma"/>
                <a:cs typeface="Tahoma"/>
                <a:sym typeface="Tahoma"/>
              </a:rPr>
              <a:t>:</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You can ask participants to complement the problem definition based on the case scenario presented earlier.</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You could ask about potential sources of information, according to participants’ own experiences. Some examples could include: epidemiological data, surveillance data, grey literature, behavioural and theoretical literature.</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Please note that some of these elements will be revisited and expanded on when talking about formative evaluation.</a:t>
            </a:r>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1" i="0" u="none" strike="noStrike" cap="none">
                <a:solidFill>
                  <a:schemeClr val="dk1"/>
                </a:solidFill>
                <a:latin typeface="Tahoma"/>
                <a:ea typeface="Tahoma"/>
                <a:cs typeface="Tahoma"/>
                <a:sym typeface="Tahoma"/>
              </a:rPr>
              <a:t>2. Target audience: </a:t>
            </a:r>
            <a:r>
              <a:rPr lang="en-GB" sz="1100" b="0" i="0" u="none" strike="noStrike" cap="none">
                <a:solidFill>
                  <a:schemeClr val="dk1"/>
                </a:solidFill>
                <a:latin typeface="Tahoma"/>
                <a:ea typeface="Tahoma"/>
                <a:cs typeface="Tahoma"/>
                <a:sym typeface="Tahoma"/>
              </a:rPr>
              <a:t>it is also important to understand which groups of people need to change their behaviour to positively impact the problem. In the problem description phase, it is necessary to identify the target audience by:</a:t>
            </a:r>
            <a:endParaRPr/>
          </a:p>
          <a:p>
            <a:pPr marL="171450" marR="0" lvl="0" indent="-171450" algn="l" rtl="0">
              <a:spcBef>
                <a:spcPts val="330"/>
              </a:spcBef>
              <a:spcAft>
                <a:spcPts val="0"/>
              </a:spcAft>
              <a:buClr>
                <a:schemeClr val="dk1"/>
              </a:buClr>
              <a:buSzPts val="1100"/>
              <a:buFont typeface="Arial"/>
              <a:buChar char="•"/>
            </a:pPr>
            <a:r>
              <a:rPr lang="en-GB" sz="1100" b="0" i="0" u="sng" strike="noStrike" cap="none">
                <a:solidFill>
                  <a:schemeClr val="dk1"/>
                </a:solidFill>
                <a:latin typeface="Tahoma"/>
                <a:ea typeface="Tahoma"/>
                <a:cs typeface="Tahoma"/>
                <a:sym typeface="Tahoma"/>
              </a:rPr>
              <a:t>Determining the selection criteria</a:t>
            </a:r>
            <a:r>
              <a:rPr lang="en-GB" sz="1100" b="0" i="0" u="none" strike="noStrike" cap="none">
                <a:solidFill>
                  <a:schemeClr val="dk1"/>
                </a:solidFill>
                <a:latin typeface="Tahoma"/>
                <a:ea typeface="Tahoma"/>
                <a:cs typeface="Tahoma"/>
                <a:sym typeface="Tahoma"/>
              </a:rPr>
              <a:t>: these criteria will help you narrow down your choices.</a:t>
            </a:r>
            <a:endParaRPr/>
          </a:p>
          <a:p>
            <a:pPr marL="171450" marR="0" lvl="0" indent="-171450" algn="l" rtl="0">
              <a:spcBef>
                <a:spcPts val="330"/>
              </a:spcBef>
              <a:spcAft>
                <a:spcPts val="0"/>
              </a:spcAft>
              <a:buClr>
                <a:schemeClr val="dk1"/>
              </a:buClr>
              <a:buSzPts val="1100"/>
              <a:buFont typeface="Arial"/>
              <a:buChar char="•"/>
            </a:pPr>
            <a:r>
              <a:rPr lang="en-GB" sz="1100" b="0" i="0" u="sng" strike="noStrike" cap="none">
                <a:solidFill>
                  <a:schemeClr val="dk1"/>
                </a:solidFill>
                <a:latin typeface="Tahoma"/>
                <a:ea typeface="Tahoma"/>
                <a:cs typeface="Tahoma"/>
                <a:sym typeface="Tahoma"/>
              </a:rPr>
              <a:t>Identifying potential primary target audiences (those who should change their behaviour)</a:t>
            </a:r>
            <a:r>
              <a:rPr lang="en-GB" sz="1100" b="0" i="0" u="none" strike="noStrike" cap="none">
                <a:solidFill>
                  <a:schemeClr val="dk1"/>
                </a:solidFill>
                <a:latin typeface="Tahoma"/>
                <a:ea typeface="Tahoma"/>
                <a:cs typeface="Tahoma"/>
                <a:sym typeface="Tahoma"/>
              </a:rPr>
              <a:t>: it can be described by age range, race or ethnicity, geographical location or by any other characteristic.</a:t>
            </a:r>
            <a:endParaRPr/>
          </a:p>
          <a:p>
            <a:pPr marL="171450" marR="0" lvl="0" indent="-171450" algn="l" rtl="0">
              <a:spcBef>
                <a:spcPts val="330"/>
              </a:spcBef>
              <a:spcAft>
                <a:spcPts val="0"/>
              </a:spcAft>
              <a:buClr>
                <a:schemeClr val="dk1"/>
              </a:buClr>
              <a:buSzPts val="1100"/>
              <a:buFont typeface="Arial"/>
              <a:buChar char="•"/>
            </a:pPr>
            <a:r>
              <a:rPr lang="en-GB" sz="1100" b="0" i="0" u="sng" strike="noStrike" cap="none">
                <a:solidFill>
                  <a:schemeClr val="dk1"/>
                </a:solidFill>
                <a:latin typeface="Tahoma"/>
                <a:ea typeface="Tahoma"/>
                <a:cs typeface="Tahoma"/>
                <a:sym typeface="Tahoma"/>
              </a:rPr>
              <a:t>Identifying potential secondary audiences (those who influence the primary target audience)</a:t>
            </a:r>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0" i="1" u="none" strike="noStrike" cap="none">
                <a:solidFill>
                  <a:schemeClr val="dk1"/>
                </a:solidFill>
                <a:latin typeface="Tahoma"/>
                <a:ea typeface="Tahoma"/>
                <a:cs typeface="Tahoma"/>
                <a:sym typeface="Tahoma"/>
              </a:rPr>
              <a:t>In the CDC example:</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Parents of young children (secondary).</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Healthy adults (secondary).</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Prescribers (primary).</a:t>
            </a:r>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1" i="0" u="none" strike="noStrike" cap="none">
                <a:solidFill>
                  <a:schemeClr val="dk1"/>
                </a:solidFill>
                <a:latin typeface="Tahoma"/>
                <a:ea typeface="Tahoma"/>
                <a:cs typeface="Tahoma"/>
                <a:sym typeface="Tahoma"/>
              </a:rPr>
              <a:t>3. Behaviour: </a:t>
            </a:r>
            <a:r>
              <a:rPr lang="en-GB" sz="1100" b="0" i="0" u="none" strike="noStrike" cap="none">
                <a:solidFill>
                  <a:schemeClr val="dk1"/>
                </a:solidFill>
                <a:latin typeface="Tahoma"/>
                <a:ea typeface="Tahoma"/>
                <a:cs typeface="Tahoma"/>
                <a:sym typeface="Tahoma"/>
              </a:rPr>
              <a:t>choosing a broad behaviour begins the process of selecting specific behavioural objectives. Decisions made about the target audience and behaviour are closely related. Therefore, you will probably go back and forth when refining your decisions about them.</a:t>
            </a:r>
            <a:endParaRPr/>
          </a:p>
          <a:p>
            <a:pPr marL="0" marR="0" lvl="0" indent="0" algn="l" rtl="0">
              <a:spcBef>
                <a:spcPts val="330"/>
              </a:spcBef>
              <a:spcAft>
                <a:spcPts val="0"/>
              </a:spcAft>
              <a:buClr>
                <a:schemeClr val="dk1"/>
              </a:buClr>
              <a:buSzPts val="1100"/>
              <a:buFont typeface="Arial"/>
              <a:buNone/>
            </a:pPr>
            <a:r>
              <a:rPr lang="en-GB" sz="1100" b="0" i="0" u="none" strike="noStrike" cap="none">
                <a:solidFill>
                  <a:schemeClr val="dk1"/>
                </a:solidFill>
                <a:latin typeface="Tahoma"/>
                <a:ea typeface="Tahoma"/>
                <a:cs typeface="Tahoma"/>
                <a:sym typeface="Tahoma"/>
              </a:rPr>
              <a:t>It is also important to consider the potential benefits the audience will receive when practising the current behaviour and the barriers they may face when practising the desired behaviour.</a:t>
            </a:r>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1" i="0" u="sng" strike="noStrike" cap="none">
                <a:solidFill>
                  <a:schemeClr val="dk1"/>
                </a:solidFill>
                <a:latin typeface="Tahoma"/>
                <a:ea typeface="Tahoma"/>
                <a:cs typeface="Tahoma"/>
                <a:sym typeface="Tahoma"/>
              </a:rPr>
              <a:t>Note to the facilitators</a:t>
            </a:r>
            <a:r>
              <a:rPr lang="en-GB" sz="1100" b="1" i="0" u="none" strike="noStrike" cap="none">
                <a:solidFill>
                  <a:schemeClr val="dk1"/>
                </a:solidFill>
                <a:latin typeface="Tahoma"/>
                <a:ea typeface="Tahoma"/>
                <a:cs typeface="Tahoma"/>
                <a:sym typeface="Tahoma"/>
              </a:rPr>
              <a:t>:</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Please mention that we will touch upon this particular component in other sessions of this course.</a:t>
            </a:r>
            <a:endParaRPr/>
          </a:p>
          <a:p>
            <a:pPr marL="0" marR="0" lvl="0" indent="0" algn="l" rtl="0">
              <a:spcBef>
                <a:spcPts val="330"/>
              </a:spcBef>
              <a:spcAft>
                <a:spcPts val="0"/>
              </a:spcAft>
              <a:buClr>
                <a:schemeClr val="dk1"/>
              </a:buClr>
              <a:buSzPts val="1100"/>
              <a:buFont typeface="Arial"/>
              <a:buNone/>
            </a:pPr>
            <a:endParaRPr sz="1100" b="0" i="1"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0" i="1" u="none" strike="noStrike" cap="none">
                <a:solidFill>
                  <a:schemeClr val="dk1"/>
                </a:solidFill>
                <a:latin typeface="Tahoma"/>
                <a:ea typeface="Tahoma"/>
                <a:cs typeface="Tahoma"/>
                <a:sym typeface="Tahoma"/>
              </a:rPr>
              <a:t>“Broad behaviours” mentioned in the CDC example</a:t>
            </a:r>
            <a:r>
              <a:rPr lang="en-GB" sz="1100" b="0" i="0" u="none" strike="noStrike" cap="none">
                <a:solidFill>
                  <a:schemeClr val="dk1"/>
                </a:solidFill>
                <a:latin typeface="Tahoma"/>
                <a:ea typeface="Tahoma"/>
                <a:cs typeface="Tahoma"/>
                <a:sym typeface="Tahoma"/>
              </a:rPr>
              <a:t>:</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Adherence to guidelines.</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Decrease in antibiotic demand.</a:t>
            </a:r>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1" i="0" u="none" strike="noStrike" cap="none">
                <a:solidFill>
                  <a:schemeClr val="dk1"/>
                </a:solidFill>
                <a:latin typeface="Tahoma"/>
                <a:ea typeface="Tahoma"/>
                <a:cs typeface="Tahoma"/>
                <a:sym typeface="Tahoma"/>
              </a:rPr>
              <a:t>4. Strategies for change:</a:t>
            </a:r>
            <a:r>
              <a:rPr lang="en-GB" sz="1100" b="0" i="0" u="none" strike="noStrike" cap="none">
                <a:solidFill>
                  <a:schemeClr val="dk1"/>
                </a:solidFill>
                <a:latin typeface="Tahoma"/>
                <a:ea typeface="Tahoma"/>
                <a:cs typeface="Tahoma"/>
                <a:sym typeface="Tahoma"/>
              </a:rPr>
              <a:t> this explains how and why you expect behaviour change to happen. Therefore, it is important to identify concepts from behavioural theories and models that may help explain behaviour change in your audience. Theories and models help describe the factors which can lead to change and what you could consider measuring.</a:t>
            </a:r>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0" i="1" u="none" strike="noStrike" cap="none">
                <a:solidFill>
                  <a:schemeClr val="dk1"/>
                </a:solidFill>
                <a:latin typeface="Tahoma"/>
                <a:ea typeface="Tahoma"/>
                <a:cs typeface="Tahoma"/>
                <a:sym typeface="Tahoma"/>
              </a:rPr>
              <a:t>In the CDC example</a:t>
            </a:r>
            <a:r>
              <a:rPr lang="en-GB" sz="1100" b="0" i="0" u="none" strike="noStrike" cap="none">
                <a:solidFill>
                  <a:schemeClr val="dk1"/>
                </a:solidFill>
                <a:latin typeface="Tahoma"/>
                <a:ea typeface="Tahoma"/>
                <a:cs typeface="Tahoma"/>
                <a:sym typeface="Tahoma"/>
              </a:rPr>
              <a:t>:</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The use of the socio-ecological framework both for the analysis as well as the planning of the activities.</a:t>
            </a:r>
            <a:endParaRPr/>
          </a:p>
          <a:p>
            <a:pPr marL="171450" marR="0" lvl="0" indent="-10160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a:solidFill>
                  <a:schemeClr val="lt1"/>
                </a:solidFill>
                <a:latin typeface="Tahoma"/>
                <a:ea typeface="Tahoma"/>
                <a:cs typeface="Tahoma"/>
                <a:sym typeface="Tahoma"/>
              </a:rPr>
              <a:t>Adapted from:</a:t>
            </a:r>
            <a:r>
              <a:rPr lang="en-GB" sz="1100" b="0" i="0" u="none" strike="noStrike" cap="none">
                <a:solidFill>
                  <a:schemeClr val="lt1"/>
                </a:solidFill>
                <a:latin typeface="Tahoma"/>
                <a:ea typeface="Tahoma"/>
                <a:cs typeface="Tahoma"/>
                <a:sym typeface="Tahoma"/>
              </a:rPr>
              <a:t> Centers for Disease Control and Prevention. Social marketing: nutrition and physical activity [Internet]. [cited 2013 Oct 2]. Available from: </a:t>
            </a:r>
            <a:r>
              <a:rPr lang="en-GB" sz="1100" b="0" i="0" u="sng" strike="noStrike" cap="none">
                <a:solidFill>
                  <a:srgbClr val="92D050"/>
                </a:solidFill>
                <a:latin typeface="Tahoma"/>
                <a:ea typeface="Tahoma"/>
                <a:cs typeface="Tahoma"/>
                <a:sym typeface="Tahoma"/>
              </a:rPr>
              <a:t>www.cdc.gov/nccdphp/dnpa/socialmarketing/training</a:t>
            </a:r>
            <a:endParaRPr/>
          </a:p>
        </p:txBody>
      </p:sp>
    </p:spTree>
    <p:extLst>
      <p:ext uri="{BB962C8B-B14F-4D97-AF65-F5344CB8AC3E}">
        <p14:creationId xmlns:p14="http://schemas.microsoft.com/office/powerpoint/2010/main" val="41988443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Shape 310"/>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311" name="Shape 311"/>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171450" marR="0" lvl="0" indent="-171450" algn="l" rtl="0">
              <a:spcBef>
                <a:spcPts val="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Identify information gaps which will be used to set the priorities for formative evaluation.</a:t>
            </a:r>
            <a:endParaRPr sz="1100" b="0" i="0" u="none" strike="noStrike" cap="none">
              <a:solidFill>
                <a:schemeClr val="dk1"/>
              </a:solidFill>
              <a:latin typeface="Tahoma"/>
              <a:ea typeface="Tahoma"/>
              <a:cs typeface="Tahoma"/>
              <a:sym typeface="Tahoma"/>
            </a:endParaRPr>
          </a:p>
          <a:p>
            <a:pPr marL="171450" marR="0" lvl="0" indent="-171450" algn="l" rtl="0">
              <a:lnSpc>
                <a:spcPct val="100000"/>
              </a:lnSpc>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Save time by establishing a framework to document and support decisions.</a:t>
            </a:r>
            <a:endParaRPr/>
          </a:p>
          <a:p>
            <a:pPr marL="171450" marR="0" lvl="0" indent="-171450" algn="l" rtl="0">
              <a:lnSpc>
                <a:spcPct val="100000"/>
              </a:lnSpc>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Save resources by gathering information before additional costly data collection.</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lt1"/>
              </a:buClr>
              <a:buSzPts val="1100"/>
              <a:buFont typeface="Tahoma"/>
              <a:buNone/>
            </a:pPr>
            <a:r>
              <a:rPr lang="en-GB" sz="1100" b="1" i="0" u="none" strike="noStrike" cap="none">
                <a:solidFill>
                  <a:schemeClr val="lt1"/>
                </a:solidFill>
                <a:latin typeface="Tahoma"/>
                <a:ea typeface="Tahoma"/>
                <a:cs typeface="Tahoma"/>
                <a:sym typeface="Tahoma"/>
              </a:rPr>
              <a:t>Adapted from:</a:t>
            </a:r>
            <a:r>
              <a:rPr lang="en-GB" sz="1100" b="0" i="0" u="none" strike="noStrike" cap="none">
                <a:solidFill>
                  <a:schemeClr val="lt1"/>
                </a:solidFill>
                <a:latin typeface="Tahoma"/>
                <a:ea typeface="Tahoma"/>
                <a:cs typeface="Tahoma"/>
                <a:sym typeface="Tahoma"/>
              </a:rPr>
              <a:t> Centers for Disease Control and Prevention. Social marketing: nutrition and physical activity [Internet]. [cited 2013 Oct 2]. Available from: www.cdc.gov/nccdphp/dnpa/socialmarketing/training</a:t>
            </a:r>
            <a:endParaRPr/>
          </a:p>
        </p:txBody>
      </p:sp>
    </p:spTree>
    <p:extLst>
      <p:ext uri="{BB962C8B-B14F-4D97-AF65-F5344CB8AC3E}">
        <p14:creationId xmlns:p14="http://schemas.microsoft.com/office/powerpoint/2010/main" val="36876154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marL="0" marR="0" lvl="0" indent="0" algn="r" defTabSz="914400" rtl="0" eaLnBrk="1" fontAlgn="base" latinLnBrk="0" hangingPunct="1">
              <a:lnSpc>
                <a:spcPct val="90000"/>
              </a:lnSpc>
              <a:spcBef>
                <a:spcPct val="0"/>
              </a:spcBef>
              <a:spcAft>
                <a:spcPct val="0"/>
              </a:spcAft>
              <a:buClrTx/>
              <a:buSzTx/>
              <a:buFontTx/>
              <a:buNone/>
              <a:tabLst/>
              <a:defRPr/>
            </a:pPr>
            <a:fld id="{D0D18800-03A3-4371-B392-80B672D011D5}" type="slidenum">
              <a:rPr kumimoji="0" lang="en-GB" sz="1200" b="0" i="0" u="none" strike="noStrike" kern="1200" cap="none" spc="0" normalizeH="0" baseline="0" noProof="0" smtClean="0">
                <a:ln>
                  <a:noFill/>
                </a:ln>
                <a:solidFill>
                  <a:prstClr val="black"/>
                </a:solidFill>
                <a:effectLst/>
                <a:uLnTx/>
                <a:uFillTx/>
                <a:latin typeface="Tahoma" pitchFamily="34" charset="0"/>
                <a:ea typeface="+mn-ea"/>
                <a:cs typeface="+mn-cs"/>
              </a:rPr>
              <a:pPr marL="0" marR="0" lvl="0" indent="0" algn="r" defTabSz="914400" rtl="0" eaLnBrk="1" fontAlgn="base" latinLnBrk="0" hangingPunct="1">
                <a:lnSpc>
                  <a:spcPct val="90000"/>
                </a:lnSpc>
                <a:spcBef>
                  <a:spcPct val="0"/>
                </a:spcBef>
                <a:spcAft>
                  <a:spcPct val="0"/>
                </a:spcAft>
                <a:buClrTx/>
                <a:buSzTx/>
                <a:buFontTx/>
                <a:buNone/>
                <a:tabLst/>
                <a:defRPr/>
              </a:pPr>
              <a:t>23</a:t>
            </a:fld>
            <a:endParaRPr kumimoji="0" lang="en-GB" sz="1200" b="0" i="0" u="none" strike="noStrike" kern="1200" cap="none" spc="0" normalizeH="0" baseline="0" noProof="0">
              <a:ln>
                <a:noFill/>
              </a:ln>
              <a:solidFill>
                <a:prstClr val="black"/>
              </a:solidFill>
              <a:effectLst/>
              <a:uLnTx/>
              <a:uFillTx/>
              <a:latin typeface="Tahoma" pitchFamily="34" charset="0"/>
              <a:ea typeface="+mn-ea"/>
              <a:cs typeface="+mn-cs"/>
            </a:endParaRPr>
          </a:p>
        </p:txBody>
      </p:sp>
    </p:spTree>
    <p:extLst>
      <p:ext uri="{BB962C8B-B14F-4D97-AF65-F5344CB8AC3E}">
        <p14:creationId xmlns:p14="http://schemas.microsoft.com/office/powerpoint/2010/main" val="378172128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Shape 323"/>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324" name="Shape 324"/>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Clr>
                <a:schemeClr val="dk1"/>
              </a:buClr>
              <a:buSzPts val="1100"/>
              <a:buFont typeface="Arial"/>
              <a:buNone/>
            </a:pPr>
            <a:r>
              <a:rPr lang="en-GB" sz="1100" b="0" i="0" u="none" strike="noStrike" cap="none">
                <a:solidFill>
                  <a:schemeClr val="dk1"/>
                </a:solidFill>
                <a:latin typeface="Tahoma"/>
                <a:ea typeface="Tahoma"/>
                <a:cs typeface="Tahoma"/>
                <a:sym typeface="Tahoma"/>
              </a:rPr>
              <a:t>Some considerations about the team:</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Does the team fit well together?</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Do we miss some competence?</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How can we add such competence?</a:t>
            </a:r>
            <a:endParaRPr/>
          </a:p>
          <a:p>
            <a:pPr marL="628650" marR="0" lvl="1" indent="-171450" algn="l" rtl="0">
              <a:spcBef>
                <a:spcPts val="330"/>
              </a:spcBef>
              <a:spcAft>
                <a:spcPts val="0"/>
              </a:spcAft>
              <a:buClr>
                <a:schemeClr val="dk1"/>
              </a:buClr>
              <a:buSzPts val="1100"/>
              <a:buFont typeface="Courier New"/>
              <a:buChar char="o"/>
            </a:pPr>
            <a:r>
              <a:rPr lang="en-GB" sz="1100" b="0" i="0" u="none" strike="noStrike" cap="none">
                <a:solidFill>
                  <a:schemeClr val="dk1"/>
                </a:solidFill>
                <a:latin typeface="Tahoma"/>
                <a:ea typeface="Tahoma"/>
                <a:cs typeface="Tahoma"/>
                <a:sym typeface="Tahoma"/>
              </a:rPr>
              <a:t>Recruit?</a:t>
            </a:r>
            <a:endParaRPr/>
          </a:p>
          <a:p>
            <a:pPr marL="628650" marR="0" lvl="1" indent="-171450" algn="l" rtl="0">
              <a:spcBef>
                <a:spcPts val="330"/>
              </a:spcBef>
              <a:spcAft>
                <a:spcPts val="0"/>
              </a:spcAft>
              <a:buClr>
                <a:schemeClr val="dk1"/>
              </a:buClr>
              <a:buSzPts val="1100"/>
              <a:buFont typeface="Courier New"/>
              <a:buChar char="o"/>
            </a:pPr>
            <a:r>
              <a:rPr lang="en-GB" sz="1100" b="0" i="0" u="none" strike="noStrike" cap="none">
                <a:solidFill>
                  <a:schemeClr val="dk1"/>
                </a:solidFill>
                <a:latin typeface="Tahoma"/>
                <a:ea typeface="Tahoma"/>
                <a:cs typeface="Tahoma"/>
                <a:sym typeface="Tahoma"/>
              </a:rPr>
              <a:t>Cooperate?</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0" i="0" u="none" strike="noStrike" cap="none">
                <a:solidFill>
                  <a:schemeClr val="dk1"/>
                </a:solidFill>
                <a:latin typeface="Tahoma"/>
                <a:ea typeface="Tahoma"/>
                <a:cs typeface="Tahoma"/>
                <a:sym typeface="Tahoma"/>
              </a:rPr>
              <a:t>We will return to the issue of cooperation with other organisations later in the course.</a:t>
            </a:r>
            <a:endParaRPr sz="1100" b="0" i="0" u="none" strike="noStrike" cap="none">
              <a:solidFill>
                <a:schemeClr val="dk1"/>
              </a:solidFill>
              <a:latin typeface="Tahoma"/>
              <a:ea typeface="Tahoma"/>
              <a:cs typeface="Tahoma"/>
              <a:sym typeface="Tahoma"/>
            </a:endParaRPr>
          </a:p>
        </p:txBody>
      </p:sp>
    </p:spTree>
    <p:extLst>
      <p:ext uri="{BB962C8B-B14F-4D97-AF65-F5344CB8AC3E}">
        <p14:creationId xmlns:p14="http://schemas.microsoft.com/office/powerpoint/2010/main" val="39077811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9"/>
        <p:cNvGrpSpPr/>
        <p:nvPr/>
      </p:nvGrpSpPr>
      <p:grpSpPr>
        <a:xfrm>
          <a:off x="0" y="0"/>
          <a:ext cx="0" cy="0"/>
          <a:chOff x="0" y="0"/>
          <a:chExt cx="0" cy="0"/>
        </a:xfrm>
      </p:grpSpPr>
      <p:sp>
        <p:nvSpPr>
          <p:cNvPr id="330" name="Shape 330"/>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331" name="Shape 331"/>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1" i="0" u="sng" strike="noStrike" cap="none">
                <a:solidFill>
                  <a:schemeClr val="dk1"/>
                </a:solidFill>
                <a:latin typeface="Tahoma"/>
                <a:ea typeface="Tahoma"/>
                <a:cs typeface="Tahoma"/>
                <a:sym typeface="Tahoma"/>
              </a:rPr>
              <a:t>Remember that</a:t>
            </a:r>
            <a:r>
              <a:rPr lang="en-GB" sz="1100" b="1" i="0" u="none" strike="noStrike" cap="none">
                <a:solidFill>
                  <a:schemeClr val="dk1"/>
                </a:solidFill>
                <a:latin typeface="Tahoma"/>
                <a:ea typeface="Tahoma"/>
                <a:cs typeface="Tahoma"/>
                <a:sym typeface="Tahoma"/>
              </a:rPr>
              <a:t>:</a:t>
            </a:r>
            <a:r>
              <a:rPr lang="en-GB" sz="1100" b="0" i="0" u="none" strike="noStrike" cap="none">
                <a:solidFill>
                  <a:schemeClr val="dk1"/>
                </a:solidFill>
                <a:latin typeface="Tahoma"/>
                <a:ea typeface="Tahoma"/>
                <a:cs typeface="Tahoma"/>
                <a:sym typeface="Tahoma"/>
              </a:rPr>
              <a:t> </a:t>
            </a:r>
            <a:endParaRPr sz="1100" b="0" i="0" u="none" strike="noStrike" cap="none">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1" i="0" u="none" strike="noStrike" cap="none">
                <a:solidFill>
                  <a:schemeClr val="dk1"/>
                </a:solidFill>
                <a:latin typeface="Tahoma"/>
                <a:ea typeface="Tahoma"/>
                <a:cs typeface="Tahoma"/>
                <a:sym typeface="Tahoma"/>
              </a:rPr>
              <a:t>Strengths and Weaknesses:</a:t>
            </a:r>
            <a:r>
              <a:rPr lang="en-GB" sz="1100" b="0" i="0" u="none" strike="noStrike" cap="none">
                <a:solidFill>
                  <a:schemeClr val="dk1"/>
                </a:solidFill>
                <a:latin typeface="Tahoma"/>
                <a:ea typeface="Tahoma"/>
                <a:cs typeface="Tahoma"/>
                <a:sym typeface="Tahoma"/>
              </a:rPr>
              <a:t> are inside our organisation; our product relative to competing products (behaviours).</a:t>
            </a:r>
            <a:endParaRPr/>
          </a:p>
          <a:p>
            <a:pPr marL="171450" marR="0" lvl="0" indent="-171450" algn="l" rtl="0">
              <a:spcBef>
                <a:spcPts val="330"/>
              </a:spcBef>
              <a:spcAft>
                <a:spcPts val="0"/>
              </a:spcAft>
              <a:buClr>
                <a:schemeClr val="dk1"/>
              </a:buClr>
              <a:buSzPts val="1100"/>
              <a:buFont typeface="Arial"/>
              <a:buChar char="•"/>
            </a:pPr>
            <a:r>
              <a:rPr lang="en-GB" sz="1100" b="1" i="0" u="none" strike="noStrike" cap="none">
                <a:solidFill>
                  <a:schemeClr val="dk1"/>
                </a:solidFill>
                <a:latin typeface="Tahoma"/>
                <a:ea typeface="Tahoma"/>
                <a:cs typeface="Tahoma"/>
                <a:sym typeface="Tahoma"/>
              </a:rPr>
              <a:t>Opportunities and Threats: </a:t>
            </a:r>
            <a:r>
              <a:rPr lang="en-GB" sz="1100" b="0" i="0" u="none" strike="noStrike" cap="none">
                <a:solidFill>
                  <a:schemeClr val="dk1"/>
                </a:solidFill>
                <a:latin typeface="Tahoma"/>
                <a:ea typeface="Tahoma"/>
                <a:cs typeface="Tahoma"/>
                <a:sym typeface="Tahoma"/>
              </a:rPr>
              <a:t>are</a:t>
            </a:r>
            <a:r>
              <a:rPr lang="en-GB" sz="1100" b="1" i="0" u="none" strike="noStrike" cap="none">
                <a:solidFill>
                  <a:schemeClr val="dk1"/>
                </a:solidFill>
                <a:latin typeface="Tahoma"/>
                <a:ea typeface="Tahoma"/>
                <a:cs typeface="Tahoma"/>
                <a:sym typeface="Tahoma"/>
              </a:rPr>
              <a:t> </a:t>
            </a:r>
            <a:r>
              <a:rPr lang="en-GB" sz="1100" b="0" i="0" u="none" strike="noStrike" cap="none">
                <a:solidFill>
                  <a:schemeClr val="dk1"/>
                </a:solidFill>
                <a:latin typeface="Tahoma"/>
                <a:ea typeface="Tahoma"/>
                <a:cs typeface="Tahoma"/>
                <a:sym typeface="Tahoma"/>
              </a:rPr>
              <a:t>outside our organisation; can we mobilise/reduce?</a:t>
            </a: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a:solidFill>
                  <a:schemeClr val="dk1"/>
                </a:solidFill>
                <a:latin typeface="Tahoma"/>
                <a:ea typeface="Tahoma"/>
                <a:cs typeface="Tahoma"/>
                <a:sym typeface="Tahoma"/>
              </a:rPr>
              <a:t>SWOT analysis:</a:t>
            </a:r>
            <a:r>
              <a:rPr lang="en-GB" sz="1100" b="0" i="0" u="none" strike="noStrike" cap="none">
                <a:solidFill>
                  <a:schemeClr val="dk1"/>
                </a:solidFill>
                <a:latin typeface="Tahoma"/>
                <a:ea typeface="Tahoma"/>
                <a:cs typeface="Tahoma"/>
                <a:sym typeface="Tahoma"/>
              </a:rPr>
              <a:t> a beneficial, structured method to view a project’s internal (</a:t>
            </a:r>
            <a:r>
              <a:rPr lang="en-GB" sz="1100" b="1" i="0" u="none" strike="noStrike" cap="none">
                <a:solidFill>
                  <a:schemeClr val="dk1"/>
                </a:solidFill>
                <a:latin typeface="Tahoma"/>
                <a:ea typeface="Tahoma"/>
                <a:cs typeface="Tahoma"/>
                <a:sym typeface="Tahoma"/>
              </a:rPr>
              <a:t>s</a:t>
            </a:r>
            <a:r>
              <a:rPr lang="en-GB" sz="1100" b="0" i="0" u="none" strike="noStrike" cap="none">
                <a:solidFill>
                  <a:schemeClr val="dk1"/>
                </a:solidFill>
                <a:latin typeface="Tahoma"/>
                <a:ea typeface="Tahoma"/>
                <a:cs typeface="Tahoma"/>
                <a:sym typeface="Tahoma"/>
              </a:rPr>
              <a:t>trengths and </a:t>
            </a:r>
            <a:r>
              <a:rPr lang="en-GB" sz="1100" b="1" i="0" u="none" strike="noStrike" cap="none">
                <a:solidFill>
                  <a:schemeClr val="dk1"/>
                </a:solidFill>
                <a:latin typeface="Tahoma"/>
                <a:ea typeface="Tahoma"/>
                <a:cs typeface="Tahoma"/>
                <a:sym typeface="Tahoma"/>
              </a:rPr>
              <a:t>w</a:t>
            </a:r>
            <a:r>
              <a:rPr lang="en-GB" sz="1100" b="0" i="0" u="none" strike="noStrike" cap="none">
                <a:solidFill>
                  <a:schemeClr val="dk1"/>
                </a:solidFill>
                <a:latin typeface="Tahoma"/>
                <a:ea typeface="Tahoma"/>
                <a:cs typeface="Tahoma"/>
                <a:sym typeface="Tahoma"/>
              </a:rPr>
              <a:t>eaknesses) and external (</a:t>
            </a:r>
            <a:r>
              <a:rPr lang="en-GB" sz="1100" b="1" i="0" u="none" strike="noStrike" cap="none">
                <a:solidFill>
                  <a:schemeClr val="dk1"/>
                </a:solidFill>
                <a:latin typeface="Tahoma"/>
                <a:ea typeface="Tahoma"/>
                <a:cs typeface="Tahoma"/>
                <a:sym typeface="Tahoma"/>
              </a:rPr>
              <a:t>o</a:t>
            </a:r>
            <a:r>
              <a:rPr lang="en-GB" sz="1100" b="0" i="0" u="none" strike="noStrike" cap="none">
                <a:solidFill>
                  <a:schemeClr val="dk1"/>
                </a:solidFill>
                <a:latin typeface="Tahoma"/>
                <a:ea typeface="Tahoma"/>
                <a:cs typeface="Tahoma"/>
                <a:sym typeface="Tahoma"/>
              </a:rPr>
              <a:t>pportunities and </a:t>
            </a:r>
            <a:r>
              <a:rPr lang="en-GB" sz="1100" b="1" i="0" u="none" strike="noStrike" cap="none">
                <a:solidFill>
                  <a:schemeClr val="dk1"/>
                </a:solidFill>
                <a:latin typeface="Tahoma"/>
                <a:ea typeface="Tahoma"/>
                <a:cs typeface="Tahoma"/>
                <a:sym typeface="Tahoma"/>
              </a:rPr>
              <a:t>t</a:t>
            </a:r>
            <a:r>
              <a:rPr lang="en-GB" sz="1100" b="0" i="0" u="none" strike="noStrike" cap="none">
                <a:solidFill>
                  <a:schemeClr val="dk1"/>
                </a:solidFill>
                <a:latin typeface="Tahoma"/>
                <a:ea typeface="Tahoma"/>
                <a:cs typeface="Tahoma"/>
                <a:sym typeface="Tahoma"/>
              </a:rPr>
              <a:t>hreats) factors, to help you develop a clear plan of action. The objective of SWOT analysis is to utilise the organisation’s strengths to:</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take advantage of available opportunities,</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counterbalance or improve the stated weaknesses, and</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minimise the risk of potential threats.</a:t>
            </a:r>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0" i="0" u="none" strike="noStrike" cap="none">
                <a:solidFill>
                  <a:schemeClr val="dk1"/>
                </a:solidFill>
                <a:latin typeface="Tahoma"/>
                <a:ea typeface="Tahoma"/>
                <a:cs typeface="Tahoma"/>
                <a:sym typeface="Tahoma"/>
              </a:rPr>
              <a:t>When taking strengths, weaknesses, opportunities and threats into consideration, you will need to look at:</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potential sources of competition as well as existing opportunities and services which you may be able to take advantage of, and</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internal or external factors which may hinder or promote your campaign (e.g. funding, in-house resources, political resistance).</a:t>
            </a:r>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1" i="0" u="none" strike="noStrike" cap="none">
                <a:solidFill>
                  <a:schemeClr val="dk1"/>
                </a:solidFill>
                <a:latin typeface="Tahoma"/>
                <a:ea typeface="Tahoma"/>
                <a:cs typeface="Tahoma"/>
                <a:sym typeface="Tahoma"/>
              </a:rPr>
              <a:t>Source:</a:t>
            </a:r>
            <a:r>
              <a:rPr lang="en-GB" sz="1100" b="0" i="0" u="none" strike="noStrike" cap="none">
                <a:solidFill>
                  <a:schemeClr val="dk1"/>
                </a:solidFill>
                <a:latin typeface="Tahoma"/>
                <a:ea typeface="Tahoma"/>
                <a:cs typeface="Tahoma"/>
                <a:sym typeface="Tahoma"/>
              </a:rPr>
              <a:t> French J, Blair-Stevens C, McVey D, Merritt R, editors. Social marketing and public health: theory and practice. Oxford: Oxford University Press; 2010.</a:t>
            </a:r>
            <a:endParaRPr sz="1100" b="0" i="0" u="none" strike="noStrike" cap="none">
              <a:solidFill>
                <a:schemeClr val="dk1"/>
              </a:solidFill>
              <a:latin typeface="Tahoma"/>
              <a:ea typeface="Tahoma"/>
              <a:cs typeface="Tahoma"/>
              <a:sym typeface="Tahoma"/>
            </a:endParaRPr>
          </a:p>
        </p:txBody>
      </p:sp>
    </p:spTree>
    <p:extLst>
      <p:ext uri="{BB962C8B-B14F-4D97-AF65-F5344CB8AC3E}">
        <p14:creationId xmlns:p14="http://schemas.microsoft.com/office/powerpoint/2010/main" val="16996372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7"/>
        <p:cNvGrpSpPr/>
        <p:nvPr/>
      </p:nvGrpSpPr>
      <p:grpSpPr>
        <a:xfrm>
          <a:off x="0" y="0"/>
          <a:ext cx="0" cy="0"/>
          <a:chOff x="0" y="0"/>
          <a:chExt cx="0" cy="0"/>
        </a:xfrm>
      </p:grpSpPr>
      <p:sp>
        <p:nvSpPr>
          <p:cNvPr id="348" name="Shape 348"/>
          <p:cNvSpPr>
            <a:spLocks noGrp="1" noRot="1" noChangeAspect="1"/>
          </p:cNvSpPr>
          <p:nvPr>
            <p:ph type="sldImg" idx="2"/>
          </p:nvPr>
        </p:nvSpPr>
        <p:spPr>
          <a:xfrm>
            <a:off x="111125" y="569913"/>
            <a:ext cx="4503738"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349" name="Shape 349"/>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endParaRPr sz="1200" b="0" i="0" u="none" strike="noStrike" cap="none">
              <a:solidFill>
                <a:schemeClr val="dk1"/>
              </a:solidFill>
              <a:latin typeface="Times"/>
              <a:ea typeface="Times"/>
              <a:cs typeface="Times"/>
              <a:sym typeface="Times"/>
            </a:endParaRPr>
          </a:p>
        </p:txBody>
      </p:sp>
    </p:spTree>
    <p:extLst>
      <p:ext uri="{BB962C8B-B14F-4D97-AF65-F5344CB8AC3E}">
        <p14:creationId xmlns:p14="http://schemas.microsoft.com/office/powerpoint/2010/main" val="6917625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4"/>
        <p:cNvGrpSpPr/>
        <p:nvPr/>
      </p:nvGrpSpPr>
      <p:grpSpPr>
        <a:xfrm>
          <a:off x="0" y="0"/>
          <a:ext cx="0" cy="0"/>
          <a:chOff x="0" y="0"/>
          <a:chExt cx="0" cy="0"/>
        </a:xfrm>
      </p:grpSpPr>
      <p:sp>
        <p:nvSpPr>
          <p:cNvPr id="355" name="Shape 355"/>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356" name="Shape 356"/>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endParaRPr sz="1200" b="0" i="0" u="none" strike="noStrike" cap="none">
              <a:solidFill>
                <a:schemeClr val="dk1"/>
              </a:solidFill>
              <a:latin typeface="Times"/>
              <a:ea typeface="Times"/>
              <a:cs typeface="Times"/>
              <a:sym typeface="Times"/>
            </a:endParaRPr>
          </a:p>
        </p:txBody>
      </p:sp>
    </p:spTree>
    <p:extLst>
      <p:ext uri="{BB962C8B-B14F-4D97-AF65-F5344CB8AC3E}">
        <p14:creationId xmlns:p14="http://schemas.microsoft.com/office/powerpoint/2010/main" val="226883033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
        <p:nvSpPr>
          <p:cNvPr id="4" name="Slide Number Placeholder 3"/>
          <p:cNvSpPr>
            <a:spLocks noGrp="1"/>
          </p:cNvSpPr>
          <p:nvPr>
            <p:ph type="sldNum" sz="quarter" idx="10"/>
          </p:nvPr>
        </p:nvSpPr>
        <p:spPr/>
        <p:txBody>
          <a:bodyPr/>
          <a:lstStyle/>
          <a:p>
            <a:fld id="{D0D18800-03A3-4371-B392-80B672D011D5}" type="slidenum">
              <a:rPr lang="en-GB" smtClean="0"/>
              <a:t>29</a:t>
            </a:fld>
            <a:endParaRPr lang="en-GB"/>
          </a:p>
        </p:txBody>
      </p:sp>
    </p:spTree>
    <p:extLst>
      <p:ext uri="{BB962C8B-B14F-4D97-AF65-F5344CB8AC3E}">
        <p14:creationId xmlns:p14="http://schemas.microsoft.com/office/powerpoint/2010/main" val="40156544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297472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5568438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rtl="0">
              <a:spcBef>
                <a:spcPts val="0"/>
              </a:spcBef>
              <a:spcAft>
                <a:spcPts val="0"/>
              </a:spcAft>
              <a:buNone/>
            </a:pPr>
            <a:r>
              <a:rPr lang="en-GB" sz="1600" b="0" i="0" u="none" strike="noStrike" cap="none" dirty="0">
                <a:solidFill>
                  <a:schemeClr val="dk1"/>
                </a:solidFill>
                <a:latin typeface="+mn-lt"/>
                <a:ea typeface="Tahoma"/>
                <a:cs typeface="Tahoma"/>
                <a:sym typeface="Tahoma"/>
              </a:rPr>
              <a:t>CDC – </a:t>
            </a:r>
            <a:r>
              <a:rPr lang="en-GB" sz="1600" b="0" i="0" u="none" strike="noStrike" cap="none" dirty="0" err="1">
                <a:solidFill>
                  <a:schemeClr val="dk1"/>
                </a:solidFill>
                <a:latin typeface="+mn-lt"/>
                <a:ea typeface="Tahoma"/>
                <a:cs typeface="Tahoma"/>
                <a:sym typeface="Tahoma"/>
              </a:rPr>
              <a:t>Centers</a:t>
            </a:r>
            <a:r>
              <a:rPr lang="en-GB" sz="1600" b="0" i="0" u="none" strike="noStrike" cap="none" dirty="0">
                <a:solidFill>
                  <a:schemeClr val="dk1"/>
                </a:solidFill>
                <a:latin typeface="+mn-lt"/>
                <a:ea typeface="Tahoma"/>
                <a:cs typeface="Tahoma"/>
                <a:sym typeface="Tahoma"/>
              </a:rPr>
              <a:t> for Disease Control and Prevention (USA)</a:t>
            </a:r>
            <a:endParaRPr lang="en-GB" dirty="0"/>
          </a:p>
          <a:p>
            <a:pPr marL="0" marR="0" lvl="0" indent="0" algn="l" rtl="0">
              <a:spcBef>
                <a:spcPts val="330"/>
              </a:spcBef>
              <a:spcAft>
                <a:spcPts val="0"/>
              </a:spcAft>
              <a:buNone/>
            </a:pPr>
            <a:endParaRPr lang="en-GB" sz="1600" b="0" i="0" u="none" strike="noStrike" cap="none" dirty="0">
              <a:solidFill>
                <a:schemeClr val="dk1"/>
              </a:solidFill>
              <a:latin typeface="+mn-lt"/>
              <a:ea typeface="Tahoma"/>
              <a:cs typeface="Tahoma"/>
              <a:sym typeface="Tahoma"/>
            </a:endParaRPr>
          </a:p>
          <a:p>
            <a:pPr marL="0" marR="0" lvl="0" indent="0" algn="l" rtl="0">
              <a:spcBef>
                <a:spcPts val="330"/>
              </a:spcBef>
              <a:spcAft>
                <a:spcPts val="0"/>
              </a:spcAft>
              <a:buNone/>
            </a:pPr>
            <a:r>
              <a:rPr lang="en-GB" sz="1600" b="0" i="0" u="none" strike="noStrike" cap="none" dirty="0">
                <a:solidFill>
                  <a:schemeClr val="dk1"/>
                </a:solidFill>
                <a:latin typeface="+mn-lt"/>
                <a:ea typeface="Tahoma"/>
                <a:cs typeface="Tahoma"/>
                <a:sym typeface="Tahoma"/>
              </a:rPr>
              <a:t>A case scenario from USA will be built in the following slides in order to set the stage for defining the problem. This will then be followed by theoretical content.</a:t>
            </a:r>
          </a:p>
          <a:p>
            <a:endParaRPr lang="nl-NL" dirty="0"/>
          </a:p>
        </p:txBody>
      </p:sp>
      <p:sp>
        <p:nvSpPr>
          <p:cNvPr id="4" name="Tijdelijke aanduiding voor dianummer 3"/>
          <p:cNvSpPr>
            <a:spLocks noGrp="1"/>
          </p:cNvSpPr>
          <p:nvPr>
            <p:ph type="sldNum" sz="quarter" idx="10"/>
          </p:nvPr>
        </p:nvSpPr>
        <p:spPr/>
        <p:txBody>
          <a:bodyPr/>
          <a:lstStyle/>
          <a:p>
            <a:fld id="{D0D18800-03A3-4371-B392-80B672D011D5}" type="slidenum">
              <a:rPr lang="en-GB" smtClean="0"/>
              <a:t>5</a:t>
            </a:fld>
            <a:endParaRPr lang="en-GB"/>
          </a:p>
        </p:txBody>
      </p:sp>
    </p:spTree>
    <p:extLst>
      <p:ext uri="{BB962C8B-B14F-4D97-AF65-F5344CB8AC3E}">
        <p14:creationId xmlns:p14="http://schemas.microsoft.com/office/powerpoint/2010/main" val="25339890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Shape 81"/>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82" name="Shape 82"/>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0" i="0" u="none" strike="noStrike" cap="none">
                <a:solidFill>
                  <a:schemeClr val="dk1"/>
                </a:solidFill>
                <a:latin typeface="Tahoma"/>
                <a:ea typeface="Tahoma"/>
                <a:cs typeface="Tahoma"/>
                <a:sym typeface="Tahoma"/>
              </a:rPr>
              <a:t>This case scenario is based on the article: “Promoting appropriate antibiotic use for pediatric patients: a social ecological framework” by Jennifer Weissman and Richard E. Besser (Semin Pediat Infect Dis. 2004 Jan;15(1):41-51).</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0" i="0" u="none" strike="noStrike" cap="none">
                <a:solidFill>
                  <a:schemeClr val="dk1"/>
                </a:solidFill>
                <a:latin typeface="Tahoma"/>
                <a:ea typeface="Tahoma"/>
                <a:cs typeface="Tahoma"/>
                <a:sym typeface="Tahoma"/>
              </a:rPr>
              <a:t>The main purpose of the case scenario is to present an example where ‘problem definition’, the different factors influencing it, as well as the use of social theories, have been taken into consideration.</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0" i="0" u="none" strike="noStrike" cap="none">
                <a:solidFill>
                  <a:schemeClr val="dk1"/>
                </a:solidFill>
                <a:latin typeface="Tahoma"/>
                <a:ea typeface="Tahoma"/>
                <a:cs typeface="Tahoma"/>
                <a:sym typeface="Tahoma"/>
              </a:rPr>
              <a:t>This slide presents the background of the national campaign developed by CDC in 1995. </a:t>
            </a:r>
            <a:endParaRPr/>
          </a:p>
          <a:p>
            <a:pPr marL="0" marR="0" lvl="0" indent="0" algn="l" rtl="0">
              <a:spcBef>
                <a:spcPts val="330"/>
              </a:spcBef>
              <a:spcAft>
                <a:spcPts val="0"/>
              </a:spcAft>
              <a:buNone/>
            </a:pPr>
            <a:endParaRPr sz="1100" b="1"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a:solidFill>
                  <a:schemeClr val="dk1"/>
                </a:solidFill>
                <a:latin typeface="Tahoma"/>
                <a:ea typeface="Tahoma"/>
                <a:cs typeface="Tahoma"/>
                <a:sym typeface="Tahoma"/>
              </a:rPr>
              <a:t>Figure 1 </a:t>
            </a:r>
            <a:r>
              <a:rPr lang="en-GB" sz="1100" b="0" i="0" u="none" strike="noStrike" cap="none">
                <a:solidFill>
                  <a:schemeClr val="dk1"/>
                </a:solidFill>
                <a:latin typeface="Tahoma"/>
                <a:ea typeface="Tahoma"/>
                <a:cs typeface="Tahoma"/>
                <a:sym typeface="Tahoma"/>
              </a:rPr>
              <a:t>shows the decrease in the incidence of antibiotic prescriptions for children and adolescents between 1990 and 2000.</a:t>
            </a:r>
            <a:endParaRPr/>
          </a:p>
          <a:p>
            <a:pPr marL="0" marR="0" lvl="0" indent="0" algn="l" rtl="0">
              <a:spcBef>
                <a:spcPts val="330"/>
              </a:spcBef>
              <a:spcAft>
                <a:spcPts val="0"/>
              </a:spcAft>
              <a:buNone/>
            </a:pPr>
            <a:r>
              <a:rPr lang="en-GB" sz="1100" b="0" i="0" u="none" strike="noStrike" cap="none">
                <a:solidFill>
                  <a:schemeClr val="dk1"/>
                </a:solidFill>
                <a:latin typeface="Tahoma"/>
                <a:ea typeface="Tahoma"/>
                <a:cs typeface="Tahoma"/>
                <a:sym typeface="Tahoma"/>
              </a:rPr>
              <a:t>Even though prescribing rates decreased, data suggested that, for all ages combined, more that 10 million antibiotic courses were prescribed each year for viral conditions that do not benefit from antibiotics.</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a:solidFill>
                  <a:schemeClr val="dk1"/>
                </a:solidFill>
                <a:latin typeface="Tahoma"/>
                <a:ea typeface="Tahoma"/>
                <a:cs typeface="Tahoma"/>
                <a:sym typeface="Tahoma"/>
              </a:rPr>
              <a:t>Figure 2 </a:t>
            </a:r>
            <a:r>
              <a:rPr lang="en-GB" sz="1100" b="0" i="0" u="none" strike="noStrike" cap="none">
                <a:solidFill>
                  <a:schemeClr val="dk1"/>
                </a:solidFill>
                <a:latin typeface="Tahoma"/>
                <a:ea typeface="Tahoma"/>
                <a:cs typeface="Tahoma"/>
                <a:sym typeface="Tahoma"/>
              </a:rPr>
              <a:t>shows the increased use of broad-spectrum antibiotics by clinicians.</a:t>
            </a:r>
            <a:endParaRPr/>
          </a:p>
          <a:p>
            <a:pPr marL="0" marR="0" lvl="0" indent="0" algn="l" rtl="0">
              <a:spcBef>
                <a:spcPts val="330"/>
              </a:spcBef>
              <a:spcAft>
                <a:spcPts val="0"/>
              </a:spcAft>
              <a:buNone/>
            </a:pPr>
            <a:r>
              <a:rPr lang="en-GB" sz="1100" b="0" i="0" u="none" strike="noStrike" cap="none">
                <a:solidFill>
                  <a:schemeClr val="dk1"/>
                </a:solidFill>
                <a:latin typeface="Tahoma"/>
                <a:ea typeface="Tahoma"/>
                <a:cs typeface="Tahoma"/>
                <a:sym typeface="Tahoma"/>
              </a:rPr>
              <a:t>From 1991 to 1999, the use of broad-spectrum antibiotics doubled among adults (from 24% to 48% antibiotic prescriptions). Among children, the use of broad-spectrum antibiotics increased from 23% to 40% of all antibiotic prescriptions.</a:t>
            </a:r>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a:solidFill>
                  <a:schemeClr val="lt1"/>
                </a:solidFill>
                <a:latin typeface="Tahoma"/>
                <a:ea typeface="Tahoma"/>
                <a:cs typeface="Tahoma"/>
                <a:sym typeface="Tahoma"/>
              </a:rPr>
              <a:t>Source:</a:t>
            </a:r>
            <a:r>
              <a:rPr lang="en-GB" sz="1100" b="0" i="0" u="none" strike="noStrike" cap="none">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sz="1100" b="0" i="0" u="none" strike="noStrike" cap="none">
              <a:solidFill>
                <a:schemeClr val="dk1"/>
              </a:solidFill>
              <a:latin typeface="Tahoma"/>
              <a:ea typeface="Tahoma"/>
              <a:cs typeface="Tahoma"/>
              <a:sym typeface="Tahoma"/>
            </a:endParaRPr>
          </a:p>
        </p:txBody>
      </p:sp>
    </p:spTree>
    <p:extLst>
      <p:ext uri="{BB962C8B-B14F-4D97-AF65-F5344CB8AC3E}">
        <p14:creationId xmlns:p14="http://schemas.microsoft.com/office/powerpoint/2010/main" val="4275793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Shape 92"/>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93" name="Shape 93"/>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100"/>
              <a:buFont typeface="Arial"/>
              <a:buNone/>
            </a:pPr>
            <a:r>
              <a:rPr lang="en-GB" sz="1100" b="0" i="0" u="none" strike="noStrike" cap="none">
                <a:solidFill>
                  <a:schemeClr val="dk1"/>
                </a:solidFill>
                <a:latin typeface="Tahoma"/>
                <a:ea typeface="Tahoma"/>
                <a:cs typeface="Tahoma"/>
                <a:sym typeface="Tahoma"/>
              </a:rPr>
              <a:t>During the second half of the 1990’s, CDC, many state and local health departments, and other organisations responded to the increased incidence in antibiotic prescribing and the prevalence of antibiotic resistance by designing and implementing interventions to promote appropriate antibiotic prescribing in the community.</a:t>
            </a: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CDC used the socio-ecological framework to describe factors contributing to antibiotic prescription and use.</a:t>
            </a:r>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The socio-ecological framework recognises the contributions of both individual influences (e.g. knowledge, attitudes, skills) and social environmental influences (e.g. social norms, organisational policies and practices) on health behaviour.</a:t>
            </a: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0" i="0" u="none" strike="noStrike" cap="none">
                <a:solidFill>
                  <a:schemeClr val="dk1"/>
                </a:solidFill>
                <a:latin typeface="Tahoma"/>
                <a:ea typeface="Tahoma"/>
                <a:cs typeface="Tahoma"/>
                <a:sym typeface="Tahoma"/>
              </a:rPr>
              <a:t>The outcome of interest - ”appropriate antibiotic use”- was analysed taking the following factors into account:</a:t>
            </a:r>
            <a:endParaRPr/>
          </a:p>
          <a:p>
            <a:pPr marL="228600" marR="0" lvl="0" indent="-228600" algn="l" rtl="0">
              <a:spcBef>
                <a:spcPts val="330"/>
              </a:spcBef>
              <a:spcAft>
                <a:spcPts val="0"/>
              </a:spcAft>
              <a:buClr>
                <a:schemeClr val="dk1"/>
              </a:buClr>
              <a:buSzPts val="1100"/>
              <a:buFont typeface="Tahoma"/>
              <a:buAutoNum type="arabicPeriod"/>
            </a:pPr>
            <a:r>
              <a:rPr lang="en-GB" sz="1100" b="1" i="0" u="none" strike="noStrike" cap="none">
                <a:solidFill>
                  <a:schemeClr val="dk1"/>
                </a:solidFill>
                <a:latin typeface="Tahoma"/>
                <a:ea typeface="Tahoma"/>
                <a:cs typeface="Tahoma"/>
                <a:sym typeface="Tahoma"/>
              </a:rPr>
              <a:t>Individual factors: </a:t>
            </a:r>
            <a:r>
              <a:rPr lang="en-GB" sz="1100" b="0" i="0" u="none" strike="noStrike" cap="none">
                <a:solidFill>
                  <a:schemeClr val="dk1"/>
                </a:solidFill>
                <a:latin typeface="Tahoma"/>
                <a:ea typeface="Tahoma"/>
                <a:cs typeface="Tahoma"/>
                <a:sym typeface="Tahoma"/>
              </a:rPr>
              <a:t>knowledge, attitudes, behaviours and skills.</a:t>
            </a:r>
            <a:endParaRPr/>
          </a:p>
          <a:p>
            <a:pPr marL="228600" marR="0" lvl="0" indent="-228600" algn="l" rtl="0">
              <a:spcBef>
                <a:spcPts val="330"/>
              </a:spcBef>
              <a:spcAft>
                <a:spcPts val="0"/>
              </a:spcAft>
              <a:buClr>
                <a:schemeClr val="dk1"/>
              </a:buClr>
              <a:buSzPts val="1100"/>
              <a:buFont typeface="Tahoma"/>
              <a:buAutoNum type="arabicPeriod"/>
            </a:pPr>
            <a:r>
              <a:rPr lang="en-GB" sz="1100" b="1" i="0" u="none" strike="noStrike" cap="none">
                <a:solidFill>
                  <a:schemeClr val="dk1"/>
                </a:solidFill>
                <a:latin typeface="Tahoma"/>
                <a:ea typeface="Tahoma"/>
                <a:cs typeface="Tahoma"/>
                <a:sym typeface="Tahoma"/>
              </a:rPr>
              <a:t>Interpersonal (groups or social networks) factors:</a:t>
            </a:r>
            <a:r>
              <a:rPr lang="en-GB" sz="1100" b="0" i="0" u="none" strike="noStrike" cap="none">
                <a:solidFill>
                  <a:schemeClr val="dk1"/>
                </a:solidFill>
                <a:latin typeface="Tahoma"/>
                <a:ea typeface="Tahoma"/>
                <a:cs typeface="Tahoma"/>
                <a:sym typeface="Tahoma"/>
              </a:rPr>
              <a:t> including family, work and friendship networks.</a:t>
            </a:r>
            <a:endParaRPr/>
          </a:p>
          <a:p>
            <a:pPr marL="228600" marR="0" lvl="0" indent="-228600" algn="l" rtl="0">
              <a:spcBef>
                <a:spcPts val="330"/>
              </a:spcBef>
              <a:spcAft>
                <a:spcPts val="0"/>
              </a:spcAft>
              <a:buClr>
                <a:schemeClr val="dk1"/>
              </a:buClr>
              <a:buSzPts val="1100"/>
              <a:buFont typeface="Tahoma"/>
              <a:buAutoNum type="arabicPeriod"/>
            </a:pPr>
            <a:r>
              <a:rPr lang="en-GB" sz="1100" b="1" i="0" u="none" strike="noStrike" cap="none">
                <a:solidFill>
                  <a:schemeClr val="dk1"/>
                </a:solidFill>
                <a:latin typeface="Tahoma"/>
                <a:ea typeface="Tahoma"/>
                <a:cs typeface="Tahoma"/>
                <a:sym typeface="Tahoma"/>
              </a:rPr>
              <a:t>Organisational factors: </a:t>
            </a:r>
            <a:r>
              <a:rPr lang="en-GB" sz="1100" b="0" i="0" u="none" strike="noStrike" cap="none">
                <a:solidFill>
                  <a:schemeClr val="dk1"/>
                </a:solidFill>
                <a:latin typeface="Tahoma"/>
                <a:ea typeface="Tahoma"/>
                <a:cs typeface="Tahoma"/>
                <a:sym typeface="Tahoma"/>
              </a:rPr>
              <a:t>social institutions and their organisational characteristics.</a:t>
            </a:r>
            <a:endParaRPr/>
          </a:p>
          <a:p>
            <a:pPr marL="228600" marR="0" lvl="0" indent="-228600" algn="l" rtl="0">
              <a:spcBef>
                <a:spcPts val="330"/>
              </a:spcBef>
              <a:spcAft>
                <a:spcPts val="0"/>
              </a:spcAft>
              <a:buClr>
                <a:schemeClr val="dk1"/>
              </a:buClr>
              <a:buSzPts val="1100"/>
              <a:buFont typeface="Tahoma"/>
              <a:buAutoNum type="arabicPeriod"/>
            </a:pPr>
            <a:r>
              <a:rPr lang="en-GB" sz="1100" b="1" i="0" u="none" strike="noStrike" cap="none">
                <a:solidFill>
                  <a:schemeClr val="dk1"/>
                </a:solidFill>
                <a:latin typeface="Tahoma"/>
                <a:ea typeface="Tahoma"/>
                <a:cs typeface="Tahoma"/>
                <a:sym typeface="Tahoma"/>
              </a:rPr>
              <a:t>Policy factors: </a:t>
            </a:r>
            <a:r>
              <a:rPr lang="en-GB" sz="1100" b="0" i="0" u="none" strike="noStrike" cap="none">
                <a:solidFill>
                  <a:schemeClr val="dk1"/>
                </a:solidFill>
                <a:latin typeface="Tahoma"/>
                <a:ea typeface="Tahoma"/>
                <a:cs typeface="Tahoma"/>
                <a:sym typeface="Tahoma"/>
              </a:rPr>
              <a:t>laws and policies.</a:t>
            </a:r>
            <a:endParaRPr sz="1100" b="0" i="0" u="none" strike="noStrike" cap="none">
              <a:solidFill>
                <a:schemeClr val="dk1"/>
              </a:solidFill>
              <a:latin typeface="Tahoma"/>
              <a:ea typeface="Tahoma"/>
              <a:cs typeface="Tahoma"/>
              <a:sym typeface="Tahoma"/>
            </a:endParaRPr>
          </a:p>
          <a:p>
            <a:pPr marL="228600" marR="0" lvl="0" indent="-158750" algn="l" rtl="0">
              <a:spcBef>
                <a:spcPts val="330"/>
              </a:spcBef>
              <a:spcAft>
                <a:spcPts val="0"/>
              </a:spcAft>
              <a:buClr>
                <a:schemeClr val="dk1"/>
              </a:buClr>
              <a:buSzPts val="1100"/>
              <a:buFont typeface="Tahoma"/>
              <a:buNone/>
            </a:pPr>
            <a:endParaRPr sz="1100" b="0" i="0" u="none" strike="noStrike" cap="none">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dk1"/>
              </a:buClr>
              <a:buSzPts val="1100"/>
              <a:buFont typeface="Tahoma"/>
              <a:buNone/>
            </a:pPr>
            <a:r>
              <a:rPr lang="en-GB" sz="1100" b="1" i="0" u="none" strike="noStrike" cap="none">
                <a:solidFill>
                  <a:schemeClr val="dk1"/>
                </a:solidFill>
                <a:latin typeface="Tahoma"/>
                <a:ea typeface="Tahoma"/>
                <a:cs typeface="Tahoma"/>
                <a:sym typeface="Tahoma"/>
              </a:rPr>
              <a:t>Source:</a:t>
            </a:r>
            <a:r>
              <a:rPr lang="en-GB" sz="1100" b="0" i="0" u="none" strike="noStrike" cap="none">
                <a:solidFill>
                  <a:schemeClr val="dk1"/>
                </a:solidFill>
                <a:latin typeface="Tahoma"/>
                <a:ea typeface="Tahoma"/>
                <a:cs typeface="Tahoma"/>
                <a:sym typeface="Tahoma"/>
              </a:rPr>
              <a:t> Weissman J, Besser RE. Promoting appropriate antibiotic use for pediatric patients: a social ecological framework. Semin Pediatr Infect Dis. 2004 Jan;15(1):41-51.</a:t>
            </a:r>
            <a:endParaRPr/>
          </a:p>
        </p:txBody>
      </p:sp>
    </p:spTree>
    <p:extLst>
      <p:ext uri="{BB962C8B-B14F-4D97-AF65-F5344CB8AC3E}">
        <p14:creationId xmlns:p14="http://schemas.microsoft.com/office/powerpoint/2010/main" val="584466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Shape 109"/>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10" name="Shape 110"/>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0" marR="0" lvl="0" indent="0" algn="l" rtl="0">
              <a:spcBef>
                <a:spcPts val="0"/>
              </a:spcBef>
              <a:spcAft>
                <a:spcPts val="0"/>
              </a:spcAft>
              <a:buNone/>
            </a:pPr>
            <a:r>
              <a:rPr lang="en-GB" sz="1100" b="1" i="0" u="sng" strike="noStrike" cap="none">
                <a:solidFill>
                  <a:schemeClr val="dk1"/>
                </a:solidFill>
                <a:latin typeface="Tahoma"/>
                <a:ea typeface="Tahoma"/>
                <a:cs typeface="Tahoma"/>
                <a:sym typeface="Tahoma"/>
              </a:rPr>
              <a:t>Patients/parents</a:t>
            </a:r>
            <a:r>
              <a:rPr lang="en-GB" sz="1100" b="1" i="0" u="none" strike="noStrike" cap="none">
                <a:solidFill>
                  <a:schemeClr val="dk1"/>
                </a:solidFill>
                <a:latin typeface="Tahoma"/>
                <a:ea typeface="Tahoma"/>
                <a:cs typeface="Tahoma"/>
                <a:sym typeface="Tahoma"/>
              </a:rPr>
              <a:t>:</a:t>
            </a:r>
            <a:endParaRPr/>
          </a:p>
          <a:p>
            <a:pPr marL="342900" marR="0" lvl="0" indent="-342900" algn="l" rtl="0">
              <a:spcBef>
                <a:spcPts val="330"/>
              </a:spcBef>
              <a:spcAft>
                <a:spcPts val="0"/>
              </a:spcAft>
              <a:buClr>
                <a:schemeClr val="dk1"/>
              </a:buClr>
              <a:buSzPts val="1100"/>
              <a:buFont typeface="Arial"/>
              <a:buChar char="•"/>
            </a:pPr>
            <a:r>
              <a:rPr lang="en-GB" sz="1100" b="1" i="0" u="none" strike="noStrike" cap="none">
                <a:solidFill>
                  <a:schemeClr val="dk1"/>
                </a:solidFill>
                <a:latin typeface="Tahoma"/>
                <a:ea typeface="Tahoma"/>
                <a:cs typeface="Tahoma"/>
                <a:sym typeface="Tahoma"/>
              </a:rPr>
              <a:t>Knowledge, beliefs and attitudes towards antibiotic use:</a:t>
            </a:r>
            <a:r>
              <a:rPr lang="en-GB" sz="1100" b="0" i="0" u="none" strike="noStrike" cap="none">
                <a:solidFill>
                  <a:schemeClr val="dk1"/>
                </a:solidFill>
                <a:latin typeface="Tahoma"/>
                <a:ea typeface="Tahoma"/>
                <a:cs typeface="Tahoma"/>
                <a:sym typeface="Tahoma"/>
              </a:rPr>
              <a:t> including their knowledge on the usefulness of antibiotics and their beliefs and attitudes towards previous antibiotic use.</a:t>
            </a:r>
            <a:endParaRPr sz="1100" b="1" i="0" u="none" strike="noStrike" cap="none">
              <a:solidFill>
                <a:schemeClr val="dk1"/>
              </a:solidFill>
              <a:latin typeface="Tahoma"/>
              <a:ea typeface="Tahoma"/>
              <a:cs typeface="Tahoma"/>
              <a:sym typeface="Tahoma"/>
            </a:endParaRPr>
          </a:p>
          <a:p>
            <a:pPr marL="342900" marR="0" lvl="0" indent="-342900" algn="l" rtl="0">
              <a:spcBef>
                <a:spcPts val="330"/>
              </a:spcBef>
              <a:spcAft>
                <a:spcPts val="0"/>
              </a:spcAft>
              <a:buClr>
                <a:schemeClr val="dk1"/>
              </a:buClr>
              <a:buSzPts val="1100"/>
              <a:buFont typeface="Arial"/>
              <a:buChar char="•"/>
            </a:pPr>
            <a:r>
              <a:rPr lang="en-GB" sz="1100" b="1" i="0" u="none" strike="noStrike" cap="none">
                <a:solidFill>
                  <a:schemeClr val="dk1"/>
                </a:solidFill>
                <a:latin typeface="Tahoma"/>
                <a:ea typeface="Tahoma"/>
                <a:cs typeface="Tahoma"/>
                <a:sym typeface="Tahoma"/>
              </a:rPr>
              <a:t>Expectations:</a:t>
            </a:r>
            <a:r>
              <a:rPr lang="en-GB" sz="1100" b="0" i="0" u="none" strike="noStrike" cap="none">
                <a:solidFill>
                  <a:schemeClr val="dk1"/>
                </a:solidFill>
                <a:latin typeface="Tahoma"/>
                <a:ea typeface="Tahoma"/>
                <a:cs typeface="Tahoma"/>
                <a:sym typeface="Tahoma"/>
              </a:rPr>
              <a:t> for antibiotics.</a:t>
            </a:r>
            <a:endParaRPr sz="1100" b="1" i="0" u="none" strike="noStrike" cap="none">
              <a:solidFill>
                <a:schemeClr val="dk1"/>
              </a:solidFill>
              <a:latin typeface="Tahoma"/>
              <a:ea typeface="Tahoma"/>
              <a:cs typeface="Tahoma"/>
              <a:sym typeface="Tahoma"/>
            </a:endParaRPr>
          </a:p>
          <a:p>
            <a:pPr marL="342900" marR="0" lvl="0" indent="-342900" algn="l" rtl="0">
              <a:spcBef>
                <a:spcPts val="330"/>
              </a:spcBef>
              <a:spcAft>
                <a:spcPts val="0"/>
              </a:spcAft>
              <a:buClr>
                <a:schemeClr val="dk1"/>
              </a:buClr>
              <a:buSzPts val="1100"/>
              <a:buFont typeface="Arial"/>
              <a:buChar char="•"/>
            </a:pPr>
            <a:r>
              <a:rPr lang="en-GB" sz="1100" b="1" i="0" u="none" strike="noStrike" cap="none">
                <a:solidFill>
                  <a:schemeClr val="dk1"/>
                </a:solidFill>
                <a:latin typeface="Tahoma"/>
                <a:ea typeface="Tahoma"/>
                <a:cs typeface="Tahoma"/>
                <a:sym typeface="Tahoma"/>
              </a:rPr>
              <a:t>Communication skills: </a:t>
            </a:r>
            <a:r>
              <a:rPr lang="en-GB" sz="1100" b="0" i="0" u="none" strike="noStrike" cap="none">
                <a:solidFill>
                  <a:schemeClr val="dk1"/>
                </a:solidFill>
                <a:latin typeface="Tahoma"/>
                <a:ea typeface="Tahoma"/>
                <a:cs typeface="Tahoma"/>
                <a:sym typeface="Tahoma"/>
              </a:rPr>
              <a:t>i.e. their skills of communicating with their healthcare provider.</a:t>
            </a:r>
            <a:endParaRPr/>
          </a:p>
          <a:p>
            <a:pPr marL="342900" marR="0" lvl="0" indent="-27305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r>
              <a:rPr lang="en-GB" sz="1100" b="1" i="0" u="sng" strike="noStrike" cap="none">
                <a:solidFill>
                  <a:schemeClr val="dk1"/>
                </a:solidFill>
                <a:latin typeface="Tahoma"/>
                <a:ea typeface="Tahoma"/>
                <a:cs typeface="Tahoma"/>
                <a:sym typeface="Tahoma"/>
              </a:rPr>
              <a:t>Providers</a:t>
            </a:r>
            <a:r>
              <a:rPr lang="en-GB" sz="1100" b="1" i="0" u="none" strike="noStrike" cap="none">
                <a:solidFill>
                  <a:schemeClr val="dk1"/>
                </a:solidFill>
                <a:latin typeface="Tahoma"/>
                <a:ea typeface="Tahoma"/>
                <a:cs typeface="Tahoma"/>
                <a:sym typeface="Tahoma"/>
              </a:rPr>
              <a:t>:</a:t>
            </a:r>
            <a:endParaRPr/>
          </a:p>
          <a:p>
            <a:pPr marL="342900" marR="0" lvl="0" indent="-342900" algn="l" rtl="0">
              <a:lnSpc>
                <a:spcPct val="150000"/>
              </a:lnSpc>
              <a:spcBef>
                <a:spcPts val="330"/>
              </a:spcBef>
              <a:spcAft>
                <a:spcPts val="0"/>
              </a:spcAft>
              <a:buClr>
                <a:schemeClr val="dk1"/>
              </a:buClr>
              <a:buSzPts val="1100"/>
              <a:buFont typeface="Arial"/>
              <a:buChar char="•"/>
            </a:pPr>
            <a:r>
              <a:rPr lang="en-GB" sz="1100" b="1" i="0" u="none" strike="noStrike" cap="none">
                <a:solidFill>
                  <a:schemeClr val="dk1"/>
                </a:solidFill>
                <a:latin typeface="Tahoma"/>
                <a:ea typeface="Tahoma"/>
                <a:cs typeface="Tahoma"/>
                <a:sym typeface="Tahoma"/>
              </a:rPr>
              <a:t>Knowledge, beliefs and attitudes towards antibiotic prescribing</a:t>
            </a:r>
            <a:endParaRPr/>
          </a:p>
          <a:p>
            <a:pPr marL="342900" marR="0" lvl="0" indent="-342900" algn="l" rtl="0">
              <a:lnSpc>
                <a:spcPct val="150000"/>
              </a:lnSpc>
              <a:spcBef>
                <a:spcPts val="330"/>
              </a:spcBef>
              <a:spcAft>
                <a:spcPts val="0"/>
              </a:spcAft>
              <a:buClr>
                <a:schemeClr val="dk1"/>
              </a:buClr>
              <a:buSzPts val="1100"/>
              <a:buFont typeface="Arial"/>
              <a:buChar char="•"/>
            </a:pPr>
            <a:r>
              <a:rPr lang="en-GB" sz="1100" b="1" i="0" u="none" strike="noStrike" cap="none">
                <a:solidFill>
                  <a:schemeClr val="dk1"/>
                </a:solidFill>
                <a:latin typeface="Tahoma"/>
                <a:ea typeface="Tahoma"/>
                <a:cs typeface="Tahoma"/>
                <a:sym typeface="Tahoma"/>
              </a:rPr>
              <a:t>Perceptions on patients’ demand/satisfaction: </a:t>
            </a:r>
            <a:r>
              <a:rPr lang="en-GB" sz="1100" b="0" i="0" u="none" strike="noStrike" cap="none">
                <a:solidFill>
                  <a:schemeClr val="dk1"/>
                </a:solidFill>
                <a:latin typeface="Tahoma"/>
                <a:ea typeface="Tahoma"/>
                <a:cs typeface="Tahoma"/>
                <a:sym typeface="Tahoma"/>
              </a:rPr>
              <a:t>patient</a:t>
            </a:r>
            <a:r>
              <a:rPr lang="en-GB" sz="1100" b="1" i="0" u="none" strike="noStrike" cap="none">
                <a:solidFill>
                  <a:schemeClr val="dk1"/>
                </a:solidFill>
                <a:latin typeface="Tahoma"/>
                <a:ea typeface="Tahoma"/>
                <a:cs typeface="Tahoma"/>
                <a:sym typeface="Tahoma"/>
              </a:rPr>
              <a:t> </a:t>
            </a:r>
            <a:r>
              <a:rPr lang="en-GB" sz="1100" b="0" i="0" u="none" strike="noStrike" cap="none">
                <a:solidFill>
                  <a:schemeClr val="dk1"/>
                </a:solidFill>
                <a:latin typeface="Tahoma"/>
                <a:ea typeface="Tahoma"/>
                <a:cs typeface="Tahoma"/>
                <a:sym typeface="Tahoma"/>
              </a:rPr>
              <a:t>demands for antibiotics.</a:t>
            </a:r>
            <a:endParaRPr sz="1100" b="1" i="0" u="none" strike="noStrike" cap="none">
              <a:solidFill>
                <a:schemeClr val="dk1"/>
              </a:solidFill>
              <a:latin typeface="Tahoma"/>
              <a:ea typeface="Tahoma"/>
              <a:cs typeface="Tahoma"/>
              <a:sym typeface="Tahoma"/>
            </a:endParaRPr>
          </a:p>
          <a:p>
            <a:pPr marL="342900" marR="0" lvl="0" indent="-342900" algn="l" rtl="0">
              <a:lnSpc>
                <a:spcPct val="150000"/>
              </a:lnSpc>
              <a:spcBef>
                <a:spcPts val="330"/>
              </a:spcBef>
              <a:spcAft>
                <a:spcPts val="0"/>
              </a:spcAft>
              <a:buClr>
                <a:schemeClr val="dk1"/>
              </a:buClr>
              <a:buSzPts val="1100"/>
              <a:buFont typeface="Arial"/>
              <a:buChar char="•"/>
            </a:pPr>
            <a:r>
              <a:rPr lang="en-GB" sz="1100" b="1" i="0" u="none" strike="noStrike" cap="none">
                <a:solidFill>
                  <a:schemeClr val="dk1"/>
                </a:solidFill>
                <a:latin typeface="Tahoma"/>
                <a:ea typeface="Tahoma"/>
                <a:cs typeface="Tahoma"/>
                <a:sym typeface="Tahoma"/>
              </a:rPr>
              <a:t>Diagnostic uncertainty</a:t>
            </a:r>
            <a:endParaRPr sz="1100" b="0" i="0" u="none" strike="noStrike" cap="none">
              <a:solidFill>
                <a:schemeClr val="dk1"/>
              </a:solidFill>
              <a:latin typeface="Tahoma"/>
              <a:ea typeface="Tahoma"/>
              <a:cs typeface="Tahoma"/>
              <a:sym typeface="Tahoma"/>
            </a:endParaRPr>
          </a:p>
          <a:p>
            <a:pPr marL="342900" marR="0" lvl="0" indent="-342900" algn="l" rtl="0">
              <a:lnSpc>
                <a:spcPct val="150000"/>
              </a:lnSpc>
              <a:spcBef>
                <a:spcPts val="330"/>
              </a:spcBef>
              <a:spcAft>
                <a:spcPts val="0"/>
              </a:spcAft>
              <a:buClr>
                <a:schemeClr val="dk1"/>
              </a:buClr>
              <a:buSzPts val="1100"/>
              <a:buFont typeface="Arial"/>
              <a:buChar char="•"/>
            </a:pPr>
            <a:r>
              <a:rPr lang="en-GB" sz="1100" b="1" i="0" u="none" strike="noStrike" cap="none">
                <a:solidFill>
                  <a:schemeClr val="dk1"/>
                </a:solidFill>
                <a:latin typeface="Tahoma"/>
                <a:ea typeface="Tahoma"/>
                <a:cs typeface="Tahoma"/>
                <a:sym typeface="Tahoma"/>
              </a:rPr>
              <a:t>Fear: </a:t>
            </a:r>
            <a:r>
              <a:rPr lang="en-GB" sz="1100" b="0" i="0" u="none" strike="noStrike" cap="none">
                <a:solidFill>
                  <a:schemeClr val="dk1"/>
                </a:solidFill>
                <a:latin typeface="Tahoma"/>
                <a:ea typeface="Tahoma"/>
                <a:cs typeface="Tahoma"/>
                <a:sym typeface="Tahoma"/>
              </a:rPr>
              <a:t>that patients will not return for follow-up visits.</a:t>
            </a:r>
            <a:endParaRPr sz="1100" b="1" i="0" u="none" strike="noStrike" cap="none">
              <a:solidFill>
                <a:schemeClr val="dk1"/>
              </a:solidFill>
              <a:latin typeface="Tahoma"/>
              <a:ea typeface="Tahoma"/>
              <a:cs typeface="Tahoma"/>
              <a:sym typeface="Tahoma"/>
            </a:endParaRPr>
          </a:p>
          <a:p>
            <a:pPr marL="0" marR="0" lvl="0" indent="0" algn="l" rtl="0">
              <a:spcBef>
                <a:spcPts val="330"/>
              </a:spcBef>
              <a:spcAft>
                <a:spcPts val="0"/>
              </a:spcAft>
              <a:buClr>
                <a:schemeClr val="dk1"/>
              </a:buClr>
              <a:buSzPts val="1100"/>
              <a:buFont typeface="Arial"/>
              <a:buNone/>
            </a:pPr>
            <a:endParaRPr sz="1100" b="1" i="0" u="sng" strike="noStrike" cap="none">
              <a:solidFill>
                <a:schemeClr val="dk1"/>
              </a:solidFill>
              <a:latin typeface="Tahoma"/>
              <a:ea typeface="Tahoma"/>
              <a:cs typeface="Tahoma"/>
              <a:sym typeface="Tahoma"/>
            </a:endParaRPr>
          </a:p>
          <a:p>
            <a:pPr marL="0" marR="0" lvl="0" indent="0" algn="l" rtl="0">
              <a:spcBef>
                <a:spcPts val="330"/>
              </a:spcBef>
              <a:spcAft>
                <a:spcPts val="0"/>
              </a:spcAft>
              <a:buNone/>
            </a:pPr>
            <a:r>
              <a:rPr lang="en-GB" sz="1100" b="1" i="0" u="none" strike="noStrike" cap="none">
                <a:solidFill>
                  <a:schemeClr val="lt1"/>
                </a:solidFill>
                <a:latin typeface="Tahoma"/>
                <a:ea typeface="Tahoma"/>
                <a:cs typeface="Tahoma"/>
                <a:sym typeface="Tahoma"/>
              </a:rPr>
              <a:t>Source:</a:t>
            </a:r>
            <a:r>
              <a:rPr lang="en-GB" sz="1100" b="0" i="0" u="none" strike="noStrike" cap="none">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sz="1100" b="1" i="0" u="sng" strike="noStrike" cap="none">
              <a:solidFill>
                <a:schemeClr val="dk1"/>
              </a:solidFill>
              <a:latin typeface="Tahoma"/>
              <a:ea typeface="Tahoma"/>
              <a:cs typeface="Tahoma"/>
              <a:sym typeface="Tahoma"/>
            </a:endParaRPr>
          </a:p>
        </p:txBody>
      </p:sp>
      <p:sp>
        <p:nvSpPr>
          <p:cNvPr id="111" name="Shape 111"/>
          <p:cNvSpPr txBox="1">
            <a:spLocks noGrp="1"/>
          </p:cNvSpPr>
          <p:nvPr>
            <p:ph type="sldNum" idx="12"/>
          </p:nvPr>
        </p:nvSpPr>
        <p:spPr>
          <a:xfrm>
            <a:off x="3850443" y="9430091"/>
            <a:ext cx="2945659" cy="496411"/>
          </a:xfrm>
          <a:prstGeom prst="rect">
            <a:avLst/>
          </a:prstGeom>
          <a:noFill/>
          <a:ln>
            <a:noFill/>
          </a:ln>
        </p:spPr>
        <p:txBody>
          <a:bodyPr spcFirstLastPara="1" wrap="square" lIns="91425" tIns="45700" rIns="91425" bIns="45700" anchor="t" anchorCtr="0">
            <a:noAutofit/>
          </a:bodyPr>
          <a:lstStyle/>
          <a:p>
            <a:pPr marL="0" marR="0" lvl="0" indent="0" algn="l" rtl="0">
              <a:lnSpc>
                <a:spcPct val="90000"/>
              </a:lnSpc>
              <a:spcBef>
                <a:spcPts val="0"/>
              </a:spcBef>
              <a:spcAft>
                <a:spcPts val="0"/>
              </a:spcAft>
              <a:buNone/>
            </a:pPr>
            <a:fld id="{00000000-1234-1234-1234-123412341234}" type="slidenum">
              <a:rPr lang="en-GB" sz="3200">
                <a:solidFill>
                  <a:schemeClr val="dk1"/>
                </a:solidFill>
                <a:latin typeface="Tahoma"/>
                <a:ea typeface="Tahoma"/>
                <a:cs typeface="Tahoma"/>
                <a:sym typeface="Tahoma"/>
              </a:rPr>
              <a:t>8</a:t>
            </a:fld>
            <a:endParaRPr sz="3200">
              <a:solidFill>
                <a:schemeClr val="dk1"/>
              </a:solidFill>
              <a:latin typeface="Tahoma"/>
              <a:ea typeface="Tahoma"/>
              <a:cs typeface="Tahoma"/>
              <a:sym typeface="Tahoma"/>
            </a:endParaRPr>
          </a:p>
        </p:txBody>
      </p:sp>
    </p:spTree>
    <p:extLst>
      <p:ext uri="{BB962C8B-B14F-4D97-AF65-F5344CB8AC3E}">
        <p14:creationId xmlns:p14="http://schemas.microsoft.com/office/powerpoint/2010/main" val="33939545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Shape 121"/>
          <p:cNvSpPr>
            <a:spLocks noGrp="1" noRot="1" noChangeAspect="1"/>
          </p:cNvSpPr>
          <p:nvPr>
            <p:ph type="sldImg" idx="2"/>
          </p:nvPr>
        </p:nvSpPr>
        <p:spPr>
          <a:xfrm>
            <a:off x="111125" y="569913"/>
            <a:ext cx="4502150" cy="253365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med" len="med"/>
            <a:tailEnd type="none" w="med" len="med"/>
          </a:ln>
        </p:spPr>
      </p:sp>
      <p:sp>
        <p:nvSpPr>
          <p:cNvPr id="122" name="Shape 122"/>
          <p:cNvSpPr txBox="1">
            <a:spLocks noGrp="1"/>
          </p:cNvSpPr>
          <p:nvPr>
            <p:ph type="body" idx="1"/>
          </p:nvPr>
        </p:nvSpPr>
        <p:spPr>
          <a:xfrm>
            <a:off x="734842" y="3450748"/>
            <a:ext cx="5438140" cy="5732860"/>
          </a:xfrm>
          <a:prstGeom prst="rect">
            <a:avLst/>
          </a:prstGeom>
          <a:noFill/>
          <a:ln>
            <a:noFill/>
          </a:ln>
        </p:spPr>
        <p:txBody>
          <a:bodyPr spcFirstLastPara="1" wrap="square" lIns="0" tIns="0" rIns="0" bIns="0" anchor="t" anchorCtr="0">
            <a:noAutofit/>
          </a:bodyPr>
          <a:lstStyle/>
          <a:p>
            <a:pPr marL="171450" marR="0" lvl="0" indent="-171450" algn="l" rtl="0">
              <a:spcBef>
                <a:spcPts val="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The dynamics of groups and social networks can also contribute to antibiotic use and prescribing.</a:t>
            </a:r>
            <a:endParaRPr/>
          </a:p>
          <a:p>
            <a:pPr marL="171450" marR="0" lvl="0" indent="-10160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171450" marR="0" lvl="0" indent="-171450" algn="l" rtl="0">
              <a:lnSpc>
                <a:spcPct val="100000"/>
              </a:lnSpc>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Consumers may be influenced by the opinions and advice of friends and family.</a:t>
            </a:r>
            <a:endParaRPr/>
          </a:p>
          <a:p>
            <a:pPr marL="171450" marR="0" lvl="0" indent="-101600" algn="l" rtl="0">
              <a:lnSpc>
                <a:spcPct val="100000"/>
              </a:lnSpc>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171450" marR="0" lvl="0" indent="-171450" algn="l" rtl="0">
              <a:lnSpc>
                <a:spcPct val="100000"/>
              </a:lnSpc>
              <a:spcBef>
                <a:spcPts val="330"/>
              </a:spcBef>
              <a:spcAft>
                <a:spcPts val="0"/>
              </a:spcAft>
              <a:buClr>
                <a:schemeClr val="dk1"/>
              </a:buClr>
              <a:buSzPts val="1100"/>
              <a:buFont typeface="Arial"/>
              <a:buChar char="•"/>
            </a:pPr>
            <a:r>
              <a:rPr lang="en-GB" sz="1100" b="1" i="0" u="none" strike="noStrike" cap="none">
                <a:solidFill>
                  <a:schemeClr val="dk1"/>
                </a:solidFill>
                <a:latin typeface="Tahoma"/>
                <a:ea typeface="Tahoma"/>
                <a:cs typeface="Tahoma"/>
                <a:sym typeface="Tahoma"/>
              </a:rPr>
              <a:t>Work setting: </a:t>
            </a:r>
            <a:r>
              <a:rPr lang="en-GB" sz="1100" b="0" i="0" u="none" strike="noStrike" cap="none">
                <a:solidFill>
                  <a:schemeClr val="dk1"/>
                </a:solidFill>
                <a:latin typeface="Tahoma"/>
                <a:ea typeface="Tahoma"/>
                <a:cs typeface="Tahoma"/>
                <a:sym typeface="Tahoma"/>
              </a:rPr>
              <a:t>e.g. co-workers.</a:t>
            </a:r>
            <a:endParaRPr sz="1100" b="0" i="0" u="none" strike="noStrike" cap="none">
              <a:solidFill>
                <a:schemeClr val="dk1"/>
              </a:solidFill>
              <a:latin typeface="Tahoma"/>
              <a:ea typeface="Tahoma"/>
              <a:cs typeface="Tahoma"/>
              <a:sym typeface="Tahoma"/>
            </a:endParaRPr>
          </a:p>
          <a:p>
            <a:pPr marL="171450" marR="0" lvl="0" indent="-171450" algn="l" rtl="0">
              <a:spcBef>
                <a:spcPts val="330"/>
              </a:spcBef>
              <a:spcAft>
                <a:spcPts val="0"/>
              </a:spcAft>
              <a:buClr>
                <a:schemeClr val="dk1"/>
              </a:buClr>
              <a:buSzPts val="1100"/>
              <a:buFont typeface="Arial"/>
              <a:buChar char="•"/>
            </a:pPr>
            <a:r>
              <a:rPr lang="en-GB" sz="1100" b="0" i="0" u="none" strike="noStrike" cap="none">
                <a:solidFill>
                  <a:schemeClr val="dk1"/>
                </a:solidFill>
                <a:latin typeface="Tahoma"/>
                <a:ea typeface="Tahoma"/>
                <a:cs typeface="Tahoma"/>
                <a:sym typeface="Tahoma"/>
              </a:rPr>
              <a:t>Social networks among providers in the work setting and professional organisations can influence their prescribing, as can their knowledge and perceptions of the prescribing norms of other providers in the community.</a:t>
            </a:r>
            <a:endParaRPr/>
          </a:p>
          <a:p>
            <a:pPr marL="0" marR="0" lvl="0" indent="0" algn="l" rtl="0">
              <a:spcBef>
                <a:spcPts val="330"/>
              </a:spcBef>
              <a:spcAft>
                <a:spcPts val="0"/>
              </a:spcAft>
              <a:buClr>
                <a:schemeClr val="dk1"/>
              </a:buClr>
              <a:buSzPts val="1100"/>
              <a:buFont typeface="Arial"/>
              <a:buNone/>
            </a:pPr>
            <a:endParaRPr sz="1100" b="0" i="0" u="none" strike="noStrike" cap="none">
              <a:solidFill>
                <a:schemeClr val="dk1"/>
              </a:solidFill>
              <a:latin typeface="Tahoma"/>
              <a:ea typeface="Tahoma"/>
              <a:cs typeface="Tahoma"/>
              <a:sym typeface="Tahoma"/>
            </a:endParaRPr>
          </a:p>
          <a:p>
            <a:pPr marL="0" marR="0" lvl="0" indent="0" algn="l" rtl="0">
              <a:lnSpc>
                <a:spcPct val="100000"/>
              </a:lnSpc>
              <a:spcBef>
                <a:spcPts val="330"/>
              </a:spcBef>
              <a:spcAft>
                <a:spcPts val="0"/>
              </a:spcAft>
              <a:buClr>
                <a:schemeClr val="lt1"/>
              </a:buClr>
              <a:buSzPts val="1100"/>
              <a:buFont typeface="Arial"/>
              <a:buNone/>
            </a:pPr>
            <a:r>
              <a:rPr lang="en-GB" sz="1100" b="1" i="0" u="none" strike="noStrike" cap="none">
                <a:solidFill>
                  <a:schemeClr val="lt1"/>
                </a:solidFill>
                <a:latin typeface="Tahoma"/>
                <a:ea typeface="Tahoma"/>
                <a:cs typeface="Tahoma"/>
                <a:sym typeface="Tahoma"/>
              </a:rPr>
              <a:t>Source:</a:t>
            </a:r>
            <a:r>
              <a:rPr lang="en-GB" sz="1100" b="0" i="0" u="none" strike="noStrike" cap="none">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a:p>
        </p:txBody>
      </p:sp>
    </p:spTree>
    <p:extLst>
      <p:ext uri="{BB962C8B-B14F-4D97-AF65-F5344CB8AC3E}">
        <p14:creationId xmlns:p14="http://schemas.microsoft.com/office/powerpoint/2010/main" val="27727793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5"/>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3200" b="0">
                <a:solidFill>
                  <a:schemeClr val="bg1"/>
                </a:solidFill>
                <a:latin typeface="Tahoma" pitchFamily="34" charset="0"/>
                <a:cs typeface="Tahoma" pitchFamily="34" charset="0"/>
              </a:defRPr>
            </a:lvl1pPr>
          </a:lstStyle>
          <a:p>
            <a:r>
              <a:rPr lang="nl-NL"/>
              <a:t>Klik om de stijl te bewerken</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4000" b="1">
                <a:solidFill>
                  <a:schemeClr val="bg1"/>
                </a:solidFill>
                <a:latin typeface="Tahoma" pitchFamily="34" charset="0"/>
                <a:cs typeface="Tahoma" pitchFamily="34" charset="0"/>
              </a:defRPr>
            </a:lvl1pPr>
          </a:lstStyle>
          <a:p>
            <a:r>
              <a:rPr lang="nl-NL"/>
              <a:t>Klik om de ondertitelstijl van het model te bewerken</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0"/>
            <a:ext cx="2556000" cy="365125"/>
          </a:xfrm>
        </p:spPr>
        <p:txBody>
          <a:bodyPr/>
          <a:lstStyle>
            <a:lvl1pPr>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US" dirty="0"/>
          </a:p>
        </p:txBody>
      </p:sp>
      <p:sp>
        <p:nvSpPr>
          <p:cNvPr id="3" name="Content Placeholder 2"/>
          <p:cNvSpPr>
            <a:spLocks noGrp="1"/>
          </p:cNvSpPr>
          <p:nvPr>
            <p:ph idx="1"/>
          </p:nvPr>
        </p:nvSpPr>
        <p:spPr/>
        <p:txBody>
          <a:bodyPr/>
          <a:lstStyle>
            <a:lvl1pPr>
              <a:lnSpc>
                <a:spcPct val="90000"/>
              </a:lnSpc>
              <a:spcBef>
                <a:spcPts val="300"/>
              </a:spcBef>
              <a:spcAft>
                <a:spcPts val="600"/>
              </a:spcAft>
              <a:defRPr sz="2400"/>
            </a:lvl1pPr>
            <a:lvl2pPr marL="269861" indent="-269861">
              <a:lnSpc>
                <a:spcPct val="90000"/>
              </a:lnSpc>
              <a:spcBef>
                <a:spcPts val="300"/>
              </a:spcBef>
              <a:spcAft>
                <a:spcPts val="600"/>
              </a:spcAft>
              <a:buFont typeface="Arial" pitchFamily="34" charset="0"/>
              <a:buChar char="•"/>
              <a:tabLst>
                <a:tab pos="269861" algn="l"/>
              </a:tabLst>
              <a:defRPr sz="2400">
                <a:latin typeface="Tahoma" pitchFamily="34" charset="0"/>
                <a:cs typeface="Tahoma" pitchFamily="34" charset="0"/>
              </a:defRPr>
            </a:lvl2pPr>
            <a:lvl3pPr marL="541312" indent="-271449">
              <a:lnSpc>
                <a:spcPct val="90000"/>
              </a:lnSpc>
              <a:spcBef>
                <a:spcPts val="300"/>
              </a:spcBef>
              <a:spcAft>
                <a:spcPts val="600"/>
              </a:spcAft>
              <a:buFont typeface="Arial" panose="020B0604020202020204" pitchFamily="34" charset="0"/>
              <a:buChar char="•"/>
              <a:tabLst>
                <a:tab pos="541312" algn="l"/>
              </a:tabLst>
              <a:defRPr sz="2000">
                <a:latin typeface="Tahoma" pitchFamily="34" charset="0"/>
                <a:cs typeface="Tahoma" pitchFamily="34" charset="0"/>
              </a:defRPr>
            </a:lvl3pPr>
            <a:lvl5pPr>
              <a:buNone/>
              <a:defRPr/>
            </a:lvl5pPr>
          </a:lstStyle>
          <a:p>
            <a:pPr lvl="0"/>
            <a:r>
              <a:rPr lang="nl-NL" dirty="0"/>
              <a:t>Tekststijl van het model bewerken</a:t>
            </a:r>
          </a:p>
          <a:p>
            <a:pPr lvl="1"/>
            <a:r>
              <a:rPr lang="nl-NL" dirty="0"/>
              <a:t>Tweede niveau</a:t>
            </a:r>
          </a:p>
          <a:p>
            <a:pPr lvl="2"/>
            <a:r>
              <a:rPr lang="nl-NL" dirty="0"/>
              <a:t>Derde niveau</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ectiekop">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de stijl te bewerken</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1828073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609600" y="228600"/>
            <a:ext cx="10972800" cy="914400"/>
          </a:xfrm>
          <a:prstGeom prst="rect">
            <a:avLst/>
          </a:prstGeom>
          <a:noFill/>
          <a:ln>
            <a:noFill/>
          </a:ln>
        </p:spPr>
        <p:txBody>
          <a:bodyPr spcFirstLastPara="1" wrap="square" lIns="91425" tIns="91425" rIns="91425" bIns="91425" anchor="ctr" anchorCtr="0"/>
          <a:lstStyle>
            <a:lvl1pPr marR="0" lvl="0"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1pPr>
            <a:lvl2pPr marR="0" lvl="1"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2pPr>
            <a:lvl3pPr marR="0" lvl="2"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3pPr>
            <a:lvl4pPr marR="0" lvl="3"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4pPr>
            <a:lvl5pPr marR="0" lvl="4"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5pPr>
            <a:lvl6pPr marR="0" lvl="5"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6pPr>
            <a:lvl7pPr marR="0" lvl="6"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7pPr>
            <a:lvl8pPr marR="0" lvl="7"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8pPr>
            <a:lvl9pPr marR="0" lvl="8"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9pPr>
          </a:lstStyle>
          <a:p>
            <a:endParaRPr/>
          </a:p>
        </p:txBody>
      </p:sp>
      <p:sp>
        <p:nvSpPr>
          <p:cNvPr id="22" name="Shape 22"/>
          <p:cNvSpPr txBox="1">
            <a:spLocks noGrp="1"/>
          </p:cNvSpPr>
          <p:nvPr>
            <p:ph type="body" idx="1"/>
          </p:nvPr>
        </p:nvSpPr>
        <p:spPr>
          <a:xfrm>
            <a:off x="609600" y="1285875"/>
            <a:ext cx="5386917" cy="685800"/>
          </a:xfrm>
          <a:prstGeom prst="rect">
            <a:avLst/>
          </a:prstGeom>
          <a:noFill/>
          <a:ln>
            <a:noFill/>
          </a:ln>
        </p:spPr>
        <p:txBody>
          <a:bodyPr spcFirstLastPara="1" wrap="square" lIns="91425" tIns="91425" rIns="91425" bIns="91425" anchor="b" anchorCtr="0"/>
          <a:lstStyle>
            <a:lvl1pPr marL="457200" marR="0" lvl="0" indent="-228600" algn="l" rtl="0">
              <a:lnSpc>
                <a:spcPct val="108333"/>
              </a:lnSpc>
              <a:spcBef>
                <a:spcPts val="300"/>
              </a:spcBef>
              <a:spcAft>
                <a:spcPts val="0"/>
              </a:spcAft>
              <a:buClr>
                <a:schemeClr val="accent2"/>
              </a:buClr>
              <a:buSzPts val="2400"/>
              <a:buFont typeface="Noto Sans Symbols"/>
              <a:buNone/>
              <a:defRPr sz="2400" b="1" i="0" u="none" strike="noStrike" cap="none">
                <a:solidFill>
                  <a:schemeClr val="accent2"/>
                </a:solidFill>
                <a:latin typeface="Tahoma"/>
                <a:ea typeface="Tahoma"/>
                <a:cs typeface="Tahoma"/>
                <a:sym typeface="Tahoma"/>
              </a:defRPr>
            </a:lvl1pPr>
            <a:lvl2pPr marL="914400" marR="0" lvl="1" indent="-228600" algn="l" rtl="0">
              <a:lnSpc>
                <a:spcPct val="90000"/>
              </a:lnSpc>
              <a:spcBef>
                <a:spcPts val="600"/>
              </a:spcBef>
              <a:spcAft>
                <a:spcPts val="0"/>
              </a:spcAft>
              <a:buClr>
                <a:schemeClr val="dk1"/>
              </a:buClr>
              <a:buSzPts val="2000"/>
              <a:buFont typeface="Tahoma"/>
              <a:buNone/>
              <a:defRPr sz="2000" b="1" i="0" u="none" strike="noStrike" cap="none">
                <a:solidFill>
                  <a:schemeClr val="dk1"/>
                </a:solidFill>
                <a:latin typeface="Tahoma"/>
                <a:ea typeface="Tahoma"/>
                <a:cs typeface="Tahoma"/>
                <a:sym typeface="Tahoma"/>
              </a:defRPr>
            </a:lvl2pPr>
            <a:lvl3pPr marL="1371600" marR="0" lvl="2" indent="-228600" algn="l" rtl="0">
              <a:spcBef>
                <a:spcPts val="500"/>
              </a:spcBef>
              <a:spcAft>
                <a:spcPts val="0"/>
              </a:spcAft>
              <a:buClr>
                <a:schemeClr val="dk1"/>
              </a:buClr>
              <a:buSzPts val="1800"/>
              <a:buFont typeface="Tahoma"/>
              <a:buNone/>
              <a:defRPr sz="1800" b="1" i="0" u="none" strike="noStrike" cap="none">
                <a:solidFill>
                  <a:schemeClr val="dk1"/>
                </a:solidFill>
                <a:latin typeface="Tahoma"/>
                <a:ea typeface="Tahoma"/>
                <a:cs typeface="Tahoma"/>
                <a:sym typeface="Tahoma"/>
              </a:defRPr>
            </a:lvl3pPr>
            <a:lvl4pPr marL="1828800" marR="0" lvl="3" indent="-228600" algn="l" rtl="0">
              <a:spcBef>
                <a:spcPts val="320"/>
              </a:spcBef>
              <a:spcAft>
                <a:spcPts val="0"/>
              </a:spcAft>
              <a:buClr>
                <a:schemeClr val="dk1"/>
              </a:buClr>
              <a:buSzPts val="1600"/>
              <a:buFont typeface="Tahoma"/>
              <a:buNone/>
              <a:defRPr sz="1600" b="1" i="0" u="none" strike="noStrike" cap="none">
                <a:solidFill>
                  <a:schemeClr val="dk1"/>
                </a:solidFill>
                <a:latin typeface="Tahoma"/>
                <a:ea typeface="Tahoma"/>
                <a:cs typeface="Tahoma"/>
                <a:sym typeface="Tahoma"/>
              </a:defRPr>
            </a:lvl4pPr>
            <a:lvl5pPr marL="2286000" marR="0" lvl="4" indent="-228600" algn="l" rtl="0">
              <a:spcBef>
                <a:spcPts val="320"/>
              </a:spcBef>
              <a:spcAft>
                <a:spcPts val="0"/>
              </a:spcAft>
              <a:buClr>
                <a:schemeClr val="dk1"/>
              </a:buClr>
              <a:buSzPts val="1600"/>
              <a:buFont typeface="Tahoma"/>
              <a:buNone/>
              <a:defRPr sz="1600" b="1" i="0" u="none" strike="noStrike" cap="none">
                <a:solidFill>
                  <a:schemeClr val="dk1"/>
                </a:solidFill>
                <a:latin typeface="Tahoma"/>
                <a:ea typeface="Tahoma"/>
                <a:cs typeface="Tahoma"/>
                <a:sym typeface="Tahoma"/>
              </a:defRPr>
            </a:lvl5pPr>
            <a:lvl6pPr marL="2743200" marR="0" lvl="5"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6pPr>
            <a:lvl7pPr marL="3200400" marR="0" lvl="6"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7pPr>
            <a:lvl8pPr marL="3657600" marR="0" lvl="7"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8pPr>
            <a:lvl9pPr marL="4114800" marR="0" lvl="8"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9pPr>
          </a:lstStyle>
          <a:p>
            <a:endParaRPr/>
          </a:p>
        </p:txBody>
      </p:sp>
      <p:sp>
        <p:nvSpPr>
          <p:cNvPr id="23" name="Shape 23"/>
          <p:cNvSpPr txBox="1">
            <a:spLocks noGrp="1"/>
          </p:cNvSpPr>
          <p:nvPr>
            <p:ph type="body" idx="2"/>
          </p:nvPr>
        </p:nvSpPr>
        <p:spPr>
          <a:xfrm>
            <a:off x="6197601" y="1295400"/>
            <a:ext cx="5389033" cy="685800"/>
          </a:xfrm>
          <a:prstGeom prst="rect">
            <a:avLst/>
          </a:prstGeom>
          <a:noFill/>
          <a:ln>
            <a:noFill/>
          </a:ln>
        </p:spPr>
        <p:txBody>
          <a:bodyPr spcFirstLastPara="1" wrap="square" lIns="91425" tIns="91425" rIns="91425" bIns="91425" anchor="b" anchorCtr="0"/>
          <a:lstStyle>
            <a:lvl1pPr marL="457200" marR="0" lvl="0" indent="-228600" algn="l" rtl="0">
              <a:lnSpc>
                <a:spcPct val="108333"/>
              </a:lnSpc>
              <a:spcBef>
                <a:spcPts val="300"/>
              </a:spcBef>
              <a:spcAft>
                <a:spcPts val="0"/>
              </a:spcAft>
              <a:buClr>
                <a:schemeClr val="accent2"/>
              </a:buClr>
              <a:buSzPts val="2400"/>
              <a:buFont typeface="Noto Sans Symbols"/>
              <a:buNone/>
              <a:defRPr sz="2400" b="1" i="0" u="none" strike="noStrike" cap="none">
                <a:solidFill>
                  <a:schemeClr val="accent2"/>
                </a:solidFill>
                <a:latin typeface="Tahoma"/>
                <a:ea typeface="Tahoma"/>
                <a:cs typeface="Tahoma"/>
                <a:sym typeface="Tahoma"/>
              </a:defRPr>
            </a:lvl1pPr>
            <a:lvl2pPr marL="914400" marR="0" lvl="1" indent="-228600" algn="l" rtl="0">
              <a:lnSpc>
                <a:spcPct val="90000"/>
              </a:lnSpc>
              <a:spcBef>
                <a:spcPts val="600"/>
              </a:spcBef>
              <a:spcAft>
                <a:spcPts val="0"/>
              </a:spcAft>
              <a:buClr>
                <a:schemeClr val="dk1"/>
              </a:buClr>
              <a:buSzPts val="2000"/>
              <a:buFont typeface="Tahoma"/>
              <a:buNone/>
              <a:defRPr sz="2000" b="1" i="0" u="none" strike="noStrike" cap="none">
                <a:solidFill>
                  <a:schemeClr val="dk1"/>
                </a:solidFill>
                <a:latin typeface="Tahoma"/>
                <a:ea typeface="Tahoma"/>
                <a:cs typeface="Tahoma"/>
                <a:sym typeface="Tahoma"/>
              </a:defRPr>
            </a:lvl2pPr>
            <a:lvl3pPr marL="1371600" marR="0" lvl="2" indent="-228600" algn="l" rtl="0">
              <a:spcBef>
                <a:spcPts val="500"/>
              </a:spcBef>
              <a:spcAft>
                <a:spcPts val="0"/>
              </a:spcAft>
              <a:buClr>
                <a:schemeClr val="dk1"/>
              </a:buClr>
              <a:buSzPts val="1800"/>
              <a:buFont typeface="Tahoma"/>
              <a:buNone/>
              <a:defRPr sz="1800" b="1" i="0" u="none" strike="noStrike" cap="none">
                <a:solidFill>
                  <a:schemeClr val="dk1"/>
                </a:solidFill>
                <a:latin typeface="Tahoma"/>
                <a:ea typeface="Tahoma"/>
                <a:cs typeface="Tahoma"/>
                <a:sym typeface="Tahoma"/>
              </a:defRPr>
            </a:lvl3pPr>
            <a:lvl4pPr marL="1828800" marR="0" lvl="3" indent="-228600" algn="l" rtl="0">
              <a:spcBef>
                <a:spcPts val="320"/>
              </a:spcBef>
              <a:spcAft>
                <a:spcPts val="0"/>
              </a:spcAft>
              <a:buClr>
                <a:schemeClr val="dk1"/>
              </a:buClr>
              <a:buSzPts val="1600"/>
              <a:buFont typeface="Tahoma"/>
              <a:buNone/>
              <a:defRPr sz="1600" b="1" i="0" u="none" strike="noStrike" cap="none">
                <a:solidFill>
                  <a:schemeClr val="dk1"/>
                </a:solidFill>
                <a:latin typeface="Tahoma"/>
                <a:ea typeface="Tahoma"/>
                <a:cs typeface="Tahoma"/>
                <a:sym typeface="Tahoma"/>
              </a:defRPr>
            </a:lvl4pPr>
            <a:lvl5pPr marL="2286000" marR="0" lvl="4" indent="-228600" algn="l" rtl="0">
              <a:spcBef>
                <a:spcPts val="320"/>
              </a:spcBef>
              <a:spcAft>
                <a:spcPts val="0"/>
              </a:spcAft>
              <a:buClr>
                <a:schemeClr val="dk1"/>
              </a:buClr>
              <a:buSzPts val="1600"/>
              <a:buFont typeface="Tahoma"/>
              <a:buNone/>
              <a:defRPr sz="1600" b="1" i="0" u="none" strike="noStrike" cap="none">
                <a:solidFill>
                  <a:schemeClr val="dk1"/>
                </a:solidFill>
                <a:latin typeface="Tahoma"/>
                <a:ea typeface="Tahoma"/>
                <a:cs typeface="Tahoma"/>
                <a:sym typeface="Tahoma"/>
              </a:defRPr>
            </a:lvl5pPr>
            <a:lvl6pPr marL="2743200" marR="0" lvl="5"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6pPr>
            <a:lvl7pPr marL="3200400" marR="0" lvl="6"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7pPr>
            <a:lvl8pPr marL="3657600" marR="0" lvl="7"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8pPr>
            <a:lvl9pPr marL="4114800" marR="0" lvl="8"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9pPr>
          </a:lstStyle>
          <a:p>
            <a:endParaRPr/>
          </a:p>
        </p:txBody>
      </p:sp>
      <p:sp>
        <p:nvSpPr>
          <p:cNvPr id="24" name="Shape 24"/>
          <p:cNvSpPr txBox="1">
            <a:spLocks noGrp="1"/>
          </p:cNvSpPr>
          <p:nvPr>
            <p:ph type="dt" idx="10"/>
          </p:nvPr>
        </p:nvSpPr>
        <p:spPr>
          <a:xfrm>
            <a:off x="8534400" y="6356350"/>
            <a:ext cx="3052064" cy="365760"/>
          </a:xfrm>
          <a:prstGeom prst="rect">
            <a:avLst/>
          </a:prstGeom>
          <a:noFill/>
          <a:ln>
            <a:noFill/>
          </a:ln>
        </p:spPr>
        <p:txBody>
          <a:bodyPr spcFirstLastPara="1" wrap="square" lIns="91425" tIns="91425" rIns="91425" bIns="91425" anchor="t" anchorCtr="0"/>
          <a:lstStyle>
            <a:lvl1pPr marR="0" lvl="0" algn="l" rtl="0">
              <a:lnSpc>
                <a:spcPct val="90000"/>
              </a:lnSpc>
              <a:spcBef>
                <a:spcPts val="0"/>
              </a:spcBef>
              <a:spcAft>
                <a:spcPts val="0"/>
              </a:spcAft>
              <a:buSzPts val="1400"/>
              <a:buNone/>
              <a:defRPr sz="3200">
                <a:solidFill>
                  <a:schemeClr val="dk1"/>
                </a:solidFill>
                <a:latin typeface="Tahoma"/>
                <a:ea typeface="Tahoma"/>
                <a:cs typeface="Tahoma"/>
                <a:sym typeface="Tahoma"/>
              </a:defRPr>
            </a:lvl1pPr>
            <a:lvl2pPr marR="0" lvl="1"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2pPr>
            <a:lvl3pPr marR="0" lvl="2"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3pPr>
            <a:lvl4pPr marR="0" lvl="3"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4pPr>
            <a:lvl5pPr marR="0" lvl="4"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5pPr>
            <a:lvl6pPr marR="0" lvl="5" algn="l" rtl="0">
              <a:spcBef>
                <a:spcPts val="0"/>
              </a:spcBef>
              <a:spcAft>
                <a:spcPts val="0"/>
              </a:spcAft>
              <a:buSzPts val="1400"/>
              <a:buNone/>
              <a:defRPr sz="3200" b="0" i="0" u="none" strike="noStrike" cap="none">
                <a:solidFill>
                  <a:schemeClr val="dk1"/>
                </a:solidFill>
                <a:latin typeface="Tahoma"/>
                <a:ea typeface="Tahoma"/>
                <a:cs typeface="Tahoma"/>
                <a:sym typeface="Tahoma"/>
              </a:defRPr>
            </a:lvl6pPr>
            <a:lvl7pPr marR="0" lvl="6" algn="l" rtl="0">
              <a:spcBef>
                <a:spcPts val="0"/>
              </a:spcBef>
              <a:spcAft>
                <a:spcPts val="0"/>
              </a:spcAft>
              <a:buSzPts val="1400"/>
              <a:buNone/>
              <a:defRPr sz="3200" b="0" i="0" u="none" strike="noStrike" cap="none">
                <a:solidFill>
                  <a:schemeClr val="dk1"/>
                </a:solidFill>
                <a:latin typeface="Tahoma"/>
                <a:ea typeface="Tahoma"/>
                <a:cs typeface="Tahoma"/>
                <a:sym typeface="Tahoma"/>
              </a:defRPr>
            </a:lvl7pPr>
            <a:lvl8pPr marR="0" lvl="7" algn="l" rtl="0">
              <a:spcBef>
                <a:spcPts val="0"/>
              </a:spcBef>
              <a:spcAft>
                <a:spcPts val="0"/>
              </a:spcAft>
              <a:buSzPts val="1400"/>
              <a:buNone/>
              <a:defRPr sz="3200" b="0" i="0" u="none" strike="noStrike" cap="none">
                <a:solidFill>
                  <a:schemeClr val="dk1"/>
                </a:solidFill>
                <a:latin typeface="Tahoma"/>
                <a:ea typeface="Tahoma"/>
                <a:cs typeface="Tahoma"/>
                <a:sym typeface="Tahoma"/>
              </a:defRPr>
            </a:lvl8pPr>
            <a:lvl9pPr marR="0" lvl="8" algn="l" rtl="0">
              <a:spcBef>
                <a:spcPts val="0"/>
              </a:spcBef>
              <a:spcAft>
                <a:spcPts val="0"/>
              </a:spcAft>
              <a:buSzPts val="1400"/>
              <a:buNone/>
              <a:defRPr sz="3200" b="0" i="0" u="none" strike="noStrike" cap="none">
                <a:solidFill>
                  <a:schemeClr val="dk1"/>
                </a:solidFill>
                <a:latin typeface="Tahoma"/>
                <a:ea typeface="Tahoma"/>
                <a:cs typeface="Tahoma"/>
                <a:sym typeface="Tahoma"/>
              </a:defRPr>
            </a:lvl9pPr>
          </a:lstStyle>
          <a:p>
            <a:endParaRPr/>
          </a:p>
        </p:txBody>
      </p:sp>
      <p:sp>
        <p:nvSpPr>
          <p:cNvPr id="25" name="Shape 25"/>
          <p:cNvSpPr txBox="1">
            <a:spLocks noGrp="1"/>
          </p:cNvSpPr>
          <p:nvPr>
            <p:ph type="ftr" idx="11"/>
          </p:nvPr>
        </p:nvSpPr>
        <p:spPr>
          <a:xfrm>
            <a:off x="3864864" y="6356350"/>
            <a:ext cx="4673600" cy="365760"/>
          </a:xfrm>
          <a:prstGeom prst="rect">
            <a:avLst/>
          </a:prstGeom>
          <a:noFill/>
          <a:ln>
            <a:noFill/>
          </a:ln>
        </p:spPr>
        <p:txBody>
          <a:bodyPr spcFirstLastPara="1" wrap="square" lIns="91425" tIns="91425" rIns="91425" bIns="91425" anchor="t" anchorCtr="0"/>
          <a:lstStyle>
            <a:lvl1pPr marR="0" lvl="0" algn="l" rtl="0">
              <a:lnSpc>
                <a:spcPct val="90000"/>
              </a:lnSpc>
              <a:spcBef>
                <a:spcPts val="0"/>
              </a:spcBef>
              <a:spcAft>
                <a:spcPts val="0"/>
              </a:spcAft>
              <a:buSzPts val="1400"/>
              <a:buNone/>
              <a:defRPr sz="3200">
                <a:solidFill>
                  <a:schemeClr val="dk1"/>
                </a:solidFill>
                <a:latin typeface="Tahoma"/>
                <a:ea typeface="Tahoma"/>
                <a:cs typeface="Tahoma"/>
                <a:sym typeface="Tahoma"/>
              </a:defRPr>
            </a:lvl1pPr>
            <a:lvl2pPr marR="0" lvl="1"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2pPr>
            <a:lvl3pPr marR="0" lvl="2"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3pPr>
            <a:lvl4pPr marR="0" lvl="3"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4pPr>
            <a:lvl5pPr marR="0" lvl="4"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5pPr>
            <a:lvl6pPr marR="0" lvl="5" algn="l" rtl="0">
              <a:spcBef>
                <a:spcPts val="0"/>
              </a:spcBef>
              <a:spcAft>
                <a:spcPts val="0"/>
              </a:spcAft>
              <a:buSzPts val="1400"/>
              <a:buNone/>
              <a:defRPr sz="3200" b="0" i="0" u="none" strike="noStrike" cap="none">
                <a:solidFill>
                  <a:schemeClr val="dk1"/>
                </a:solidFill>
                <a:latin typeface="Tahoma"/>
                <a:ea typeface="Tahoma"/>
                <a:cs typeface="Tahoma"/>
                <a:sym typeface="Tahoma"/>
              </a:defRPr>
            </a:lvl6pPr>
            <a:lvl7pPr marR="0" lvl="6" algn="l" rtl="0">
              <a:spcBef>
                <a:spcPts val="0"/>
              </a:spcBef>
              <a:spcAft>
                <a:spcPts val="0"/>
              </a:spcAft>
              <a:buSzPts val="1400"/>
              <a:buNone/>
              <a:defRPr sz="3200" b="0" i="0" u="none" strike="noStrike" cap="none">
                <a:solidFill>
                  <a:schemeClr val="dk1"/>
                </a:solidFill>
                <a:latin typeface="Tahoma"/>
                <a:ea typeface="Tahoma"/>
                <a:cs typeface="Tahoma"/>
                <a:sym typeface="Tahoma"/>
              </a:defRPr>
            </a:lvl7pPr>
            <a:lvl8pPr marR="0" lvl="7" algn="l" rtl="0">
              <a:spcBef>
                <a:spcPts val="0"/>
              </a:spcBef>
              <a:spcAft>
                <a:spcPts val="0"/>
              </a:spcAft>
              <a:buSzPts val="1400"/>
              <a:buNone/>
              <a:defRPr sz="3200" b="0" i="0" u="none" strike="noStrike" cap="none">
                <a:solidFill>
                  <a:schemeClr val="dk1"/>
                </a:solidFill>
                <a:latin typeface="Tahoma"/>
                <a:ea typeface="Tahoma"/>
                <a:cs typeface="Tahoma"/>
                <a:sym typeface="Tahoma"/>
              </a:defRPr>
            </a:lvl8pPr>
            <a:lvl9pPr marR="0" lvl="8" algn="l" rtl="0">
              <a:spcBef>
                <a:spcPts val="0"/>
              </a:spcBef>
              <a:spcAft>
                <a:spcPts val="0"/>
              </a:spcAft>
              <a:buSzPts val="1400"/>
              <a:buNone/>
              <a:defRPr sz="3200" b="0" i="0" u="none" strike="noStrike" cap="none">
                <a:solidFill>
                  <a:schemeClr val="dk1"/>
                </a:solidFill>
                <a:latin typeface="Tahoma"/>
                <a:ea typeface="Tahoma"/>
                <a:cs typeface="Tahoma"/>
                <a:sym typeface="Tahoma"/>
              </a:defRPr>
            </a:lvl9pPr>
          </a:lstStyle>
          <a:p>
            <a:endParaRPr/>
          </a:p>
        </p:txBody>
      </p:sp>
      <p:sp>
        <p:nvSpPr>
          <p:cNvPr id="26" name="Shape 26"/>
          <p:cNvSpPr txBox="1">
            <a:spLocks noGrp="1"/>
          </p:cNvSpPr>
          <p:nvPr>
            <p:ph type="sldNum" idx="12"/>
          </p:nvPr>
        </p:nvSpPr>
        <p:spPr>
          <a:xfrm>
            <a:off x="11442701" y="6564313"/>
            <a:ext cx="615951" cy="284162"/>
          </a:xfrm>
          <a:prstGeom prst="rect">
            <a:avLst/>
          </a:prstGeom>
          <a:noFill/>
          <a:ln>
            <a:noFill/>
          </a:ln>
        </p:spPr>
        <p:txBody>
          <a:bodyPr spcFirstLastPara="1" wrap="square" lIns="0" tIns="0" rIns="0" bIns="0" anchor="t" anchorCtr="0">
            <a:noAutofit/>
          </a:bodyPr>
          <a:lstStyle>
            <a:lvl1pPr marL="0" marR="0" lvl="0" indent="0" algn="r" rtl="0">
              <a:lnSpc>
                <a:spcPct val="100000"/>
              </a:lnSpc>
              <a:spcBef>
                <a:spcPts val="0"/>
              </a:spcBef>
              <a:spcAft>
                <a:spcPts val="0"/>
              </a:spcAft>
              <a:buNone/>
              <a:defRPr sz="1200">
                <a:solidFill>
                  <a:schemeClr val="lt1"/>
                </a:solidFill>
                <a:latin typeface="Tahoma"/>
                <a:ea typeface="Tahoma"/>
                <a:cs typeface="Tahoma"/>
                <a:sym typeface="Tahoma"/>
              </a:defRPr>
            </a:lvl1pPr>
            <a:lvl2pPr marL="0" marR="0" lvl="1" indent="0" algn="r" rtl="0">
              <a:lnSpc>
                <a:spcPct val="100000"/>
              </a:lnSpc>
              <a:spcBef>
                <a:spcPts val="0"/>
              </a:spcBef>
              <a:spcAft>
                <a:spcPts val="0"/>
              </a:spcAft>
              <a:buNone/>
              <a:defRPr sz="1200">
                <a:solidFill>
                  <a:schemeClr val="lt1"/>
                </a:solidFill>
                <a:latin typeface="Tahoma"/>
                <a:ea typeface="Tahoma"/>
                <a:cs typeface="Tahoma"/>
                <a:sym typeface="Tahoma"/>
              </a:defRPr>
            </a:lvl2pPr>
            <a:lvl3pPr marL="0" marR="0" lvl="2" indent="0" algn="r" rtl="0">
              <a:lnSpc>
                <a:spcPct val="100000"/>
              </a:lnSpc>
              <a:spcBef>
                <a:spcPts val="0"/>
              </a:spcBef>
              <a:spcAft>
                <a:spcPts val="0"/>
              </a:spcAft>
              <a:buNone/>
              <a:defRPr sz="1200">
                <a:solidFill>
                  <a:schemeClr val="lt1"/>
                </a:solidFill>
                <a:latin typeface="Tahoma"/>
                <a:ea typeface="Tahoma"/>
                <a:cs typeface="Tahoma"/>
                <a:sym typeface="Tahoma"/>
              </a:defRPr>
            </a:lvl3pPr>
            <a:lvl4pPr marL="0" marR="0" lvl="3" indent="0" algn="r" rtl="0">
              <a:lnSpc>
                <a:spcPct val="100000"/>
              </a:lnSpc>
              <a:spcBef>
                <a:spcPts val="0"/>
              </a:spcBef>
              <a:spcAft>
                <a:spcPts val="0"/>
              </a:spcAft>
              <a:buNone/>
              <a:defRPr sz="1200">
                <a:solidFill>
                  <a:schemeClr val="lt1"/>
                </a:solidFill>
                <a:latin typeface="Tahoma"/>
                <a:ea typeface="Tahoma"/>
                <a:cs typeface="Tahoma"/>
                <a:sym typeface="Tahoma"/>
              </a:defRPr>
            </a:lvl4pPr>
            <a:lvl5pPr marL="0" marR="0" lvl="4" indent="0" algn="r" rtl="0">
              <a:lnSpc>
                <a:spcPct val="100000"/>
              </a:lnSpc>
              <a:spcBef>
                <a:spcPts val="0"/>
              </a:spcBef>
              <a:spcAft>
                <a:spcPts val="0"/>
              </a:spcAft>
              <a:buNone/>
              <a:defRPr sz="1200">
                <a:solidFill>
                  <a:schemeClr val="lt1"/>
                </a:solidFill>
                <a:latin typeface="Tahoma"/>
                <a:ea typeface="Tahoma"/>
                <a:cs typeface="Tahoma"/>
                <a:sym typeface="Tahoma"/>
              </a:defRPr>
            </a:lvl5pPr>
            <a:lvl6pPr marL="0" marR="0" lvl="5" indent="0" algn="r" rtl="0">
              <a:lnSpc>
                <a:spcPct val="100000"/>
              </a:lnSpc>
              <a:spcBef>
                <a:spcPts val="0"/>
              </a:spcBef>
              <a:spcAft>
                <a:spcPts val="0"/>
              </a:spcAft>
              <a:buNone/>
              <a:defRPr sz="1200">
                <a:solidFill>
                  <a:schemeClr val="lt1"/>
                </a:solidFill>
                <a:latin typeface="Tahoma"/>
                <a:ea typeface="Tahoma"/>
                <a:cs typeface="Tahoma"/>
                <a:sym typeface="Tahoma"/>
              </a:defRPr>
            </a:lvl6pPr>
            <a:lvl7pPr marL="0" marR="0" lvl="6" indent="0" algn="r" rtl="0">
              <a:lnSpc>
                <a:spcPct val="100000"/>
              </a:lnSpc>
              <a:spcBef>
                <a:spcPts val="0"/>
              </a:spcBef>
              <a:spcAft>
                <a:spcPts val="0"/>
              </a:spcAft>
              <a:buNone/>
              <a:defRPr sz="1200">
                <a:solidFill>
                  <a:schemeClr val="lt1"/>
                </a:solidFill>
                <a:latin typeface="Tahoma"/>
                <a:ea typeface="Tahoma"/>
                <a:cs typeface="Tahoma"/>
                <a:sym typeface="Tahoma"/>
              </a:defRPr>
            </a:lvl7pPr>
            <a:lvl8pPr marL="0" marR="0" lvl="7" indent="0" algn="r" rtl="0">
              <a:lnSpc>
                <a:spcPct val="100000"/>
              </a:lnSpc>
              <a:spcBef>
                <a:spcPts val="0"/>
              </a:spcBef>
              <a:spcAft>
                <a:spcPts val="0"/>
              </a:spcAft>
              <a:buNone/>
              <a:defRPr sz="1200">
                <a:solidFill>
                  <a:schemeClr val="lt1"/>
                </a:solidFill>
                <a:latin typeface="Tahoma"/>
                <a:ea typeface="Tahoma"/>
                <a:cs typeface="Tahoma"/>
                <a:sym typeface="Tahoma"/>
              </a:defRPr>
            </a:lvl8pPr>
            <a:lvl9pPr marL="0" marR="0" lvl="8" indent="0" algn="r" rtl="0">
              <a:lnSpc>
                <a:spcPct val="100000"/>
              </a:lnSpc>
              <a:spcBef>
                <a:spcPts val="0"/>
              </a:spcBef>
              <a:spcAft>
                <a:spcPts val="0"/>
              </a:spcAft>
              <a:buNone/>
              <a:defRPr sz="1200">
                <a:solidFill>
                  <a:schemeClr val="lt1"/>
                </a:solidFill>
                <a:latin typeface="Tahoma"/>
                <a:ea typeface="Tahoma"/>
                <a:cs typeface="Tahoma"/>
                <a:sym typeface="Tahoma"/>
              </a:defRPr>
            </a:lvl9pPr>
          </a:lstStyle>
          <a:p>
            <a:fld id="{00000000-1234-1234-1234-123412341234}" type="slidenum">
              <a:rPr lang="en-GB" smtClean="0"/>
              <a:pPr/>
              <a:t>‹nr.›</a:t>
            </a:fld>
            <a:endParaRPr lang="en-GB"/>
          </a:p>
        </p:txBody>
      </p:sp>
      <p:sp>
        <p:nvSpPr>
          <p:cNvPr id="27" name="Shape 27"/>
          <p:cNvSpPr txBox="1">
            <a:spLocks noGrp="1"/>
          </p:cNvSpPr>
          <p:nvPr>
            <p:ph type="body" idx="3"/>
          </p:nvPr>
        </p:nvSpPr>
        <p:spPr>
          <a:xfrm>
            <a:off x="609600" y="2133600"/>
            <a:ext cx="5384800" cy="4038600"/>
          </a:xfrm>
          <a:prstGeom prst="rect">
            <a:avLst/>
          </a:prstGeom>
          <a:noFill/>
          <a:ln>
            <a:noFill/>
          </a:ln>
        </p:spPr>
        <p:txBody>
          <a:bodyPr spcFirstLastPara="1" wrap="square" lIns="91425" tIns="91425" rIns="91425" bIns="91425" anchor="t" anchorCtr="0"/>
          <a:lstStyle>
            <a:lvl1pPr marL="457200" marR="0" lvl="0" indent="-228600" algn="l" rtl="0">
              <a:lnSpc>
                <a:spcPct val="108333"/>
              </a:lnSpc>
              <a:spcBef>
                <a:spcPts val="300"/>
              </a:spcBef>
              <a:spcAft>
                <a:spcPts val="0"/>
              </a:spcAft>
              <a:buSzPts val="1400"/>
              <a:buNone/>
              <a:defRPr sz="2400" b="0" i="0" u="none" strike="noStrike" cap="none">
                <a:solidFill>
                  <a:schemeClr val="dk1"/>
                </a:solidFill>
                <a:latin typeface="Tahoma"/>
                <a:ea typeface="Tahoma"/>
                <a:cs typeface="Tahoma"/>
                <a:sym typeface="Tahoma"/>
              </a:defRPr>
            </a:lvl1pPr>
            <a:lvl2pPr marL="914400" marR="0" lvl="1" indent="-381000" algn="l" rtl="0">
              <a:lnSpc>
                <a:spcPct val="90000"/>
              </a:lnSpc>
              <a:spcBef>
                <a:spcPts val="600"/>
              </a:spcBef>
              <a:spcAft>
                <a:spcPts val="0"/>
              </a:spcAft>
              <a:buClr>
                <a:schemeClr val="dk1"/>
              </a:buClr>
              <a:buSzPts val="2400"/>
              <a:buFont typeface="Tahoma"/>
              <a:buChar char="–"/>
              <a:defRPr sz="2400" b="0" i="0" u="none" strike="noStrike" cap="none">
                <a:solidFill>
                  <a:schemeClr val="dk1"/>
                </a:solidFill>
                <a:latin typeface="Tahoma"/>
                <a:ea typeface="Tahoma"/>
                <a:cs typeface="Tahoma"/>
                <a:sym typeface="Tahoma"/>
              </a:defRPr>
            </a:lvl2pPr>
            <a:lvl3pPr marL="1371600" marR="0" lvl="2" indent="-228600" algn="l" rtl="0">
              <a:spcBef>
                <a:spcPts val="600"/>
              </a:spcBef>
              <a:spcAft>
                <a:spcPts val="0"/>
              </a:spcAft>
              <a:buSzPts val="1400"/>
              <a:buNone/>
              <a:defRPr sz="1800" b="0" i="0" u="none" strike="noStrike" cap="none">
                <a:solidFill>
                  <a:schemeClr val="dk1"/>
                </a:solidFill>
                <a:latin typeface="Tahoma"/>
                <a:ea typeface="Tahoma"/>
                <a:cs typeface="Tahoma"/>
                <a:sym typeface="Tahoma"/>
              </a:defRPr>
            </a:lvl3pPr>
            <a:lvl4pPr marL="1828800" marR="0" lvl="3" indent="-228600" algn="l" rtl="0">
              <a:spcBef>
                <a:spcPts val="320"/>
              </a:spcBef>
              <a:spcAft>
                <a:spcPts val="0"/>
              </a:spcAft>
              <a:buSzPts val="1400"/>
              <a:buNone/>
              <a:defRPr sz="1600" b="0" i="0" u="none" strike="noStrike" cap="none">
                <a:solidFill>
                  <a:schemeClr val="dk1"/>
                </a:solidFill>
                <a:latin typeface="Tahoma"/>
                <a:ea typeface="Tahoma"/>
                <a:cs typeface="Tahoma"/>
                <a:sym typeface="Tahoma"/>
              </a:defRPr>
            </a:lvl4pPr>
            <a:lvl5pPr marL="2286000" marR="0" lvl="4"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5pPr>
            <a:lvl6pPr marL="2743200" marR="0" lvl="5"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6pPr>
            <a:lvl7pPr marL="3200400" marR="0" lvl="6"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7pPr>
            <a:lvl8pPr marL="3657600" marR="0" lvl="7"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8pPr>
            <a:lvl9pPr marL="4114800" marR="0" lvl="8"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9pPr>
          </a:lstStyle>
          <a:p>
            <a:endParaRPr/>
          </a:p>
        </p:txBody>
      </p:sp>
      <p:sp>
        <p:nvSpPr>
          <p:cNvPr id="28" name="Shape 28"/>
          <p:cNvSpPr txBox="1">
            <a:spLocks noGrp="1"/>
          </p:cNvSpPr>
          <p:nvPr>
            <p:ph type="body" idx="4"/>
          </p:nvPr>
        </p:nvSpPr>
        <p:spPr>
          <a:xfrm>
            <a:off x="6197600" y="2133600"/>
            <a:ext cx="5384800" cy="4038600"/>
          </a:xfrm>
          <a:prstGeom prst="rect">
            <a:avLst/>
          </a:prstGeom>
          <a:noFill/>
          <a:ln>
            <a:noFill/>
          </a:ln>
        </p:spPr>
        <p:txBody>
          <a:bodyPr spcFirstLastPara="1" wrap="square" lIns="91425" tIns="91425" rIns="91425" bIns="91425" anchor="t" anchorCtr="0"/>
          <a:lstStyle>
            <a:lvl1pPr marL="457200" marR="0" lvl="0" indent="-228600" algn="l" rtl="0">
              <a:lnSpc>
                <a:spcPct val="108333"/>
              </a:lnSpc>
              <a:spcBef>
                <a:spcPts val="300"/>
              </a:spcBef>
              <a:spcAft>
                <a:spcPts val="0"/>
              </a:spcAft>
              <a:buSzPts val="1400"/>
              <a:buNone/>
              <a:defRPr sz="2400" b="0" i="0" u="none" strike="noStrike" cap="none">
                <a:solidFill>
                  <a:schemeClr val="dk1"/>
                </a:solidFill>
                <a:latin typeface="Tahoma"/>
                <a:ea typeface="Tahoma"/>
                <a:cs typeface="Tahoma"/>
                <a:sym typeface="Tahoma"/>
              </a:defRPr>
            </a:lvl1pPr>
            <a:lvl2pPr marL="914400" marR="0" lvl="1" indent="-381000" algn="l" rtl="0">
              <a:lnSpc>
                <a:spcPct val="90000"/>
              </a:lnSpc>
              <a:spcBef>
                <a:spcPts val="600"/>
              </a:spcBef>
              <a:spcAft>
                <a:spcPts val="0"/>
              </a:spcAft>
              <a:buClr>
                <a:schemeClr val="dk1"/>
              </a:buClr>
              <a:buSzPts val="2400"/>
              <a:buFont typeface="Tahoma"/>
              <a:buChar char="–"/>
              <a:defRPr sz="2400" b="0" i="0" u="none" strike="noStrike" cap="none">
                <a:solidFill>
                  <a:schemeClr val="dk1"/>
                </a:solidFill>
                <a:latin typeface="Tahoma"/>
                <a:ea typeface="Tahoma"/>
                <a:cs typeface="Tahoma"/>
                <a:sym typeface="Tahoma"/>
              </a:defRPr>
            </a:lvl2pPr>
            <a:lvl3pPr marL="1371600" marR="0" lvl="2" indent="-228600" algn="l" rtl="0">
              <a:spcBef>
                <a:spcPts val="600"/>
              </a:spcBef>
              <a:spcAft>
                <a:spcPts val="0"/>
              </a:spcAft>
              <a:buSzPts val="1400"/>
              <a:buNone/>
              <a:defRPr sz="1800" b="0" i="0" u="none" strike="noStrike" cap="none">
                <a:solidFill>
                  <a:schemeClr val="dk1"/>
                </a:solidFill>
                <a:latin typeface="Tahoma"/>
                <a:ea typeface="Tahoma"/>
                <a:cs typeface="Tahoma"/>
                <a:sym typeface="Tahoma"/>
              </a:defRPr>
            </a:lvl3pPr>
            <a:lvl4pPr marL="1828800" marR="0" lvl="3" indent="-228600" algn="l" rtl="0">
              <a:spcBef>
                <a:spcPts val="320"/>
              </a:spcBef>
              <a:spcAft>
                <a:spcPts val="0"/>
              </a:spcAft>
              <a:buSzPts val="1400"/>
              <a:buNone/>
              <a:defRPr sz="1600" b="0" i="0" u="none" strike="noStrike" cap="none">
                <a:solidFill>
                  <a:schemeClr val="dk1"/>
                </a:solidFill>
                <a:latin typeface="Tahoma"/>
                <a:ea typeface="Tahoma"/>
                <a:cs typeface="Tahoma"/>
                <a:sym typeface="Tahoma"/>
              </a:defRPr>
            </a:lvl4pPr>
            <a:lvl5pPr marL="2286000" marR="0" lvl="4"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5pPr>
            <a:lvl6pPr marL="2743200" marR="0" lvl="5"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6pPr>
            <a:lvl7pPr marL="3200400" marR="0" lvl="6"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7pPr>
            <a:lvl8pPr marL="3657600" marR="0" lvl="7"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8pPr>
            <a:lvl9pPr marL="4114800" marR="0" lvl="8" indent="-330200" algn="l" rtl="0">
              <a:spcBef>
                <a:spcPts val="320"/>
              </a:spcBef>
              <a:spcAft>
                <a:spcPts val="0"/>
              </a:spcAft>
              <a:buClr>
                <a:schemeClr val="dk1"/>
              </a:buClr>
              <a:buSzPts val="1600"/>
              <a:buFont typeface="Tahoma"/>
              <a:buChar char="»"/>
              <a:defRPr sz="1600" b="0" i="0" u="none" strike="noStrike" cap="none">
                <a:solidFill>
                  <a:schemeClr val="dk1"/>
                </a:solidFill>
                <a:latin typeface="Tahoma"/>
                <a:ea typeface="Tahoma"/>
                <a:cs typeface="Tahoma"/>
                <a:sym typeface="Tahoma"/>
              </a:defRPr>
            </a:lvl9pPr>
          </a:lstStyle>
          <a:p>
            <a:endParaRPr/>
          </a:p>
        </p:txBody>
      </p:sp>
    </p:spTree>
    <p:extLst>
      <p:ext uri="{BB962C8B-B14F-4D97-AF65-F5344CB8AC3E}">
        <p14:creationId xmlns:p14="http://schemas.microsoft.com/office/powerpoint/2010/main" val="1837603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431800" y="142876"/>
            <a:ext cx="10972800" cy="822325"/>
          </a:xfrm>
          <a:prstGeom prst="rect">
            <a:avLst/>
          </a:prstGeom>
          <a:noFill/>
          <a:ln>
            <a:noFill/>
          </a:ln>
        </p:spPr>
        <p:txBody>
          <a:bodyPr spcFirstLastPara="1" wrap="square" lIns="91425" tIns="91425" rIns="91425" bIns="91425" anchor="t" anchorCtr="0"/>
          <a:lstStyle>
            <a:lvl1pPr marR="0" lvl="0"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1pPr>
            <a:lvl2pPr marR="0" lvl="1"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2pPr>
            <a:lvl3pPr marR="0" lvl="2"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3pPr>
            <a:lvl4pPr marR="0" lvl="3"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4pPr>
            <a:lvl5pPr marR="0" lvl="4"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5pPr>
            <a:lvl6pPr marR="0" lvl="5"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6pPr>
            <a:lvl7pPr marR="0" lvl="6"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7pPr>
            <a:lvl8pPr marR="0" lvl="7"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8pPr>
            <a:lvl9pPr marR="0" lvl="8" algn="l" rtl="0">
              <a:lnSpc>
                <a:spcPct val="90000"/>
              </a:lnSpc>
              <a:spcBef>
                <a:spcPts val="0"/>
              </a:spcBef>
              <a:spcAft>
                <a:spcPts val="0"/>
              </a:spcAft>
              <a:buSzPts val="1400"/>
              <a:buNone/>
              <a:defRPr sz="2800" b="1" i="0" u="none" strike="noStrike" cap="none">
                <a:solidFill>
                  <a:srgbClr val="333333"/>
                </a:solidFill>
                <a:latin typeface="Tahoma"/>
                <a:ea typeface="Tahoma"/>
                <a:cs typeface="Tahoma"/>
                <a:sym typeface="Tahoma"/>
              </a:defRPr>
            </a:lvl9pPr>
          </a:lstStyle>
          <a:p>
            <a:endParaRPr/>
          </a:p>
        </p:txBody>
      </p:sp>
      <p:sp>
        <p:nvSpPr>
          <p:cNvPr id="31" name="Shape 31"/>
          <p:cNvSpPr txBox="1">
            <a:spLocks noGrp="1"/>
          </p:cNvSpPr>
          <p:nvPr>
            <p:ph type="dt" idx="10"/>
          </p:nvPr>
        </p:nvSpPr>
        <p:spPr>
          <a:xfrm>
            <a:off x="8128000" y="6248401"/>
            <a:ext cx="3556000" cy="365125"/>
          </a:xfrm>
          <a:prstGeom prst="rect">
            <a:avLst/>
          </a:prstGeom>
          <a:noFill/>
          <a:ln>
            <a:noFill/>
          </a:ln>
        </p:spPr>
        <p:txBody>
          <a:bodyPr spcFirstLastPara="1" wrap="square" lIns="91425" tIns="91425" rIns="91425" bIns="91425" anchor="t" anchorCtr="0"/>
          <a:lstStyle>
            <a:lvl1pPr marR="0" lvl="0" algn="l" rtl="0">
              <a:lnSpc>
                <a:spcPct val="90000"/>
              </a:lnSpc>
              <a:spcBef>
                <a:spcPts val="0"/>
              </a:spcBef>
              <a:spcAft>
                <a:spcPts val="0"/>
              </a:spcAft>
              <a:buSzPts val="1400"/>
              <a:buNone/>
              <a:defRPr sz="3200">
                <a:solidFill>
                  <a:schemeClr val="dk1"/>
                </a:solidFill>
                <a:latin typeface="Tahoma"/>
                <a:ea typeface="Tahoma"/>
                <a:cs typeface="Tahoma"/>
                <a:sym typeface="Tahoma"/>
              </a:defRPr>
            </a:lvl1pPr>
            <a:lvl2pPr marR="0" lvl="1"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2pPr>
            <a:lvl3pPr marR="0" lvl="2"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3pPr>
            <a:lvl4pPr marR="0" lvl="3"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4pPr>
            <a:lvl5pPr marR="0" lvl="4"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5pPr>
            <a:lvl6pPr marR="0" lvl="5" algn="l" rtl="0">
              <a:spcBef>
                <a:spcPts val="0"/>
              </a:spcBef>
              <a:spcAft>
                <a:spcPts val="0"/>
              </a:spcAft>
              <a:buSzPts val="1400"/>
              <a:buNone/>
              <a:defRPr sz="3200" b="0" i="0" u="none" strike="noStrike" cap="none">
                <a:solidFill>
                  <a:schemeClr val="dk1"/>
                </a:solidFill>
                <a:latin typeface="Tahoma"/>
                <a:ea typeface="Tahoma"/>
                <a:cs typeface="Tahoma"/>
                <a:sym typeface="Tahoma"/>
              </a:defRPr>
            </a:lvl6pPr>
            <a:lvl7pPr marR="0" lvl="6" algn="l" rtl="0">
              <a:spcBef>
                <a:spcPts val="0"/>
              </a:spcBef>
              <a:spcAft>
                <a:spcPts val="0"/>
              </a:spcAft>
              <a:buSzPts val="1400"/>
              <a:buNone/>
              <a:defRPr sz="3200" b="0" i="0" u="none" strike="noStrike" cap="none">
                <a:solidFill>
                  <a:schemeClr val="dk1"/>
                </a:solidFill>
                <a:latin typeface="Tahoma"/>
                <a:ea typeface="Tahoma"/>
                <a:cs typeface="Tahoma"/>
                <a:sym typeface="Tahoma"/>
              </a:defRPr>
            </a:lvl7pPr>
            <a:lvl8pPr marR="0" lvl="7" algn="l" rtl="0">
              <a:spcBef>
                <a:spcPts val="0"/>
              </a:spcBef>
              <a:spcAft>
                <a:spcPts val="0"/>
              </a:spcAft>
              <a:buSzPts val="1400"/>
              <a:buNone/>
              <a:defRPr sz="3200" b="0" i="0" u="none" strike="noStrike" cap="none">
                <a:solidFill>
                  <a:schemeClr val="dk1"/>
                </a:solidFill>
                <a:latin typeface="Tahoma"/>
                <a:ea typeface="Tahoma"/>
                <a:cs typeface="Tahoma"/>
                <a:sym typeface="Tahoma"/>
              </a:defRPr>
            </a:lvl8pPr>
            <a:lvl9pPr marR="0" lvl="8" algn="l" rtl="0">
              <a:spcBef>
                <a:spcPts val="0"/>
              </a:spcBef>
              <a:spcAft>
                <a:spcPts val="0"/>
              </a:spcAft>
              <a:buSzPts val="1400"/>
              <a:buNone/>
              <a:defRPr sz="3200" b="0" i="0" u="none" strike="noStrike" cap="none">
                <a:solidFill>
                  <a:schemeClr val="dk1"/>
                </a:solidFill>
                <a:latin typeface="Tahoma"/>
                <a:ea typeface="Tahoma"/>
                <a:cs typeface="Tahoma"/>
                <a:sym typeface="Tahoma"/>
              </a:defRPr>
            </a:lvl9pPr>
          </a:lstStyle>
          <a:p>
            <a:endParaRPr/>
          </a:p>
        </p:txBody>
      </p:sp>
      <p:sp>
        <p:nvSpPr>
          <p:cNvPr id="32" name="Shape 32"/>
          <p:cNvSpPr txBox="1">
            <a:spLocks noGrp="1"/>
          </p:cNvSpPr>
          <p:nvPr>
            <p:ph type="ftr" idx="11"/>
          </p:nvPr>
        </p:nvSpPr>
        <p:spPr>
          <a:xfrm>
            <a:off x="812801" y="6248207"/>
            <a:ext cx="7228111" cy="365125"/>
          </a:xfrm>
          <a:prstGeom prst="rect">
            <a:avLst/>
          </a:prstGeom>
          <a:noFill/>
          <a:ln>
            <a:noFill/>
          </a:ln>
        </p:spPr>
        <p:txBody>
          <a:bodyPr spcFirstLastPara="1" wrap="square" lIns="91425" tIns="91425" rIns="91425" bIns="91425" anchor="t" anchorCtr="0"/>
          <a:lstStyle>
            <a:lvl1pPr marR="0" lvl="0" algn="l" rtl="0">
              <a:lnSpc>
                <a:spcPct val="90000"/>
              </a:lnSpc>
              <a:spcBef>
                <a:spcPts val="0"/>
              </a:spcBef>
              <a:spcAft>
                <a:spcPts val="0"/>
              </a:spcAft>
              <a:buSzPts val="1400"/>
              <a:buNone/>
              <a:defRPr sz="3200">
                <a:solidFill>
                  <a:schemeClr val="dk1"/>
                </a:solidFill>
                <a:latin typeface="Tahoma"/>
                <a:ea typeface="Tahoma"/>
                <a:cs typeface="Tahoma"/>
                <a:sym typeface="Tahoma"/>
              </a:defRPr>
            </a:lvl1pPr>
            <a:lvl2pPr marR="0" lvl="1"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2pPr>
            <a:lvl3pPr marR="0" lvl="2"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3pPr>
            <a:lvl4pPr marR="0" lvl="3"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4pPr>
            <a:lvl5pPr marR="0" lvl="4" algn="l" rtl="0">
              <a:lnSpc>
                <a:spcPct val="90000"/>
              </a:lnSpc>
              <a:spcBef>
                <a:spcPts val="0"/>
              </a:spcBef>
              <a:spcAft>
                <a:spcPts val="0"/>
              </a:spcAft>
              <a:buSzPts val="1400"/>
              <a:buNone/>
              <a:defRPr sz="3200" b="0" i="0" u="none" strike="noStrike" cap="none">
                <a:solidFill>
                  <a:schemeClr val="dk1"/>
                </a:solidFill>
                <a:latin typeface="Tahoma"/>
                <a:ea typeface="Tahoma"/>
                <a:cs typeface="Tahoma"/>
                <a:sym typeface="Tahoma"/>
              </a:defRPr>
            </a:lvl5pPr>
            <a:lvl6pPr marR="0" lvl="5" algn="l" rtl="0">
              <a:spcBef>
                <a:spcPts val="0"/>
              </a:spcBef>
              <a:spcAft>
                <a:spcPts val="0"/>
              </a:spcAft>
              <a:buSzPts val="1400"/>
              <a:buNone/>
              <a:defRPr sz="3200" b="0" i="0" u="none" strike="noStrike" cap="none">
                <a:solidFill>
                  <a:schemeClr val="dk1"/>
                </a:solidFill>
                <a:latin typeface="Tahoma"/>
                <a:ea typeface="Tahoma"/>
                <a:cs typeface="Tahoma"/>
                <a:sym typeface="Tahoma"/>
              </a:defRPr>
            </a:lvl6pPr>
            <a:lvl7pPr marR="0" lvl="6" algn="l" rtl="0">
              <a:spcBef>
                <a:spcPts val="0"/>
              </a:spcBef>
              <a:spcAft>
                <a:spcPts val="0"/>
              </a:spcAft>
              <a:buSzPts val="1400"/>
              <a:buNone/>
              <a:defRPr sz="3200" b="0" i="0" u="none" strike="noStrike" cap="none">
                <a:solidFill>
                  <a:schemeClr val="dk1"/>
                </a:solidFill>
                <a:latin typeface="Tahoma"/>
                <a:ea typeface="Tahoma"/>
                <a:cs typeface="Tahoma"/>
                <a:sym typeface="Tahoma"/>
              </a:defRPr>
            </a:lvl7pPr>
            <a:lvl8pPr marR="0" lvl="7" algn="l" rtl="0">
              <a:spcBef>
                <a:spcPts val="0"/>
              </a:spcBef>
              <a:spcAft>
                <a:spcPts val="0"/>
              </a:spcAft>
              <a:buSzPts val="1400"/>
              <a:buNone/>
              <a:defRPr sz="3200" b="0" i="0" u="none" strike="noStrike" cap="none">
                <a:solidFill>
                  <a:schemeClr val="dk1"/>
                </a:solidFill>
                <a:latin typeface="Tahoma"/>
                <a:ea typeface="Tahoma"/>
                <a:cs typeface="Tahoma"/>
                <a:sym typeface="Tahoma"/>
              </a:defRPr>
            </a:lvl8pPr>
            <a:lvl9pPr marR="0" lvl="8" algn="l" rtl="0">
              <a:spcBef>
                <a:spcPts val="0"/>
              </a:spcBef>
              <a:spcAft>
                <a:spcPts val="0"/>
              </a:spcAft>
              <a:buSzPts val="1400"/>
              <a:buNone/>
              <a:defRPr sz="3200" b="0" i="0" u="none" strike="noStrike" cap="none">
                <a:solidFill>
                  <a:schemeClr val="dk1"/>
                </a:solidFill>
                <a:latin typeface="Tahoma"/>
                <a:ea typeface="Tahoma"/>
                <a:cs typeface="Tahoma"/>
                <a:sym typeface="Tahoma"/>
              </a:defRPr>
            </a:lvl9pPr>
          </a:lstStyle>
          <a:p>
            <a:endParaRPr/>
          </a:p>
        </p:txBody>
      </p:sp>
      <p:sp>
        <p:nvSpPr>
          <p:cNvPr id="33" name="Shape 33"/>
          <p:cNvSpPr txBox="1">
            <a:spLocks noGrp="1"/>
          </p:cNvSpPr>
          <p:nvPr>
            <p:ph type="sldNum" idx="12"/>
          </p:nvPr>
        </p:nvSpPr>
        <p:spPr>
          <a:xfrm>
            <a:off x="11442701" y="6564313"/>
            <a:ext cx="615951" cy="284162"/>
          </a:xfrm>
          <a:prstGeom prst="rect">
            <a:avLst/>
          </a:prstGeom>
          <a:noFill/>
          <a:ln>
            <a:noFill/>
          </a:ln>
        </p:spPr>
        <p:txBody>
          <a:bodyPr spcFirstLastPara="1" wrap="square" lIns="0" tIns="0" rIns="0" bIns="0" anchor="t" anchorCtr="0">
            <a:noAutofit/>
          </a:bodyPr>
          <a:lstStyle>
            <a:lvl1pPr marL="0" marR="0" lvl="0" indent="0" algn="r" rtl="0">
              <a:lnSpc>
                <a:spcPct val="100000"/>
              </a:lnSpc>
              <a:spcBef>
                <a:spcPts val="0"/>
              </a:spcBef>
              <a:spcAft>
                <a:spcPts val="0"/>
              </a:spcAft>
              <a:buNone/>
              <a:defRPr sz="1200">
                <a:solidFill>
                  <a:srgbClr val="FFFFFF"/>
                </a:solidFill>
                <a:latin typeface="Tahoma"/>
                <a:ea typeface="Tahoma"/>
                <a:cs typeface="Tahoma"/>
                <a:sym typeface="Tahoma"/>
              </a:defRPr>
            </a:lvl1pPr>
            <a:lvl2pPr marL="0" marR="0" lvl="1" indent="0" algn="r" rtl="0">
              <a:lnSpc>
                <a:spcPct val="100000"/>
              </a:lnSpc>
              <a:spcBef>
                <a:spcPts val="0"/>
              </a:spcBef>
              <a:spcAft>
                <a:spcPts val="0"/>
              </a:spcAft>
              <a:buNone/>
              <a:defRPr sz="1200">
                <a:solidFill>
                  <a:srgbClr val="FFFFFF"/>
                </a:solidFill>
                <a:latin typeface="Tahoma"/>
                <a:ea typeface="Tahoma"/>
                <a:cs typeface="Tahoma"/>
                <a:sym typeface="Tahoma"/>
              </a:defRPr>
            </a:lvl2pPr>
            <a:lvl3pPr marL="0" marR="0" lvl="2" indent="0" algn="r" rtl="0">
              <a:lnSpc>
                <a:spcPct val="100000"/>
              </a:lnSpc>
              <a:spcBef>
                <a:spcPts val="0"/>
              </a:spcBef>
              <a:spcAft>
                <a:spcPts val="0"/>
              </a:spcAft>
              <a:buNone/>
              <a:defRPr sz="1200">
                <a:solidFill>
                  <a:srgbClr val="FFFFFF"/>
                </a:solidFill>
                <a:latin typeface="Tahoma"/>
                <a:ea typeface="Tahoma"/>
                <a:cs typeface="Tahoma"/>
                <a:sym typeface="Tahoma"/>
              </a:defRPr>
            </a:lvl3pPr>
            <a:lvl4pPr marL="0" marR="0" lvl="3" indent="0" algn="r" rtl="0">
              <a:lnSpc>
                <a:spcPct val="100000"/>
              </a:lnSpc>
              <a:spcBef>
                <a:spcPts val="0"/>
              </a:spcBef>
              <a:spcAft>
                <a:spcPts val="0"/>
              </a:spcAft>
              <a:buNone/>
              <a:defRPr sz="1200">
                <a:solidFill>
                  <a:srgbClr val="FFFFFF"/>
                </a:solidFill>
                <a:latin typeface="Tahoma"/>
                <a:ea typeface="Tahoma"/>
                <a:cs typeface="Tahoma"/>
                <a:sym typeface="Tahoma"/>
              </a:defRPr>
            </a:lvl4pPr>
            <a:lvl5pPr marL="0" marR="0" lvl="4" indent="0" algn="r" rtl="0">
              <a:lnSpc>
                <a:spcPct val="100000"/>
              </a:lnSpc>
              <a:spcBef>
                <a:spcPts val="0"/>
              </a:spcBef>
              <a:spcAft>
                <a:spcPts val="0"/>
              </a:spcAft>
              <a:buNone/>
              <a:defRPr sz="1200">
                <a:solidFill>
                  <a:srgbClr val="FFFFFF"/>
                </a:solidFill>
                <a:latin typeface="Tahoma"/>
                <a:ea typeface="Tahoma"/>
                <a:cs typeface="Tahoma"/>
                <a:sym typeface="Tahoma"/>
              </a:defRPr>
            </a:lvl5pPr>
            <a:lvl6pPr marL="0" marR="0" lvl="5" indent="0" algn="r" rtl="0">
              <a:lnSpc>
                <a:spcPct val="100000"/>
              </a:lnSpc>
              <a:spcBef>
                <a:spcPts val="0"/>
              </a:spcBef>
              <a:spcAft>
                <a:spcPts val="0"/>
              </a:spcAft>
              <a:buNone/>
              <a:defRPr sz="1200">
                <a:solidFill>
                  <a:srgbClr val="FFFFFF"/>
                </a:solidFill>
                <a:latin typeface="Tahoma"/>
                <a:ea typeface="Tahoma"/>
                <a:cs typeface="Tahoma"/>
                <a:sym typeface="Tahoma"/>
              </a:defRPr>
            </a:lvl6pPr>
            <a:lvl7pPr marL="0" marR="0" lvl="6" indent="0" algn="r" rtl="0">
              <a:lnSpc>
                <a:spcPct val="100000"/>
              </a:lnSpc>
              <a:spcBef>
                <a:spcPts val="0"/>
              </a:spcBef>
              <a:spcAft>
                <a:spcPts val="0"/>
              </a:spcAft>
              <a:buNone/>
              <a:defRPr sz="1200">
                <a:solidFill>
                  <a:srgbClr val="FFFFFF"/>
                </a:solidFill>
                <a:latin typeface="Tahoma"/>
                <a:ea typeface="Tahoma"/>
                <a:cs typeface="Tahoma"/>
                <a:sym typeface="Tahoma"/>
              </a:defRPr>
            </a:lvl7pPr>
            <a:lvl8pPr marL="0" marR="0" lvl="7" indent="0" algn="r" rtl="0">
              <a:lnSpc>
                <a:spcPct val="100000"/>
              </a:lnSpc>
              <a:spcBef>
                <a:spcPts val="0"/>
              </a:spcBef>
              <a:spcAft>
                <a:spcPts val="0"/>
              </a:spcAft>
              <a:buNone/>
              <a:defRPr sz="1200">
                <a:solidFill>
                  <a:srgbClr val="FFFFFF"/>
                </a:solidFill>
                <a:latin typeface="Tahoma"/>
                <a:ea typeface="Tahoma"/>
                <a:cs typeface="Tahoma"/>
                <a:sym typeface="Tahoma"/>
              </a:defRPr>
            </a:lvl8pPr>
            <a:lvl9pPr marL="0" marR="0" lvl="8" indent="0" algn="r" rtl="0">
              <a:lnSpc>
                <a:spcPct val="100000"/>
              </a:lnSpc>
              <a:spcBef>
                <a:spcPts val="0"/>
              </a:spcBef>
              <a:spcAft>
                <a:spcPts val="0"/>
              </a:spcAft>
              <a:buNone/>
              <a:defRPr sz="1200">
                <a:solidFill>
                  <a:srgbClr val="FFFFFF"/>
                </a:solidFill>
                <a:latin typeface="Tahoma"/>
                <a:ea typeface="Tahoma"/>
                <a:cs typeface="Tahoma"/>
                <a:sym typeface="Tahoma"/>
              </a:defRPr>
            </a:lvl9pPr>
          </a:lstStyle>
          <a:p>
            <a:fld id="{00000000-1234-1234-1234-123412341234}" type="slidenum">
              <a:rPr lang="en-GB" smtClean="0"/>
              <a:pPr/>
              <a:t>‹nr.›</a:t>
            </a:fld>
            <a:endParaRPr lang="en-GB"/>
          </a:p>
        </p:txBody>
      </p:sp>
    </p:spTree>
    <p:extLst>
      <p:ext uri="{BB962C8B-B14F-4D97-AF65-F5344CB8AC3E}">
        <p14:creationId xmlns:p14="http://schemas.microsoft.com/office/powerpoint/2010/main" val="2604684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261214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31027321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image" Target="../media/image2.jpeg"/><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309488"/>
            <a:ext cx="10318363" cy="770011"/>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dirty="0"/>
              <a:t>Klik om stijl te bewerken</a:t>
            </a:r>
            <a:endParaRPr lang="en-GB" dirty="0"/>
          </a:p>
        </p:txBody>
      </p:sp>
      <p:sp>
        <p:nvSpPr>
          <p:cNvPr id="180227" name="Rectangle 3"/>
          <p:cNvSpPr>
            <a:spLocks noGrp="1" noChangeArrowheads="1"/>
          </p:cNvSpPr>
          <p:nvPr>
            <p:ph type="body" idx="1"/>
          </p:nvPr>
        </p:nvSpPr>
        <p:spPr bwMode="auto">
          <a:xfrm>
            <a:off x="431807" y="1242992"/>
            <a:ext cx="11368617" cy="499905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US" dirty="0"/>
              <a:t>Second level</a:t>
            </a:r>
          </a:p>
          <a:p>
            <a:pPr lvl="2"/>
            <a:r>
              <a:rPr lang="en-US" dirty="0"/>
              <a:t>Third level</a:t>
            </a:r>
          </a:p>
          <a:p>
            <a:pPr lvl="0"/>
            <a:endParaRPr lang="en-GB" dirty="0"/>
          </a:p>
        </p:txBody>
      </p:sp>
      <p:sp>
        <p:nvSpPr>
          <p:cNvPr id="10" name="Slide Number Placeholder 9"/>
          <p:cNvSpPr>
            <a:spLocks noGrp="1"/>
          </p:cNvSpPr>
          <p:nvPr>
            <p:ph type="sldNum" sz="quarter" idx="4"/>
          </p:nvPr>
        </p:nvSpPr>
        <p:spPr>
          <a:xfrm>
            <a:off x="9108000" y="6480015"/>
            <a:ext cx="2556000" cy="365125"/>
          </a:xfrm>
          <a:prstGeom prst="rect">
            <a:avLst/>
          </a:prstGeom>
        </p:spPr>
        <p:txBody>
          <a:bodyPr vert="horz" lIns="91440" tIns="36000" rIns="91440" bIns="36000" rtlCol="0" anchor="ctr" anchorCtr="0"/>
          <a:lstStyle>
            <a:lvl1pPr algn="r">
              <a:lnSpc>
                <a:spcPct val="100000"/>
              </a:lnSpc>
              <a:defRPr sz="1200" b="0">
                <a:solidFill>
                  <a:schemeClr val="bg1"/>
                </a:solidFill>
              </a:defRPr>
            </a:lvl1pPr>
          </a:lstStyle>
          <a:p>
            <a:fld id="{0580567E-5E8F-47A5-90DF-8BFEB1A71525}" type="slidenum">
              <a:rPr lang="en-GB" smtClean="0"/>
              <a:pPr/>
              <a:t>‹nr.›</a:t>
            </a:fld>
            <a:endParaRPr lang="en-GB" dirty="0"/>
          </a:p>
        </p:txBody>
      </p:sp>
      <p:pic>
        <p:nvPicPr>
          <p:cNvPr id="7" name="Picture 8"/>
          <p:cNvPicPr>
            <a:picLocks noChangeArrowheads="1"/>
          </p:cNvPicPr>
          <p:nvPr userDrawn="1"/>
        </p:nvPicPr>
        <p:blipFill>
          <a:blip r:embed="rId8"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cSld>
  <p:clrMap bg1="lt1" tx1="dk1" bg2="lt2" tx2="dk2" accent1="accent1" accent2="accent2" accent3="accent3" accent4="accent4" accent5="accent5" accent6="accent6" hlink="hlink" folHlink="folHlink"/>
  <p:sldLayoutIdLst>
    <p:sldLayoutId id="2147483652" r:id="rId1"/>
    <p:sldLayoutId id="2147483656" r:id="rId2"/>
    <p:sldLayoutId id="2147483671" r:id="rId3"/>
    <p:sldLayoutId id="2147483673" r:id="rId4"/>
    <p:sldLayoutId id="2147483674" r:id="rId5"/>
  </p:sldLayoutIdLst>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Arial" panose="020B0604020202020204" pitchFamily="34" charset="0"/>
        <a:buChar char="•"/>
        <a:defRPr sz="20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userDrawn="1"/>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pPr/>
              <a:t>‹nr.›</a:t>
            </a:fld>
            <a:endParaRPr lang="en-GB" dirty="0"/>
          </a:p>
        </p:txBody>
      </p:sp>
    </p:spTree>
  </p:cSld>
  <p:clrMap bg1="lt1" tx1="dk1" bg2="lt2" tx2="dk2" accent1="accent1" accent2="accent2" accent3="accent3" accent4="accent4" accent5="accent5" accent6="accent6" hlink="hlink" folHlink="folHlink"/>
  <p:sldLayoutIdLst>
    <p:sldLayoutId id="2147483668" r:id="rId1"/>
    <p:sldLayoutId id="2147483670"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19.png"/><Relationship Id="rId4" Type="http://schemas.openxmlformats.org/officeDocument/2006/relationships/image" Target="../media/image18.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23.jpg"/><Relationship Id="rId5" Type="http://schemas.openxmlformats.org/officeDocument/2006/relationships/image" Target="../media/image22.png"/><Relationship Id="rId4" Type="http://schemas.openxmlformats.org/officeDocument/2006/relationships/image" Target="../media/image21.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jp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4057" y="4572000"/>
            <a:ext cx="10869432" cy="894524"/>
          </a:xfrm>
        </p:spPr>
        <p:txBody>
          <a:bodyPr/>
          <a:lstStyle/>
          <a:p>
            <a:pPr lvl="0">
              <a:spcBef>
                <a:spcPts val="0"/>
              </a:spcBef>
              <a:spcAft>
                <a:spcPts val="0"/>
              </a:spcAft>
            </a:pPr>
            <a:r>
              <a:rPr lang="en-GB" sz="2800" b="1" kern="1200" dirty="0">
                <a:solidFill>
                  <a:prstClr val="white"/>
                </a:solidFill>
                <a:latin typeface="Tahoma"/>
                <a:ea typeface="Tahoma"/>
                <a:cs typeface="Tahoma"/>
                <a:sym typeface="Tahoma"/>
              </a:rPr>
              <a:t>Module 1: </a:t>
            </a:r>
            <a:r>
              <a:rPr lang="en-GB" sz="2800" kern="1200" dirty="0">
                <a:solidFill>
                  <a:prstClr val="white"/>
                </a:solidFill>
                <a:latin typeface="Tahoma"/>
                <a:ea typeface="Tahoma"/>
                <a:cs typeface="Tahoma"/>
                <a:sym typeface="Tahoma"/>
              </a:rPr>
              <a:t>Introduction to the development of prudent antibiotic use campaigns</a:t>
            </a:r>
            <a:br>
              <a:rPr lang="en-GB" sz="4400" kern="1200" dirty="0">
                <a:solidFill>
                  <a:prstClr val="black"/>
                </a:solidFill>
                <a:ea typeface="+mn-ea"/>
                <a:cs typeface="+mn-cs"/>
              </a:rPr>
            </a:br>
            <a:r>
              <a:rPr lang="en-GB" sz="4000" b="1" dirty="0">
                <a:sym typeface="Tahoma"/>
              </a:rPr>
              <a:t>Session 1: </a:t>
            </a:r>
            <a:r>
              <a:rPr lang="en-GB" sz="4000" b="1" dirty="0"/>
              <a:t>Problem description</a:t>
            </a:r>
          </a:p>
        </p:txBody>
      </p:sp>
      <p:sp>
        <p:nvSpPr>
          <p:cNvPr id="3" name="Subtitle 2"/>
          <p:cNvSpPr>
            <a:spLocks noGrp="1"/>
          </p:cNvSpPr>
          <p:nvPr>
            <p:ph type="subTitle" idx="1"/>
          </p:nvPr>
        </p:nvSpPr>
        <p:spPr>
          <a:xfrm>
            <a:off x="644057" y="3600010"/>
            <a:ext cx="10869432" cy="462721"/>
          </a:xfrm>
        </p:spPr>
        <p:txBody>
          <a:bodyPr/>
          <a:lstStyle/>
          <a:p>
            <a:r>
              <a:rPr lang="en-US" sz="2800" b="0" dirty="0"/>
              <a:t>Course on the development, implementation and evaluation of prudent antibiotic use campaigns</a:t>
            </a:r>
            <a:endParaRPr lang="en-GB" sz="2800" b="0" dirty="0"/>
          </a:p>
        </p:txBody>
      </p:sp>
      <p:sp>
        <p:nvSpPr>
          <p:cNvPr id="4" name="Text Box 4"/>
          <p:cNvSpPr txBox="1">
            <a:spLocks noChangeArrowheads="1"/>
          </p:cNvSpPr>
          <p:nvPr/>
        </p:nvSpPr>
        <p:spPr bwMode="auto">
          <a:xfrm>
            <a:off x="661284" y="6299485"/>
            <a:ext cx="10869432" cy="499268"/>
          </a:xfrm>
          <a:prstGeom prst="rect">
            <a:avLst/>
          </a:prstGeom>
          <a:noFill/>
          <a:ln w="38100">
            <a:noFill/>
            <a:miter lim="800000"/>
            <a:headEnd/>
            <a:tailEnd/>
          </a:ln>
          <a:effectLst/>
        </p:spPr>
        <p:txBody>
          <a:bodyPr lIns="0" tIns="0" rIns="0" bIns="0"/>
          <a:lstStyle/>
          <a:p>
            <a:pPr eaLnBrk="0" hangingPunct="0">
              <a:spcAft>
                <a:spcPct val="30000"/>
              </a:spcAft>
            </a:pPr>
            <a:r>
              <a:rPr lang="en-GB" sz="2000" dirty="0">
                <a:solidFill>
                  <a:schemeClr val="bg1"/>
                </a:solidFill>
              </a:rPr>
              <a:t>Version: 2013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5" name="Shape 155"/>
          <p:cNvSpPr txBox="1">
            <a:spLocks noGrp="1"/>
          </p:cNvSpPr>
          <p:nvPr>
            <p:ph type="body" idx="1"/>
          </p:nvPr>
        </p:nvSpPr>
        <p:spPr>
          <a:xfrm>
            <a:off x="3951891" y="1079500"/>
            <a:ext cx="6422423" cy="5162550"/>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b="1">
                <a:solidFill>
                  <a:schemeClr val="dk1"/>
                </a:solidFill>
                <a:latin typeface="Tahoma"/>
                <a:ea typeface="Tahoma"/>
                <a:cs typeface="Tahoma"/>
                <a:sym typeface="Tahoma"/>
              </a:rPr>
              <a:t>Day care requirements:</a:t>
            </a:r>
            <a:endParaRPr/>
          </a:p>
          <a:p>
            <a:pPr marL="342900" indent="-342900">
              <a:lnSpc>
                <a:spcPct val="108333"/>
              </a:lnSpc>
              <a:spcBef>
                <a:spcPts val="900"/>
              </a:spcBef>
              <a:spcAft>
                <a:spcPts val="0"/>
              </a:spcAft>
              <a:buClr>
                <a:srgbClr val="69AE23"/>
              </a:buClr>
              <a:buSzPts val="2400"/>
              <a:buFont typeface="Arial"/>
              <a:buChar char="•"/>
            </a:pPr>
            <a:r>
              <a:rPr lang="en-GB">
                <a:solidFill>
                  <a:schemeClr val="dk1"/>
                </a:solidFill>
                <a:latin typeface="Tahoma"/>
                <a:ea typeface="Tahoma"/>
                <a:cs typeface="Tahoma"/>
                <a:sym typeface="Tahoma"/>
              </a:rPr>
              <a:t>Parents’ need to administer antibiotics before sending a child back to day care</a:t>
            </a:r>
            <a:endParaRPr/>
          </a:p>
          <a:p>
            <a:pPr>
              <a:lnSpc>
                <a:spcPct val="108333"/>
              </a:lnSpc>
              <a:spcBef>
                <a:spcPts val="900"/>
              </a:spcBef>
              <a:spcAft>
                <a:spcPts val="0"/>
              </a:spcAft>
            </a:pPr>
            <a:endParaRPr>
              <a:solidFill>
                <a:schemeClr val="dk1"/>
              </a:solidFill>
              <a:latin typeface="Tahoma"/>
              <a:ea typeface="Tahoma"/>
              <a:cs typeface="Tahoma"/>
              <a:sym typeface="Tahoma"/>
            </a:endParaRPr>
          </a:p>
          <a:p>
            <a:pPr>
              <a:lnSpc>
                <a:spcPct val="108333"/>
              </a:lnSpc>
              <a:spcBef>
                <a:spcPts val="900"/>
              </a:spcBef>
              <a:spcAft>
                <a:spcPts val="0"/>
              </a:spcAft>
            </a:pPr>
            <a:r>
              <a:rPr lang="en-GB" b="1">
                <a:solidFill>
                  <a:schemeClr val="dk1"/>
                </a:solidFill>
                <a:latin typeface="Tahoma"/>
                <a:ea typeface="Tahoma"/>
                <a:cs typeface="Tahoma"/>
                <a:sym typeface="Tahoma"/>
              </a:rPr>
              <a:t>Workplace policies:</a:t>
            </a:r>
            <a:endParaRPr/>
          </a:p>
          <a:p>
            <a:pPr marL="342900" indent="-342900">
              <a:lnSpc>
                <a:spcPct val="108333"/>
              </a:lnSpc>
              <a:spcBef>
                <a:spcPts val="900"/>
              </a:spcBef>
              <a:spcAft>
                <a:spcPts val="0"/>
              </a:spcAft>
              <a:buClr>
                <a:srgbClr val="69AE23"/>
              </a:buClr>
              <a:buSzPts val="2400"/>
              <a:buFont typeface="Arial"/>
              <a:buChar char="•"/>
            </a:pPr>
            <a:r>
              <a:rPr lang="en-GB">
                <a:solidFill>
                  <a:schemeClr val="dk1"/>
                </a:solidFill>
                <a:latin typeface="Tahoma"/>
                <a:ea typeface="Tahoma"/>
                <a:cs typeface="Tahoma"/>
                <a:sym typeface="Tahoma"/>
              </a:rPr>
              <a:t>Workers’ need for an antibiotic prescription before returning to work</a:t>
            </a:r>
            <a:endParaRPr/>
          </a:p>
          <a:p>
            <a:pPr marL="342900" indent="-342900">
              <a:lnSpc>
                <a:spcPct val="108333"/>
              </a:lnSpc>
              <a:spcBef>
                <a:spcPts val="900"/>
              </a:spcBef>
              <a:spcAft>
                <a:spcPts val="0"/>
              </a:spcAft>
              <a:buClr>
                <a:srgbClr val="69AE23"/>
              </a:buClr>
              <a:buSzPts val="2400"/>
              <a:buFont typeface="Arial"/>
              <a:buChar char="•"/>
            </a:pPr>
            <a:r>
              <a:rPr lang="en-GB">
                <a:solidFill>
                  <a:schemeClr val="dk1"/>
                </a:solidFill>
                <a:latin typeface="Tahoma"/>
                <a:ea typeface="Tahoma"/>
                <a:cs typeface="Tahoma"/>
                <a:sym typeface="Tahoma"/>
              </a:rPr>
              <a:t>Doctors’ perceived pressure to reduce the duration of patient consultation</a:t>
            </a:r>
            <a:endParaRPr/>
          </a:p>
          <a:p>
            <a:pPr marL="342900" indent="-190500">
              <a:lnSpc>
                <a:spcPct val="108333"/>
              </a:lnSpc>
              <a:spcBef>
                <a:spcPts val="900"/>
              </a:spcBef>
              <a:spcAft>
                <a:spcPts val="0"/>
              </a:spcAft>
              <a:buClr>
                <a:schemeClr val="dk1"/>
              </a:buClr>
              <a:buSzPts val="2400"/>
            </a:pPr>
            <a:endParaRPr b="1">
              <a:solidFill>
                <a:schemeClr val="dk1"/>
              </a:solidFill>
              <a:latin typeface="Tahoma"/>
              <a:ea typeface="Tahoma"/>
              <a:cs typeface="Tahoma"/>
              <a:sym typeface="Tahoma"/>
            </a:endParaRPr>
          </a:p>
        </p:txBody>
      </p:sp>
      <p:sp>
        <p:nvSpPr>
          <p:cNvPr id="156" name="Shape 156"/>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10</a:t>
            </a:fld>
            <a:endParaRPr sz="1200">
              <a:solidFill>
                <a:schemeClr val="lt1"/>
              </a:solidFill>
              <a:latin typeface="Tahoma"/>
              <a:ea typeface="Tahoma"/>
              <a:cs typeface="Tahoma"/>
              <a:sym typeface="Tahoma"/>
            </a:endParaRPr>
          </a:p>
        </p:txBody>
      </p:sp>
      <p:pic>
        <p:nvPicPr>
          <p:cNvPr id="157" name="Shape 157" descr="C:\Users\serosa\AppData\Local\Microsoft\Windows\Temporary Internet Files\Content.IE5\SGOT2WP0\MC900044838[1].wmf"/>
          <p:cNvPicPr preferRelativeResize="0"/>
          <p:nvPr/>
        </p:nvPicPr>
        <p:blipFill rotWithShape="1">
          <a:blip r:embed="rId3">
            <a:alphaModFix/>
          </a:blip>
          <a:srcRect/>
          <a:stretch/>
        </p:blipFill>
        <p:spPr>
          <a:xfrm>
            <a:off x="1859711" y="968760"/>
            <a:ext cx="1567282" cy="1452067"/>
          </a:xfrm>
          <a:prstGeom prst="rect">
            <a:avLst/>
          </a:prstGeom>
          <a:noFill/>
          <a:ln>
            <a:noFill/>
          </a:ln>
        </p:spPr>
      </p:pic>
      <p:pic>
        <p:nvPicPr>
          <p:cNvPr id="158" name="Shape 158" descr="C:\Users\serosa\AppData\Local\Microsoft\Windows\Temporary Internet Files\Content.IE5\LQGTF1UY\MC900016004[1].wmf"/>
          <p:cNvPicPr preferRelativeResize="0"/>
          <p:nvPr/>
        </p:nvPicPr>
        <p:blipFill rotWithShape="1">
          <a:blip r:embed="rId4">
            <a:alphaModFix/>
          </a:blip>
          <a:srcRect/>
          <a:stretch/>
        </p:blipFill>
        <p:spPr>
          <a:xfrm>
            <a:off x="1859712" y="4513353"/>
            <a:ext cx="1789481" cy="1752905"/>
          </a:xfrm>
          <a:prstGeom prst="rect">
            <a:avLst/>
          </a:prstGeom>
          <a:noFill/>
          <a:ln>
            <a:noFill/>
          </a:ln>
        </p:spPr>
      </p:pic>
      <p:pic>
        <p:nvPicPr>
          <p:cNvPr id="159" name="Shape 159" descr="C:\Users\serosa\AppData\Local\Microsoft\Windows\Temporary Internet Files\Content.IE5\SGOT2WP0\MC900446382[1].wmf"/>
          <p:cNvPicPr preferRelativeResize="0"/>
          <p:nvPr/>
        </p:nvPicPr>
        <p:blipFill rotWithShape="1">
          <a:blip r:embed="rId5">
            <a:alphaModFix/>
          </a:blip>
          <a:srcRect/>
          <a:stretch/>
        </p:blipFill>
        <p:spPr>
          <a:xfrm>
            <a:off x="1912746" y="2595982"/>
            <a:ext cx="1736446" cy="1666037"/>
          </a:xfrm>
          <a:prstGeom prst="rect">
            <a:avLst/>
          </a:prstGeom>
          <a:noFill/>
          <a:ln>
            <a:noFill/>
          </a:ln>
        </p:spPr>
      </p:pic>
      <p:sp>
        <p:nvSpPr>
          <p:cNvPr id="160" name="Shape 160"/>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a:p>
        </p:txBody>
      </p:sp>
      <p:sp>
        <p:nvSpPr>
          <p:cNvPr id="3" name="Titel 2">
            <a:extLst>
              <a:ext uri="{FF2B5EF4-FFF2-40B4-BE49-F238E27FC236}">
                <a16:creationId xmlns:a16="http://schemas.microsoft.com/office/drawing/2014/main" id="{718673E0-5412-5C4D-9BB4-5DF018894626}"/>
              </a:ext>
            </a:extLst>
          </p:cNvPr>
          <p:cNvSpPr>
            <a:spLocks noGrp="1"/>
          </p:cNvSpPr>
          <p:nvPr>
            <p:ph type="title"/>
          </p:nvPr>
        </p:nvSpPr>
        <p:spPr/>
        <p:txBody>
          <a:bodyPr/>
          <a:lstStyle/>
          <a:p>
            <a:r>
              <a:rPr lang="nl-NL" dirty="0" err="1"/>
              <a:t>Organisational</a:t>
            </a:r>
            <a:r>
              <a:rPr lang="nl-NL" dirty="0"/>
              <a:t> factors</a:t>
            </a:r>
          </a:p>
        </p:txBody>
      </p:sp>
    </p:spTree>
    <p:extLst>
      <p:ext uri="{BB962C8B-B14F-4D97-AF65-F5344CB8AC3E}">
        <p14:creationId xmlns:p14="http://schemas.microsoft.com/office/powerpoint/2010/main" val="29402607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6" name="Shape 166"/>
          <p:cNvSpPr txBox="1">
            <a:spLocks noGrp="1"/>
          </p:cNvSpPr>
          <p:nvPr>
            <p:ph type="body" idx="1"/>
          </p:nvPr>
        </p:nvSpPr>
        <p:spPr>
          <a:xfrm>
            <a:off x="3699653" y="1079500"/>
            <a:ext cx="6605741" cy="5162550"/>
          </a:xfrm>
          <a:prstGeom prst="rect">
            <a:avLst/>
          </a:prstGeom>
          <a:noFill/>
          <a:ln>
            <a:noFill/>
          </a:ln>
        </p:spPr>
        <p:txBody>
          <a:bodyPr spcFirstLastPara="1" vert="horz" wrap="square" lIns="0" tIns="0" rIns="0" bIns="0" numCol="1" anchor="t" anchorCtr="0" compatLnSpc="1">
            <a:prstTxWarp prst="textNoShape">
              <a:avLst/>
            </a:prstTxWarp>
            <a:noAutofit/>
          </a:bodyPr>
          <a:lstStyle/>
          <a:p>
            <a:pPr marL="342900" indent="-342900">
              <a:lnSpc>
                <a:spcPct val="300000"/>
              </a:lnSpc>
              <a:spcBef>
                <a:spcPts val="0"/>
              </a:spcBef>
              <a:spcAft>
                <a:spcPts val="0"/>
              </a:spcAft>
              <a:buClr>
                <a:srgbClr val="69AE23"/>
              </a:buClr>
              <a:buSzPts val="2400"/>
              <a:buFont typeface="Arial"/>
              <a:buChar char="•"/>
            </a:pPr>
            <a:r>
              <a:rPr lang="en-GB">
                <a:solidFill>
                  <a:schemeClr val="dk1"/>
                </a:solidFill>
                <a:latin typeface="Tahoma"/>
                <a:ea typeface="Tahoma"/>
                <a:cs typeface="Tahoma"/>
                <a:sym typeface="Tahoma"/>
              </a:rPr>
              <a:t>Availability of antibiotics without prescription</a:t>
            </a:r>
            <a:endParaRPr/>
          </a:p>
          <a:p>
            <a:pPr marL="342900" indent="-342900">
              <a:lnSpc>
                <a:spcPct val="100000"/>
              </a:lnSpc>
              <a:spcBef>
                <a:spcPts val="900"/>
              </a:spcBef>
              <a:spcAft>
                <a:spcPts val="0"/>
              </a:spcAft>
              <a:buClr>
                <a:srgbClr val="69AE23"/>
              </a:buClr>
              <a:buSzPts val="2400"/>
              <a:buFont typeface="Arial"/>
              <a:buChar char="•"/>
            </a:pPr>
            <a:r>
              <a:rPr lang="en-GB">
                <a:solidFill>
                  <a:schemeClr val="dk1"/>
                </a:solidFill>
                <a:latin typeface="Tahoma"/>
                <a:ea typeface="Tahoma"/>
                <a:cs typeface="Tahoma"/>
                <a:sym typeface="Tahoma"/>
              </a:rPr>
              <a:t>Pharmaceutical marketing to doctors and patients</a:t>
            </a:r>
            <a:endParaRPr/>
          </a:p>
          <a:p>
            <a:pPr marL="342900" indent="-342900">
              <a:lnSpc>
                <a:spcPct val="200000"/>
              </a:lnSpc>
              <a:spcBef>
                <a:spcPts val="900"/>
              </a:spcBef>
              <a:spcAft>
                <a:spcPts val="0"/>
              </a:spcAft>
              <a:buClr>
                <a:srgbClr val="69AE23"/>
              </a:buClr>
              <a:buSzPts val="2400"/>
              <a:buFont typeface="Arial"/>
              <a:buChar char="•"/>
            </a:pPr>
            <a:r>
              <a:rPr lang="en-GB">
                <a:solidFill>
                  <a:schemeClr val="dk1"/>
                </a:solidFill>
                <a:latin typeface="Tahoma"/>
                <a:ea typeface="Tahoma"/>
                <a:cs typeface="Tahoma"/>
                <a:sym typeface="Tahoma"/>
              </a:rPr>
              <a:t>Patent and exclusivity laws</a:t>
            </a:r>
            <a:endParaRPr>
              <a:solidFill>
                <a:schemeClr val="dk1"/>
              </a:solidFill>
              <a:latin typeface="Tahoma"/>
              <a:ea typeface="Tahoma"/>
              <a:cs typeface="Tahoma"/>
              <a:sym typeface="Tahoma"/>
            </a:endParaRPr>
          </a:p>
        </p:txBody>
      </p:sp>
      <p:sp>
        <p:nvSpPr>
          <p:cNvPr id="167" name="Shape 167"/>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11</a:t>
            </a:fld>
            <a:endParaRPr sz="1200">
              <a:solidFill>
                <a:schemeClr val="lt1"/>
              </a:solidFill>
              <a:latin typeface="Tahoma"/>
              <a:ea typeface="Tahoma"/>
              <a:cs typeface="Tahoma"/>
              <a:sym typeface="Tahoma"/>
            </a:endParaRPr>
          </a:p>
        </p:txBody>
      </p:sp>
      <p:pic>
        <p:nvPicPr>
          <p:cNvPr id="168" name="Shape 168" descr="C:\Users\serosa\AppData\Local\Microsoft\Windows\Temporary Internet Files\Content.IE5\2ZRN85JG\MC900293302[1].wmf"/>
          <p:cNvPicPr preferRelativeResize="0"/>
          <p:nvPr/>
        </p:nvPicPr>
        <p:blipFill rotWithShape="1">
          <a:blip r:embed="rId3">
            <a:alphaModFix/>
          </a:blip>
          <a:srcRect/>
          <a:stretch/>
        </p:blipFill>
        <p:spPr>
          <a:xfrm>
            <a:off x="1969198" y="4273052"/>
            <a:ext cx="1379830" cy="1780337"/>
          </a:xfrm>
          <a:prstGeom prst="rect">
            <a:avLst/>
          </a:prstGeom>
          <a:noFill/>
          <a:ln>
            <a:noFill/>
          </a:ln>
        </p:spPr>
      </p:pic>
      <p:pic>
        <p:nvPicPr>
          <p:cNvPr id="169" name="Shape 169" descr="C:\Users\serosa\AppData\Local\Microsoft\Windows\Temporary Internet Files\Content.IE5\LQGTF1UY\MC900195396[1].wmf"/>
          <p:cNvPicPr preferRelativeResize="0"/>
          <p:nvPr/>
        </p:nvPicPr>
        <p:blipFill rotWithShape="1">
          <a:blip r:embed="rId4">
            <a:alphaModFix/>
          </a:blip>
          <a:srcRect/>
          <a:stretch/>
        </p:blipFill>
        <p:spPr>
          <a:xfrm>
            <a:off x="1911674" y="734720"/>
            <a:ext cx="1307592" cy="1792224"/>
          </a:xfrm>
          <a:prstGeom prst="rect">
            <a:avLst/>
          </a:prstGeom>
          <a:noFill/>
          <a:ln>
            <a:noFill/>
          </a:ln>
        </p:spPr>
      </p:pic>
      <p:pic>
        <p:nvPicPr>
          <p:cNvPr id="170" name="Shape 170" descr="C:\Users\serosa\AppData\Local\Microsoft\Windows\Temporary Internet Files\Content.IE5\J8I1U5JX\MC900023482[1].wmf"/>
          <p:cNvPicPr preferRelativeResize="0"/>
          <p:nvPr/>
        </p:nvPicPr>
        <p:blipFill rotWithShape="1">
          <a:blip r:embed="rId5">
            <a:alphaModFix/>
          </a:blip>
          <a:srcRect/>
          <a:stretch/>
        </p:blipFill>
        <p:spPr>
          <a:xfrm>
            <a:off x="2000418" y="2533802"/>
            <a:ext cx="1474739" cy="1609554"/>
          </a:xfrm>
          <a:prstGeom prst="rect">
            <a:avLst/>
          </a:prstGeom>
          <a:noFill/>
          <a:ln>
            <a:noFill/>
          </a:ln>
        </p:spPr>
      </p:pic>
      <p:sp>
        <p:nvSpPr>
          <p:cNvPr id="171" name="Shape 171"/>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a:p>
        </p:txBody>
      </p:sp>
      <p:sp>
        <p:nvSpPr>
          <p:cNvPr id="3" name="Titel 2">
            <a:extLst>
              <a:ext uri="{FF2B5EF4-FFF2-40B4-BE49-F238E27FC236}">
                <a16:creationId xmlns:a16="http://schemas.microsoft.com/office/drawing/2014/main" id="{8F40C35B-0ADE-8D46-B595-7402FCF7217F}"/>
              </a:ext>
            </a:extLst>
          </p:cNvPr>
          <p:cNvSpPr>
            <a:spLocks noGrp="1"/>
          </p:cNvSpPr>
          <p:nvPr>
            <p:ph type="title"/>
          </p:nvPr>
        </p:nvSpPr>
        <p:spPr/>
        <p:txBody>
          <a:bodyPr/>
          <a:lstStyle/>
          <a:p>
            <a:r>
              <a:rPr lang="nl-NL" dirty="0"/>
              <a:t>Policy-</a:t>
            </a:r>
            <a:r>
              <a:rPr lang="nl-NL" dirty="0" err="1"/>
              <a:t>related</a:t>
            </a:r>
            <a:r>
              <a:rPr lang="nl-NL" dirty="0"/>
              <a:t> factors</a:t>
            </a:r>
          </a:p>
        </p:txBody>
      </p:sp>
    </p:spTree>
    <p:extLst>
      <p:ext uri="{BB962C8B-B14F-4D97-AF65-F5344CB8AC3E}">
        <p14:creationId xmlns:p14="http://schemas.microsoft.com/office/powerpoint/2010/main" val="1023571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3" name="Titel 2">
            <a:extLst>
              <a:ext uri="{FF2B5EF4-FFF2-40B4-BE49-F238E27FC236}">
                <a16:creationId xmlns:a16="http://schemas.microsoft.com/office/drawing/2014/main" id="{F130668B-7A3E-4E4F-9943-6F280AEFADE6}"/>
              </a:ext>
            </a:extLst>
          </p:cNvPr>
          <p:cNvSpPr>
            <a:spLocks noGrp="1"/>
          </p:cNvSpPr>
          <p:nvPr>
            <p:ph type="title"/>
          </p:nvPr>
        </p:nvSpPr>
        <p:spPr/>
        <p:txBody>
          <a:bodyPr/>
          <a:lstStyle/>
          <a:p>
            <a:r>
              <a:rPr lang="nl-NL" dirty="0" err="1"/>
              <a:t>CDC’s</a:t>
            </a:r>
            <a:r>
              <a:rPr lang="nl-NL" dirty="0"/>
              <a:t> </a:t>
            </a:r>
            <a:r>
              <a:rPr lang="nl-NL" dirty="0" err="1"/>
              <a:t>national</a:t>
            </a:r>
            <a:r>
              <a:rPr lang="nl-NL" dirty="0"/>
              <a:t> </a:t>
            </a:r>
            <a:r>
              <a:rPr lang="nl-NL" dirty="0" err="1"/>
              <a:t>campaign</a:t>
            </a:r>
            <a:r>
              <a:rPr lang="nl-NL" dirty="0"/>
              <a:t> (1995)</a:t>
            </a:r>
          </a:p>
        </p:txBody>
      </p:sp>
      <p:sp>
        <p:nvSpPr>
          <p:cNvPr id="177" name="Shape 177"/>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0000"/>
              </a:lnSpc>
              <a:spcBef>
                <a:spcPts val="0"/>
              </a:spcBef>
              <a:spcAft>
                <a:spcPts val="0"/>
              </a:spcAft>
            </a:pPr>
            <a:r>
              <a:rPr lang="en-GB" b="1" dirty="0">
                <a:solidFill>
                  <a:schemeClr val="dk1"/>
                </a:solidFill>
                <a:latin typeface="Tahoma"/>
                <a:ea typeface="Tahoma"/>
                <a:cs typeface="Tahoma"/>
                <a:sym typeface="Tahoma"/>
              </a:rPr>
              <a:t>Aim:</a:t>
            </a:r>
            <a:endParaRPr dirty="0"/>
          </a:p>
          <a:p>
            <a:pPr>
              <a:lnSpc>
                <a:spcPct val="100000"/>
              </a:lnSpc>
              <a:spcBef>
                <a:spcPts val="900"/>
              </a:spcBef>
              <a:spcAft>
                <a:spcPts val="0"/>
              </a:spcAft>
            </a:pPr>
            <a:r>
              <a:rPr lang="en-GB" dirty="0">
                <a:solidFill>
                  <a:schemeClr val="dk1"/>
                </a:solidFill>
                <a:latin typeface="Tahoma"/>
                <a:ea typeface="Tahoma"/>
                <a:cs typeface="Tahoma"/>
                <a:sym typeface="Tahoma"/>
              </a:rPr>
              <a:t>To reduce the spread of antibiotic resistance by:</a:t>
            </a:r>
            <a:endParaRPr dirty="0"/>
          </a:p>
          <a:p>
            <a:pPr marL="457200" indent="-457200">
              <a:lnSpc>
                <a:spcPct val="100000"/>
              </a:lnSpc>
              <a:spcBef>
                <a:spcPts val="900"/>
              </a:spcBef>
              <a:spcAft>
                <a:spcPts val="0"/>
              </a:spcAft>
              <a:buClr>
                <a:schemeClr val="dk1"/>
              </a:buClr>
              <a:buSzPts val="2400"/>
              <a:buFont typeface="Tahoma"/>
              <a:buAutoNum type="arabicPeriod"/>
            </a:pPr>
            <a:r>
              <a:rPr lang="en-GB" dirty="0">
                <a:solidFill>
                  <a:schemeClr val="dk1"/>
                </a:solidFill>
                <a:latin typeface="Tahoma"/>
                <a:ea typeface="Tahoma"/>
                <a:cs typeface="Tahoma"/>
                <a:sym typeface="Tahoma"/>
              </a:rPr>
              <a:t>Promoting adherence to guidelines for appropriate antibiotic prescribing among providers</a:t>
            </a:r>
            <a:endParaRPr dirty="0"/>
          </a:p>
          <a:p>
            <a:pPr marL="457200" indent="-457200">
              <a:lnSpc>
                <a:spcPct val="100000"/>
              </a:lnSpc>
              <a:spcBef>
                <a:spcPts val="900"/>
              </a:spcBef>
              <a:spcAft>
                <a:spcPts val="0"/>
              </a:spcAft>
              <a:buClr>
                <a:schemeClr val="dk1"/>
              </a:buClr>
              <a:buSzPts val="2400"/>
              <a:buFont typeface="Tahoma"/>
              <a:buAutoNum type="arabicPeriod"/>
            </a:pPr>
            <a:r>
              <a:rPr lang="en-GB" dirty="0">
                <a:solidFill>
                  <a:schemeClr val="dk1"/>
                </a:solidFill>
                <a:latin typeface="Tahoma"/>
                <a:ea typeface="Tahoma"/>
                <a:cs typeface="Tahoma"/>
                <a:sym typeface="Tahoma"/>
              </a:rPr>
              <a:t>Decreasing demand for antibiotics for viral upper respiratory tract infections among healthy adults and parents of young children</a:t>
            </a:r>
            <a:endParaRPr dirty="0"/>
          </a:p>
          <a:p>
            <a:pPr marL="457200" indent="-457200">
              <a:lnSpc>
                <a:spcPct val="100000"/>
              </a:lnSpc>
              <a:spcBef>
                <a:spcPts val="900"/>
              </a:spcBef>
              <a:spcAft>
                <a:spcPts val="0"/>
              </a:spcAft>
              <a:buClr>
                <a:schemeClr val="dk1"/>
              </a:buClr>
              <a:buSzPts val="2400"/>
              <a:buFont typeface="Tahoma"/>
              <a:buAutoNum type="arabicPeriod"/>
            </a:pPr>
            <a:r>
              <a:rPr lang="en-GB" dirty="0">
                <a:solidFill>
                  <a:schemeClr val="dk1"/>
                </a:solidFill>
                <a:latin typeface="Tahoma"/>
                <a:ea typeface="Tahoma"/>
                <a:cs typeface="Tahoma"/>
                <a:sym typeface="Tahoma"/>
              </a:rPr>
              <a:t>Increasing adherence to antibiotics prescribed for upper respiratory tract infections</a:t>
            </a:r>
            <a:endParaRPr dirty="0">
              <a:solidFill>
                <a:schemeClr val="dk1"/>
              </a:solidFill>
              <a:latin typeface="Tahoma"/>
              <a:ea typeface="Tahoma"/>
              <a:cs typeface="Tahoma"/>
              <a:sym typeface="Tahoma"/>
            </a:endParaRPr>
          </a:p>
        </p:txBody>
      </p:sp>
      <p:sp>
        <p:nvSpPr>
          <p:cNvPr id="178" name="Shape 178"/>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12</a:t>
            </a:fld>
            <a:endParaRPr sz="1200">
              <a:solidFill>
                <a:schemeClr val="lt1"/>
              </a:solidFill>
              <a:latin typeface="Tahoma"/>
              <a:ea typeface="Tahoma"/>
              <a:cs typeface="Tahoma"/>
              <a:sym typeface="Tahoma"/>
            </a:endParaRPr>
          </a:p>
        </p:txBody>
      </p:sp>
      <p:sp>
        <p:nvSpPr>
          <p:cNvPr id="179" name="Shape 179"/>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a:p>
        </p:txBody>
      </p:sp>
    </p:spTree>
    <p:extLst>
      <p:ext uri="{BB962C8B-B14F-4D97-AF65-F5344CB8AC3E}">
        <p14:creationId xmlns:p14="http://schemas.microsoft.com/office/powerpoint/2010/main" val="31955432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graphicFrame>
        <p:nvGraphicFramePr>
          <p:cNvPr id="185" name="Shape 185"/>
          <p:cNvGraphicFramePr/>
          <p:nvPr/>
        </p:nvGraphicFramePr>
        <p:xfrm>
          <a:off x="1847850" y="1413322"/>
          <a:ext cx="8526475" cy="3967520"/>
        </p:xfrm>
        <a:graphic>
          <a:graphicData uri="http://schemas.openxmlformats.org/drawingml/2006/table">
            <a:tbl>
              <a:tblPr firstRow="1" bandRow="1">
                <a:noFill/>
              </a:tblPr>
              <a:tblGrid>
                <a:gridCol w="1461400">
                  <a:extLst>
                    <a:ext uri="{9D8B030D-6E8A-4147-A177-3AD203B41FA5}">
                      <a16:colId xmlns:a16="http://schemas.microsoft.com/office/drawing/2014/main" val="20000"/>
                    </a:ext>
                  </a:extLst>
                </a:gridCol>
                <a:gridCol w="2355025">
                  <a:extLst>
                    <a:ext uri="{9D8B030D-6E8A-4147-A177-3AD203B41FA5}">
                      <a16:colId xmlns:a16="http://schemas.microsoft.com/office/drawing/2014/main" val="20001"/>
                    </a:ext>
                  </a:extLst>
                </a:gridCol>
                <a:gridCol w="2355025">
                  <a:extLst>
                    <a:ext uri="{9D8B030D-6E8A-4147-A177-3AD203B41FA5}">
                      <a16:colId xmlns:a16="http://schemas.microsoft.com/office/drawing/2014/main" val="20002"/>
                    </a:ext>
                  </a:extLst>
                </a:gridCol>
                <a:gridCol w="2355025">
                  <a:extLst>
                    <a:ext uri="{9D8B030D-6E8A-4147-A177-3AD203B41FA5}">
                      <a16:colId xmlns:a16="http://schemas.microsoft.com/office/drawing/2014/main" val="20003"/>
                    </a:ext>
                  </a:extLst>
                </a:gridCol>
              </a:tblGrid>
              <a:tr h="370850">
                <a:tc rowSpan="2">
                  <a:txBody>
                    <a:bodyPr/>
                    <a:lstStyle/>
                    <a:p>
                      <a:pPr marL="0" marR="0" lvl="0" indent="0" algn="ctr" rtl="0">
                        <a:spcBef>
                          <a:spcPts val="0"/>
                        </a:spcBef>
                        <a:spcAft>
                          <a:spcPts val="0"/>
                        </a:spcAft>
                        <a:buNone/>
                      </a:pPr>
                      <a:r>
                        <a:rPr lang="en-GB" sz="2000" u="none" strike="noStrike" cap="none"/>
                        <a:t>Activities</a:t>
                      </a:r>
                      <a:endParaRPr sz="2000" u="none" strike="noStrike" cap="none"/>
                    </a:p>
                  </a:txBody>
                  <a:tcPr marL="91450" marR="91450" marT="45725" marB="45725"/>
                </a:tc>
                <a:tc gridSpan="3">
                  <a:txBody>
                    <a:bodyPr/>
                    <a:lstStyle/>
                    <a:p>
                      <a:pPr marL="0" marR="0" lvl="0" indent="0" algn="ctr" rtl="0">
                        <a:spcBef>
                          <a:spcPts val="0"/>
                        </a:spcBef>
                        <a:spcAft>
                          <a:spcPts val="0"/>
                        </a:spcAft>
                        <a:buNone/>
                      </a:pPr>
                      <a:r>
                        <a:rPr lang="en-GB" sz="2000" u="none" strike="noStrike" cap="none"/>
                        <a:t>Levels of intervention</a:t>
                      </a:r>
                      <a:endParaRPr sz="2000" u="none" strike="noStrike" cap="none"/>
                    </a:p>
                  </a:txBody>
                  <a:tcPr marL="91450" marR="91450" marT="45725" marB="45725"/>
                </a:tc>
                <a:tc hMerge="1">
                  <a:txBody>
                    <a:bodyPr/>
                    <a:lstStyle/>
                    <a:p>
                      <a:endParaRPr lang="nl-NL"/>
                    </a:p>
                  </a:txBody>
                  <a:tcPr/>
                </a:tc>
                <a:tc hMerge="1">
                  <a:txBody>
                    <a:bodyPr/>
                    <a:lstStyle/>
                    <a:p>
                      <a:endParaRPr lang="nl-NL"/>
                    </a:p>
                  </a:txBody>
                  <a:tcPr/>
                </a:tc>
                <a:extLst>
                  <a:ext uri="{0D108BD9-81ED-4DB2-BD59-A6C34878D82A}">
                    <a16:rowId xmlns:a16="http://schemas.microsoft.com/office/drawing/2014/main" val="10000"/>
                  </a:ext>
                </a:extLst>
              </a:tr>
              <a:tr h="370850">
                <a:tc vMerge="1">
                  <a:txBody>
                    <a:bodyPr/>
                    <a:lstStyle/>
                    <a:p>
                      <a:endParaRPr lang="nl-NL"/>
                    </a:p>
                  </a:txBody>
                  <a:tcPr/>
                </a:tc>
                <a:tc>
                  <a:txBody>
                    <a:bodyPr/>
                    <a:lstStyle/>
                    <a:p>
                      <a:pPr marL="0" marR="0" lvl="0" indent="0" algn="ctr" rtl="0">
                        <a:spcBef>
                          <a:spcPts val="0"/>
                        </a:spcBef>
                        <a:spcAft>
                          <a:spcPts val="0"/>
                        </a:spcAft>
                        <a:buNone/>
                      </a:pPr>
                      <a:r>
                        <a:rPr lang="en-GB" sz="1800" b="1" u="none" strike="noStrike" cap="none"/>
                        <a:t>Individual </a:t>
                      </a:r>
                      <a:endParaRPr sz="1800" b="1" u="none" strike="noStrike" cap="none"/>
                    </a:p>
                  </a:txBody>
                  <a:tcPr marL="91450" marR="91450" marT="45725" marB="45725"/>
                </a:tc>
                <a:tc>
                  <a:txBody>
                    <a:bodyPr/>
                    <a:lstStyle/>
                    <a:p>
                      <a:pPr marL="0" marR="0" lvl="0" indent="0" algn="ctr" rtl="0">
                        <a:spcBef>
                          <a:spcPts val="0"/>
                        </a:spcBef>
                        <a:spcAft>
                          <a:spcPts val="0"/>
                        </a:spcAft>
                        <a:buNone/>
                      </a:pPr>
                      <a:r>
                        <a:rPr lang="en-GB" sz="1800" b="1" u="none" strike="noStrike" cap="none"/>
                        <a:t>Interpersonal</a:t>
                      </a:r>
                      <a:endParaRPr sz="1800" b="1" u="none" strike="noStrike" cap="none"/>
                    </a:p>
                  </a:txBody>
                  <a:tcPr marL="91450" marR="91450" marT="45725" marB="45725"/>
                </a:tc>
                <a:tc>
                  <a:txBody>
                    <a:bodyPr/>
                    <a:lstStyle/>
                    <a:p>
                      <a:pPr marL="0" marR="0" lvl="0" indent="0" algn="ctr" rtl="0">
                        <a:spcBef>
                          <a:spcPts val="0"/>
                        </a:spcBef>
                        <a:spcAft>
                          <a:spcPts val="0"/>
                        </a:spcAft>
                        <a:buNone/>
                      </a:pPr>
                      <a:r>
                        <a:rPr lang="en-GB" sz="1800" b="1" u="none" strike="noStrike" cap="none"/>
                        <a:t>Organisational</a:t>
                      </a:r>
                      <a:endParaRPr sz="1800" b="1" u="none" strike="noStrike" cap="none"/>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GB" sz="1800" b="1" u="none" strike="noStrike" cap="none"/>
                        <a:t>Paediatric principles</a:t>
                      </a:r>
                      <a:endParaRPr sz="1800" b="1"/>
                    </a:p>
                  </a:txBody>
                  <a:tcPr marL="91450" marR="91450" marT="45725" marB="45725"/>
                </a:tc>
                <a:tc>
                  <a:txBody>
                    <a:bodyPr/>
                    <a:lstStyle/>
                    <a:p>
                      <a:pPr marL="174625" marR="0" lvl="0" indent="-174625"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Improve knowledge, attitudes and skills among providers</a:t>
                      </a:r>
                      <a:endParaRPr sz="1800">
                        <a:solidFill>
                          <a:schemeClr val="dk1"/>
                        </a:solidFill>
                        <a:latin typeface="Tahoma"/>
                        <a:ea typeface="Tahoma"/>
                        <a:cs typeface="Tahoma"/>
                        <a:sym typeface="Tahoma"/>
                      </a:endParaRPr>
                    </a:p>
                  </a:txBody>
                  <a:tcPr marL="91450" marR="91450" marT="45725" marB="45725"/>
                </a:tc>
                <a:tc>
                  <a:txBody>
                    <a:bodyPr/>
                    <a:lstStyle/>
                    <a:p>
                      <a:pPr marL="174625" marR="0" lvl="0" indent="-174625"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Engagement of professional organisations </a:t>
                      </a:r>
                      <a:endParaRPr sz="1800">
                        <a:solidFill>
                          <a:schemeClr val="dk1"/>
                        </a:solidFill>
                        <a:latin typeface="Tahoma"/>
                        <a:ea typeface="Tahoma"/>
                        <a:cs typeface="Tahoma"/>
                        <a:sym typeface="Tahoma"/>
                      </a:endParaRPr>
                    </a:p>
                  </a:txBody>
                  <a:tcPr marL="91450" marR="91450" marT="45725" marB="45725"/>
                </a:tc>
                <a:tc>
                  <a:txBody>
                    <a:bodyPr/>
                    <a:lstStyle/>
                    <a:p>
                      <a:pPr marL="174625" marR="0" lvl="0" indent="-174625"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Adoption of prescribing  guidelines as policy</a:t>
                      </a:r>
                      <a:endParaRPr sz="1800">
                        <a:solidFill>
                          <a:schemeClr val="dk1"/>
                        </a:solidFill>
                        <a:latin typeface="Tahoma"/>
                        <a:ea typeface="Tahoma"/>
                        <a:cs typeface="Tahoma"/>
                        <a:sym typeface="Tahoma"/>
                      </a:endParaRPr>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r>
                        <a:rPr lang="en-GB" sz="1800" b="1"/>
                        <a:t>Health education materials</a:t>
                      </a:r>
                      <a:endParaRPr sz="1800" b="1"/>
                    </a:p>
                  </a:txBody>
                  <a:tcPr marL="91450" marR="91450" marT="45725" marB="45725"/>
                </a:tc>
                <a:tc>
                  <a:txBody>
                    <a:bodyPr/>
                    <a:lstStyle/>
                    <a:p>
                      <a:pPr marL="174625" marR="0" lvl="0" indent="-174625" algn="l" rtl="0">
                        <a:lnSpc>
                          <a:spcPct val="100000"/>
                        </a:lnSpc>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Improve knowledge, attitudes and skills of providers, patients and parents</a:t>
                      </a:r>
                      <a:endParaRPr sz="1800">
                        <a:solidFill>
                          <a:schemeClr val="dk1"/>
                        </a:solidFill>
                        <a:latin typeface="Tahoma"/>
                        <a:ea typeface="Tahoma"/>
                        <a:cs typeface="Tahoma"/>
                        <a:sym typeface="Tahoma"/>
                      </a:endParaRPr>
                    </a:p>
                    <a:p>
                      <a:pPr marL="174625" marR="0" lvl="0" indent="-60325" algn="l" rtl="0">
                        <a:spcBef>
                          <a:spcPts val="0"/>
                        </a:spcBef>
                        <a:spcAft>
                          <a:spcPts val="0"/>
                        </a:spcAft>
                        <a:buClr>
                          <a:schemeClr val="dk1"/>
                        </a:buClr>
                        <a:buSzPts val="1800"/>
                        <a:buFont typeface="Arial"/>
                        <a:buNone/>
                      </a:pPr>
                      <a:endParaRPr sz="1800">
                        <a:solidFill>
                          <a:schemeClr val="dk1"/>
                        </a:solidFill>
                        <a:latin typeface="Tahoma"/>
                        <a:ea typeface="Tahoma"/>
                        <a:cs typeface="Tahoma"/>
                        <a:sym typeface="Tahoma"/>
                      </a:endParaRPr>
                    </a:p>
                  </a:txBody>
                  <a:tcPr marL="91450" marR="91450" marT="45725" marB="45725"/>
                </a:tc>
                <a:tc>
                  <a:txBody>
                    <a:bodyPr/>
                    <a:lstStyle/>
                    <a:p>
                      <a:pPr marL="174625" marR="0" lvl="0" indent="-174625"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Facilitate communication between providers and patients</a:t>
                      </a:r>
                      <a:endParaRPr sz="1800">
                        <a:solidFill>
                          <a:schemeClr val="dk1"/>
                        </a:solidFill>
                        <a:latin typeface="Tahoma"/>
                        <a:ea typeface="Tahoma"/>
                        <a:cs typeface="Tahoma"/>
                        <a:sym typeface="Tahoma"/>
                      </a:endParaRPr>
                    </a:p>
                  </a:txBody>
                  <a:tcPr marL="91450" marR="91450" marT="45725" marB="45725"/>
                </a:tc>
                <a:tc>
                  <a:txBody>
                    <a:bodyPr/>
                    <a:lstStyle/>
                    <a:p>
                      <a:pPr marL="174625" marR="0" lvl="0" indent="-60325" algn="l" rtl="0">
                        <a:spcBef>
                          <a:spcPts val="0"/>
                        </a:spcBef>
                        <a:spcAft>
                          <a:spcPts val="0"/>
                        </a:spcAft>
                        <a:buClr>
                          <a:schemeClr val="dk1"/>
                        </a:buClr>
                        <a:buSzPts val="1800"/>
                        <a:buFont typeface="Arial"/>
                        <a:buNone/>
                      </a:pPr>
                      <a:endParaRPr sz="1800">
                        <a:solidFill>
                          <a:schemeClr val="dk1"/>
                        </a:solidFill>
                        <a:latin typeface="Tahoma"/>
                        <a:ea typeface="Tahoma"/>
                        <a:cs typeface="Tahoma"/>
                        <a:sym typeface="Tahoma"/>
                      </a:endParaRPr>
                    </a:p>
                  </a:txBody>
                  <a:tcPr marL="91450" marR="91450" marT="45725" marB="45725"/>
                </a:tc>
                <a:extLst>
                  <a:ext uri="{0D108BD9-81ED-4DB2-BD59-A6C34878D82A}">
                    <a16:rowId xmlns:a16="http://schemas.microsoft.com/office/drawing/2014/main" val="10003"/>
                  </a:ext>
                </a:extLst>
              </a:tr>
            </a:tbl>
          </a:graphicData>
        </a:graphic>
      </p:graphicFrame>
      <p:sp>
        <p:nvSpPr>
          <p:cNvPr id="186" name="Shape 186"/>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13</a:t>
            </a:fld>
            <a:endParaRPr sz="1200">
              <a:solidFill>
                <a:schemeClr val="lt1"/>
              </a:solidFill>
              <a:latin typeface="Tahoma"/>
              <a:ea typeface="Tahoma"/>
              <a:cs typeface="Tahoma"/>
              <a:sym typeface="Tahoma"/>
            </a:endParaRPr>
          </a:p>
        </p:txBody>
      </p:sp>
      <p:sp>
        <p:nvSpPr>
          <p:cNvPr id="187" name="Shape 187"/>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a:p>
        </p:txBody>
      </p:sp>
      <p:sp>
        <p:nvSpPr>
          <p:cNvPr id="3" name="Titel 2">
            <a:extLst>
              <a:ext uri="{FF2B5EF4-FFF2-40B4-BE49-F238E27FC236}">
                <a16:creationId xmlns:a16="http://schemas.microsoft.com/office/drawing/2014/main" id="{FB43DE2D-D049-8D42-A5B0-88BEFF59689E}"/>
              </a:ext>
            </a:extLst>
          </p:cNvPr>
          <p:cNvSpPr>
            <a:spLocks noGrp="1"/>
          </p:cNvSpPr>
          <p:nvPr>
            <p:ph type="title"/>
          </p:nvPr>
        </p:nvSpPr>
        <p:spPr/>
        <p:txBody>
          <a:bodyPr/>
          <a:lstStyle/>
          <a:p>
            <a:r>
              <a:rPr lang="nl-NL" dirty="0" err="1"/>
              <a:t>CDC’s</a:t>
            </a:r>
            <a:r>
              <a:rPr lang="nl-NL" dirty="0"/>
              <a:t> </a:t>
            </a:r>
            <a:r>
              <a:rPr lang="nl-NL" dirty="0" err="1"/>
              <a:t>campaign</a:t>
            </a:r>
            <a:r>
              <a:rPr lang="nl-NL" dirty="0"/>
              <a:t> </a:t>
            </a:r>
            <a:r>
              <a:rPr lang="nl-NL" dirty="0" err="1"/>
              <a:t>activities</a:t>
            </a:r>
            <a:r>
              <a:rPr lang="nl-NL" dirty="0"/>
              <a:t> (1)</a:t>
            </a:r>
          </a:p>
        </p:txBody>
      </p:sp>
    </p:spTree>
    <p:extLst>
      <p:ext uri="{BB962C8B-B14F-4D97-AF65-F5344CB8AC3E}">
        <p14:creationId xmlns:p14="http://schemas.microsoft.com/office/powerpoint/2010/main" val="1503904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graphicFrame>
        <p:nvGraphicFramePr>
          <p:cNvPr id="193" name="Shape 193"/>
          <p:cNvGraphicFramePr/>
          <p:nvPr>
            <p:extLst>
              <p:ext uri="{D42A27DB-BD31-4B8C-83A1-F6EECF244321}">
                <p14:modId xmlns:p14="http://schemas.microsoft.com/office/powerpoint/2010/main" val="2083226319"/>
              </p:ext>
            </p:extLst>
          </p:nvPr>
        </p:nvGraphicFramePr>
        <p:xfrm>
          <a:off x="1847850" y="1079500"/>
          <a:ext cx="8526450" cy="3967520"/>
        </p:xfrm>
        <a:graphic>
          <a:graphicData uri="http://schemas.openxmlformats.org/drawingml/2006/table">
            <a:tbl>
              <a:tblPr firstRow="1" bandRow="1">
                <a:noFill/>
              </a:tblPr>
              <a:tblGrid>
                <a:gridCol w="1417875">
                  <a:extLst>
                    <a:ext uri="{9D8B030D-6E8A-4147-A177-3AD203B41FA5}">
                      <a16:colId xmlns:a16="http://schemas.microsoft.com/office/drawing/2014/main" val="20000"/>
                    </a:ext>
                  </a:extLst>
                </a:gridCol>
                <a:gridCol w="2369525">
                  <a:extLst>
                    <a:ext uri="{9D8B030D-6E8A-4147-A177-3AD203B41FA5}">
                      <a16:colId xmlns:a16="http://schemas.microsoft.com/office/drawing/2014/main" val="20001"/>
                    </a:ext>
                  </a:extLst>
                </a:gridCol>
                <a:gridCol w="2369525">
                  <a:extLst>
                    <a:ext uri="{9D8B030D-6E8A-4147-A177-3AD203B41FA5}">
                      <a16:colId xmlns:a16="http://schemas.microsoft.com/office/drawing/2014/main" val="20002"/>
                    </a:ext>
                  </a:extLst>
                </a:gridCol>
                <a:gridCol w="2369525">
                  <a:extLst>
                    <a:ext uri="{9D8B030D-6E8A-4147-A177-3AD203B41FA5}">
                      <a16:colId xmlns:a16="http://schemas.microsoft.com/office/drawing/2014/main" val="20003"/>
                    </a:ext>
                  </a:extLst>
                </a:gridCol>
              </a:tblGrid>
              <a:tr h="370850">
                <a:tc rowSpan="2">
                  <a:txBody>
                    <a:bodyPr/>
                    <a:lstStyle/>
                    <a:p>
                      <a:pPr marL="0" marR="0" lvl="0" indent="0" algn="ctr" rtl="0">
                        <a:spcBef>
                          <a:spcPts val="0"/>
                        </a:spcBef>
                        <a:spcAft>
                          <a:spcPts val="0"/>
                        </a:spcAft>
                        <a:buNone/>
                      </a:pPr>
                      <a:r>
                        <a:rPr lang="en-GB" sz="2000"/>
                        <a:t>Activities</a:t>
                      </a:r>
                      <a:endParaRPr sz="2000"/>
                    </a:p>
                  </a:txBody>
                  <a:tcPr marL="91450" marR="91450" marT="45725" marB="45725"/>
                </a:tc>
                <a:tc gridSpan="3">
                  <a:txBody>
                    <a:bodyPr/>
                    <a:lstStyle/>
                    <a:p>
                      <a:pPr marL="0" marR="0" lvl="0" indent="0" algn="ctr" rtl="0">
                        <a:spcBef>
                          <a:spcPts val="0"/>
                        </a:spcBef>
                        <a:spcAft>
                          <a:spcPts val="0"/>
                        </a:spcAft>
                        <a:buNone/>
                      </a:pPr>
                      <a:r>
                        <a:rPr lang="en-GB" sz="2000"/>
                        <a:t>Levels of intervention</a:t>
                      </a:r>
                      <a:endParaRPr sz="2000"/>
                    </a:p>
                  </a:txBody>
                  <a:tcPr marL="91450" marR="91450" marT="45725" marB="45725"/>
                </a:tc>
                <a:tc hMerge="1">
                  <a:txBody>
                    <a:bodyPr/>
                    <a:lstStyle/>
                    <a:p>
                      <a:endParaRPr lang="nl-NL"/>
                    </a:p>
                  </a:txBody>
                  <a:tcPr/>
                </a:tc>
                <a:tc hMerge="1">
                  <a:txBody>
                    <a:bodyPr/>
                    <a:lstStyle/>
                    <a:p>
                      <a:endParaRPr lang="nl-NL"/>
                    </a:p>
                  </a:txBody>
                  <a:tcPr/>
                </a:tc>
                <a:extLst>
                  <a:ext uri="{0D108BD9-81ED-4DB2-BD59-A6C34878D82A}">
                    <a16:rowId xmlns:a16="http://schemas.microsoft.com/office/drawing/2014/main" val="10000"/>
                  </a:ext>
                </a:extLst>
              </a:tr>
              <a:tr h="370850">
                <a:tc vMerge="1">
                  <a:txBody>
                    <a:bodyPr/>
                    <a:lstStyle/>
                    <a:p>
                      <a:endParaRPr lang="nl-NL"/>
                    </a:p>
                  </a:txBody>
                  <a:tcPr/>
                </a:tc>
                <a:tc>
                  <a:txBody>
                    <a:bodyPr/>
                    <a:lstStyle/>
                    <a:p>
                      <a:pPr marL="0" marR="0" lvl="0" indent="0" algn="ctr" rtl="0">
                        <a:spcBef>
                          <a:spcPts val="0"/>
                        </a:spcBef>
                        <a:spcAft>
                          <a:spcPts val="0"/>
                        </a:spcAft>
                        <a:buNone/>
                      </a:pPr>
                      <a:r>
                        <a:rPr lang="en-GB" sz="1800" b="1"/>
                        <a:t>Individual </a:t>
                      </a:r>
                      <a:endParaRPr sz="1800" b="1"/>
                    </a:p>
                  </a:txBody>
                  <a:tcPr marL="91450" marR="91450" marT="45725" marB="45725"/>
                </a:tc>
                <a:tc>
                  <a:txBody>
                    <a:bodyPr/>
                    <a:lstStyle/>
                    <a:p>
                      <a:pPr marL="0" marR="0" lvl="0" indent="0" algn="ctr" rtl="0">
                        <a:spcBef>
                          <a:spcPts val="0"/>
                        </a:spcBef>
                        <a:spcAft>
                          <a:spcPts val="0"/>
                        </a:spcAft>
                        <a:buNone/>
                      </a:pPr>
                      <a:r>
                        <a:rPr lang="en-GB" sz="1800" b="1"/>
                        <a:t>Interpersonal</a:t>
                      </a:r>
                      <a:endParaRPr sz="1800" b="1"/>
                    </a:p>
                  </a:txBody>
                  <a:tcPr marL="91450" marR="91450" marT="45725" marB="45725"/>
                </a:tc>
                <a:tc>
                  <a:txBody>
                    <a:bodyPr/>
                    <a:lstStyle/>
                    <a:p>
                      <a:pPr marL="0" marR="0" lvl="0" indent="0" algn="ctr" rtl="0">
                        <a:spcBef>
                          <a:spcPts val="0"/>
                        </a:spcBef>
                        <a:spcAft>
                          <a:spcPts val="0"/>
                        </a:spcAft>
                        <a:buNone/>
                      </a:pPr>
                      <a:r>
                        <a:rPr lang="en-GB" sz="1800" b="1"/>
                        <a:t>Organisational</a:t>
                      </a:r>
                      <a:endParaRPr sz="1800" b="1"/>
                    </a:p>
                  </a:txBody>
                  <a:tcPr marL="91450" marR="91450" marT="45725" marB="45725"/>
                </a:tc>
                <a:extLst>
                  <a:ext uri="{0D108BD9-81ED-4DB2-BD59-A6C34878D82A}">
                    <a16:rowId xmlns:a16="http://schemas.microsoft.com/office/drawing/2014/main" val="10001"/>
                  </a:ext>
                </a:extLst>
              </a:tr>
              <a:tr h="370850">
                <a:tc>
                  <a:txBody>
                    <a:bodyPr/>
                    <a:lstStyle/>
                    <a:p>
                      <a:pPr marL="0" marR="0" lvl="0" indent="0" algn="l" rtl="0">
                        <a:spcBef>
                          <a:spcPts val="0"/>
                        </a:spcBef>
                        <a:spcAft>
                          <a:spcPts val="0"/>
                        </a:spcAft>
                        <a:buNone/>
                      </a:pPr>
                      <a:r>
                        <a:rPr lang="en-GB" sz="1800" b="1"/>
                        <a:t>National media campaign </a:t>
                      </a:r>
                      <a:endParaRPr sz="1800" b="1"/>
                    </a:p>
                  </a:txBody>
                  <a:tcPr marL="91450" marR="91450" marT="45725" marB="45725"/>
                </a:tc>
                <a:tc>
                  <a:txBody>
                    <a:bodyPr/>
                    <a:lstStyle/>
                    <a:p>
                      <a:pPr marL="174625" marR="0" lvl="0" indent="-174625" algn="l" rtl="0">
                        <a:spcBef>
                          <a:spcPts val="0"/>
                        </a:spcBef>
                        <a:spcAft>
                          <a:spcPts val="0"/>
                        </a:spcAft>
                        <a:buClr>
                          <a:schemeClr val="dk1"/>
                        </a:buClr>
                        <a:buSzPts val="1800"/>
                        <a:buFont typeface="Arial"/>
                        <a:buChar char="•"/>
                      </a:pPr>
                      <a:r>
                        <a:rPr lang="en-GB" sz="1800" dirty="0">
                          <a:solidFill>
                            <a:schemeClr val="dk1"/>
                          </a:solidFill>
                          <a:latin typeface="Tahoma"/>
                          <a:ea typeface="Tahoma"/>
                          <a:cs typeface="Tahoma"/>
                          <a:sym typeface="Tahoma"/>
                        </a:rPr>
                        <a:t>Increase awareness on prudent antibiotic use</a:t>
                      </a:r>
                      <a:endParaRPr dirty="0"/>
                    </a:p>
                    <a:p>
                      <a:pPr marL="174625" marR="0" lvl="0" indent="-174625" algn="l" rtl="0">
                        <a:spcBef>
                          <a:spcPts val="0"/>
                        </a:spcBef>
                        <a:spcAft>
                          <a:spcPts val="0"/>
                        </a:spcAft>
                        <a:buClr>
                          <a:schemeClr val="dk1"/>
                        </a:buClr>
                        <a:buSzPts val="1800"/>
                        <a:buFont typeface="Arial"/>
                        <a:buChar char="•"/>
                      </a:pPr>
                      <a:r>
                        <a:rPr lang="en-GB" sz="1800" dirty="0">
                          <a:solidFill>
                            <a:schemeClr val="dk1"/>
                          </a:solidFill>
                          <a:latin typeface="Tahoma"/>
                          <a:ea typeface="Tahoma"/>
                          <a:cs typeface="Tahoma"/>
                          <a:sym typeface="Tahoma"/>
                        </a:rPr>
                        <a:t>Improve knowledge and attitudes of general public and providers</a:t>
                      </a:r>
                      <a:endParaRPr sz="1800" dirty="0">
                        <a:solidFill>
                          <a:schemeClr val="dk1"/>
                        </a:solidFill>
                        <a:latin typeface="Tahoma"/>
                        <a:ea typeface="Tahoma"/>
                        <a:cs typeface="Tahoma"/>
                        <a:sym typeface="Tahoma"/>
                      </a:endParaRPr>
                    </a:p>
                  </a:txBody>
                  <a:tcPr marL="91450" marR="91450" marT="45725" marB="45725"/>
                </a:tc>
                <a:tc>
                  <a:txBody>
                    <a:bodyPr/>
                    <a:lstStyle/>
                    <a:p>
                      <a:pPr marL="174625" marR="0" lvl="0" indent="-174625"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Stimulate discussion among consumers and providers</a:t>
                      </a:r>
                      <a:endParaRPr/>
                    </a:p>
                    <a:p>
                      <a:pPr marL="174625" marR="0" lvl="0" indent="-174625"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Change community norms</a:t>
                      </a:r>
                      <a:endParaRPr sz="1800">
                        <a:solidFill>
                          <a:schemeClr val="dk1"/>
                        </a:solidFill>
                        <a:latin typeface="Tahoma"/>
                        <a:ea typeface="Tahoma"/>
                        <a:cs typeface="Tahoma"/>
                        <a:sym typeface="Tahoma"/>
                      </a:endParaRPr>
                    </a:p>
                  </a:txBody>
                  <a:tcPr marL="91450" marR="91450" marT="45725" marB="45725"/>
                </a:tc>
                <a:tc>
                  <a:txBody>
                    <a:bodyPr/>
                    <a:lstStyle/>
                    <a:p>
                      <a:pPr marL="174625" marR="0" lvl="0" indent="-60325" algn="l" rtl="0">
                        <a:spcBef>
                          <a:spcPts val="0"/>
                        </a:spcBef>
                        <a:spcAft>
                          <a:spcPts val="0"/>
                        </a:spcAft>
                        <a:buClr>
                          <a:schemeClr val="dk1"/>
                        </a:buClr>
                        <a:buSzPts val="1800"/>
                        <a:buFont typeface="Arial"/>
                        <a:buNone/>
                      </a:pPr>
                      <a:endParaRPr sz="1800">
                        <a:solidFill>
                          <a:schemeClr val="dk1"/>
                        </a:solidFill>
                        <a:latin typeface="Tahoma"/>
                        <a:ea typeface="Tahoma"/>
                        <a:cs typeface="Tahoma"/>
                        <a:sym typeface="Tahoma"/>
                      </a:endParaRPr>
                    </a:p>
                  </a:txBody>
                  <a:tcPr marL="91450" marR="91450" marT="45725" marB="45725"/>
                </a:tc>
                <a:extLst>
                  <a:ext uri="{0D108BD9-81ED-4DB2-BD59-A6C34878D82A}">
                    <a16:rowId xmlns:a16="http://schemas.microsoft.com/office/drawing/2014/main" val="10002"/>
                  </a:ext>
                </a:extLst>
              </a:tr>
              <a:tr h="370850">
                <a:tc>
                  <a:txBody>
                    <a:bodyPr/>
                    <a:lstStyle/>
                    <a:p>
                      <a:pPr marL="0" marR="0" lvl="0" indent="0" algn="l" rtl="0">
                        <a:spcBef>
                          <a:spcPts val="0"/>
                        </a:spcBef>
                        <a:spcAft>
                          <a:spcPts val="0"/>
                        </a:spcAft>
                        <a:buNone/>
                      </a:pPr>
                      <a:r>
                        <a:rPr lang="en-GB" sz="1800" b="1"/>
                        <a:t>Medical school curriculum</a:t>
                      </a:r>
                      <a:endParaRPr sz="1800" b="1"/>
                    </a:p>
                  </a:txBody>
                  <a:tcPr marL="91450" marR="91450" marT="45725" marB="45725"/>
                </a:tc>
                <a:tc>
                  <a:txBody>
                    <a:bodyPr/>
                    <a:lstStyle/>
                    <a:p>
                      <a:pPr marL="174625" marR="0" lvl="0" indent="-174625"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Improve knowledge, attitudes and skills of medical students</a:t>
                      </a:r>
                      <a:endParaRPr sz="1800">
                        <a:solidFill>
                          <a:schemeClr val="dk1"/>
                        </a:solidFill>
                        <a:latin typeface="Tahoma"/>
                        <a:ea typeface="Tahoma"/>
                        <a:cs typeface="Tahoma"/>
                        <a:sym typeface="Tahoma"/>
                      </a:endParaRPr>
                    </a:p>
                  </a:txBody>
                  <a:tcPr marL="91450" marR="91450" marT="45725" marB="45725"/>
                </a:tc>
                <a:tc>
                  <a:txBody>
                    <a:bodyPr/>
                    <a:lstStyle/>
                    <a:p>
                      <a:pPr marL="174625" marR="0" lvl="0" indent="-174625" algn="l" rtl="0">
                        <a:spcBef>
                          <a:spcPts val="0"/>
                        </a:spcBef>
                        <a:spcAft>
                          <a:spcPts val="0"/>
                        </a:spcAft>
                        <a:buClr>
                          <a:schemeClr val="dk1"/>
                        </a:buClr>
                        <a:buSzPts val="1800"/>
                        <a:buFont typeface="Arial"/>
                        <a:buChar char="•"/>
                      </a:pPr>
                      <a:r>
                        <a:rPr lang="en-GB" sz="1800">
                          <a:solidFill>
                            <a:schemeClr val="dk1"/>
                          </a:solidFill>
                          <a:latin typeface="Tahoma"/>
                          <a:ea typeface="Tahoma"/>
                          <a:cs typeface="Tahoma"/>
                          <a:sym typeface="Tahoma"/>
                        </a:rPr>
                        <a:t>Change social norms among medical students</a:t>
                      </a:r>
                      <a:endParaRPr sz="1800">
                        <a:solidFill>
                          <a:schemeClr val="dk1"/>
                        </a:solidFill>
                        <a:latin typeface="Tahoma"/>
                        <a:ea typeface="Tahoma"/>
                        <a:cs typeface="Tahoma"/>
                        <a:sym typeface="Tahoma"/>
                      </a:endParaRPr>
                    </a:p>
                  </a:txBody>
                  <a:tcPr marL="91450" marR="91450" marT="45725" marB="45725"/>
                </a:tc>
                <a:tc>
                  <a:txBody>
                    <a:bodyPr/>
                    <a:lstStyle/>
                    <a:p>
                      <a:pPr marL="174625" marR="0" lvl="0" indent="-174625" algn="l" rtl="0">
                        <a:spcBef>
                          <a:spcPts val="0"/>
                        </a:spcBef>
                        <a:spcAft>
                          <a:spcPts val="0"/>
                        </a:spcAft>
                        <a:buClr>
                          <a:schemeClr val="dk1"/>
                        </a:buClr>
                        <a:buSzPts val="1800"/>
                        <a:buFont typeface="Arial"/>
                        <a:buChar char="•"/>
                      </a:pPr>
                      <a:r>
                        <a:rPr lang="en-GB" sz="1800" dirty="0">
                          <a:solidFill>
                            <a:schemeClr val="dk1"/>
                          </a:solidFill>
                          <a:latin typeface="Tahoma"/>
                          <a:ea typeface="Tahoma"/>
                          <a:cs typeface="Tahoma"/>
                          <a:sym typeface="Tahoma"/>
                        </a:rPr>
                        <a:t>Include prudent antibiotic use as an integral part of clinical training</a:t>
                      </a:r>
                      <a:endParaRPr sz="1800" dirty="0">
                        <a:solidFill>
                          <a:schemeClr val="dk1"/>
                        </a:solidFill>
                        <a:latin typeface="Tahoma"/>
                        <a:ea typeface="Tahoma"/>
                        <a:cs typeface="Tahoma"/>
                        <a:sym typeface="Tahoma"/>
                      </a:endParaRPr>
                    </a:p>
                  </a:txBody>
                  <a:tcPr marL="91450" marR="91450" marT="45725" marB="45725"/>
                </a:tc>
                <a:extLst>
                  <a:ext uri="{0D108BD9-81ED-4DB2-BD59-A6C34878D82A}">
                    <a16:rowId xmlns:a16="http://schemas.microsoft.com/office/drawing/2014/main" val="10003"/>
                  </a:ext>
                </a:extLst>
              </a:tr>
            </a:tbl>
          </a:graphicData>
        </a:graphic>
      </p:graphicFrame>
      <p:sp>
        <p:nvSpPr>
          <p:cNvPr id="194" name="Shape 194"/>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14</a:t>
            </a:fld>
            <a:endParaRPr sz="1200">
              <a:solidFill>
                <a:schemeClr val="lt1"/>
              </a:solidFill>
              <a:latin typeface="Tahoma"/>
              <a:ea typeface="Tahoma"/>
              <a:cs typeface="Tahoma"/>
              <a:sym typeface="Tahoma"/>
            </a:endParaRPr>
          </a:p>
        </p:txBody>
      </p:sp>
      <p:sp>
        <p:nvSpPr>
          <p:cNvPr id="195" name="Shape 195"/>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a:p>
        </p:txBody>
      </p:sp>
      <p:sp>
        <p:nvSpPr>
          <p:cNvPr id="3" name="Titel 2">
            <a:extLst>
              <a:ext uri="{FF2B5EF4-FFF2-40B4-BE49-F238E27FC236}">
                <a16:creationId xmlns:a16="http://schemas.microsoft.com/office/drawing/2014/main" id="{DE5B7731-FD48-4849-919C-D56BF1223618}"/>
              </a:ext>
            </a:extLst>
          </p:cNvPr>
          <p:cNvSpPr>
            <a:spLocks noGrp="1"/>
          </p:cNvSpPr>
          <p:nvPr>
            <p:ph type="title"/>
          </p:nvPr>
        </p:nvSpPr>
        <p:spPr/>
        <p:txBody>
          <a:bodyPr/>
          <a:lstStyle/>
          <a:p>
            <a:r>
              <a:rPr lang="nl-NL" dirty="0" err="1"/>
              <a:t>CDC’s</a:t>
            </a:r>
            <a:r>
              <a:rPr lang="nl-NL" dirty="0"/>
              <a:t> </a:t>
            </a:r>
            <a:r>
              <a:rPr lang="nl-NL" dirty="0" err="1"/>
              <a:t>campaing</a:t>
            </a:r>
            <a:r>
              <a:rPr lang="nl-NL" dirty="0"/>
              <a:t> </a:t>
            </a:r>
            <a:r>
              <a:rPr lang="nl-NL" dirty="0" err="1"/>
              <a:t>activities</a:t>
            </a:r>
            <a:r>
              <a:rPr lang="nl-NL" dirty="0"/>
              <a:t> (2)</a:t>
            </a:r>
          </a:p>
        </p:txBody>
      </p:sp>
    </p:spTree>
    <p:extLst>
      <p:ext uri="{BB962C8B-B14F-4D97-AF65-F5344CB8AC3E}">
        <p14:creationId xmlns:p14="http://schemas.microsoft.com/office/powerpoint/2010/main" val="20574889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nl-NL" dirty="0" err="1"/>
              <a:t>Defining</a:t>
            </a:r>
            <a:r>
              <a:rPr lang="nl-NL" dirty="0"/>
              <a:t> </a:t>
            </a:r>
            <a:r>
              <a:rPr lang="nl-NL" dirty="0" err="1"/>
              <a:t>the</a:t>
            </a:r>
            <a:r>
              <a:rPr lang="nl-NL" dirty="0"/>
              <a:t> </a:t>
            </a:r>
            <a:r>
              <a:rPr lang="nl-NL" dirty="0" err="1"/>
              <a:t>problem</a:t>
            </a:r>
            <a:endParaRPr lang="nl-NL" sz="3600"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996255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grpSp>
        <p:nvGrpSpPr>
          <p:cNvPr id="207" name="Shape 207"/>
          <p:cNvGrpSpPr/>
          <p:nvPr/>
        </p:nvGrpSpPr>
        <p:grpSpPr>
          <a:xfrm>
            <a:off x="1637545" y="1964891"/>
            <a:ext cx="8952404" cy="3270604"/>
            <a:chOff x="6041" y="439651"/>
            <a:chExt cx="8952404" cy="3270604"/>
          </a:xfrm>
        </p:grpSpPr>
        <p:sp>
          <p:nvSpPr>
            <p:cNvPr id="208" name="Shape 208"/>
            <p:cNvSpPr/>
            <p:nvPr/>
          </p:nvSpPr>
          <p:spPr>
            <a:xfrm>
              <a:off x="6041" y="1363002"/>
              <a:ext cx="1796832" cy="1482010"/>
            </a:xfrm>
            <a:prstGeom prst="roundRect">
              <a:avLst>
                <a:gd name="adj" fmla="val 10000"/>
              </a:avLst>
            </a:prstGeom>
            <a:solidFill>
              <a:schemeClr val="lt1">
                <a:alpha val="89803"/>
              </a:schemeClr>
            </a:solidFill>
            <a:ln w="25400" cap="flat" cmpd="sng">
              <a:solidFill>
                <a:srgbClr val="2B2B8A"/>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09" name="Shape 209"/>
            <p:cNvSpPr txBox="1"/>
            <p:nvPr/>
          </p:nvSpPr>
          <p:spPr>
            <a:xfrm>
              <a:off x="40146" y="1397107"/>
              <a:ext cx="1728622" cy="1096226"/>
            </a:xfrm>
            <a:prstGeom prst="rect">
              <a:avLst/>
            </a:prstGeom>
            <a:noFill/>
            <a:ln>
              <a:noFill/>
            </a:ln>
          </p:spPr>
          <p:txBody>
            <a:bodyPr spcFirstLastPara="1" wrap="square" lIns="36175" tIns="36175" rIns="36175" bIns="36175" anchor="ctr" anchorCtr="0">
              <a:noAutofit/>
            </a:bodyPr>
            <a:lstStyle/>
            <a:p>
              <a:pPr marL="171450" lvl="1" indent="-171450" algn="ctr">
                <a:spcBef>
                  <a:spcPts val="0"/>
                </a:spcBef>
                <a:spcAft>
                  <a:spcPts val="0"/>
                </a:spcAft>
                <a:buClr>
                  <a:schemeClr val="dk1"/>
                </a:buClr>
                <a:buSzPts val="1900"/>
                <a:buFont typeface="Tahoma"/>
                <a:buChar char="•"/>
              </a:pPr>
              <a:r>
                <a:rPr lang="en-GB" sz="1900">
                  <a:solidFill>
                    <a:schemeClr val="dk1"/>
                  </a:solidFill>
                  <a:latin typeface="Tahoma"/>
                  <a:ea typeface="Tahoma"/>
                  <a:cs typeface="Tahoma"/>
                  <a:sym typeface="Tahoma"/>
                </a:rPr>
                <a:t>Target audience/s</a:t>
              </a:r>
              <a:endParaRPr sz="1900">
                <a:solidFill>
                  <a:schemeClr val="dk1"/>
                </a:solidFill>
                <a:latin typeface="Tahoma"/>
                <a:ea typeface="Tahoma"/>
                <a:cs typeface="Tahoma"/>
                <a:sym typeface="Tahoma"/>
              </a:endParaRPr>
            </a:p>
          </p:txBody>
        </p:sp>
        <p:sp>
          <p:nvSpPr>
            <p:cNvPr id="210" name="Shape 210"/>
            <p:cNvSpPr/>
            <p:nvPr/>
          </p:nvSpPr>
          <p:spPr>
            <a:xfrm>
              <a:off x="1008399" y="1689338"/>
              <a:ext cx="2020917" cy="2020917"/>
            </a:xfrm>
            <a:custGeom>
              <a:avLst/>
              <a:gdLst/>
              <a:ahLst/>
              <a:cxnLst/>
              <a:rect l="0" t="0" r="0" b="0"/>
              <a:pathLst>
                <a:path w="120000" h="120000" extrusionOk="0">
                  <a:moveTo>
                    <a:pt x="10155" y="88306"/>
                  </a:moveTo>
                  <a:lnTo>
                    <a:pt x="13648" y="86322"/>
                  </a:lnTo>
                  <a:lnTo>
                    <a:pt x="13648" y="86322"/>
                  </a:lnTo>
                  <a:cubicBezTo>
                    <a:pt x="22534" y="101968"/>
                    <a:pt x="38713" y="112076"/>
                    <a:pt x="56672" y="113200"/>
                  </a:cubicBezTo>
                  <a:cubicBezTo>
                    <a:pt x="74630" y="114323"/>
                    <a:pt x="91943" y="106310"/>
                    <a:pt x="102709" y="91893"/>
                  </a:cubicBezTo>
                  <a:lnTo>
                    <a:pt x="100393" y="90578"/>
                  </a:lnTo>
                  <a:lnTo>
                    <a:pt x="108098" y="87314"/>
                  </a:lnTo>
                  <a:lnTo>
                    <a:pt x="108545" y="95207"/>
                  </a:lnTo>
                  <a:lnTo>
                    <a:pt x="106228" y="93892"/>
                  </a:lnTo>
                  <a:lnTo>
                    <a:pt x="106228" y="93892"/>
                  </a:lnTo>
                  <a:cubicBezTo>
                    <a:pt x="94734" y="109569"/>
                    <a:pt x="76079" y="118353"/>
                    <a:pt x="56672" y="117224"/>
                  </a:cubicBezTo>
                  <a:cubicBezTo>
                    <a:pt x="37266" y="116096"/>
                    <a:pt x="19754" y="105210"/>
                    <a:pt x="10155" y="88306"/>
                  </a:cubicBezTo>
                  <a:close/>
                </a:path>
              </a:pathLst>
            </a:custGeom>
            <a:solidFill>
              <a:srgbClr val="2D2D91"/>
            </a:solidFill>
            <a:ln>
              <a:noFill/>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11" name="Shape 211"/>
            <p:cNvSpPr/>
            <p:nvPr/>
          </p:nvSpPr>
          <p:spPr>
            <a:xfrm>
              <a:off x="405337" y="2527439"/>
              <a:ext cx="1597184" cy="635147"/>
            </a:xfrm>
            <a:prstGeom prst="roundRect">
              <a:avLst>
                <a:gd name="adj" fmla="val 10000"/>
              </a:avLst>
            </a:prstGeom>
            <a:solidFill>
              <a:srgbClr val="2B2B8A"/>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12" name="Shape 212"/>
            <p:cNvSpPr txBox="1"/>
            <p:nvPr/>
          </p:nvSpPr>
          <p:spPr>
            <a:xfrm>
              <a:off x="423940" y="2546042"/>
              <a:ext cx="1559978" cy="597941"/>
            </a:xfrm>
            <a:prstGeom prst="rect">
              <a:avLst/>
            </a:prstGeom>
            <a:noFill/>
            <a:ln>
              <a:noFill/>
            </a:ln>
          </p:spPr>
          <p:txBody>
            <a:bodyPr spcFirstLastPara="1" wrap="square" lIns="68575" tIns="45700" rIns="68575" bIns="45700" anchor="ctr" anchorCtr="0">
              <a:noAutofit/>
            </a:bodyPr>
            <a:lstStyle/>
            <a:p>
              <a:pPr algn="ctr">
                <a:spcBef>
                  <a:spcPts val="0"/>
                </a:spcBef>
                <a:spcAft>
                  <a:spcPts val="0"/>
                </a:spcAft>
              </a:pPr>
              <a:r>
                <a:rPr lang="en-GB" sz="3600">
                  <a:solidFill>
                    <a:schemeClr val="lt1"/>
                  </a:solidFill>
                  <a:latin typeface="Tahoma"/>
                  <a:ea typeface="Tahoma"/>
                  <a:cs typeface="Tahoma"/>
                  <a:sym typeface="Tahoma"/>
                </a:rPr>
                <a:t>Who?</a:t>
              </a:r>
              <a:endParaRPr sz="3600">
                <a:solidFill>
                  <a:schemeClr val="lt1"/>
                </a:solidFill>
                <a:latin typeface="Tahoma"/>
                <a:ea typeface="Tahoma"/>
                <a:cs typeface="Tahoma"/>
                <a:sym typeface="Tahoma"/>
              </a:endParaRPr>
            </a:p>
          </p:txBody>
        </p:sp>
        <p:sp>
          <p:nvSpPr>
            <p:cNvPr id="213" name="Shape 213"/>
            <p:cNvSpPr/>
            <p:nvPr/>
          </p:nvSpPr>
          <p:spPr>
            <a:xfrm>
              <a:off x="2324683" y="1363002"/>
              <a:ext cx="1796832" cy="1482010"/>
            </a:xfrm>
            <a:prstGeom prst="roundRect">
              <a:avLst>
                <a:gd name="adj" fmla="val 10000"/>
              </a:avLst>
            </a:prstGeom>
            <a:solidFill>
              <a:schemeClr val="lt1">
                <a:alpha val="89803"/>
              </a:schemeClr>
            </a:solidFill>
            <a:ln w="25400" cap="flat" cmpd="sng">
              <a:solidFill>
                <a:srgbClr val="4444A7"/>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14" name="Shape 214"/>
            <p:cNvSpPr txBox="1"/>
            <p:nvPr/>
          </p:nvSpPr>
          <p:spPr>
            <a:xfrm>
              <a:off x="2358788" y="1714681"/>
              <a:ext cx="1728622" cy="1096226"/>
            </a:xfrm>
            <a:prstGeom prst="rect">
              <a:avLst/>
            </a:prstGeom>
            <a:noFill/>
            <a:ln>
              <a:noFill/>
            </a:ln>
          </p:spPr>
          <p:txBody>
            <a:bodyPr spcFirstLastPara="1" wrap="square" lIns="36175" tIns="36175" rIns="36175" bIns="36175" anchor="ctr" anchorCtr="0">
              <a:noAutofit/>
            </a:bodyPr>
            <a:lstStyle/>
            <a:p>
              <a:pPr marL="171450" lvl="1" indent="-171450" algn="ctr">
                <a:spcBef>
                  <a:spcPts val="0"/>
                </a:spcBef>
                <a:spcAft>
                  <a:spcPts val="0"/>
                </a:spcAft>
                <a:buClr>
                  <a:schemeClr val="dk1"/>
                </a:buClr>
                <a:buSzPts val="1900"/>
                <a:buFont typeface="Tahoma"/>
                <a:buChar char="•"/>
              </a:pPr>
              <a:r>
                <a:rPr lang="en-GB" sz="1900">
                  <a:solidFill>
                    <a:schemeClr val="dk1"/>
                  </a:solidFill>
                  <a:latin typeface="Tahoma"/>
                  <a:ea typeface="Tahoma"/>
                  <a:cs typeface="Tahoma"/>
                  <a:sym typeface="Tahoma"/>
                </a:rPr>
                <a:t>Action </a:t>
              </a:r>
              <a:endParaRPr sz="1900">
                <a:solidFill>
                  <a:schemeClr val="dk1"/>
                </a:solidFill>
                <a:latin typeface="Tahoma"/>
                <a:ea typeface="Tahoma"/>
                <a:cs typeface="Tahoma"/>
                <a:sym typeface="Tahoma"/>
              </a:endParaRPr>
            </a:p>
          </p:txBody>
        </p:sp>
        <p:sp>
          <p:nvSpPr>
            <p:cNvPr id="215" name="Shape 215"/>
            <p:cNvSpPr/>
            <p:nvPr/>
          </p:nvSpPr>
          <p:spPr>
            <a:xfrm>
              <a:off x="3312066" y="439651"/>
              <a:ext cx="2250512" cy="2250512"/>
            </a:xfrm>
            <a:custGeom>
              <a:avLst/>
              <a:gdLst/>
              <a:ahLst/>
              <a:cxnLst/>
              <a:rect l="0" t="0" r="0" b="0"/>
              <a:pathLst>
                <a:path w="120000" h="120000" extrusionOk="0">
                  <a:moveTo>
                    <a:pt x="9917" y="31558"/>
                  </a:moveTo>
                  <a:lnTo>
                    <a:pt x="9917" y="31558"/>
                  </a:lnTo>
                  <a:cubicBezTo>
                    <a:pt x="19624" y="14465"/>
                    <a:pt x="37379" y="3502"/>
                    <a:pt x="57010" y="2482"/>
                  </a:cubicBezTo>
                  <a:cubicBezTo>
                    <a:pt x="76641" y="1462"/>
                    <a:pt x="95436" y="10524"/>
                    <a:pt x="106864" y="26519"/>
                  </a:cubicBezTo>
                  <a:lnTo>
                    <a:pt x="108946" y="25336"/>
                  </a:lnTo>
                  <a:lnTo>
                    <a:pt x="108514" y="32449"/>
                  </a:lnTo>
                  <a:lnTo>
                    <a:pt x="101627" y="29492"/>
                  </a:lnTo>
                  <a:lnTo>
                    <a:pt x="103709" y="28310"/>
                  </a:lnTo>
                  <a:lnTo>
                    <a:pt x="103709" y="28310"/>
                  </a:lnTo>
                  <a:cubicBezTo>
                    <a:pt x="92932" y="13446"/>
                    <a:pt x="75340" y="5077"/>
                    <a:pt x="57009" y="6094"/>
                  </a:cubicBezTo>
                  <a:cubicBezTo>
                    <a:pt x="38678" y="7111"/>
                    <a:pt x="22120" y="17374"/>
                    <a:pt x="13053" y="33339"/>
                  </a:cubicBezTo>
                  <a:close/>
                </a:path>
              </a:pathLst>
            </a:custGeom>
            <a:solidFill>
              <a:srgbClr val="5858B2"/>
            </a:solidFill>
            <a:ln>
              <a:noFill/>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16" name="Shape 216"/>
            <p:cNvSpPr/>
            <p:nvPr/>
          </p:nvSpPr>
          <p:spPr>
            <a:xfrm>
              <a:off x="2723979" y="1045428"/>
              <a:ext cx="1597184" cy="635147"/>
            </a:xfrm>
            <a:prstGeom prst="roundRect">
              <a:avLst>
                <a:gd name="adj" fmla="val 10000"/>
              </a:avLst>
            </a:prstGeom>
            <a:solidFill>
              <a:srgbClr val="4444A7"/>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17" name="Shape 217"/>
            <p:cNvSpPr txBox="1"/>
            <p:nvPr/>
          </p:nvSpPr>
          <p:spPr>
            <a:xfrm>
              <a:off x="2742582" y="1064031"/>
              <a:ext cx="1559978" cy="597941"/>
            </a:xfrm>
            <a:prstGeom prst="rect">
              <a:avLst/>
            </a:prstGeom>
            <a:noFill/>
            <a:ln>
              <a:noFill/>
            </a:ln>
          </p:spPr>
          <p:txBody>
            <a:bodyPr spcFirstLastPara="1" wrap="square" lIns="68575" tIns="45700" rIns="68575" bIns="45700" anchor="ctr" anchorCtr="0">
              <a:noAutofit/>
            </a:bodyPr>
            <a:lstStyle/>
            <a:p>
              <a:pPr algn="ctr">
                <a:spcBef>
                  <a:spcPts val="0"/>
                </a:spcBef>
                <a:spcAft>
                  <a:spcPts val="0"/>
                </a:spcAft>
              </a:pPr>
              <a:r>
                <a:rPr lang="en-GB" sz="3600">
                  <a:solidFill>
                    <a:schemeClr val="lt1"/>
                  </a:solidFill>
                  <a:latin typeface="Tahoma"/>
                  <a:ea typeface="Tahoma"/>
                  <a:cs typeface="Tahoma"/>
                  <a:sym typeface="Tahoma"/>
                </a:rPr>
                <a:t> What?</a:t>
              </a:r>
              <a:endParaRPr sz="3600">
                <a:solidFill>
                  <a:schemeClr val="lt1"/>
                </a:solidFill>
                <a:latin typeface="Tahoma"/>
                <a:ea typeface="Tahoma"/>
                <a:cs typeface="Tahoma"/>
                <a:sym typeface="Tahoma"/>
              </a:endParaRPr>
            </a:p>
          </p:txBody>
        </p:sp>
        <p:sp>
          <p:nvSpPr>
            <p:cNvPr id="218" name="Shape 218"/>
            <p:cNvSpPr/>
            <p:nvPr/>
          </p:nvSpPr>
          <p:spPr>
            <a:xfrm>
              <a:off x="4643324" y="1363002"/>
              <a:ext cx="1796832" cy="1482010"/>
            </a:xfrm>
            <a:prstGeom prst="roundRect">
              <a:avLst>
                <a:gd name="adj" fmla="val 10000"/>
              </a:avLst>
            </a:prstGeom>
            <a:solidFill>
              <a:schemeClr val="lt1">
                <a:alpha val="89803"/>
              </a:schemeClr>
            </a:solidFill>
            <a:ln w="25400" cap="flat" cmpd="sng">
              <a:solidFill>
                <a:srgbClr val="6D6DB4"/>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19" name="Shape 219"/>
            <p:cNvSpPr txBox="1"/>
            <p:nvPr/>
          </p:nvSpPr>
          <p:spPr>
            <a:xfrm>
              <a:off x="4677429" y="1397107"/>
              <a:ext cx="1728622" cy="1096226"/>
            </a:xfrm>
            <a:prstGeom prst="rect">
              <a:avLst/>
            </a:prstGeom>
            <a:noFill/>
            <a:ln>
              <a:noFill/>
            </a:ln>
          </p:spPr>
          <p:txBody>
            <a:bodyPr spcFirstLastPara="1" wrap="square" lIns="36175" tIns="36175" rIns="36175" bIns="36175" anchor="ctr" anchorCtr="0">
              <a:noAutofit/>
            </a:bodyPr>
            <a:lstStyle/>
            <a:p>
              <a:pPr marL="171450" lvl="1" indent="-171450" algn="ctr">
                <a:spcBef>
                  <a:spcPts val="0"/>
                </a:spcBef>
                <a:spcAft>
                  <a:spcPts val="0"/>
                </a:spcAft>
                <a:buClr>
                  <a:schemeClr val="dk1"/>
                </a:buClr>
                <a:buSzPts val="1900"/>
                <a:buFont typeface="Tahoma"/>
                <a:buChar char="•"/>
              </a:pPr>
              <a:r>
                <a:rPr lang="en-GB" sz="1900">
                  <a:solidFill>
                    <a:schemeClr val="dk1"/>
                  </a:solidFill>
                  <a:latin typeface="Tahoma"/>
                  <a:ea typeface="Tahoma"/>
                  <a:cs typeface="Tahoma"/>
                  <a:sym typeface="Tahoma"/>
                </a:rPr>
                <a:t>Determinants</a:t>
              </a:r>
              <a:endParaRPr sz="1900">
                <a:solidFill>
                  <a:schemeClr val="dk1"/>
                </a:solidFill>
                <a:latin typeface="Tahoma"/>
                <a:ea typeface="Tahoma"/>
                <a:cs typeface="Tahoma"/>
                <a:sym typeface="Tahoma"/>
              </a:endParaRPr>
            </a:p>
          </p:txBody>
        </p:sp>
        <p:sp>
          <p:nvSpPr>
            <p:cNvPr id="220" name="Shape 220"/>
            <p:cNvSpPr/>
            <p:nvPr/>
          </p:nvSpPr>
          <p:spPr>
            <a:xfrm>
              <a:off x="5645681" y="1689338"/>
              <a:ext cx="2020917" cy="2020917"/>
            </a:xfrm>
            <a:custGeom>
              <a:avLst/>
              <a:gdLst/>
              <a:ahLst/>
              <a:cxnLst/>
              <a:rect l="0" t="0" r="0" b="0"/>
              <a:pathLst>
                <a:path w="120000" h="120000" extrusionOk="0">
                  <a:moveTo>
                    <a:pt x="10155" y="88306"/>
                  </a:moveTo>
                  <a:lnTo>
                    <a:pt x="13648" y="86322"/>
                  </a:lnTo>
                  <a:lnTo>
                    <a:pt x="13648" y="86322"/>
                  </a:lnTo>
                  <a:cubicBezTo>
                    <a:pt x="22534" y="101968"/>
                    <a:pt x="38713" y="112076"/>
                    <a:pt x="56672" y="113200"/>
                  </a:cubicBezTo>
                  <a:cubicBezTo>
                    <a:pt x="74630" y="114323"/>
                    <a:pt x="91943" y="106310"/>
                    <a:pt x="102709" y="91893"/>
                  </a:cubicBezTo>
                  <a:lnTo>
                    <a:pt x="100393" y="90578"/>
                  </a:lnTo>
                  <a:lnTo>
                    <a:pt x="108098" y="87314"/>
                  </a:lnTo>
                  <a:lnTo>
                    <a:pt x="108545" y="95207"/>
                  </a:lnTo>
                  <a:lnTo>
                    <a:pt x="106228" y="93892"/>
                  </a:lnTo>
                  <a:lnTo>
                    <a:pt x="106228" y="93892"/>
                  </a:lnTo>
                  <a:cubicBezTo>
                    <a:pt x="94734" y="109569"/>
                    <a:pt x="76079" y="118353"/>
                    <a:pt x="56672" y="117224"/>
                  </a:cubicBezTo>
                  <a:cubicBezTo>
                    <a:pt x="37266" y="116096"/>
                    <a:pt x="19754" y="105210"/>
                    <a:pt x="10155" y="88306"/>
                  </a:cubicBezTo>
                  <a:close/>
                </a:path>
              </a:pathLst>
            </a:custGeom>
            <a:solidFill>
              <a:srgbClr val="9797BE"/>
            </a:solidFill>
            <a:ln>
              <a:noFill/>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21" name="Shape 221"/>
            <p:cNvSpPr/>
            <p:nvPr/>
          </p:nvSpPr>
          <p:spPr>
            <a:xfrm>
              <a:off x="5042620" y="2527439"/>
              <a:ext cx="1597184" cy="635147"/>
            </a:xfrm>
            <a:prstGeom prst="roundRect">
              <a:avLst>
                <a:gd name="adj" fmla="val 10000"/>
              </a:avLst>
            </a:prstGeom>
            <a:solidFill>
              <a:srgbClr val="6D6DB4"/>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22" name="Shape 222"/>
            <p:cNvSpPr txBox="1"/>
            <p:nvPr/>
          </p:nvSpPr>
          <p:spPr>
            <a:xfrm>
              <a:off x="5061223" y="2546042"/>
              <a:ext cx="1559978" cy="597941"/>
            </a:xfrm>
            <a:prstGeom prst="rect">
              <a:avLst/>
            </a:prstGeom>
            <a:noFill/>
            <a:ln>
              <a:noFill/>
            </a:ln>
          </p:spPr>
          <p:txBody>
            <a:bodyPr spcFirstLastPara="1" wrap="square" lIns="68575" tIns="45700" rIns="68575" bIns="45700" anchor="ctr" anchorCtr="0">
              <a:noAutofit/>
            </a:bodyPr>
            <a:lstStyle/>
            <a:p>
              <a:pPr algn="ctr">
                <a:spcBef>
                  <a:spcPts val="0"/>
                </a:spcBef>
                <a:spcAft>
                  <a:spcPts val="0"/>
                </a:spcAft>
              </a:pPr>
              <a:r>
                <a:rPr lang="en-GB" sz="3600">
                  <a:solidFill>
                    <a:schemeClr val="lt1"/>
                  </a:solidFill>
                  <a:latin typeface="Tahoma"/>
                  <a:ea typeface="Tahoma"/>
                  <a:cs typeface="Tahoma"/>
                  <a:sym typeface="Tahoma"/>
                </a:rPr>
                <a:t> Why?</a:t>
              </a:r>
              <a:endParaRPr sz="3600">
                <a:solidFill>
                  <a:schemeClr val="lt1"/>
                </a:solidFill>
                <a:latin typeface="Tahoma"/>
                <a:ea typeface="Tahoma"/>
                <a:cs typeface="Tahoma"/>
                <a:sym typeface="Tahoma"/>
              </a:endParaRPr>
            </a:p>
          </p:txBody>
        </p:sp>
        <p:sp>
          <p:nvSpPr>
            <p:cNvPr id="223" name="Shape 223"/>
            <p:cNvSpPr/>
            <p:nvPr/>
          </p:nvSpPr>
          <p:spPr>
            <a:xfrm>
              <a:off x="6961965" y="1363002"/>
              <a:ext cx="1796832" cy="1482010"/>
            </a:xfrm>
            <a:prstGeom prst="roundRect">
              <a:avLst>
                <a:gd name="adj" fmla="val 10000"/>
              </a:avLst>
            </a:prstGeom>
            <a:solidFill>
              <a:schemeClr val="lt1">
                <a:alpha val="89803"/>
              </a:schemeClr>
            </a:solidFill>
            <a:ln w="25400" cap="flat" cmpd="sng">
              <a:solidFill>
                <a:srgbClr val="9898BF"/>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24" name="Shape 224"/>
            <p:cNvSpPr txBox="1"/>
            <p:nvPr/>
          </p:nvSpPr>
          <p:spPr>
            <a:xfrm>
              <a:off x="6996070" y="1714681"/>
              <a:ext cx="1728622" cy="1096226"/>
            </a:xfrm>
            <a:prstGeom prst="rect">
              <a:avLst/>
            </a:prstGeom>
            <a:noFill/>
            <a:ln>
              <a:noFill/>
            </a:ln>
          </p:spPr>
          <p:txBody>
            <a:bodyPr spcFirstLastPara="1" wrap="square" lIns="36175" tIns="36175" rIns="36175" bIns="36175" anchor="ctr" anchorCtr="0">
              <a:noAutofit/>
            </a:bodyPr>
            <a:lstStyle/>
            <a:p>
              <a:pPr marL="171450" lvl="1" indent="-171450" algn="ctr">
                <a:spcBef>
                  <a:spcPts val="0"/>
                </a:spcBef>
                <a:spcAft>
                  <a:spcPts val="0"/>
                </a:spcAft>
                <a:buClr>
                  <a:schemeClr val="dk1"/>
                </a:buClr>
                <a:buSzPts val="1900"/>
                <a:buFont typeface="Tahoma"/>
                <a:buChar char="•"/>
              </a:pPr>
              <a:r>
                <a:rPr lang="en-GB" sz="1900">
                  <a:solidFill>
                    <a:schemeClr val="dk1"/>
                  </a:solidFill>
                  <a:latin typeface="Tahoma"/>
                  <a:ea typeface="Tahoma"/>
                  <a:cs typeface="Tahoma"/>
                  <a:sym typeface="Tahoma"/>
                </a:rPr>
                <a:t>Interventions</a:t>
              </a:r>
              <a:endParaRPr sz="1900">
                <a:solidFill>
                  <a:schemeClr val="dk1"/>
                </a:solidFill>
                <a:latin typeface="Tahoma"/>
                <a:ea typeface="Tahoma"/>
                <a:cs typeface="Tahoma"/>
                <a:sym typeface="Tahoma"/>
              </a:endParaRPr>
            </a:p>
          </p:txBody>
        </p:sp>
        <p:sp>
          <p:nvSpPr>
            <p:cNvPr id="225" name="Shape 225"/>
            <p:cNvSpPr/>
            <p:nvPr/>
          </p:nvSpPr>
          <p:spPr>
            <a:xfrm>
              <a:off x="7361261" y="1045428"/>
              <a:ext cx="1597184" cy="635147"/>
            </a:xfrm>
            <a:prstGeom prst="roundRect">
              <a:avLst>
                <a:gd name="adj" fmla="val 10000"/>
              </a:avLst>
            </a:prstGeom>
            <a:solidFill>
              <a:srgbClr val="9898BF"/>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26" name="Shape 226"/>
            <p:cNvSpPr txBox="1"/>
            <p:nvPr/>
          </p:nvSpPr>
          <p:spPr>
            <a:xfrm>
              <a:off x="7379864" y="1064031"/>
              <a:ext cx="1559978" cy="597941"/>
            </a:xfrm>
            <a:prstGeom prst="rect">
              <a:avLst/>
            </a:prstGeom>
            <a:noFill/>
            <a:ln>
              <a:noFill/>
            </a:ln>
          </p:spPr>
          <p:txBody>
            <a:bodyPr spcFirstLastPara="1" wrap="square" lIns="68575" tIns="45700" rIns="68575" bIns="45700" anchor="ctr" anchorCtr="0">
              <a:noAutofit/>
            </a:bodyPr>
            <a:lstStyle/>
            <a:p>
              <a:pPr algn="ctr">
                <a:spcBef>
                  <a:spcPts val="0"/>
                </a:spcBef>
                <a:spcAft>
                  <a:spcPts val="0"/>
                </a:spcAft>
              </a:pPr>
              <a:r>
                <a:rPr lang="en-GB" sz="3600">
                  <a:solidFill>
                    <a:schemeClr val="lt1"/>
                  </a:solidFill>
                  <a:latin typeface="Tahoma"/>
                  <a:ea typeface="Tahoma"/>
                  <a:cs typeface="Tahoma"/>
                  <a:sym typeface="Tahoma"/>
                </a:rPr>
                <a:t>How?</a:t>
              </a:r>
              <a:endParaRPr sz="3600">
                <a:solidFill>
                  <a:schemeClr val="lt1"/>
                </a:solidFill>
                <a:latin typeface="Tahoma"/>
                <a:ea typeface="Tahoma"/>
                <a:cs typeface="Tahoma"/>
                <a:sym typeface="Tahoma"/>
              </a:endParaRPr>
            </a:p>
          </p:txBody>
        </p:sp>
      </p:grpSp>
      <p:sp>
        <p:nvSpPr>
          <p:cNvPr id="227" name="Shape 227"/>
          <p:cNvSpPr txBox="1">
            <a:spLocks noGrp="1"/>
          </p:cNvSpPr>
          <p:nvPr>
            <p:ph type="sldNum" idx="12"/>
          </p:nvPr>
        </p:nvSpPr>
        <p:spPr>
          <a:xfrm>
            <a:off x="10106026" y="6564313"/>
            <a:ext cx="461963" cy="284162"/>
          </a:xfrm>
          <a:prstGeom prst="rect">
            <a:avLst/>
          </a:prstGeom>
          <a:noFill/>
          <a:ln>
            <a:noFill/>
          </a:ln>
        </p:spPr>
        <p:txBody>
          <a:bodyPr spcFirstLastPara="1" vert="horz" wrap="square" lIns="0" tIns="0" rIns="0" bIns="0" rtlCol="0" anchor="t" anchorCtr="0">
            <a:noAutofit/>
          </a:bodyPr>
          <a:lstStyle/>
          <a:p>
            <a:fld id="{00000000-1234-1234-1234-123412341234}" type="slidenum">
              <a:rPr lang="en-GB"/>
              <a:pPr/>
              <a:t>16</a:t>
            </a:fld>
            <a:endParaRPr/>
          </a:p>
        </p:txBody>
      </p:sp>
      <p:sp>
        <p:nvSpPr>
          <p:cNvPr id="228" name="Shape 228"/>
          <p:cNvSpPr txBox="1"/>
          <p:nvPr/>
        </p:nvSpPr>
        <p:spPr>
          <a:xfrm>
            <a:off x="1526876" y="648822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dirty="0">
                <a:solidFill>
                  <a:schemeClr val="lt1"/>
                </a:solidFill>
                <a:latin typeface="Tahoma"/>
                <a:ea typeface="Tahoma"/>
                <a:cs typeface="Tahoma"/>
                <a:sym typeface="Tahoma"/>
              </a:rPr>
              <a:t>Adapted from:</a:t>
            </a:r>
            <a:r>
              <a:rPr lang="en-GB" sz="1100" dirty="0">
                <a:solidFill>
                  <a:schemeClr val="lt1"/>
                </a:solidFill>
                <a:latin typeface="Tahoma"/>
                <a:ea typeface="Tahoma"/>
                <a:cs typeface="Tahoma"/>
                <a:sym typeface="Tahoma"/>
              </a:rPr>
              <a:t> Smith WA, Strand J. Social marketing </a:t>
            </a:r>
            <a:r>
              <a:rPr lang="en-GB" sz="1100" dirty="0" err="1">
                <a:solidFill>
                  <a:schemeClr val="lt1"/>
                </a:solidFill>
                <a:latin typeface="Tahoma"/>
                <a:ea typeface="Tahoma"/>
                <a:cs typeface="Tahoma"/>
                <a:sym typeface="Tahoma"/>
              </a:rPr>
              <a:t>behavior</a:t>
            </a:r>
            <a:r>
              <a:rPr lang="en-GB" sz="1100" dirty="0">
                <a:solidFill>
                  <a:schemeClr val="lt1"/>
                </a:solidFill>
                <a:latin typeface="Tahoma"/>
                <a:ea typeface="Tahoma"/>
                <a:cs typeface="Tahoma"/>
                <a:sym typeface="Tahoma"/>
              </a:rPr>
              <a:t>: a practical resource for social change professionals. Washington: Academy for Educational Development; 2008.</a:t>
            </a:r>
            <a:endParaRPr sz="1100" dirty="0">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0DE6AD2C-C6E3-FF40-9C8F-EC9086673885}"/>
              </a:ext>
            </a:extLst>
          </p:cNvPr>
          <p:cNvSpPr>
            <a:spLocks noGrp="1"/>
          </p:cNvSpPr>
          <p:nvPr>
            <p:ph type="title"/>
          </p:nvPr>
        </p:nvSpPr>
        <p:spPr/>
        <p:txBody>
          <a:bodyPr/>
          <a:lstStyle/>
          <a:p>
            <a:r>
              <a:rPr lang="nl-NL" dirty="0"/>
              <a:t>Basic </a:t>
            </a:r>
            <a:r>
              <a:rPr lang="nl-NL" dirty="0" err="1"/>
              <a:t>questions</a:t>
            </a:r>
            <a:endParaRPr lang="nl-NL" dirty="0"/>
          </a:p>
        </p:txBody>
      </p:sp>
    </p:spTree>
    <p:extLst>
      <p:ext uri="{BB962C8B-B14F-4D97-AF65-F5344CB8AC3E}">
        <p14:creationId xmlns:p14="http://schemas.microsoft.com/office/powerpoint/2010/main" val="3987165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5" name="Shape 235"/>
          <p:cNvSpPr txBox="1">
            <a:spLocks noGrp="1"/>
          </p:cNvSpPr>
          <p:nvPr>
            <p:ph type="body" idx="1"/>
          </p:nvPr>
        </p:nvSpPr>
        <p:spPr>
          <a:xfrm>
            <a:off x="1847851" y="1079500"/>
            <a:ext cx="8526463" cy="4890666"/>
          </a:xfrm>
          <a:prstGeom prst="rect">
            <a:avLst/>
          </a:prstGeom>
          <a:noFill/>
          <a:ln>
            <a:noFill/>
          </a:ln>
        </p:spPr>
        <p:txBody>
          <a:bodyPr spcFirstLastPara="1" vert="horz" wrap="square" lIns="0" tIns="0" rIns="0" bIns="0" numCol="1" anchor="t" anchorCtr="0" compatLnSpc="1">
            <a:prstTxWarp prst="textNoShape">
              <a:avLst/>
            </a:prstTxWarp>
            <a:noAutofit/>
          </a:bodyPr>
          <a:lstStyle/>
          <a:p>
            <a:pPr marL="514350" indent="-514350">
              <a:spcBef>
                <a:spcPts val="0"/>
              </a:spcBef>
              <a:spcAft>
                <a:spcPts val="0"/>
              </a:spcAft>
              <a:buClr>
                <a:schemeClr val="dk1"/>
              </a:buClr>
              <a:buSzPts val="2400"/>
              <a:buFont typeface="Tahoma"/>
              <a:buAutoNum type="arabicPeriod"/>
            </a:pPr>
            <a:r>
              <a:rPr lang="en-GB" b="1">
                <a:solidFill>
                  <a:schemeClr val="dk1"/>
                </a:solidFill>
                <a:latin typeface="Tahoma"/>
                <a:ea typeface="Tahoma"/>
                <a:cs typeface="Tahoma"/>
                <a:sym typeface="Tahoma"/>
              </a:rPr>
              <a:t>Who was their target audience and what was important to that audience?</a:t>
            </a:r>
            <a:endParaRPr/>
          </a:p>
          <a:p>
            <a:pPr marL="725488" indent="-192087">
              <a:lnSpc>
                <a:spcPct val="290000"/>
              </a:lnSpc>
              <a:spcBef>
                <a:spcPts val="900"/>
              </a:spcBef>
              <a:spcAft>
                <a:spcPts val="0"/>
              </a:spcAft>
              <a:buClr>
                <a:srgbClr val="69AE23"/>
              </a:buClr>
              <a:buSzPts val="2000"/>
              <a:buFont typeface="Arial"/>
              <a:buChar char="•"/>
            </a:pPr>
            <a:r>
              <a:rPr lang="en-GB" sz="2000">
                <a:solidFill>
                  <a:schemeClr val="dk1"/>
                </a:solidFill>
                <a:latin typeface="Tahoma"/>
                <a:ea typeface="Tahoma"/>
                <a:cs typeface="Tahoma"/>
                <a:sym typeface="Tahoma"/>
              </a:rPr>
              <a:t>Healthcare providers</a:t>
            </a:r>
            <a:endParaRPr/>
          </a:p>
          <a:p>
            <a:pPr marL="725488" indent="-192087">
              <a:lnSpc>
                <a:spcPct val="290000"/>
              </a:lnSpc>
              <a:spcBef>
                <a:spcPts val="900"/>
              </a:spcBef>
              <a:spcAft>
                <a:spcPts val="0"/>
              </a:spcAft>
              <a:buClr>
                <a:srgbClr val="69AE23"/>
              </a:buClr>
              <a:buSzPts val="2000"/>
              <a:buFont typeface="Arial"/>
              <a:buChar char="•"/>
            </a:pPr>
            <a:r>
              <a:rPr lang="en-GB" sz="2000">
                <a:solidFill>
                  <a:schemeClr val="dk1"/>
                </a:solidFill>
                <a:latin typeface="Tahoma"/>
                <a:ea typeface="Tahoma"/>
                <a:cs typeface="Tahoma"/>
                <a:sym typeface="Tahoma"/>
              </a:rPr>
              <a:t>Parents of young children</a:t>
            </a:r>
            <a:endParaRPr/>
          </a:p>
          <a:p>
            <a:pPr marL="725488" indent="-192087">
              <a:lnSpc>
                <a:spcPct val="290000"/>
              </a:lnSpc>
              <a:spcBef>
                <a:spcPts val="900"/>
              </a:spcBef>
              <a:spcAft>
                <a:spcPts val="0"/>
              </a:spcAft>
              <a:buClr>
                <a:srgbClr val="69AE23"/>
              </a:buClr>
              <a:buSzPts val="2000"/>
              <a:buFont typeface="Arial"/>
              <a:buChar char="•"/>
            </a:pPr>
            <a:r>
              <a:rPr lang="en-GB" sz="2000">
                <a:solidFill>
                  <a:schemeClr val="dk1"/>
                </a:solidFill>
                <a:latin typeface="Tahoma"/>
                <a:ea typeface="Tahoma"/>
                <a:cs typeface="Tahoma"/>
                <a:sym typeface="Tahoma"/>
              </a:rPr>
              <a:t>Healthy adults</a:t>
            </a:r>
            <a:endParaRPr/>
          </a:p>
          <a:p>
            <a:pPr marL="725488" indent="-192087">
              <a:lnSpc>
                <a:spcPct val="290000"/>
              </a:lnSpc>
              <a:spcBef>
                <a:spcPts val="900"/>
              </a:spcBef>
              <a:spcAft>
                <a:spcPts val="0"/>
              </a:spcAft>
              <a:buClr>
                <a:srgbClr val="69AE23"/>
              </a:buClr>
              <a:buSzPts val="2000"/>
              <a:buFont typeface="Arial"/>
              <a:buChar char="•"/>
            </a:pPr>
            <a:r>
              <a:rPr lang="en-GB" sz="2000">
                <a:solidFill>
                  <a:schemeClr val="dk1"/>
                </a:solidFill>
                <a:latin typeface="Tahoma"/>
                <a:ea typeface="Tahoma"/>
                <a:cs typeface="Tahoma"/>
                <a:sym typeface="Tahoma"/>
              </a:rPr>
              <a:t>Medical students</a:t>
            </a:r>
            <a:endParaRPr/>
          </a:p>
          <a:p>
            <a:pPr>
              <a:lnSpc>
                <a:spcPct val="140000"/>
              </a:lnSpc>
              <a:spcBef>
                <a:spcPts val="900"/>
              </a:spcBef>
              <a:spcAft>
                <a:spcPts val="0"/>
              </a:spcAft>
            </a:pPr>
            <a:endParaRPr>
              <a:solidFill>
                <a:srgbClr val="003A80"/>
              </a:solidFill>
              <a:latin typeface="Tahoma"/>
              <a:ea typeface="Tahoma"/>
              <a:cs typeface="Tahoma"/>
              <a:sym typeface="Tahoma"/>
            </a:endParaRPr>
          </a:p>
        </p:txBody>
      </p:sp>
      <p:sp>
        <p:nvSpPr>
          <p:cNvPr id="236" name="Shape 236"/>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17</a:t>
            </a:fld>
            <a:endParaRPr sz="1200">
              <a:solidFill>
                <a:schemeClr val="lt1"/>
              </a:solidFill>
              <a:latin typeface="Tahoma"/>
              <a:ea typeface="Tahoma"/>
              <a:cs typeface="Tahoma"/>
              <a:sym typeface="Tahoma"/>
            </a:endParaRPr>
          </a:p>
        </p:txBody>
      </p:sp>
      <p:sp>
        <p:nvSpPr>
          <p:cNvPr id="237" name="Shape 237"/>
          <p:cNvSpPr txBox="1"/>
          <p:nvPr/>
        </p:nvSpPr>
        <p:spPr>
          <a:xfrm>
            <a:off x="1526876" y="648822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buClr>
                <a:schemeClr val="lt1"/>
              </a:buClr>
              <a:buSzPts val="1100"/>
            </a:pPr>
            <a:r>
              <a:rPr lang="en-GB" sz="1100" b="1" dirty="0">
                <a:solidFill>
                  <a:schemeClr val="lt1"/>
                </a:solidFill>
                <a:latin typeface="Tahoma"/>
                <a:ea typeface="Tahoma"/>
                <a:cs typeface="Tahoma"/>
                <a:sym typeface="Tahoma"/>
              </a:rPr>
              <a:t>Source: </a:t>
            </a:r>
            <a:r>
              <a:rPr lang="en-GB" sz="1100" dirty="0">
                <a:solidFill>
                  <a:schemeClr val="lt1"/>
                </a:solidFill>
                <a:latin typeface="Tahoma"/>
                <a:ea typeface="Tahoma"/>
                <a:cs typeface="Tahoma"/>
                <a:sym typeface="Tahoma"/>
              </a:rPr>
              <a:t>Emmer CL, Besser RE. Combating antimicrobial resistance: intervention programs to promote appropriate antibiotic use. Infect Med. 2002;19(4):160-173.</a:t>
            </a:r>
            <a:endParaRPr sz="1100" b="1" dirty="0">
              <a:solidFill>
                <a:schemeClr val="lt1"/>
              </a:solidFill>
              <a:latin typeface="Tahoma"/>
              <a:ea typeface="Tahoma"/>
              <a:cs typeface="Tahoma"/>
              <a:sym typeface="Tahoma"/>
            </a:endParaRPr>
          </a:p>
        </p:txBody>
      </p:sp>
      <p:pic>
        <p:nvPicPr>
          <p:cNvPr id="238" name="Shape 238" descr="C:\Users\serosa\AppData\Local\Microsoft\Windows\Temporary Internet Files\Content.IE5\2ZRN85JG\MC900388850[1].wmf"/>
          <p:cNvPicPr preferRelativeResize="0"/>
          <p:nvPr/>
        </p:nvPicPr>
        <p:blipFill rotWithShape="1">
          <a:blip r:embed="rId3">
            <a:alphaModFix/>
          </a:blip>
          <a:srcRect/>
          <a:stretch/>
        </p:blipFill>
        <p:spPr>
          <a:xfrm>
            <a:off x="5050577" y="1817915"/>
            <a:ext cx="1035794" cy="1127138"/>
          </a:xfrm>
          <a:prstGeom prst="rect">
            <a:avLst/>
          </a:prstGeom>
          <a:noFill/>
          <a:ln>
            <a:noFill/>
          </a:ln>
        </p:spPr>
      </p:pic>
      <p:pic>
        <p:nvPicPr>
          <p:cNvPr id="239" name="Shape 239" descr="C:\Users\serosa\AppData\Local\Microsoft\Windows\Temporary Internet Files\Content.IE5\LQGTF1UY\MC900324642[1].wmf"/>
          <p:cNvPicPr preferRelativeResize="0"/>
          <p:nvPr/>
        </p:nvPicPr>
        <p:blipFill rotWithShape="1">
          <a:blip r:embed="rId4">
            <a:alphaModFix/>
          </a:blip>
          <a:srcRect/>
          <a:stretch/>
        </p:blipFill>
        <p:spPr>
          <a:xfrm>
            <a:off x="5838518" y="2735280"/>
            <a:ext cx="1096617" cy="1131404"/>
          </a:xfrm>
          <a:prstGeom prst="rect">
            <a:avLst/>
          </a:prstGeom>
          <a:noFill/>
          <a:ln>
            <a:noFill/>
          </a:ln>
        </p:spPr>
      </p:pic>
      <p:pic>
        <p:nvPicPr>
          <p:cNvPr id="240" name="Shape 240" descr="C:\Users\serosa\AppData\Local\Microsoft\Windows\Temporary Internet Files\Content.IE5\LQGTF1UY\MC900412030[1].wmf"/>
          <p:cNvPicPr preferRelativeResize="0"/>
          <p:nvPr/>
        </p:nvPicPr>
        <p:blipFill rotWithShape="1">
          <a:blip r:embed="rId5">
            <a:alphaModFix/>
          </a:blip>
          <a:srcRect/>
          <a:stretch/>
        </p:blipFill>
        <p:spPr>
          <a:xfrm>
            <a:off x="4745485" y="4935830"/>
            <a:ext cx="1253024" cy="1201255"/>
          </a:xfrm>
          <a:prstGeom prst="rect">
            <a:avLst/>
          </a:prstGeom>
          <a:noFill/>
          <a:ln>
            <a:noFill/>
          </a:ln>
        </p:spPr>
      </p:pic>
      <p:pic>
        <p:nvPicPr>
          <p:cNvPr id="241" name="Shape 241" descr="C:\Users\serosa\AppData\Local\Microsoft\Windows\Temporary Internet Files\Content.IE5\6JPIVCES\MC910215892[1].jpg"/>
          <p:cNvPicPr preferRelativeResize="0"/>
          <p:nvPr/>
        </p:nvPicPr>
        <p:blipFill rotWithShape="1">
          <a:blip r:embed="rId6">
            <a:alphaModFix/>
          </a:blip>
          <a:srcRect t="33230"/>
          <a:stretch/>
        </p:blipFill>
        <p:spPr>
          <a:xfrm>
            <a:off x="4492519" y="4051743"/>
            <a:ext cx="1560801" cy="781613"/>
          </a:xfrm>
          <a:prstGeom prst="rect">
            <a:avLst/>
          </a:prstGeom>
          <a:noFill/>
          <a:ln>
            <a:noFill/>
          </a:ln>
        </p:spPr>
      </p:pic>
      <p:sp>
        <p:nvSpPr>
          <p:cNvPr id="3" name="Titel 2">
            <a:extLst>
              <a:ext uri="{FF2B5EF4-FFF2-40B4-BE49-F238E27FC236}">
                <a16:creationId xmlns:a16="http://schemas.microsoft.com/office/drawing/2014/main" id="{116449A3-157F-824A-9963-769DE4EA00B9}"/>
              </a:ext>
            </a:extLst>
          </p:cNvPr>
          <p:cNvSpPr>
            <a:spLocks noGrp="1"/>
          </p:cNvSpPr>
          <p:nvPr>
            <p:ph type="title"/>
          </p:nvPr>
        </p:nvSpPr>
        <p:spPr/>
        <p:txBody>
          <a:bodyPr/>
          <a:lstStyle/>
          <a:p>
            <a:r>
              <a:rPr lang="nl-NL" dirty="0"/>
              <a:t>Points of </a:t>
            </a:r>
            <a:r>
              <a:rPr lang="nl-NL" dirty="0" err="1"/>
              <a:t>departure</a:t>
            </a:r>
            <a:r>
              <a:rPr lang="nl-NL" dirty="0"/>
              <a:t> (1)</a:t>
            </a:r>
          </a:p>
        </p:txBody>
      </p:sp>
    </p:spTree>
    <p:extLst>
      <p:ext uri="{BB962C8B-B14F-4D97-AF65-F5344CB8AC3E}">
        <p14:creationId xmlns:p14="http://schemas.microsoft.com/office/powerpoint/2010/main" val="31224728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8" name="Shape 248"/>
          <p:cNvSpPr txBox="1">
            <a:spLocks noGrp="1"/>
          </p:cNvSpPr>
          <p:nvPr>
            <p:ph type="body" idx="1"/>
          </p:nvPr>
        </p:nvSpPr>
        <p:spPr>
          <a:xfrm>
            <a:off x="1847851" y="1079501"/>
            <a:ext cx="8526463" cy="1083129"/>
          </a:xfrm>
          <a:prstGeom prst="rect">
            <a:avLst/>
          </a:prstGeom>
          <a:noFill/>
          <a:ln>
            <a:noFill/>
          </a:ln>
        </p:spPr>
        <p:txBody>
          <a:bodyPr spcFirstLastPara="1" vert="horz" wrap="square" lIns="0" tIns="0" rIns="0" bIns="0" numCol="1" anchor="t" anchorCtr="0" compatLnSpc="1">
            <a:prstTxWarp prst="textNoShape">
              <a:avLst/>
            </a:prstTxWarp>
            <a:noAutofit/>
          </a:bodyPr>
          <a:lstStyle/>
          <a:p>
            <a:pPr marL="514350" indent="-514350">
              <a:lnSpc>
                <a:spcPct val="150000"/>
              </a:lnSpc>
              <a:spcBef>
                <a:spcPts val="0"/>
              </a:spcBef>
              <a:spcAft>
                <a:spcPts val="0"/>
              </a:spcAft>
              <a:buClr>
                <a:schemeClr val="dk1"/>
              </a:buClr>
              <a:buSzPts val="2400"/>
              <a:buFont typeface="Tahoma"/>
              <a:buAutoNum type="arabicPeriod" startAt="2"/>
            </a:pPr>
            <a:r>
              <a:rPr lang="en-GB" b="1">
                <a:solidFill>
                  <a:schemeClr val="dk1"/>
                </a:solidFill>
                <a:latin typeface="Tahoma"/>
                <a:ea typeface="Tahoma"/>
                <a:cs typeface="Tahoma"/>
                <a:sym typeface="Tahoma"/>
              </a:rPr>
              <a:t>What did CDC want its audiences to do?</a:t>
            </a:r>
            <a:endParaRPr/>
          </a:p>
        </p:txBody>
      </p:sp>
      <p:sp>
        <p:nvSpPr>
          <p:cNvPr id="249" name="Shape 249"/>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18</a:t>
            </a:fld>
            <a:endParaRPr sz="1200">
              <a:solidFill>
                <a:schemeClr val="lt1"/>
              </a:solidFill>
              <a:latin typeface="Tahoma"/>
              <a:ea typeface="Tahoma"/>
              <a:cs typeface="Tahoma"/>
              <a:sym typeface="Tahoma"/>
            </a:endParaRPr>
          </a:p>
        </p:txBody>
      </p:sp>
      <p:graphicFrame>
        <p:nvGraphicFramePr>
          <p:cNvPr id="250" name="Shape 250"/>
          <p:cNvGraphicFramePr/>
          <p:nvPr/>
        </p:nvGraphicFramePr>
        <p:xfrm>
          <a:off x="2803260" y="1901996"/>
          <a:ext cx="6807200" cy="3779510"/>
        </p:xfrm>
        <a:graphic>
          <a:graphicData uri="http://schemas.openxmlformats.org/drawingml/2006/table">
            <a:tbl>
              <a:tblPr firstRow="1" bandRow="1">
                <a:noFill/>
              </a:tblPr>
              <a:tblGrid>
                <a:gridCol w="2351325">
                  <a:extLst>
                    <a:ext uri="{9D8B030D-6E8A-4147-A177-3AD203B41FA5}">
                      <a16:colId xmlns:a16="http://schemas.microsoft.com/office/drawing/2014/main" val="20000"/>
                    </a:ext>
                  </a:extLst>
                </a:gridCol>
                <a:gridCol w="4455875">
                  <a:extLst>
                    <a:ext uri="{9D8B030D-6E8A-4147-A177-3AD203B41FA5}">
                      <a16:colId xmlns:a16="http://schemas.microsoft.com/office/drawing/2014/main" val="20001"/>
                    </a:ext>
                  </a:extLst>
                </a:gridCol>
              </a:tblGrid>
              <a:tr h="716275">
                <a:tc>
                  <a:txBody>
                    <a:bodyPr/>
                    <a:lstStyle/>
                    <a:p>
                      <a:pPr marL="0" marR="0" lvl="0" indent="0" algn="l" rtl="0">
                        <a:spcBef>
                          <a:spcPts val="0"/>
                        </a:spcBef>
                        <a:spcAft>
                          <a:spcPts val="0"/>
                        </a:spcAft>
                        <a:buNone/>
                      </a:pPr>
                      <a:r>
                        <a:rPr lang="en-GB" sz="2000"/>
                        <a:t>Target audience</a:t>
                      </a:r>
                      <a:endParaRPr sz="2000"/>
                    </a:p>
                  </a:txBody>
                  <a:tcPr marL="91450" marR="91450" marT="45725" marB="45725"/>
                </a:tc>
                <a:tc>
                  <a:txBody>
                    <a:bodyPr/>
                    <a:lstStyle/>
                    <a:p>
                      <a:pPr marL="0" marR="0" lvl="0" indent="0" algn="l" rtl="0">
                        <a:spcBef>
                          <a:spcPts val="0"/>
                        </a:spcBef>
                        <a:spcAft>
                          <a:spcPts val="0"/>
                        </a:spcAft>
                        <a:buNone/>
                      </a:pPr>
                      <a:r>
                        <a:rPr lang="en-GB" sz="2000"/>
                        <a:t>Desired behaviour</a:t>
                      </a:r>
                      <a:endParaRPr sz="2000"/>
                    </a:p>
                  </a:txBody>
                  <a:tcPr marL="91450" marR="91450" marT="45725" marB="45725"/>
                </a:tc>
                <a:extLst>
                  <a:ext uri="{0D108BD9-81ED-4DB2-BD59-A6C34878D82A}">
                    <a16:rowId xmlns:a16="http://schemas.microsoft.com/office/drawing/2014/main" val="10000"/>
                  </a:ext>
                </a:extLst>
              </a:tr>
              <a:tr h="716275">
                <a:tc>
                  <a:txBody>
                    <a:bodyPr/>
                    <a:lstStyle/>
                    <a:p>
                      <a:pPr marL="0" marR="0" lvl="0" indent="0" algn="l" rtl="0">
                        <a:spcBef>
                          <a:spcPts val="0"/>
                        </a:spcBef>
                        <a:spcAft>
                          <a:spcPts val="0"/>
                        </a:spcAft>
                        <a:buNone/>
                      </a:pPr>
                      <a:r>
                        <a:rPr lang="en-GB" sz="1800" b="1"/>
                        <a:t>Providers</a:t>
                      </a:r>
                      <a:endParaRPr sz="1800" b="1"/>
                    </a:p>
                  </a:txBody>
                  <a:tcPr marL="91450" marR="91450" marT="45725" marB="45725"/>
                </a:tc>
                <a:tc>
                  <a:txBody>
                    <a:bodyPr/>
                    <a:lstStyle/>
                    <a:p>
                      <a:pPr marL="0" marR="0" lvl="0" indent="0" algn="l" rtl="0">
                        <a:spcBef>
                          <a:spcPts val="0"/>
                        </a:spcBef>
                        <a:spcAft>
                          <a:spcPts val="0"/>
                        </a:spcAft>
                        <a:buNone/>
                      </a:pPr>
                      <a:r>
                        <a:rPr lang="en-GB" sz="1800"/>
                        <a:t>Use the guidelines</a:t>
                      </a:r>
                      <a:endParaRPr/>
                    </a:p>
                    <a:p>
                      <a:pPr marL="0" marR="0" lvl="0" indent="0" algn="l" rtl="0">
                        <a:spcBef>
                          <a:spcPts val="0"/>
                        </a:spcBef>
                        <a:spcAft>
                          <a:spcPts val="0"/>
                        </a:spcAft>
                        <a:buNone/>
                      </a:pPr>
                      <a:r>
                        <a:rPr lang="en-GB" sz="1800"/>
                        <a:t>Improve patient communication</a:t>
                      </a:r>
                      <a:endParaRPr/>
                    </a:p>
                    <a:p>
                      <a:pPr marL="0" marR="0" lvl="0" indent="0" algn="l" rtl="0">
                        <a:spcBef>
                          <a:spcPts val="0"/>
                        </a:spcBef>
                        <a:spcAft>
                          <a:spcPts val="0"/>
                        </a:spcAft>
                        <a:buNone/>
                      </a:pPr>
                      <a:r>
                        <a:rPr lang="en-GB" sz="1800"/>
                        <a:t>Prescribe appropriately</a:t>
                      </a:r>
                      <a:endParaRPr sz="1800"/>
                    </a:p>
                  </a:txBody>
                  <a:tcPr marL="91450" marR="91450" marT="45725" marB="45725"/>
                </a:tc>
                <a:extLst>
                  <a:ext uri="{0D108BD9-81ED-4DB2-BD59-A6C34878D82A}">
                    <a16:rowId xmlns:a16="http://schemas.microsoft.com/office/drawing/2014/main" val="10001"/>
                  </a:ext>
                </a:extLst>
              </a:tr>
              <a:tr h="716275">
                <a:tc>
                  <a:txBody>
                    <a:bodyPr/>
                    <a:lstStyle/>
                    <a:p>
                      <a:pPr marL="0" marR="0" lvl="0" indent="0" algn="l" rtl="0">
                        <a:spcBef>
                          <a:spcPts val="0"/>
                        </a:spcBef>
                        <a:spcAft>
                          <a:spcPts val="0"/>
                        </a:spcAft>
                        <a:buNone/>
                      </a:pPr>
                      <a:r>
                        <a:rPr lang="en-GB" sz="1800" b="1"/>
                        <a:t>Parents of young children</a:t>
                      </a:r>
                      <a:endParaRPr sz="1800" b="1"/>
                    </a:p>
                  </a:txBody>
                  <a:tcPr marL="91450" marR="91450" marT="45725" marB="45725"/>
                </a:tc>
                <a:tc>
                  <a:txBody>
                    <a:bodyPr/>
                    <a:lstStyle/>
                    <a:p>
                      <a:pPr marL="0" marR="0" lvl="0" indent="0" algn="l" rtl="0">
                        <a:spcBef>
                          <a:spcPts val="0"/>
                        </a:spcBef>
                        <a:spcAft>
                          <a:spcPts val="0"/>
                        </a:spcAft>
                        <a:buNone/>
                      </a:pPr>
                      <a:r>
                        <a:rPr lang="en-GB" sz="1800"/>
                        <a:t>Decrease demand for antibiotics</a:t>
                      </a:r>
                      <a:endParaRPr sz="1800"/>
                    </a:p>
                  </a:txBody>
                  <a:tcPr marL="91450" marR="91450" marT="45725" marB="45725"/>
                </a:tc>
                <a:extLst>
                  <a:ext uri="{0D108BD9-81ED-4DB2-BD59-A6C34878D82A}">
                    <a16:rowId xmlns:a16="http://schemas.microsoft.com/office/drawing/2014/main" val="10002"/>
                  </a:ext>
                </a:extLst>
              </a:tr>
              <a:tr h="716275">
                <a:tc>
                  <a:txBody>
                    <a:bodyPr/>
                    <a:lstStyle/>
                    <a:p>
                      <a:pPr marL="0" marR="0" lvl="0" indent="0" algn="l" rtl="0">
                        <a:spcBef>
                          <a:spcPts val="0"/>
                        </a:spcBef>
                        <a:spcAft>
                          <a:spcPts val="0"/>
                        </a:spcAft>
                        <a:buNone/>
                      </a:pPr>
                      <a:r>
                        <a:rPr lang="en-GB" sz="1800" b="1"/>
                        <a:t>Healthy adults</a:t>
                      </a:r>
                      <a:endParaRPr/>
                    </a:p>
                  </a:txBody>
                  <a:tcPr marL="91450" marR="91450" marT="45725" marB="45725"/>
                </a:tc>
                <a:tc>
                  <a:txBody>
                    <a:bodyPr/>
                    <a:lstStyle/>
                    <a:p>
                      <a:pPr marL="0" marR="0" lvl="0" indent="0" algn="l" rtl="0">
                        <a:spcBef>
                          <a:spcPts val="0"/>
                        </a:spcBef>
                        <a:spcAft>
                          <a:spcPts val="0"/>
                        </a:spcAft>
                        <a:buNone/>
                      </a:pPr>
                      <a:r>
                        <a:rPr lang="en-GB" sz="1800"/>
                        <a:t>Increase knowledge</a:t>
                      </a:r>
                      <a:endParaRPr/>
                    </a:p>
                    <a:p>
                      <a:pPr marL="0" marR="0" lvl="0" indent="0" algn="l" rtl="0">
                        <a:spcBef>
                          <a:spcPts val="0"/>
                        </a:spcBef>
                        <a:spcAft>
                          <a:spcPts val="0"/>
                        </a:spcAft>
                        <a:buNone/>
                      </a:pPr>
                      <a:r>
                        <a:rPr lang="en-GB" sz="1800"/>
                        <a:t>Change attitudes and social norms</a:t>
                      </a:r>
                      <a:endParaRPr sz="1800"/>
                    </a:p>
                  </a:txBody>
                  <a:tcPr marL="91450" marR="91450" marT="45725" marB="45725"/>
                </a:tc>
                <a:extLst>
                  <a:ext uri="{0D108BD9-81ED-4DB2-BD59-A6C34878D82A}">
                    <a16:rowId xmlns:a16="http://schemas.microsoft.com/office/drawing/2014/main" val="10003"/>
                  </a:ext>
                </a:extLst>
              </a:tr>
              <a:tr h="716275">
                <a:tc>
                  <a:txBody>
                    <a:bodyPr/>
                    <a:lstStyle/>
                    <a:p>
                      <a:pPr marL="0" marR="0" lvl="0" indent="0" algn="l" rtl="0">
                        <a:spcBef>
                          <a:spcPts val="0"/>
                        </a:spcBef>
                        <a:spcAft>
                          <a:spcPts val="0"/>
                        </a:spcAft>
                        <a:buNone/>
                      </a:pPr>
                      <a:r>
                        <a:rPr lang="en-GB" sz="1800" b="1"/>
                        <a:t>Medical students</a:t>
                      </a:r>
                      <a:endParaRPr sz="1800" b="1"/>
                    </a:p>
                  </a:txBody>
                  <a:tcPr marL="91450" marR="91450" marT="45725" marB="45725"/>
                </a:tc>
                <a:tc>
                  <a:txBody>
                    <a:bodyPr/>
                    <a:lstStyle/>
                    <a:p>
                      <a:pPr marL="0" marR="0" lvl="0" indent="0" algn="l" rtl="0">
                        <a:spcBef>
                          <a:spcPts val="0"/>
                        </a:spcBef>
                        <a:spcAft>
                          <a:spcPts val="0"/>
                        </a:spcAft>
                        <a:buNone/>
                      </a:pPr>
                      <a:r>
                        <a:rPr lang="en-GB" sz="1800"/>
                        <a:t>Increase knowledge on appropriate antibiotic prescribing</a:t>
                      </a:r>
                      <a:endParaRPr sz="1800"/>
                    </a:p>
                  </a:txBody>
                  <a:tcPr marL="91450" marR="91450" marT="45725" marB="45725"/>
                </a:tc>
                <a:extLst>
                  <a:ext uri="{0D108BD9-81ED-4DB2-BD59-A6C34878D82A}">
                    <a16:rowId xmlns:a16="http://schemas.microsoft.com/office/drawing/2014/main" val="10004"/>
                  </a:ext>
                </a:extLst>
              </a:tr>
            </a:tbl>
          </a:graphicData>
        </a:graphic>
      </p:graphicFrame>
      <p:sp>
        <p:nvSpPr>
          <p:cNvPr id="251" name="Shape 251"/>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a:p>
        </p:txBody>
      </p:sp>
      <p:sp>
        <p:nvSpPr>
          <p:cNvPr id="3" name="Titel 2">
            <a:extLst>
              <a:ext uri="{FF2B5EF4-FFF2-40B4-BE49-F238E27FC236}">
                <a16:creationId xmlns:a16="http://schemas.microsoft.com/office/drawing/2014/main" id="{4CB15136-9040-7145-A376-910BE011F46C}"/>
              </a:ext>
            </a:extLst>
          </p:cNvPr>
          <p:cNvSpPr>
            <a:spLocks noGrp="1"/>
          </p:cNvSpPr>
          <p:nvPr>
            <p:ph type="title"/>
          </p:nvPr>
        </p:nvSpPr>
        <p:spPr/>
        <p:txBody>
          <a:bodyPr/>
          <a:lstStyle/>
          <a:p>
            <a:r>
              <a:rPr lang="nl-NL" dirty="0"/>
              <a:t>Points of </a:t>
            </a:r>
            <a:r>
              <a:rPr lang="nl-NL" dirty="0" err="1"/>
              <a:t>departure</a:t>
            </a:r>
            <a:r>
              <a:rPr lang="nl-NL" dirty="0"/>
              <a:t> (2)</a:t>
            </a:r>
          </a:p>
        </p:txBody>
      </p:sp>
    </p:spTree>
    <p:extLst>
      <p:ext uri="{BB962C8B-B14F-4D97-AF65-F5344CB8AC3E}">
        <p14:creationId xmlns:p14="http://schemas.microsoft.com/office/powerpoint/2010/main" val="30582821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8" name="Shape 258"/>
          <p:cNvSpPr txBox="1">
            <a:spLocks noGrp="1"/>
          </p:cNvSpPr>
          <p:nvPr>
            <p:ph type="body" idx="1"/>
          </p:nvPr>
        </p:nvSpPr>
        <p:spPr>
          <a:xfrm>
            <a:off x="1847851" y="1079501"/>
            <a:ext cx="8526463" cy="923471"/>
          </a:xfrm>
          <a:prstGeom prst="rect">
            <a:avLst/>
          </a:prstGeom>
          <a:noFill/>
          <a:ln>
            <a:noFill/>
          </a:ln>
        </p:spPr>
        <p:txBody>
          <a:bodyPr spcFirstLastPara="1" vert="horz" wrap="square" lIns="0" tIns="0" rIns="0" bIns="0" numCol="1" anchor="t" anchorCtr="0" compatLnSpc="1">
            <a:prstTxWarp prst="textNoShape">
              <a:avLst/>
            </a:prstTxWarp>
            <a:noAutofit/>
          </a:bodyPr>
          <a:lstStyle/>
          <a:p>
            <a:pPr marL="514350" indent="-514350">
              <a:lnSpc>
                <a:spcPct val="150000"/>
              </a:lnSpc>
              <a:spcBef>
                <a:spcPts val="0"/>
              </a:spcBef>
              <a:spcAft>
                <a:spcPts val="0"/>
              </a:spcAft>
              <a:buClr>
                <a:schemeClr val="dk1"/>
              </a:buClr>
              <a:buSzPts val="2220"/>
              <a:buFont typeface="Tahoma"/>
              <a:buAutoNum type="arabicPeriod" startAt="3"/>
            </a:pPr>
            <a:r>
              <a:rPr lang="en-GB" sz="2220" b="1">
                <a:solidFill>
                  <a:schemeClr val="dk1"/>
                </a:solidFill>
                <a:latin typeface="Tahoma"/>
                <a:ea typeface="Tahoma"/>
                <a:cs typeface="Tahoma"/>
                <a:sym typeface="Tahoma"/>
              </a:rPr>
              <a:t>What were the factors which influenced their behaviour?</a:t>
            </a:r>
            <a:endParaRPr/>
          </a:p>
        </p:txBody>
      </p:sp>
      <p:sp>
        <p:nvSpPr>
          <p:cNvPr id="259" name="Shape 259"/>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19</a:t>
            </a:fld>
            <a:endParaRPr sz="1200">
              <a:solidFill>
                <a:schemeClr val="lt1"/>
              </a:solidFill>
              <a:latin typeface="Tahoma"/>
              <a:ea typeface="Tahoma"/>
              <a:cs typeface="Tahoma"/>
              <a:sym typeface="Tahoma"/>
            </a:endParaRPr>
          </a:p>
        </p:txBody>
      </p:sp>
      <p:grpSp>
        <p:nvGrpSpPr>
          <p:cNvPr id="260" name="Shape 260"/>
          <p:cNvGrpSpPr/>
          <p:nvPr/>
        </p:nvGrpSpPr>
        <p:grpSpPr>
          <a:xfrm>
            <a:off x="1775998" y="2057796"/>
            <a:ext cx="5574994" cy="2794112"/>
            <a:chOff x="13008" y="185454"/>
            <a:chExt cx="5574994" cy="2794112"/>
          </a:xfrm>
        </p:grpSpPr>
        <p:sp>
          <p:nvSpPr>
            <p:cNvPr id="261" name="Shape 261"/>
            <p:cNvSpPr/>
            <p:nvPr/>
          </p:nvSpPr>
          <p:spPr>
            <a:xfrm>
              <a:off x="13008" y="185454"/>
              <a:ext cx="5574994" cy="2794112"/>
            </a:xfrm>
            <a:prstGeom prst="ellipse">
              <a:avLst/>
            </a:prstGeom>
            <a:solidFill>
              <a:srgbClr val="24246F"/>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62" name="Shape 262"/>
            <p:cNvSpPr txBox="1"/>
            <p:nvPr/>
          </p:nvSpPr>
          <p:spPr>
            <a:xfrm>
              <a:off x="2021121" y="325160"/>
              <a:ext cx="1558768" cy="419116"/>
            </a:xfrm>
            <a:prstGeom prst="rect">
              <a:avLst/>
            </a:prstGeom>
            <a:noFill/>
            <a:ln>
              <a:noFill/>
            </a:ln>
          </p:spPr>
          <p:txBody>
            <a:bodyPr spcFirstLastPara="1" wrap="square" lIns="113775" tIns="113775" rIns="113775" bIns="113775" anchor="ctr" anchorCtr="0">
              <a:noAutofit/>
            </a:bodyPr>
            <a:lstStyle/>
            <a:p>
              <a:pPr marL="539750" algn="r">
                <a:spcBef>
                  <a:spcPts val="0"/>
                </a:spcBef>
                <a:spcAft>
                  <a:spcPts val="0"/>
                </a:spcAft>
              </a:pPr>
              <a:r>
                <a:rPr lang="en-GB" sz="1600">
                  <a:solidFill>
                    <a:schemeClr val="lt1"/>
                  </a:solidFill>
                  <a:latin typeface="Tahoma"/>
                  <a:ea typeface="Tahoma"/>
                  <a:cs typeface="Tahoma"/>
                  <a:sym typeface="Tahoma"/>
                </a:rPr>
                <a:t>Policy</a:t>
              </a:r>
              <a:endParaRPr sz="1600">
                <a:solidFill>
                  <a:schemeClr val="lt1"/>
                </a:solidFill>
                <a:latin typeface="Tahoma"/>
                <a:ea typeface="Tahoma"/>
                <a:cs typeface="Tahoma"/>
                <a:sym typeface="Tahoma"/>
              </a:endParaRPr>
            </a:p>
          </p:txBody>
        </p:sp>
        <p:sp>
          <p:nvSpPr>
            <p:cNvPr id="263" name="Shape 263"/>
            <p:cNvSpPr/>
            <p:nvPr/>
          </p:nvSpPr>
          <p:spPr>
            <a:xfrm>
              <a:off x="95957" y="822487"/>
              <a:ext cx="5090569" cy="1694400"/>
            </a:xfrm>
            <a:prstGeom prst="ellipse">
              <a:avLst/>
            </a:prstGeom>
            <a:solidFill>
              <a:srgbClr val="6363B5"/>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64" name="Shape 264"/>
            <p:cNvSpPr txBox="1"/>
            <p:nvPr/>
          </p:nvSpPr>
          <p:spPr>
            <a:xfrm>
              <a:off x="1751664" y="924151"/>
              <a:ext cx="1779153" cy="304992"/>
            </a:xfrm>
            <a:prstGeom prst="rect">
              <a:avLst/>
            </a:prstGeom>
            <a:noFill/>
            <a:ln>
              <a:noFill/>
            </a:ln>
          </p:spPr>
          <p:txBody>
            <a:bodyPr spcFirstLastPara="1" wrap="square" lIns="113775" tIns="113775" rIns="113775" bIns="113775" anchor="ctr" anchorCtr="0">
              <a:noAutofit/>
            </a:bodyPr>
            <a:lstStyle/>
            <a:p>
              <a:pPr algn="r">
                <a:spcBef>
                  <a:spcPts val="0"/>
                </a:spcBef>
                <a:spcAft>
                  <a:spcPts val="0"/>
                </a:spcAft>
              </a:pPr>
              <a:endParaRPr sz="1600">
                <a:solidFill>
                  <a:schemeClr val="lt1"/>
                </a:solidFill>
                <a:latin typeface="Tahoma"/>
                <a:ea typeface="Tahoma"/>
                <a:cs typeface="Tahoma"/>
                <a:sym typeface="Tahoma"/>
              </a:endParaRPr>
            </a:p>
            <a:p>
              <a:pPr algn="r">
                <a:spcBef>
                  <a:spcPts val="560"/>
                </a:spcBef>
                <a:spcAft>
                  <a:spcPts val="0"/>
                </a:spcAft>
              </a:pPr>
              <a:r>
                <a:rPr lang="en-GB" sz="1600">
                  <a:solidFill>
                    <a:schemeClr val="lt1"/>
                  </a:solidFill>
                  <a:latin typeface="Tahoma"/>
                  <a:ea typeface="Tahoma"/>
                  <a:cs typeface="Tahoma"/>
                  <a:sym typeface="Tahoma"/>
                </a:rPr>
                <a:t>Organisational </a:t>
              </a:r>
              <a:endParaRPr/>
            </a:p>
            <a:p>
              <a:pPr algn="r">
                <a:spcBef>
                  <a:spcPts val="560"/>
                </a:spcBef>
                <a:spcAft>
                  <a:spcPts val="0"/>
                </a:spcAft>
              </a:pPr>
              <a:endParaRPr sz="1600">
                <a:solidFill>
                  <a:schemeClr val="lt1"/>
                </a:solidFill>
                <a:latin typeface="Tahoma"/>
                <a:ea typeface="Tahoma"/>
                <a:cs typeface="Tahoma"/>
                <a:sym typeface="Tahoma"/>
              </a:endParaRPr>
            </a:p>
          </p:txBody>
        </p:sp>
        <p:sp>
          <p:nvSpPr>
            <p:cNvPr id="265" name="Shape 265"/>
            <p:cNvSpPr/>
            <p:nvPr/>
          </p:nvSpPr>
          <p:spPr>
            <a:xfrm>
              <a:off x="116070" y="1251813"/>
              <a:ext cx="4185936" cy="742532"/>
            </a:xfrm>
            <a:prstGeom prst="ellipse">
              <a:avLst/>
            </a:prstGeom>
            <a:solidFill>
              <a:srgbClr val="C6C6D8"/>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66" name="Shape 266"/>
            <p:cNvSpPr txBox="1"/>
            <p:nvPr/>
          </p:nvSpPr>
          <p:spPr>
            <a:xfrm>
              <a:off x="1233715" y="1307503"/>
              <a:ext cx="1950646" cy="167069"/>
            </a:xfrm>
            <a:prstGeom prst="rect">
              <a:avLst/>
            </a:prstGeom>
            <a:noFill/>
            <a:ln>
              <a:noFill/>
            </a:ln>
          </p:spPr>
          <p:txBody>
            <a:bodyPr spcFirstLastPara="1" wrap="square" lIns="113775" tIns="113775" rIns="113775" bIns="113775" anchor="ctr" anchorCtr="0">
              <a:noAutofit/>
            </a:bodyPr>
            <a:lstStyle/>
            <a:p>
              <a:pPr algn="r">
                <a:spcBef>
                  <a:spcPts val="0"/>
                </a:spcBef>
                <a:spcAft>
                  <a:spcPts val="0"/>
                </a:spcAft>
              </a:pPr>
              <a:r>
                <a:rPr lang="en-GB" sz="1600">
                  <a:solidFill>
                    <a:schemeClr val="dk1"/>
                  </a:solidFill>
                  <a:latin typeface="Tahoma"/>
                  <a:ea typeface="Tahoma"/>
                  <a:cs typeface="Tahoma"/>
                  <a:sym typeface="Tahoma"/>
                </a:rPr>
                <a:t>Interpersonal</a:t>
              </a:r>
              <a:endParaRPr sz="1600">
                <a:solidFill>
                  <a:schemeClr val="dk1"/>
                </a:solidFill>
                <a:latin typeface="Tahoma"/>
                <a:ea typeface="Tahoma"/>
                <a:cs typeface="Tahoma"/>
                <a:sym typeface="Tahoma"/>
              </a:endParaRPr>
            </a:p>
          </p:txBody>
        </p:sp>
        <p:sp>
          <p:nvSpPr>
            <p:cNvPr id="267" name="Shape 267"/>
            <p:cNvSpPr/>
            <p:nvPr/>
          </p:nvSpPr>
          <p:spPr>
            <a:xfrm>
              <a:off x="172423" y="1411054"/>
              <a:ext cx="1739723" cy="419985"/>
            </a:xfrm>
            <a:prstGeom prst="ellipse">
              <a:avLst/>
            </a:prstGeom>
            <a:solidFill>
              <a:srgbClr val="6363B5"/>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68" name="Shape 268"/>
            <p:cNvSpPr txBox="1"/>
            <p:nvPr/>
          </p:nvSpPr>
          <p:spPr>
            <a:xfrm>
              <a:off x="427200" y="1516051"/>
              <a:ext cx="1230170" cy="209992"/>
            </a:xfrm>
            <a:prstGeom prst="rect">
              <a:avLst/>
            </a:prstGeom>
            <a:noFill/>
            <a:ln>
              <a:noFill/>
            </a:ln>
          </p:spPr>
          <p:txBody>
            <a:bodyPr spcFirstLastPara="1" wrap="square" lIns="113775" tIns="113775" rIns="113775" bIns="113775" anchor="ctr" anchorCtr="0">
              <a:noAutofit/>
            </a:bodyPr>
            <a:lstStyle/>
            <a:p>
              <a:pPr algn="ctr">
                <a:spcBef>
                  <a:spcPts val="0"/>
                </a:spcBef>
                <a:spcAft>
                  <a:spcPts val="0"/>
                </a:spcAft>
              </a:pPr>
              <a:r>
                <a:rPr lang="en-GB" sz="1600">
                  <a:solidFill>
                    <a:schemeClr val="lt1"/>
                  </a:solidFill>
                  <a:latin typeface="Tahoma"/>
                  <a:ea typeface="Tahoma"/>
                  <a:cs typeface="Tahoma"/>
                  <a:sym typeface="Tahoma"/>
                </a:rPr>
                <a:t>Individual</a:t>
              </a:r>
              <a:endParaRPr sz="1600">
                <a:solidFill>
                  <a:schemeClr val="lt1"/>
                </a:solidFill>
                <a:latin typeface="Tahoma"/>
                <a:ea typeface="Tahoma"/>
                <a:cs typeface="Tahoma"/>
                <a:sym typeface="Tahoma"/>
              </a:endParaRPr>
            </a:p>
          </p:txBody>
        </p:sp>
      </p:grpSp>
      <p:sp>
        <p:nvSpPr>
          <p:cNvPr id="269" name="Shape 269"/>
          <p:cNvSpPr/>
          <p:nvPr/>
        </p:nvSpPr>
        <p:spPr>
          <a:xfrm>
            <a:off x="7053943" y="1719398"/>
            <a:ext cx="3418115" cy="590931"/>
          </a:xfrm>
          <a:custGeom>
            <a:avLst/>
            <a:gdLst/>
            <a:ahLst/>
            <a:cxnLst/>
            <a:rect l="0" t="0" r="0" b="0"/>
            <a:pathLst>
              <a:path w="120000" h="120000" extrusionOk="0">
                <a:moveTo>
                  <a:pt x="0" y="0"/>
                </a:moveTo>
                <a:lnTo>
                  <a:pt x="120000" y="0"/>
                </a:lnTo>
                <a:lnTo>
                  <a:pt x="120000" y="120000"/>
                </a:lnTo>
                <a:lnTo>
                  <a:pt x="0" y="120000"/>
                </a:lnTo>
                <a:close/>
              </a:path>
              <a:path w="120000" h="120000" fill="none" extrusionOk="0">
                <a:moveTo>
                  <a:pt x="-9999" y="0"/>
                </a:moveTo>
                <a:close/>
                <a:lnTo>
                  <a:pt x="-9999" y="120000"/>
                </a:lnTo>
              </a:path>
              <a:path w="120000" h="120000" fill="none" extrusionOk="0">
                <a:moveTo>
                  <a:pt x="-9999" y="22499"/>
                </a:moveTo>
                <a:lnTo>
                  <a:pt x="-45999" y="135000"/>
                </a:lnTo>
              </a:path>
            </a:pathLst>
          </a:custGeom>
          <a:solidFill>
            <a:schemeClr val="lt1"/>
          </a:solidFill>
          <a:ln w="38100" cap="flat" cmpd="sng">
            <a:solidFill>
              <a:srgbClr val="69AE23"/>
            </a:solidFill>
            <a:prstDash val="solid"/>
            <a:round/>
            <a:headEnd type="none" w="med" len="med"/>
            <a:tailEnd type="none" w="med" len="med"/>
          </a:ln>
        </p:spPr>
        <p:txBody>
          <a:bodyPr spcFirstLastPara="1" wrap="square" lIns="91425" tIns="45700" rIns="91425" bIns="45700" anchor="t" anchorCtr="0">
            <a:noAutofit/>
          </a:bodyPr>
          <a:lstStyle/>
          <a:p>
            <a:pPr marL="285750" indent="-285750">
              <a:spcBef>
                <a:spcPts val="0"/>
              </a:spcBef>
              <a:spcAft>
                <a:spcPts val="0"/>
              </a:spcAft>
              <a:buClr>
                <a:srgbClr val="69AE23"/>
              </a:buClr>
              <a:buSzPts val="1980"/>
              <a:buFont typeface="Arial"/>
              <a:buChar char="•"/>
            </a:pPr>
            <a:r>
              <a:rPr lang="en-GB" sz="1800">
                <a:solidFill>
                  <a:schemeClr val="dk1"/>
                </a:solidFill>
                <a:latin typeface="Tahoma"/>
                <a:ea typeface="Tahoma"/>
                <a:cs typeface="Tahoma"/>
                <a:sym typeface="Tahoma"/>
              </a:rPr>
              <a:t>OTC availability of antibiotics</a:t>
            </a:r>
            <a:endParaRPr/>
          </a:p>
          <a:p>
            <a:pPr marL="285750" indent="-285750">
              <a:spcBef>
                <a:spcPts val="0"/>
              </a:spcBef>
              <a:spcAft>
                <a:spcPts val="0"/>
              </a:spcAft>
              <a:buClr>
                <a:srgbClr val="69AE23"/>
              </a:buClr>
              <a:buSzPts val="1980"/>
              <a:buFont typeface="Arial"/>
              <a:buChar char="•"/>
            </a:pPr>
            <a:r>
              <a:rPr lang="en-GB" sz="1800">
                <a:solidFill>
                  <a:schemeClr val="dk1"/>
                </a:solidFill>
                <a:latin typeface="Tahoma"/>
                <a:ea typeface="Tahoma"/>
                <a:cs typeface="Tahoma"/>
                <a:sym typeface="Tahoma"/>
              </a:rPr>
              <a:t>Pharmaceutical marketing</a:t>
            </a:r>
            <a:endParaRPr sz="1800">
              <a:solidFill>
                <a:schemeClr val="dk1"/>
              </a:solidFill>
              <a:latin typeface="Tahoma"/>
              <a:ea typeface="Tahoma"/>
              <a:cs typeface="Tahoma"/>
              <a:sym typeface="Tahoma"/>
            </a:endParaRPr>
          </a:p>
        </p:txBody>
      </p:sp>
      <p:sp>
        <p:nvSpPr>
          <p:cNvPr id="270" name="Shape 270"/>
          <p:cNvSpPr/>
          <p:nvPr/>
        </p:nvSpPr>
        <p:spPr>
          <a:xfrm>
            <a:off x="7373257" y="2510414"/>
            <a:ext cx="3098800" cy="590931"/>
          </a:xfrm>
          <a:custGeom>
            <a:avLst/>
            <a:gdLst/>
            <a:ahLst/>
            <a:cxnLst/>
            <a:rect l="0" t="0" r="0" b="0"/>
            <a:pathLst>
              <a:path w="120000" h="120000" extrusionOk="0">
                <a:moveTo>
                  <a:pt x="0" y="0"/>
                </a:moveTo>
                <a:lnTo>
                  <a:pt x="120000" y="0"/>
                </a:lnTo>
                <a:lnTo>
                  <a:pt x="120000" y="120000"/>
                </a:lnTo>
                <a:lnTo>
                  <a:pt x="0" y="120000"/>
                </a:lnTo>
                <a:close/>
              </a:path>
              <a:path w="120000" h="120000" fill="none" extrusionOk="0">
                <a:moveTo>
                  <a:pt x="-1466" y="0"/>
                </a:moveTo>
                <a:close/>
                <a:lnTo>
                  <a:pt x="-1466" y="120000"/>
                </a:lnTo>
              </a:path>
              <a:path w="120000" h="120000" fill="none" extrusionOk="0">
                <a:moveTo>
                  <a:pt x="-1466" y="40184"/>
                </a:moveTo>
                <a:lnTo>
                  <a:pt x="-45999" y="135000"/>
                </a:lnTo>
              </a:path>
            </a:pathLst>
          </a:custGeom>
          <a:solidFill>
            <a:schemeClr val="lt1"/>
          </a:solidFill>
          <a:ln w="38100" cap="flat" cmpd="sng">
            <a:solidFill>
              <a:srgbClr val="69AE23"/>
            </a:solidFill>
            <a:prstDash val="solid"/>
            <a:round/>
            <a:headEnd type="none" w="med" len="med"/>
            <a:tailEnd type="none" w="med" len="med"/>
          </a:ln>
        </p:spPr>
        <p:txBody>
          <a:bodyPr spcFirstLastPara="1" wrap="square" lIns="91425" tIns="45700" rIns="91425" bIns="45700" anchor="t" anchorCtr="0">
            <a:noAutofit/>
          </a:bodyPr>
          <a:lstStyle/>
          <a:p>
            <a:pPr marL="285750" indent="-285750">
              <a:spcBef>
                <a:spcPts val="0"/>
              </a:spcBef>
              <a:spcAft>
                <a:spcPts val="0"/>
              </a:spcAft>
              <a:buClr>
                <a:srgbClr val="69AE23"/>
              </a:buClr>
              <a:buSzPts val="1980"/>
              <a:buFont typeface="Arial"/>
              <a:buChar char="•"/>
            </a:pPr>
            <a:r>
              <a:rPr lang="en-GB" sz="1800">
                <a:solidFill>
                  <a:schemeClr val="dk1"/>
                </a:solidFill>
                <a:latin typeface="Tahoma"/>
                <a:ea typeface="Tahoma"/>
                <a:cs typeface="Tahoma"/>
                <a:sym typeface="Tahoma"/>
              </a:rPr>
              <a:t>Work place policies</a:t>
            </a:r>
            <a:endParaRPr/>
          </a:p>
          <a:p>
            <a:pPr marL="285750" indent="-285750">
              <a:spcBef>
                <a:spcPts val="0"/>
              </a:spcBef>
              <a:spcAft>
                <a:spcPts val="0"/>
              </a:spcAft>
              <a:buClr>
                <a:srgbClr val="69AE23"/>
              </a:buClr>
              <a:buSzPts val="1980"/>
              <a:buFont typeface="Arial"/>
              <a:buChar char="•"/>
            </a:pPr>
            <a:r>
              <a:rPr lang="en-GB" sz="1800">
                <a:solidFill>
                  <a:schemeClr val="dk1"/>
                </a:solidFill>
                <a:latin typeface="Tahoma"/>
                <a:ea typeface="Tahoma"/>
                <a:cs typeface="Tahoma"/>
                <a:sym typeface="Tahoma"/>
              </a:rPr>
              <a:t>Management policies</a:t>
            </a:r>
            <a:endParaRPr sz="1800">
              <a:solidFill>
                <a:schemeClr val="dk1"/>
              </a:solidFill>
              <a:latin typeface="Tahoma"/>
              <a:ea typeface="Tahoma"/>
              <a:cs typeface="Tahoma"/>
              <a:sym typeface="Tahoma"/>
            </a:endParaRPr>
          </a:p>
        </p:txBody>
      </p:sp>
      <p:sp>
        <p:nvSpPr>
          <p:cNvPr id="271" name="Shape 271"/>
          <p:cNvSpPr/>
          <p:nvPr/>
        </p:nvSpPr>
        <p:spPr>
          <a:xfrm>
            <a:off x="7373258" y="4174802"/>
            <a:ext cx="3265715" cy="840230"/>
          </a:xfrm>
          <a:custGeom>
            <a:avLst/>
            <a:gdLst/>
            <a:ahLst/>
            <a:cxnLst/>
            <a:rect l="0" t="0" r="0" b="0"/>
            <a:pathLst>
              <a:path w="120000" h="120000" extrusionOk="0">
                <a:moveTo>
                  <a:pt x="0" y="0"/>
                </a:moveTo>
                <a:lnTo>
                  <a:pt x="120000" y="0"/>
                </a:lnTo>
                <a:lnTo>
                  <a:pt x="120000" y="120000"/>
                </a:lnTo>
                <a:lnTo>
                  <a:pt x="0" y="120000"/>
                </a:lnTo>
                <a:close/>
              </a:path>
              <a:path w="120000" h="120000" fill="none" extrusionOk="0">
                <a:moveTo>
                  <a:pt x="-9999" y="0"/>
                </a:moveTo>
                <a:close/>
                <a:lnTo>
                  <a:pt x="-9999" y="120000"/>
                </a:lnTo>
              </a:path>
              <a:path w="120000" h="120000" fill="none" extrusionOk="0">
                <a:moveTo>
                  <a:pt x="-9999" y="22500"/>
                </a:moveTo>
                <a:lnTo>
                  <a:pt x="-69466" y="-115530"/>
                </a:lnTo>
              </a:path>
            </a:pathLst>
          </a:custGeom>
          <a:noFill/>
          <a:ln w="38100" cap="flat" cmpd="sng">
            <a:solidFill>
              <a:srgbClr val="69AE23"/>
            </a:solidFill>
            <a:prstDash val="solid"/>
            <a:round/>
            <a:headEnd type="none" w="med" len="med"/>
            <a:tailEnd type="none" w="med" len="med"/>
          </a:ln>
        </p:spPr>
        <p:txBody>
          <a:bodyPr spcFirstLastPara="1" wrap="square" lIns="91425" tIns="45700" rIns="91425" bIns="45700" anchor="t" anchorCtr="0">
            <a:noAutofit/>
          </a:bodyPr>
          <a:lstStyle/>
          <a:p>
            <a:pPr marL="285750" indent="-285750">
              <a:spcBef>
                <a:spcPts val="0"/>
              </a:spcBef>
              <a:spcAft>
                <a:spcPts val="0"/>
              </a:spcAft>
              <a:buClr>
                <a:srgbClr val="69AE23"/>
              </a:buClr>
              <a:buSzPts val="1980"/>
              <a:buFont typeface="Arial"/>
              <a:buChar char="•"/>
            </a:pPr>
            <a:r>
              <a:rPr lang="en-GB" sz="1800">
                <a:solidFill>
                  <a:schemeClr val="dk1"/>
                </a:solidFill>
                <a:latin typeface="Tahoma"/>
                <a:ea typeface="Tahoma"/>
                <a:cs typeface="Tahoma"/>
                <a:sym typeface="Tahoma"/>
              </a:rPr>
              <a:t>Family and friends</a:t>
            </a:r>
            <a:endParaRPr/>
          </a:p>
          <a:p>
            <a:pPr marL="285750" indent="-285750">
              <a:spcBef>
                <a:spcPts val="0"/>
              </a:spcBef>
              <a:spcAft>
                <a:spcPts val="0"/>
              </a:spcAft>
              <a:buClr>
                <a:srgbClr val="69AE23"/>
              </a:buClr>
              <a:buSzPts val="1980"/>
              <a:buFont typeface="Arial"/>
              <a:buChar char="•"/>
            </a:pPr>
            <a:r>
              <a:rPr lang="en-GB" sz="1800">
                <a:solidFill>
                  <a:schemeClr val="dk1"/>
                </a:solidFill>
                <a:latin typeface="Tahoma"/>
                <a:ea typeface="Tahoma"/>
                <a:cs typeface="Tahoma"/>
                <a:sym typeface="Tahoma"/>
              </a:rPr>
              <a:t>Professional networks</a:t>
            </a:r>
            <a:endParaRPr/>
          </a:p>
          <a:p>
            <a:pPr marL="285750" indent="-285750">
              <a:spcBef>
                <a:spcPts val="0"/>
              </a:spcBef>
              <a:spcAft>
                <a:spcPts val="0"/>
              </a:spcAft>
              <a:buClr>
                <a:srgbClr val="69AE23"/>
              </a:buClr>
              <a:buSzPts val="1980"/>
              <a:buFont typeface="Arial"/>
              <a:buChar char="•"/>
            </a:pPr>
            <a:r>
              <a:rPr lang="en-GB" sz="1800">
                <a:solidFill>
                  <a:schemeClr val="dk1"/>
                </a:solidFill>
                <a:latin typeface="Tahoma"/>
                <a:ea typeface="Tahoma"/>
                <a:cs typeface="Tahoma"/>
                <a:sym typeface="Tahoma"/>
              </a:rPr>
              <a:t>Social norms</a:t>
            </a:r>
            <a:endParaRPr sz="1800">
              <a:solidFill>
                <a:schemeClr val="dk1"/>
              </a:solidFill>
              <a:latin typeface="Tahoma"/>
              <a:ea typeface="Tahoma"/>
              <a:cs typeface="Tahoma"/>
              <a:sym typeface="Tahoma"/>
            </a:endParaRPr>
          </a:p>
        </p:txBody>
      </p:sp>
      <p:sp>
        <p:nvSpPr>
          <p:cNvPr id="272" name="Shape 272"/>
          <p:cNvSpPr/>
          <p:nvPr/>
        </p:nvSpPr>
        <p:spPr>
          <a:xfrm>
            <a:off x="4422981" y="5094865"/>
            <a:ext cx="3265715" cy="1089529"/>
          </a:xfrm>
          <a:custGeom>
            <a:avLst/>
            <a:gdLst/>
            <a:ahLst/>
            <a:cxnLst/>
            <a:rect l="0" t="0" r="0" b="0"/>
            <a:pathLst>
              <a:path w="120000" h="120000" extrusionOk="0">
                <a:moveTo>
                  <a:pt x="0" y="0"/>
                </a:moveTo>
                <a:lnTo>
                  <a:pt x="120000" y="0"/>
                </a:lnTo>
                <a:lnTo>
                  <a:pt x="120000" y="120000"/>
                </a:lnTo>
                <a:lnTo>
                  <a:pt x="0" y="120000"/>
                </a:lnTo>
                <a:close/>
              </a:path>
              <a:path w="120000" h="120000" fill="none" extrusionOk="0">
                <a:moveTo>
                  <a:pt x="-11066" y="0"/>
                </a:moveTo>
                <a:close/>
                <a:lnTo>
                  <a:pt x="-11066" y="120000"/>
                </a:lnTo>
              </a:path>
              <a:path w="120000" h="120000" fill="none" extrusionOk="0">
                <a:moveTo>
                  <a:pt x="-11066" y="18354"/>
                </a:moveTo>
                <a:lnTo>
                  <a:pt x="-50800" y="-158552"/>
                </a:lnTo>
              </a:path>
            </a:pathLst>
          </a:custGeom>
          <a:noFill/>
          <a:ln w="38100" cap="flat" cmpd="sng">
            <a:solidFill>
              <a:srgbClr val="69AE23"/>
            </a:solidFill>
            <a:prstDash val="solid"/>
            <a:round/>
            <a:headEnd type="none" w="med" len="med"/>
            <a:tailEnd type="none" w="med" len="med"/>
          </a:ln>
        </p:spPr>
        <p:txBody>
          <a:bodyPr spcFirstLastPara="1" wrap="square" lIns="91425" tIns="45700" rIns="91425" bIns="45700" anchor="t" anchorCtr="0">
            <a:noAutofit/>
          </a:bodyPr>
          <a:lstStyle/>
          <a:p>
            <a:pPr marL="285750" indent="-285750">
              <a:spcBef>
                <a:spcPts val="0"/>
              </a:spcBef>
              <a:spcAft>
                <a:spcPts val="0"/>
              </a:spcAft>
              <a:buClr>
                <a:srgbClr val="69AE23"/>
              </a:buClr>
              <a:buSzPts val="1980"/>
              <a:buFont typeface="Arial"/>
              <a:buChar char="•"/>
            </a:pPr>
            <a:r>
              <a:rPr lang="en-GB" sz="1800">
                <a:solidFill>
                  <a:schemeClr val="dk1"/>
                </a:solidFill>
                <a:latin typeface="Tahoma"/>
                <a:ea typeface="Tahoma"/>
                <a:cs typeface="Tahoma"/>
                <a:sym typeface="Tahoma"/>
              </a:rPr>
              <a:t>Knowledge</a:t>
            </a:r>
            <a:endParaRPr/>
          </a:p>
          <a:p>
            <a:pPr marL="285750" indent="-285750">
              <a:spcBef>
                <a:spcPts val="0"/>
              </a:spcBef>
              <a:spcAft>
                <a:spcPts val="0"/>
              </a:spcAft>
              <a:buClr>
                <a:srgbClr val="69AE23"/>
              </a:buClr>
              <a:buSzPts val="1980"/>
              <a:buFont typeface="Arial"/>
              <a:buChar char="•"/>
            </a:pPr>
            <a:r>
              <a:rPr lang="en-GB" sz="1800">
                <a:solidFill>
                  <a:schemeClr val="dk1"/>
                </a:solidFill>
                <a:latin typeface="Tahoma"/>
                <a:ea typeface="Tahoma"/>
                <a:cs typeface="Tahoma"/>
                <a:sym typeface="Tahoma"/>
              </a:rPr>
              <a:t>Belief and attitudes</a:t>
            </a:r>
            <a:endParaRPr/>
          </a:p>
          <a:p>
            <a:pPr marL="285750" indent="-285750">
              <a:spcBef>
                <a:spcPts val="0"/>
              </a:spcBef>
              <a:spcAft>
                <a:spcPts val="0"/>
              </a:spcAft>
              <a:buClr>
                <a:srgbClr val="69AE23"/>
              </a:buClr>
              <a:buSzPts val="1980"/>
              <a:buFont typeface="Arial"/>
              <a:buChar char="•"/>
            </a:pPr>
            <a:r>
              <a:rPr lang="en-GB" sz="1800">
                <a:solidFill>
                  <a:schemeClr val="dk1"/>
                </a:solidFill>
                <a:latin typeface="Tahoma"/>
                <a:ea typeface="Tahoma"/>
                <a:cs typeface="Tahoma"/>
                <a:sym typeface="Tahoma"/>
              </a:rPr>
              <a:t>Expectations</a:t>
            </a:r>
            <a:endParaRPr/>
          </a:p>
          <a:p>
            <a:pPr marL="285750" indent="-285750">
              <a:spcBef>
                <a:spcPts val="0"/>
              </a:spcBef>
              <a:spcAft>
                <a:spcPts val="0"/>
              </a:spcAft>
              <a:buClr>
                <a:srgbClr val="69AE23"/>
              </a:buClr>
              <a:buSzPts val="1980"/>
              <a:buFont typeface="Arial"/>
              <a:buChar char="•"/>
            </a:pPr>
            <a:r>
              <a:rPr lang="en-GB" sz="1800">
                <a:solidFill>
                  <a:schemeClr val="dk1"/>
                </a:solidFill>
                <a:latin typeface="Tahoma"/>
                <a:ea typeface="Tahoma"/>
                <a:cs typeface="Tahoma"/>
                <a:sym typeface="Tahoma"/>
              </a:rPr>
              <a:t>Experiences</a:t>
            </a:r>
            <a:endParaRPr sz="1800">
              <a:solidFill>
                <a:schemeClr val="dk1"/>
              </a:solidFill>
              <a:latin typeface="Tahoma"/>
              <a:ea typeface="Tahoma"/>
              <a:cs typeface="Tahoma"/>
              <a:sym typeface="Tahoma"/>
            </a:endParaRPr>
          </a:p>
        </p:txBody>
      </p:sp>
      <p:sp>
        <p:nvSpPr>
          <p:cNvPr id="273" name="Shape 273"/>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a:p>
        </p:txBody>
      </p:sp>
      <p:sp>
        <p:nvSpPr>
          <p:cNvPr id="3" name="Titel 2">
            <a:extLst>
              <a:ext uri="{FF2B5EF4-FFF2-40B4-BE49-F238E27FC236}">
                <a16:creationId xmlns:a16="http://schemas.microsoft.com/office/drawing/2014/main" id="{5369264E-BB6E-3549-8B2B-DC8A58404525}"/>
              </a:ext>
            </a:extLst>
          </p:cNvPr>
          <p:cNvSpPr>
            <a:spLocks noGrp="1"/>
          </p:cNvSpPr>
          <p:nvPr>
            <p:ph type="title"/>
          </p:nvPr>
        </p:nvSpPr>
        <p:spPr/>
        <p:txBody>
          <a:bodyPr/>
          <a:lstStyle/>
          <a:p>
            <a:r>
              <a:rPr lang="nl-NL" dirty="0"/>
              <a:t>Points of </a:t>
            </a:r>
            <a:r>
              <a:rPr lang="nl-NL" dirty="0" err="1"/>
              <a:t>departure</a:t>
            </a:r>
            <a:r>
              <a:rPr lang="nl-NL" dirty="0"/>
              <a:t> (3)</a:t>
            </a:r>
          </a:p>
        </p:txBody>
      </p:sp>
    </p:spTree>
    <p:extLst>
      <p:ext uri="{BB962C8B-B14F-4D97-AF65-F5344CB8AC3E}">
        <p14:creationId xmlns:p14="http://schemas.microsoft.com/office/powerpoint/2010/main" val="1197087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a:t>
            </a:r>
          </a:p>
        </p:txBody>
      </p:sp>
      <p:sp>
        <p:nvSpPr>
          <p:cNvPr id="3" name="Content Placeholder 2"/>
          <p:cNvSpPr>
            <a:spLocks noGrp="1"/>
          </p:cNvSpPr>
          <p:nvPr>
            <p:ph idx="1"/>
          </p:nvPr>
        </p:nvSpPr>
        <p:spPr/>
        <p:txBody>
          <a:bodyPr/>
          <a:lstStyle/>
          <a:p>
            <a:r>
              <a:rPr lang="en-GB" dirty="0"/>
              <a:t>Specific objectives of this session:</a:t>
            </a:r>
          </a:p>
          <a:p>
            <a:pPr marL="457200" indent="-457200">
              <a:buAutoNum type="arabicPeriod"/>
            </a:pPr>
            <a:r>
              <a:rPr lang="en-GB" dirty="0"/>
              <a:t>To identify specific (health) behaviour when defining the problem</a:t>
            </a:r>
          </a:p>
          <a:p>
            <a:pPr marL="457200" indent="-457200">
              <a:buAutoNum type="arabicPeriod"/>
            </a:pPr>
            <a:r>
              <a:rPr lang="en-GB" dirty="0"/>
              <a:t>To understand and explain the usefulness of behavioural theories when planning campaigns</a:t>
            </a:r>
          </a:p>
          <a:p>
            <a:endParaRPr lang="en-GB" dirty="0"/>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2</a:t>
            </a:fld>
            <a:endParaRPr lang="en-GB" dirty="0"/>
          </a:p>
        </p:txBody>
      </p:sp>
    </p:spTree>
    <p:extLst>
      <p:ext uri="{BB962C8B-B14F-4D97-AF65-F5344CB8AC3E}">
        <p14:creationId xmlns:p14="http://schemas.microsoft.com/office/powerpoint/2010/main" val="4475760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80" name="Shape 280"/>
          <p:cNvSpPr txBox="1">
            <a:spLocks noGrp="1"/>
          </p:cNvSpPr>
          <p:nvPr>
            <p:ph type="body" idx="1"/>
          </p:nvPr>
        </p:nvSpPr>
        <p:spPr>
          <a:xfrm>
            <a:off x="1847851" y="1079500"/>
            <a:ext cx="8526463" cy="5162550"/>
          </a:xfrm>
          <a:prstGeom prst="rect">
            <a:avLst/>
          </a:prstGeom>
          <a:noFill/>
          <a:ln>
            <a:noFill/>
          </a:ln>
        </p:spPr>
        <p:txBody>
          <a:bodyPr spcFirstLastPara="1" vert="horz" wrap="square" lIns="0" tIns="0" rIns="0" bIns="0" numCol="1" anchor="t" anchorCtr="0" compatLnSpc="1">
            <a:prstTxWarp prst="textNoShape">
              <a:avLst/>
            </a:prstTxWarp>
            <a:noAutofit/>
          </a:bodyPr>
          <a:lstStyle/>
          <a:p>
            <a:pPr marL="514350" indent="-514350">
              <a:lnSpc>
                <a:spcPct val="100000"/>
              </a:lnSpc>
              <a:spcBef>
                <a:spcPts val="0"/>
              </a:spcBef>
              <a:spcAft>
                <a:spcPts val="0"/>
              </a:spcAft>
              <a:buClr>
                <a:schemeClr val="dk1"/>
              </a:buClr>
              <a:buSzPts val="2400"/>
              <a:buFont typeface="Tahoma"/>
              <a:buAutoNum type="arabicPeriod" startAt="4"/>
            </a:pPr>
            <a:r>
              <a:rPr lang="en-GB" b="1">
                <a:solidFill>
                  <a:schemeClr val="dk1"/>
                </a:solidFill>
                <a:latin typeface="Tahoma"/>
                <a:ea typeface="Tahoma"/>
                <a:cs typeface="Tahoma"/>
                <a:sym typeface="Tahoma"/>
              </a:rPr>
              <a:t>What interventions did CDC implement to influence these factors?</a:t>
            </a:r>
            <a:endParaRPr/>
          </a:p>
          <a:p>
            <a:pPr marL="900113" indent="-188912">
              <a:lnSpc>
                <a:spcPct val="150000"/>
              </a:lnSpc>
              <a:spcBef>
                <a:spcPts val="900"/>
              </a:spcBef>
              <a:spcAft>
                <a:spcPts val="0"/>
              </a:spcAft>
              <a:buClr>
                <a:srgbClr val="69AE23"/>
              </a:buClr>
              <a:buSzPts val="2000"/>
              <a:buFont typeface="Arial"/>
              <a:buChar char="•"/>
            </a:pPr>
            <a:r>
              <a:rPr lang="en-GB" sz="2000">
                <a:solidFill>
                  <a:schemeClr val="dk1"/>
                </a:solidFill>
                <a:latin typeface="Tahoma"/>
                <a:ea typeface="Tahoma"/>
                <a:cs typeface="Tahoma"/>
                <a:sym typeface="Tahoma"/>
              </a:rPr>
              <a:t>Prescribing guidelines</a:t>
            </a:r>
            <a:endParaRPr/>
          </a:p>
          <a:p>
            <a:pPr marL="900113" indent="-188912">
              <a:lnSpc>
                <a:spcPct val="150000"/>
              </a:lnSpc>
              <a:spcBef>
                <a:spcPts val="900"/>
              </a:spcBef>
              <a:spcAft>
                <a:spcPts val="0"/>
              </a:spcAft>
              <a:buClr>
                <a:srgbClr val="69AE23"/>
              </a:buClr>
              <a:buSzPts val="2000"/>
              <a:buFont typeface="Arial"/>
              <a:buChar char="•"/>
            </a:pPr>
            <a:r>
              <a:rPr lang="en-GB" sz="2000">
                <a:solidFill>
                  <a:schemeClr val="dk1"/>
                </a:solidFill>
                <a:latin typeface="Tahoma"/>
                <a:ea typeface="Tahoma"/>
                <a:cs typeface="Tahoma"/>
                <a:sym typeface="Tahoma"/>
              </a:rPr>
              <a:t>Educational materials</a:t>
            </a:r>
            <a:endParaRPr/>
          </a:p>
          <a:p>
            <a:pPr marL="900113" indent="-188912">
              <a:lnSpc>
                <a:spcPct val="150000"/>
              </a:lnSpc>
              <a:spcBef>
                <a:spcPts val="900"/>
              </a:spcBef>
              <a:spcAft>
                <a:spcPts val="0"/>
              </a:spcAft>
              <a:buClr>
                <a:srgbClr val="69AE23"/>
              </a:buClr>
              <a:buSzPts val="2000"/>
              <a:buFont typeface="Arial"/>
              <a:buChar char="•"/>
            </a:pPr>
            <a:r>
              <a:rPr lang="en-GB" sz="2000">
                <a:solidFill>
                  <a:schemeClr val="dk1"/>
                </a:solidFill>
                <a:latin typeface="Tahoma"/>
                <a:ea typeface="Tahoma"/>
                <a:cs typeface="Tahoma"/>
                <a:sym typeface="Tahoma"/>
              </a:rPr>
              <a:t>Media campaign</a:t>
            </a:r>
            <a:endParaRPr/>
          </a:p>
          <a:p>
            <a:pPr marL="900113" indent="-188912">
              <a:lnSpc>
                <a:spcPct val="150000"/>
              </a:lnSpc>
              <a:spcBef>
                <a:spcPts val="900"/>
              </a:spcBef>
              <a:spcAft>
                <a:spcPts val="0"/>
              </a:spcAft>
              <a:buClr>
                <a:srgbClr val="69AE23"/>
              </a:buClr>
              <a:buSzPts val="2000"/>
              <a:buFont typeface="Arial"/>
              <a:buChar char="•"/>
            </a:pPr>
            <a:r>
              <a:rPr lang="en-GB" sz="2000">
                <a:solidFill>
                  <a:schemeClr val="dk1"/>
                </a:solidFill>
                <a:latin typeface="Tahoma"/>
                <a:ea typeface="Tahoma"/>
                <a:cs typeface="Tahoma"/>
                <a:sym typeface="Tahoma"/>
              </a:rPr>
              <a:t>Medical school curriculum</a:t>
            </a:r>
            <a:endParaRPr/>
          </a:p>
        </p:txBody>
      </p:sp>
      <p:sp>
        <p:nvSpPr>
          <p:cNvPr id="281" name="Shape 281"/>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20</a:t>
            </a:fld>
            <a:endParaRPr sz="1200">
              <a:solidFill>
                <a:schemeClr val="lt1"/>
              </a:solidFill>
              <a:latin typeface="Tahoma"/>
              <a:ea typeface="Tahoma"/>
              <a:cs typeface="Tahoma"/>
              <a:sym typeface="Tahoma"/>
            </a:endParaRPr>
          </a:p>
        </p:txBody>
      </p:sp>
      <p:sp>
        <p:nvSpPr>
          <p:cNvPr id="282" name="Shape 282"/>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a:p>
        </p:txBody>
      </p:sp>
      <p:sp>
        <p:nvSpPr>
          <p:cNvPr id="3" name="Titel 2">
            <a:extLst>
              <a:ext uri="{FF2B5EF4-FFF2-40B4-BE49-F238E27FC236}">
                <a16:creationId xmlns:a16="http://schemas.microsoft.com/office/drawing/2014/main" id="{18448119-040A-B44F-9A38-D775B33DE824}"/>
              </a:ext>
            </a:extLst>
          </p:cNvPr>
          <p:cNvSpPr>
            <a:spLocks noGrp="1"/>
          </p:cNvSpPr>
          <p:nvPr>
            <p:ph type="title"/>
          </p:nvPr>
        </p:nvSpPr>
        <p:spPr/>
        <p:txBody>
          <a:bodyPr/>
          <a:lstStyle/>
          <a:p>
            <a:r>
              <a:rPr lang="nl-NL" dirty="0"/>
              <a:t>Points of </a:t>
            </a:r>
            <a:r>
              <a:rPr lang="nl-NL" dirty="0" err="1"/>
              <a:t>departure</a:t>
            </a:r>
            <a:r>
              <a:rPr lang="nl-NL" dirty="0"/>
              <a:t> (4)</a:t>
            </a:r>
          </a:p>
        </p:txBody>
      </p:sp>
    </p:spTree>
    <p:extLst>
      <p:ext uri="{BB962C8B-B14F-4D97-AF65-F5344CB8AC3E}">
        <p14:creationId xmlns:p14="http://schemas.microsoft.com/office/powerpoint/2010/main" val="34765700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86"/>
        <p:cNvGrpSpPr/>
        <p:nvPr/>
      </p:nvGrpSpPr>
      <p:grpSpPr>
        <a:xfrm>
          <a:off x="0" y="0"/>
          <a:ext cx="0" cy="0"/>
          <a:chOff x="0" y="0"/>
          <a:chExt cx="0" cy="0"/>
        </a:xfrm>
      </p:grpSpPr>
      <p:grpSp>
        <p:nvGrpSpPr>
          <p:cNvPr id="288" name="Shape 288"/>
          <p:cNvGrpSpPr/>
          <p:nvPr/>
        </p:nvGrpSpPr>
        <p:grpSpPr>
          <a:xfrm>
            <a:off x="2508887" y="838201"/>
            <a:ext cx="7228549" cy="5410199"/>
            <a:chOff x="984886" y="0"/>
            <a:chExt cx="7228549" cy="5410199"/>
          </a:xfrm>
        </p:grpSpPr>
        <p:sp>
          <p:nvSpPr>
            <p:cNvPr id="289" name="Shape 289"/>
            <p:cNvSpPr/>
            <p:nvPr/>
          </p:nvSpPr>
          <p:spPr>
            <a:xfrm>
              <a:off x="5433036" y="3678935"/>
              <a:ext cx="2780399" cy="1731264"/>
            </a:xfrm>
            <a:prstGeom prst="roundRect">
              <a:avLst>
                <a:gd name="adj" fmla="val 10000"/>
              </a:avLst>
            </a:prstGeom>
            <a:solidFill>
              <a:schemeClr val="lt1">
                <a:alpha val="89803"/>
              </a:schemeClr>
            </a:solidFill>
            <a:ln w="9525" cap="flat" cmpd="sng">
              <a:solidFill>
                <a:srgbClr val="30309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90" name="Shape 290"/>
            <p:cNvSpPr txBox="1"/>
            <p:nvPr/>
          </p:nvSpPr>
          <p:spPr>
            <a:xfrm>
              <a:off x="6305186" y="4149781"/>
              <a:ext cx="1870219" cy="1222388"/>
            </a:xfrm>
            <a:prstGeom prst="rect">
              <a:avLst/>
            </a:prstGeom>
            <a:noFill/>
            <a:ln>
              <a:noFill/>
            </a:ln>
          </p:spPr>
          <p:txBody>
            <a:bodyPr spcFirstLastPara="1" wrap="square" lIns="68575" tIns="68575" rIns="68575" bIns="68575" anchor="t" anchorCtr="0">
              <a:noAutofit/>
            </a:bodyPr>
            <a:lstStyle/>
            <a:p>
              <a:pPr marL="114300" lvl="1" indent="-114300">
                <a:spcBef>
                  <a:spcPts val="0"/>
                </a:spcBef>
                <a:spcAft>
                  <a:spcPts val="0"/>
                </a:spcAft>
                <a:buClr>
                  <a:schemeClr val="dk1"/>
                </a:buClr>
                <a:buSzPts val="1400"/>
                <a:buFont typeface="Tahoma"/>
                <a:buChar char="•"/>
              </a:pPr>
              <a:r>
                <a:rPr lang="en-GB" sz="1400">
                  <a:solidFill>
                    <a:schemeClr val="dk1"/>
                  </a:solidFill>
                  <a:latin typeface="Tahoma"/>
                  <a:ea typeface="Tahoma"/>
                  <a:cs typeface="Tahoma"/>
                  <a:sym typeface="Tahoma"/>
                </a:rPr>
                <a:t>Identify potential behaviour</a:t>
              </a:r>
              <a:endParaRPr sz="1400">
                <a:solidFill>
                  <a:schemeClr val="dk1"/>
                </a:solidFill>
                <a:latin typeface="Tahoma"/>
                <a:ea typeface="Tahoma"/>
                <a:cs typeface="Tahoma"/>
                <a:sym typeface="Tahoma"/>
              </a:endParaRPr>
            </a:p>
            <a:p>
              <a:pPr marL="114300" lvl="1" indent="-114300">
                <a:spcBef>
                  <a:spcPts val="210"/>
                </a:spcBef>
                <a:spcAft>
                  <a:spcPts val="0"/>
                </a:spcAft>
                <a:buClr>
                  <a:schemeClr val="dk1"/>
                </a:buClr>
                <a:buSzPts val="1400"/>
                <a:buFont typeface="Tahoma"/>
                <a:buChar char="•"/>
              </a:pPr>
              <a:r>
                <a:rPr lang="en-GB" sz="1400">
                  <a:solidFill>
                    <a:schemeClr val="dk1"/>
                  </a:solidFill>
                  <a:latin typeface="Tahoma"/>
                  <a:ea typeface="Tahoma"/>
                  <a:cs typeface="Tahoma"/>
                  <a:sym typeface="Tahoma"/>
                </a:rPr>
                <a:t>Identify potential benefits and barriers</a:t>
              </a:r>
              <a:endParaRPr sz="1400">
                <a:solidFill>
                  <a:schemeClr val="dk1"/>
                </a:solidFill>
                <a:latin typeface="Tahoma"/>
                <a:ea typeface="Tahoma"/>
                <a:cs typeface="Tahoma"/>
                <a:sym typeface="Tahoma"/>
              </a:endParaRPr>
            </a:p>
          </p:txBody>
        </p:sp>
        <p:sp>
          <p:nvSpPr>
            <p:cNvPr id="291" name="Shape 291"/>
            <p:cNvSpPr/>
            <p:nvPr/>
          </p:nvSpPr>
          <p:spPr>
            <a:xfrm>
              <a:off x="984886" y="3678935"/>
              <a:ext cx="2672638" cy="1731264"/>
            </a:xfrm>
            <a:prstGeom prst="roundRect">
              <a:avLst>
                <a:gd name="adj" fmla="val 10000"/>
              </a:avLst>
            </a:prstGeom>
            <a:solidFill>
              <a:schemeClr val="lt1">
                <a:alpha val="89803"/>
              </a:schemeClr>
            </a:solidFill>
            <a:ln w="9525" cap="flat" cmpd="sng">
              <a:solidFill>
                <a:srgbClr val="30309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92" name="Shape 292"/>
            <p:cNvSpPr txBox="1"/>
            <p:nvPr/>
          </p:nvSpPr>
          <p:spPr>
            <a:xfrm>
              <a:off x="1022916" y="4149781"/>
              <a:ext cx="1794787" cy="1222388"/>
            </a:xfrm>
            <a:prstGeom prst="rect">
              <a:avLst/>
            </a:prstGeom>
            <a:noFill/>
            <a:ln>
              <a:noFill/>
            </a:ln>
          </p:spPr>
          <p:txBody>
            <a:bodyPr spcFirstLastPara="1" wrap="square" lIns="68575" tIns="68575" rIns="68575" bIns="68575" anchor="t" anchorCtr="0">
              <a:noAutofit/>
            </a:bodyPr>
            <a:lstStyle/>
            <a:p>
              <a:pPr marL="114300" lvl="1" indent="-114300">
                <a:spcBef>
                  <a:spcPts val="0"/>
                </a:spcBef>
                <a:spcAft>
                  <a:spcPts val="0"/>
                </a:spcAft>
                <a:buClr>
                  <a:schemeClr val="dk1"/>
                </a:buClr>
                <a:buSzPts val="1400"/>
                <a:buFont typeface="Tahoma"/>
                <a:buChar char="•"/>
              </a:pPr>
              <a:r>
                <a:rPr lang="en-GB" sz="1400">
                  <a:solidFill>
                    <a:schemeClr val="dk1"/>
                  </a:solidFill>
                  <a:latin typeface="Tahoma"/>
                  <a:ea typeface="Tahoma"/>
                  <a:cs typeface="Tahoma"/>
                  <a:sym typeface="Tahoma"/>
                </a:rPr>
                <a:t>Use behavioural theories and models </a:t>
              </a:r>
              <a:endParaRPr sz="1400">
                <a:solidFill>
                  <a:schemeClr val="dk1"/>
                </a:solidFill>
                <a:latin typeface="Tahoma"/>
                <a:ea typeface="Tahoma"/>
                <a:cs typeface="Tahoma"/>
                <a:sym typeface="Tahoma"/>
              </a:endParaRPr>
            </a:p>
          </p:txBody>
        </p:sp>
        <p:sp>
          <p:nvSpPr>
            <p:cNvPr id="293" name="Shape 293"/>
            <p:cNvSpPr/>
            <p:nvPr/>
          </p:nvSpPr>
          <p:spPr>
            <a:xfrm>
              <a:off x="5345508" y="0"/>
              <a:ext cx="2672638" cy="1731264"/>
            </a:xfrm>
            <a:prstGeom prst="roundRect">
              <a:avLst>
                <a:gd name="adj" fmla="val 10000"/>
              </a:avLst>
            </a:prstGeom>
            <a:solidFill>
              <a:schemeClr val="lt1">
                <a:alpha val="89803"/>
              </a:schemeClr>
            </a:solidFill>
            <a:ln w="9525" cap="flat" cmpd="sng">
              <a:solidFill>
                <a:srgbClr val="30309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94" name="Shape 294"/>
            <p:cNvSpPr txBox="1"/>
            <p:nvPr/>
          </p:nvSpPr>
          <p:spPr>
            <a:xfrm>
              <a:off x="6185329" y="38030"/>
              <a:ext cx="1794787" cy="1222388"/>
            </a:xfrm>
            <a:prstGeom prst="rect">
              <a:avLst/>
            </a:prstGeom>
            <a:noFill/>
            <a:ln>
              <a:noFill/>
            </a:ln>
          </p:spPr>
          <p:txBody>
            <a:bodyPr spcFirstLastPara="1" wrap="square" lIns="68575" tIns="68575" rIns="68575" bIns="68575" anchor="t" anchorCtr="0">
              <a:noAutofit/>
            </a:bodyPr>
            <a:lstStyle/>
            <a:p>
              <a:pPr marL="114300" lvl="1" indent="-114300">
                <a:spcBef>
                  <a:spcPts val="0"/>
                </a:spcBef>
                <a:spcAft>
                  <a:spcPts val="0"/>
                </a:spcAft>
                <a:buClr>
                  <a:schemeClr val="dk1"/>
                </a:buClr>
                <a:buSzPts val="1400"/>
                <a:buFont typeface="Tahoma"/>
                <a:buChar char="•"/>
              </a:pPr>
              <a:r>
                <a:rPr lang="en-GB" sz="1400">
                  <a:solidFill>
                    <a:schemeClr val="dk1"/>
                  </a:solidFill>
                  <a:latin typeface="Tahoma"/>
                  <a:ea typeface="Tahoma"/>
                  <a:cs typeface="Tahoma"/>
                  <a:sym typeface="Tahoma"/>
                </a:rPr>
                <a:t>Selection criteria</a:t>
              </a:r>
              <a:endParaRPr sz="1400">
                <a:solidFill>
                  <a:schemeClr val="dk1"/>
                </a:solidFill>
                <a:latin typeface="Tahoma"/>
                <a:ea typeface="Tahoma"/>
                <a:cs typeface="Tahoma"/>
                <a:sym typeface="Tahoma"/>
              </a:endParaRPr>
            </a:p>
            <a:p>
              <a:pPr marL="114300" lvl="1" indent="-114300">
                <a:spcBef>
                  <a:spcPts val="210"/>
                </a:spcBef>
                <a:spcAft>
                  <a:spcPts val="0"/>
                </a:spcAft>
                <a:buClr>
                  <a:schemeClr val="dk1"/>
                </a:buClr>
                <a:buSzPts val="1400"/>
                <a:buFont typeface="Tahoma"/>
                <a:buChar char="•"/>
              </a:pPr>
              <a:r>
                <a:rPr lang="en-GB" sz="1400">
                  <a:solidFill>
                    <a:schemeClr val="dk1"/>
                  </a:solidFill>
                  <a:latin typeface="Tahoma"/>
                  <a:ea typeface="Tahoma"/>
                  <a:cs typeface="Tahoma"/>
                  <a:sym typeface="Tahoma"/>
                </a:rPr>
                <a:t>Primary target</a:t>
              </a:r>
              <a:endParaRPr sz="1400">
                <a:solidFill>
                  <a:schemeClr val="dk1"/>
                </a:solidFill>
                <a:latin typeface="Tahoma"/>
                <a:ea typeface="Tahoma"/>
                <a:cs typeface="Tahoma"/>
                <a:sym typeface="Tahoma"/>
              </a:endParaRPr>
            </a:p>
            <a:p>
              <a:pPr marL="114300" lvl="1" indent="-114300">
                <a:spcBef>
                  <a:spcPts val="210"/>
                </a:spcBef>
                <a:spcAft>
                  <a:spcPts val="0"/>
                </a:spcAft>
                <a:buClr>
                  <a:schemeClr val="dk1"/>
                </a:buClr>
                <a:buSzPts val="1400"/>
                <a:buFont typeface="Tahoma"/>
                <a:buChar char="•"/>
              </a:pPr>
              <a:r>
                <a:rPr lang="en-GB" sz="1400">
                  <a:solidFill>
                    <a:schemeClr val="dk1"/>
                  </a:solidFill>
                  <a:latin typeface="Tahoma"/>
                  <a:ea typeface="Tahoma"/>
                  <a:cs typeface="Tahoma"/>
                  <a:sym typeface="Tahoma"/>
                </a:rPr>
                <a:t>Secondary target</a:t>
              </a:r>
              <a:endParaRPr sz="1400">
                <a:solidFill>
                  <a:schemeClr val="dk1"/>
                </a:solidFill>
                <a:latin typeface="Tahoma"/>
                <a:ea typeface="Tahoma"/>
                <a:cs typeface="Tahoma"/>
                <a:sym typeface="Tahoma"/>
              </a:endParaRPr>
            </a:p>
          </p:txBody>
        </p:sp>
        <p:sp>
          <p:nvSpPr>
            <p:cNvPr id="295" name="Shape 295"/>
            <p:cNvSpPr/>
            <p:nvPr/>
          </p:nvSpPr>
          <p:spPr>
            <a:xfrm>
              <a:off x="984886" y="0"/>
              <a:ext cx="2672638" cy="1731264"/>
            </a:xfrm>
            <a:prstGeom prst="roundRect">
              <a:avLst>
                <a:gd name="adj" fmla="val 10000"/>
              </a:avLst>
            </a:prstGeom>
            <a:solidFill>
              <a:schemeClr val="lt1">
                <a:alpha val="89803"/>
              </a:schemeClr>
            </a:solidFill>
            <a:ln w="9525" cap="flat" cmpd="sng">
              <a:solidFill>
                <a:srgbClr val="303099"/>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296" name="Shape 296"/>
            <p:cNvSpPr txBox="1"/>
            <p:nvPr/>
          </p:nvSpPr>
          <p:spPr>
            <a:xfrm>
              <a:off x="1022916" y="38030"/>
              <a:ext cx="1794787" cy="1222388"/>
            </a:xfrm>
            <a:prstGeom prst="rect">
              <a:avLst/>
            </a:prstGeom>
            <a:noFill/>
            <a:ln>
              <a:noFill/>
            </a:ln>
          </p:spPr>
          <p:txBody>
            <a:bodyPr spcFirstLastPara="1" wrap="square" lIns="68575" tIns="68575" rIns="68575" bIns="68575" anchor="t" anchorCtr="0">
              <a:noAutofit/>
            </a:bodyPr>
            <a:lstStyle/>
            <a:p>
              <a:pPr marL="114300" lvl="1" indent="-114300">
                <a:spcBef>
                  <a:spcPts val="0"/>
                </a:spcBef>
                <a:spcAft>
                  <a:spcPts val="0"/>
                </a:spcAft>
                <a:buClr>
                  <a:schemeClr val="dk1"/>
                </a:buClr>
                <a:buSzPts val="1400"/>
                <a:buFont typeface="Tahoma"/>
                <a:buChar char="•"/>
              </a:pPr>
              <a:r>
                <a:rPr lang="en-GB" sz="1400">
                  <a:solidFill>
                    <a:schemeClr val="dk1"/>
                  </a:solidFill>
                  <a:latin typeface="Tahoma"/>
                  <a:ea typeface="Tahoma"/>
                  <a:cs typeface="Tahoma"/>
                  <a:sym typeface="Tahoma"/>
                </a:rPr>
                <a:t>Define the problem</a:t>
              </a:r>
              <a:endParaRPr sz="1400">
                <a:solidFill>
                  <a:schemeClr val="dk1"/>
                </a:solidFill>
                <a:latin typeface="Tahoma"/>
                <a:ea typeface="Tahoma"/>
                <a:cs typeface="Tahoma"/>
                <a:sym typeface="Tahoma"/>
              </a:endParaRPr>
            </a:p>
            <a:p>
              <a:pPr marL="114300" lvl="1" indent="-114300">
                <a:spcBef>
                  <a:spcPts val="210"/>
                </a:spcBef>
                <a:spcAft>
                  <a:spcPts val="0"/>
                </a:spcAft>
                <a:buClr>
                  <a:schemeClr val="dk1"/>
                </a:buClr>
                <a:buSzPts val="1400"/>
                <a:buFont typeface="Tahoma"/>
                <a:buChar char="•"/>
              </a:pPr>
              <a:r>
                <a:rPr lang="en-GB" sz="1400">
                  <a:solidFill>
                    <a:schemeClr val="dk1"/>
                  </a:solidFill>
                  <a:latin typeface="Tahoma"/>
                  <a:ea typeface="Tahoma"/>
                  <a:cs typeface="Tahoma"/>
                  <a:sym typeface="Tahoma"/>
                </a:rPr>
                <a:t>Find information</a:t>
              </a:r>
              <a:endParaRPr sz="1400">
                <a:solidFill>
                  <a:schemeClr val="dk1"/>
                </a:solidFill>
                <a:latin typeface="Tahoma"/>
                <a:ea typeface="Tahoma"/>
                <a:cs typeface="Tahoma"/>
                <a:sym typeface="Tahoma"/>
              </a:endParaRPr>
            </a:p>
            <a:p>
              <a:pPr marL="114300" lvl="1" indent="-114300">
                <a:spcBef>
                  <a:spcPts val="210"/>
                </a:spcBef>
                <a:spcAft>
                  <a:spcPts val="0"/>
                </a:spcAft>
                <a:buClr>
                  <a:schemeClr val="dk1"/>
                </a:buClr>
                <a:buSzPts val="1400"/>
                <a:buFont typeface="Tahoma"/>
                <a:buChar char="•"/>
              </a:pPr>
              <a:r>
                <a:rPr lang="en-GB" sz="1400">
                  <a:solidFill>
                    <a:schemeClr val="dk1"/>
                  </a:solidFill>
                  <a:latin typeface="Tahoma"/>
                  <a:ea typeface="Tahoma"/>
                  <a:cs typeface="Tahoma"/>
                  <a:sym typeface="Tahoma"/>
                </a:rPr>
                <a:t>Identify contributing factors</a:t>
              </a:r>
              <a:endParaRPr sz="1400">
                <a:solidFill>
                  <a:schemeClr val="dk1"/>
                </a:solidFill>
                <a:latin typeface="Tahoma"/>
                <a:ea typeface="Tahoma"/>
                <a:cs typeface="Tahoma"/>
                <a:sym typeface="Tahoma"/>
              </a:endParaRPr>
            </a:p>
          </p:txBody>
        </p:sp>
        <p:sp>
          <p:nvSpPr>
            <p:cNvPr id="297" name="Shape 297"/>
            <p:cNvSpPr/>
            <p:nvPr/>
          </p:nvSpPr>
          <p:spPr>
            <a:xfrm>
              <a:off x="2131738" y="308381"/>
              <a:ext cx="2342616" cy="2342616"/>
            </a:xfrm>
            <a:custGeom>
              <a:avLst/>
              <a:gdLst/>
              <a:ahLst/>
              <a:cxnLst/>
              <a:rect l="0" t="0" r="0" b="0"/>
              <a:pathLst>
                <a:path w="120000" h="120000" extrusionOk="0">
                  <a:moveTo>
                    <a:pt x="0" y="120000"/>
                  </a:moveTo>
                  <a:lnTo>
                    <a:pt x="0" y="120000"/>
                  </a:lnTo>
                  <a:cubicBezTo>
                    <a:pt x="0" y="53725"/>
                    <a:pt x="53725" y="0"/>
                    <a:pt x="119999" y="0"/>
                  </a:cubicBezTo>
                  <a:lnTo>
                    <a:pt x="120000" y="120000"/>
                  </a:lnTo>
                  <a:close/>
                </a:path>
              </a:pathLst>
            </a:cu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298" name="Shape 298"/>
            <p:cNvSpPr txBox="1"/>
            <p:nvPr/>
          </p:nvSpPr>
          <p:spPr>
            <a:xfrm>
              <a:off x="2817874" y="994517"/>
              <a:ext cx="1656480" cy="1656480"/>
            </a:xfrm>
            <a:prstGeom prst="rect">
              <a:avLst/>
            </a:prstGeom>
            <a:noFill/>
            <a:ln>
              <a:noFill/>
            </a:ln>
          </p:spPr>
          <p:txBody>
            <a:bodyPr spcFirstLastPara="1" wrap="square" lIns="163575" tIns="163575" rIns="163575" bIns="163575" anchor="ctr" anchorCtr="0">
              <a:noAutofit/>
            </a:bodyPr>
            <a:lstStyle/>
            <a:p>
              <a:pPr algn="ctr">
                <a:spcBef>
                  <a:spcPts val="0"/>
                </a:spcBef>
                <a:spcAft>
                  <a:spcPts val="0"/>
                </a:spcAft>
              </a:pPr>
              <a:r>
                <a:rPr lang="en-GB" sz="2300">
                  <a:solidFill>
                    <a:schemeClr val="lt1"/>
                  </a:solidFill>
                  <a:latin typeface="Tahoma"/>
                  <a:ea typeface="Tahoma"/>
                  <a:cs typeface="Tahoma"/>
                  <a:sym typeface="Tahoma"/>
                </a:rPr>
                <a:t>Problem</a:t>
              </a:r>
              <a:endParaRPr sz="2300">
                <a:solidFill>
                  <a:schemeClr val="lt1"/>
                </a:solidFill>
                <a:latin typeface="Tahoma"/>
                <a:ea typeface="Tahoma"/>
                <a:cs typeface="Tahoma"/>
                <a:sym typeface="Tahoma"/>
              </a:endParaRPr>
            </a:p>
          </p:txBody>
        </p:sp>
        <p:sp>
          <p:nvSpPr>
            <p:cNvPr id="299" name="Shape 299"/>
            <p:cNvSpPr/>
            <p:nvPr/>
          </p:nvSpPr>
          <p:spPr>
            <a:xfrm rot="5400000">
              <a:off x="4582559" y="308381"/>
              <a:ext cx="2342616" cy="2342616"/>
            </a:xfrm>
            <a:custGeom>
              <a:avLst/>
              <a:gdLst/>
              <a:ahLst/>
              <a:cxnLst/>
              <a:rect l="0" t="0" r="0" b="0"/>
              <a:pathLst>
                <a:path w="120000" h="120000" extrusionOk="0">
                  <a:moveTo>
                    <a:pt x="0" y="120000"/>
                  </a:moveTo>
                  <a:lnTo>
                    <a:pt x="0" y="120000"/>
                  </a:lnTo>
                  <a:cubicBezTo>
                    <a:pt x="0" y="53725"/>
                    <a:pt x="53725" y="0"/>
                    <a:pt x="119999" y="0"/>
                  </a:cubicBezTo>
                  <a:lnTo>
                    <a:pt x="120000" y="120000"/>
                  </a:lnTo>
                  <a:close/>
                </a:path>
              </a:pathLst>
            </a:cu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300" name="Shape 300"/>
            <p:cNvSpPr txBox="1"/>
            <p:nvPr/>
          </p:nvSpPr>
          <p:spPr>
            <a:xfrm>
              <a:off x="4582559" y="994517"/>
              <a:ext cx="1656480" cy="1656480"/>
            </a:xfrm>
            <a:prstGeom prst="rect">
              <a:avLst/>
            </a:prstGeom>
            <a:noFill/>
            <a:ln>
              <a:noFill/>
            </a:ln>
          </p:spPr>
          <p:txBody>
            <a:bodyPr spcFirstLastPara="1" wrap="square" lIns="163575" tIns="163575" rIns="163575" bIns="163575" anchor="ctr" anchorCtr="0">
              <a:noAutofit/>
            </a:bodyPr>
            <a:lstStyle/>
            <a:p>
              <a:pPr algn="ctr">
                <a:spcBef>
                  <a:spcPts val="0"/>
                </a:spcBef>
                <a:spcAft>
                  <a:spcPts val="0"/>
                </a:spcAft>
              </a:pPr>
              <a:r>
                <a:rPr lang="en-GB" sz="2300">
                  <a:solidFill>
                    <a:schemeClr val="lt1"/>
                  </a:solidFill>
                  <a:latin typeface="Tahoma"/>
                  <a:ea typeface="Tahoma"/>
                  <a:cs typeface="Tahoma"/>
                  <a:sym typeface="Tahoma"/>
                </a:rPr>
                <a:t>Target audience</a:t>
              </a:r>
              <a:endParaRPr sz="2300">
                <a:solidFill>
                  <a:schemeClr val="lt1"/>
                </a:solidFill>
                <a:latin typeface="Tahoma"/>
                <a:ea typeface="Tahoma"/>
                <a:cs typeface="Tahoma"/>
                <a:sym typeface="Tahoma"/>
              </a:endParaRPr>
            </a:p>
          </p:txBody>
        </p:sp>
        <p:sp>
          <p:nvSpPr>
            <p:cNvPr id="301" name="Shape 301"/>
            <p:cNvSpPr/>
            <p:nvPr/>
          </p:nvSpPr>
          <p:spPr>
            <a:xfrm rot="10800000">
              <a:off x="4582559" y="2759201"/>
              <a:ext cx="2342616" cy="2342616"/>
            </a:xfrm>
            <a:custGeom>
              <a:avLst/>
              <a:gdLst/>
              <a:ahLst/>
              <a:cxnLst/>
              <a:rect l="0" t="0" r="0" b="0"/>
              <a:pathLst>
                <a:path w="120000" h="120000" extrusionOk="0">
                  <a:moveTo>
                    <a:pt x="0" y="120000"/>
                  </a:moveTo>
                  <a:lnTo>
                    <a:pt x="0" y="120000"/>
                  </a:lnTo>
                  <a:cubicBezTo>
                    <a:pt x="0" y="53725"/>
                    <a:pt x="53725" y="0"/>
                    <a:pt x="119999" y="0"/>
                  </a:cubicBezTo>
                  <a:lnTo>
                    <a:pt x="120000" y="120000"/>
                  </a:lnTo>
                  <a:close/>
                </a:path>
              </a:pathLst>
            </a:cu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302" name="Shape 302"/>
            <p:cNvSpPr txBox="1"/>
            <p:nvPr/>
          </p:nvSpPr>
          <p:spPr>
            <a:xfrm>
              <a:off x="4582559" y="2759201"/>
              <a:ext cx="1656480" cy="1656480"/>
            </a:xfrm>
            <a:prstGeom prst="rect">
              <a:avLst/>
            </a:prstGeom>
            <a:noFill/>
            <a:ln>
              <a:noFill/>
            </a:ln>
          </p:spPr>
          <p:txBody>
            <a:bodyPr spcFirstLastPara="1" wrap="square" lIns="163575" tIns="163575" rIns="163575" bIns="163575" anchor="ctr" anchorCtr="0">
              <a:noAutofit/>
            </a:bodyPr>
            <a:lstStyle/>
            <a:p>
              <a:pPr algn="ctr">
                <a:spcBef>
                  <a:spcPts val="0"/>
                </a:spcBef>
                <a:spcAft>
                  <a:spcPts val="0"/>
                </a:spcAft>
              </a:pPr>
              <a:r>
                <a:rPr lang="en-GB" sz="2300">
                  <a:solidFill>
                    <a:schemeClr val="lt1"/>
                  </a:solidFill>
                  <a:latin typeface="Tahoma"/>
                  <a:ea typeface="Tahoma"/>
                  <a:cs typeface="Tahoma"/>
                  <a:sym typeface="Tahoma"/>
                </a:rPr>
                <a:t>Behaviour</a:t>
              </a:r>
              <a:endParaRPr sz="2300">
                <a:solidFill>
                  <a:schemeClr val="lt1"/>
                </a:solidFill>
                <a:latin typeface="Tahoma"/>
                <a:ea typeface="Tahoma"/>
                <a:cs typeface="Tahoma"/>
                <a:sym typeface="Tahoma"/>
              </a:endParaRPr>
            </a:p>
          </p:txBody>
        </p:sp>
        <p:sp>
          <p:nvSpPr>
            <p:cNvPr id="303" name="Shape 303"/>
            <p:cNvSpPr/>
            <p:nvPr/>
          </p:nvSpPr>
          <p:spPr>
            <a:xfrm rot="-5400000">
              <a:off x="2131738" y="2759201"/>
              <a:ext cx="2342616" cy="2342616"/>
            </a:xfrm>
            <a:custGeom>
              <a:avLst/>
              <a:gdLst/>
              <a:ahLst/>
              <a:cxnLst/>
              <a:rect l="0" t="0" r="0" b="0"/>
              <a:pathLst>
                <a:path w="120000" h="120000" extrusionOk="0">
                  <a:moveTo>
                    <a:pt x="0" y="120000"/>
                  </a:moveTo>
                  <a:lnTo>
                    <a:pt x="0" y="120000"/>
                  </a:lnTo>
                  <a:cubicBezTo>
                    <a:pt x="0" y="53725"/>
                    <a:pt x="53725" y="0"/>
                    <a:pt x="119999" y="0"/>
                  </a:cubicBezTo>
                  <a:lnTo>
                    <a:pt x="120000" y="120000"/>
                  </a:lnTo>
                  <a:close/>
                </a:path>
              </a:pathLst>
            </a:cu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304" name="Shape 304"/>
            <p:cNvSpPr txBox="1"/>
            <p:nvPr/>
          </p:nvSpPr>
          <p:spPr>
            <a:xfrm>
              <a:off x="2817874" y="2759201"/>
              <a:ext cx="1656480" cy="1656480"/>
            </a:xfrm>
            <a:prstGeom prst="rect">
              <a:avLst/>
            </a:prstGeom>
            <a:noFill/>
            <a:ln>
              <a:noFill/>
            </a:ln>
          </p:spPr>
          <p:txBody>
            <a:bodyPr spcFirstLastPara="1" wrap="square" lIns="163575" tIns="163575" rIns="163575" bIns="163575" anchor="ctr" anchorCtr="0">
              <a:noAutofit/>
            </a:bodyPr>
            <a:lstStyle/>
            <a:p>
              <a:pPr algn="ctr">
                <a:spcBef>
                  <a:spcPts val="0"/>
                </a:spcBef>
                <a:spcAft>
                  <a:spcPts val="0"/>
                </a:spcAft>
              </a:pPr>
              <a:r>
                <a:rPr lang="en-GB" sz="2300">
                  <a:solidFill>
                    <a:schemeClr val="lt1"/>
                  </a:solidFill>
                  <a:latin typeface="Tahoma"/>
                  <a:ea typeface="Tahoma"/>
                  <a:cs typeface="Tahoma"/>
                  <a:sym typeface="Tahoma"/>
                </a:rPr>
                <a:t>Strategies for change</a:t>
              </a:r>
              <a:endParaRPr sz="2300">
                <a:solidFill>
                  <a:schemeClr val="lt1"/>
                </a:solidFill>
                <a:latin typeface="Tahoma"/>
                <a:ea typeface="Tahoma"/>
                <a:cs typeface="Tahoma"/>
                <a:sym typeface="Tahoma"/>
              </a:endParaRPr>
            </a:p>
          </p:txBody>
        </p:sp>
        <p:sp>
          <p:nvSpPr>
            <p:cNvPr id="305" name="Shape 305"/>
            <p:cNvSpPr/>
            <p:nvPr/>
          </p:nvSpPr>
          <p:spPr>
            <a:xfrm>
              <a:off x="4124044" y="2218182"/>
              <a:ext cx="808824" cy="703326"/>
            </a:xfrm>
            <a:custGeom>
              <a:avLst/>
              <a:gdLst/>
              <a:ahLst/>
              <a:cxnLst/>
              <a:rect l="0" t="0" r="0" b="0"/>
              <a:pathLst>
                <a:path w="120000" h="120000" extrusionOk="0">
                  <a:moveTo>
                    <a:pt x="6521" y="60000"/>
                  </a:moveTo>
                  <a:lnTo>
                    <a:pt x="6521" y="60000"/>
                  </a:lnTo>
                  <a:cubicBezTo>
                    <a:pt x="6521" y="34373"/>
                    <a:pt x="25367" y="12492"/>
                    <a:pt x="51107" y="8230"/>
                  </a:cubicBezTo>
                  <a:cubicBezTo>
                    <a:pt x="76847" y="3969"/>
                    <a:pt x="101960" y="18574"/>
                    <a:pt x="110520" y="42783"/>
                  </a:cubicBezTo>
                  <a:lnTo>
                    <a:pt x="116427" y="42783"/>
                  </a:lnTo>
                  <a:lnTo>
                    <a:pt x="106956" y="59999"/>
                  </a:lnTo>
                  <a:lnTo>
                    <a:pt x="90340" y="42783"/>
                  </a:lnTo>
                  <a:lnTo>
                    <a:pt x="95921" y="42783"/>
                  </a:lnTo>
                  <a:lnTo>
                    <a:pt x="95921" y="42783"/>
                  </a:lnTo>
                  <a:cubicBezTo>
                    <a:pt x="87358" y="27415"/>
                    <a:pt x="68571" y="19474"/>
                    <a:pt x="50447" y="23561"/>
                  </a:cubicBezTo>
                  <a:cubicBezTo>
                    <a:pt x="32323" y="27648"/>
                    <a:pt x="19565" y="42701"/>
                    <a:pt x="19565" y="60000"/>
                  </a:cubicBezTo>
                  <a:close/>
                </a:path>
              </a:pathLst>
            </a:custGeom>
            <a:no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306" name="Shape 306"/>
            <p:cNvSpPr/>
            <p:nvPr/>
          </p:nvSpPr>
          <p:spPr>
            <a:xfrm rot="10800000">
              <a:off x="4124044" y="2488692"/>
              <a:ext cx="808824" cy="703326"/>
            </a:xfrm>
            <a:custGeom>
              <a:avLst/>
              <a:gdLst/>
              <a:ahLst/>
              <a:cxnLst/>
              <a:rect l="0" t="0" r="0" b="0"/>
              <a:pathLst>
                <a:path w="120000" h="120000" extrusionOk="0">
                  <a:moveTo>
                    <a:pt x="6521" y="60000"/>
                  </a:moveTo>
                  <a:lnTo>
                    <a:pt x="6521" y="60000"/>
                  </a:lnTo>
                  <a:cubicBezTo>
                    <a:pt x="6521" y="34373"/>
                    <a:pt x="25367" y="12492"/>
                    <a:pt x="51107" y="8230"/>
                  </a:cubicBezTo>
                  <a:cubicBezTo>
                    <a:pt x="76847" y="3969"/>
                    <a:pt x="101960" y="18574"/>
                    <a:pt x="110520" y="42783"/>
                  </a:cubicBezTo>
                  <a:lnTo>
                    <a:pt x="116427" y="42783"/>
                  </a:lnTo>
                  <a:lnTo>
                    <a:pt x="106956" y="59999"/>
                  </a:lnTo>
                  <a:lnTo>
                    <a:pt x="90340" y="42783"/>
                  </a:lnTo>
                  <a:lnTo>
                    <a:pt x="95921" y="42783"/>
                  </a:lnTo>
                  <a:lnTo>
                    <a:pt x="95921" y="42783"/>
                  </a:lnTo>
                  <a:cubicBezTo>
                    <a:pt x="87358" y="27415"/>
                    <a:pt x="68571" y="19474"/>
                    <a:pt x="50447" y="23561"/>
                  </a:cubicBezTo>
                  <a:cubicBezTo>
                    <a:pt x="32323" y="27648"/>
                    <a:pt x="19565" y="42701"/>
                    <a:pt x="19565" y="60000"/>
                  </a:cubicBezTo>
                  <a:close/>
                </a:path>
              </a:pathLst>
            </a:custGeom>
            <a:no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grpSp>
      <p:sp>
        <p:nvSpPr>
          <p:cNvPr id="307" name="Shape 307"/>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21</a:t>
            </a:fld>
            <a:endParaRPr sz="1200">
              <a:solidFill>
                <a:schemeClr val="lt1"/>
              </a:solidFill>
              <a:latin typeface="Tahoma"/>
              <a:ea typeface="Tahoma"/>
              <a:cs typeface="Tahoma"/>
              <a:sym typeface="Tahoma"/>
            </a:endParaRPr>
          </a:p>
        </p:txBody>
      </p:sp>
      <p:sp>
        <p:nvSpPr>
          <p:cNvPr id="308" name="Shape 308"/>
          <p:cNvSpPr txBox="1"/>
          <p:nvPr/>
        </p:nvSpPr>
        <p:spPr>
          <a:xfrm>
            <a:off x="1523498"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dirty="0">
                <a:solidFill>
                  <a:schemeClr val="lt1"/>
                </a:solidFill>
                <a:latin typeface="Tahoma"/>
                <a:ea typeface="Tahoma"/>
                <a:cs typeface="Tahoma"/>
                <a:sym typeface="Tahoma"/>
              </a:rPr>
              <a:t>Adapted from:</a:t>
            </a:r>
            <a:r>
              <a:rPr lang="en-GB" sz="1100" dirty="0">
                <a:solidFill>
                  <a:schemeClr val="lt1"/>
                </a:solidFill>
                <a:latin typeface="Tahoma"/>
                <a:ea typeface="Tahoma"/>
                <a:cs typeface="Tahoma"/>
                <a:sym typeface="Tahoma"/>
              </a:rPr>
              <a:t> </a:t>
            </a:r>
            <a:r>
              <a:rPr lang="en-GB" sz="1100" dirty="0" err="1">
                <a:solidFill>
                  <a:schemeClr val="lt1"/>
                </a:solidFill>
                <a:latin typeface="Tahoma"/>
                <a:ea typeface="Tahoma"/>
                <a:cs typeface="Tahoma"/>
                <a:sym typeface="Tahoma"/>
              </a:rPr>
              <a:t>Centers</a:t>
            </a:r>
            <a:r>
              <a:rPr lang="en-GB" sz="1100" dirty="0">
                <a:solidFill>
                  <a:schemeClr val="lt1"/>
                </a:solidFill>
                <a:latin typeface="Tahoma"/>
                <a:ea typeface="Tahoma"/>
                <a:cs typeface="Tahoma"/>
                <a:sym typeface="Tahoma"/>
              </a:rPr>
              <a:t> for Disease Control and Prevention. Social marketing: nutrition and physical activity [Internet]. [cited 2013 Oct 2]. Available from: www.cdc.gov/nccdphp/dnpa/socialmarketing/training</a:t>
            </a:r>
            <a:endParaRPr sz="1100" dirty="0">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F1AD2B22-D7A5-E94E-8445-EBF487DE209D}"/>
              </a:ext>
            </a:extLst>
          </p:cNvPr>
          <p:cNvSpPr>
            <a:spLocks noGrp="1"/>
          </p:cNvSpPr>
          <p:nvPr>
            <p:ph type="title"/>
          </p:nvPr>
        </p:nvSpPr>
        <p:spPr/>
        <p:txBody>
          <a:bodyPr/>
          <a:lstStyle/>
          <a:p>
            <a:r>
              <a:rPr lang="nl-NL" dirty="0" err="1"/>
              <a:t>Components</a:t>
            </a:r>
            <a:r>
              <a:rPr lang="nl-NL" dirty="0"/>
              <a:t> of </a:t>
            </a:r>
            <a:r>
              <a:rPr lang="nl-NL" dirty="0" err="1"/>
              <a:t>problem</a:t>
            </a:r>
            <a:r>
              <a:rPr lang="nl-NL" dirty="0"/>
              <a:t> </a:t>
            </a:r>
            <a:r>
              <a:rPr lang="nl-NL" dirty="0" err="1"/>
              <a:t>definition</a:t>
            </a:r>
            <a:endParaRPr lang="nl-NL" dirty="0"/>
          </a:p>
        </p:txBody>
      </p:sp>
    </p:spTree>
    <p:extLst>
      <p:ext uri="{BB962C8B-B14F-4D97-AF65-F5344CB8AC3E}">
        <p14:creationId xmlns:p14="http://schemas.microsoft.com/office/powerpoint/2010/main" val="3370723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 name="Titel 2">
            <a:extLst>
              <a:ext uri="{FF2B5EF4-FFF2-40B4-BE49-F238E27FC236}">
                <a16:creationId xmlns:a16="http://schemas.microsoft.com/office/drawing/2014/main" id="{8D07E2E2-F990-8C47-9628-8256410D2CBC}"/>
              </a:ext>
            </a:extLst>
          </p:cNvPr>
          <p:cNvSpPr>
            <a:spLocks noGrp="1"/>
          </p:cNvSpPr>
          <p:nvPr>
            <p:ph type="title"/>
          </p:nvPr>
        </p:nvSpPr>
        <p:spPr/>
        <p:txBody>
          <a:bodyPr/>
          <a:lstStyle/>
          <a:p>
            <a:r>
              <a:rPr lang="nl-NL" dirty="0" err="1"/>
              <a:t>Importance</a:t>
            </a:r>
            <a:r>
              <a:rPr lang="nl-NL" dirty="0"/>
              <a:t> of </a:t>
            </a:r>
            <a:r>
              <a:rPr lang="nl-NL" dirty="0" err="1"/>
              <a:t>problem</a:t>
            </a:r>
            <a:r>
              <a:rPr lang="nl-NL" dirty="0"/>
              <a:t> </a:t>
            </a:r>
            <a:r>
              <a:rPr lang="nl-NL" dirty="0" err="1"/>
              <a:t>definition</a:t>
            </a:r>
            <a:endParaRPr lang="nl-NL" dirty="0"/>
          </a:p>
        </p:txBody>
      </p:sp>
      <p:sp>
        <p:nvSpPr>
          <p:cNvPr id="314" name="Shape 314"/>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dirty="0">
                <a:solidFill>
                  <a:schemeClr val="dk1"/>
                </a:solidFill>
                <a:latin typeface="Tahoma"/>
                <a:ea typeface="Tahoma"/>
                <a:cs typeface="Tahoma"/>
                <a:sym typeface="Tahoma"/>
              </a:rPr>
              <a:t>Helps you:</a:t>
            </a:r>
            <a:endParaRPr dirty="0"/>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Identify knowledge and information already available</a:t>
            </a:r>
            <a:endParaRPr dirty="0"/>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Organise information into useful categories</a:t>
            </a:r>
            <a:endParaRPr dirty="0"/>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Identify information gaps </a:t>
            </a:r>
            <a:endParaRPr dirty="0"/>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Save time  </a:t>
            </a:r>
            <a:endParaRPr dirty="0"/>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Save resources</a:t>
            </a:r>
            <a:endParaRPr dirty="0"/>
          </a:p>
          <a:p>
            <a:pPr marL="342900" indent="-342900">
              <a:lnSpc>
                <a:spcPct val="150000"/>
              </a:lnSpc>
              <a:spcBef>
                <a:spcPts val="900"/>
              </a:spcBef>
              <a:spcAft>
                <a:spcPts val="0"/>
              </a:spcAft>
              <a:buClr>
                <a:srgbClr val="69AE23"/>
              </a:buClr>
              <a:buSzPts val="2640"/>
              <a:buFont typeface="Arial"/>
              <a:buChar char="•"/>
            </a:pPr>
            <a:r>
              <a:rPr lang="en-GB" dirty="0">
                <a:solidFill>
                  <a:schemeClr val="dk1"/>
                </a:solidFill>
                <a:latin typeface="Tahoma"/>
                <a:ea typeface="Tahoma"/>
                <a:cs typeface="Tahoma"/>
                <a:sym typeface="Tahoma"/>
              </a:rPr>
              <a:t>Foster communication with stakeholders</a:t>
            </a:r>
            <a:endParaRPr dirty="0">
              <a:solidFill>
                <a:schemeClr val="dk1"/>
              </a:solidFill>
              <a:latin typeface="Tahoma"/>
              <a:ea typeface="Tahoma"/>
              <a:cs typeface="Tahoma"/>
              <a:sym typeface="Tahoma"/>
            </a:endParaRPr>
          </a:p>
        </p:txBody>
      </p:sp>
      <p:sp>
        <p:nvSpPr>
          <p:cNvPr id="315" name="Shape 315"/>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22</a:t>
            </a:fld>
            <a:endParaRPr sz="1200">
              <a:solidFill>
                <a:schemeClr val="lt1"/>
              </a:solidFill>
              <a:latin typeface="Tahoma"/>
              <a:ea typeface="Tahoma"/>
              <a:cs typeface="Tahoma"/>
              <a:sym typeface="Tahoma"/>
            </a:endParaRPr>
          </a:p>
        </p:txBody>
      </p:sp>
      <p:sp>
        <p:nvSpPr>
          <p:cNvPr id="316" name="Shape 316"/>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Adapted from:</a:t>
            </a:r>
            <a:r>
              <a:rPr lang="en-GB" sz="1100">
                <a:solidFill>
                  <a:schemeClr val="lt1"/>
                </a:solidFill>
                <a:latin typeface="Tahoma"/>
                <a:ea typeface="Tahoma"/>
                <a:cs typeface="Tahoma"/>
                <a:sym typeface="Tahoma"/>
              </a:rPr>
              <a:t> Centers for Disease Control and Prevention. Social marketing: nutrition and physical activity [Internet]. [cited 2013 Oct 2]. Available from: www.cdc.gov/nccdphp/dnpa/socialmarketing/training</a:t>
            </a:r>
            <a:endParaRPr/>
          </a:p>
        </p:txBody>
      </p:sp>
    </p:spTree>
    <p:extLst>
      <p:ext uri="{BB962C8B-B14F-4D97-AF65-F5344CB8AC3E}">
        <p14:creationId xmlns:p14="http://schemas.microsoft.com/office/powerpoint/2010/main" val="17561740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nl-NL" dirty="0"/>
              <a:t>Practical </a:t>
            </a:r>
            <a:r>
              <a:rPr lang="nl-NL" dirty="0" err="1"/>
              <a:t>considerations</a:t>
            </a:r>
            <a:endParaRPr lang="nl-NL" sz="3600"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23</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23631346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 name="Titel 2">
            <a:extLst>
              <a:ext uri="{FF2B5EF4-FFF2-40B4-BE49-F238E27FC236}">
                <a16:creationId xmlns:a16="http://schemas.microsoft.com/office/drawing/2014/main" id="{8554B49F-0F72-0A4E-A080-DB1F5241690D}"/>
              </a:ext>
            </a:extLst>
          </p:cNvPr>
          <p:cNvSpPr>
            <a:spLocks noGrp="1"/>
          </p:cNvSpPr>
          <p:nvPr>
            <p:ph type="title"/>
          </p:nvPr>
        </p:nvSpPr>
        <p:spPr/>
        <p:txBody>
          <a:bodyPr/>
          <a:lstStyle/>
          <a:p>
            <a:r>
              <a:rPr lang="nl-NL" dirty="0"/>
              <a:t>The </a:t>
            </a:r>
            <a:r>
              <a:rPr lang="nl-NL" dirty="0" err="1"/>
              <a:t>campaign</a:t>
            </a:r>
            <a:r>
              <a:rPr lang="nl-NL" dirty="0"/>
              <a:t> team</a:t>
            </a:r>
          </a:p>
        </p:txBody>
      </p:sp>
      <p:sp>
        <p:nvSpPr>
          <p:cNvPr id="327" name="Shape 327"/>
          <p:cNvSpPr txBox="1">
            <a:spLocks noGrp="1"/>
          </p:cNvSpPr>
          <p:nvPr>
            <p:ph idx="1"/>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marL="342900" indent="-342900">
              <a:lnSpc>
                <a:spcPct val="100000"/>
              </a:lnSpc>
              <a:spcBef>
                <a:spcPts val="0"/>
              </a:spcBef>
              <a:spcAft>
                <a:spcPts val="0"/>
              </a:spcAft>
              <a:buClr>
                <a:srgbClr val="69AE23"/>
              </a:buClr>
              <a:buSzPts val="2640"/>
              <a:buFont typeface="Arial"/>
              <a:buChar char="•"/>
            </a:pPr>
            <a:r>
              <a:rPr lang="en-GB" dirty="0">
                <a:latin typeface="Tahoma"/>
                <a:ea typeface="Tahoma"/>
                <a:cs typeface="Tahoma"/>
                <a:sym typeface="Tahoma"/>
              </a:rPr>
              <a:t>Directly involved and committed to developing and implementing EAAD activities</a:t>
            </a:r>
            <a:endParaRPr dirty="0"/>
          </a:p>
          <a:p>
            <a:pPr marL="342900" indent="-342900">
              <a:lnSpc>
                <a:spcPct val="150000"/>
              </a:lnSpc>
              <a:spcBef>
                <a:spcPts val="900"/>
              </a:spcBef>
              <a:spcAft>
                <a:spcPts val="0"/>
              </a:spcAft>
              <a:buClr>
                <a:srgbClr val="69AE23"/>
              </a:buClr>
              <a:buSzPts val="2640"/>
              <a:buFont typeface="Arial"/>
              <a:buChar char="•"/>
            </a:pPr>
            <a:r>
              <a:rPr lang="en-GB" dirty="0">
                <a:latin typeface="Tahoma"/>
                <a:ea typeface="Tahoma"/>
                <a:cs typeface="Tahoma"/>
                <a:sym typeface="Tahoma"/>
              </a:rPr>
              <a:t>Multidisciplinary:</a:t>
            </a:r>
            <a:endParaRPr dirty="0"/>
          </a:p>
          <a:p>
            <a:pPr marL="523875" lvl="1" indent="-342900">
              <a:lnSpc>
                <a:spcPct val="150000"/>
              </a:lnSpc>
              <a:spcBef>
                <a:spcPts val="900"/>
              </a:spcBef>
              <a:spcAft>
                <a:spcPts val="0"/>
              </a:spcAft>
              <a:buClr>
                <a:srgbClr val="69AE23"/>
              </a:buClr>
              <a:buSzPts val="2200"/>
              <a:buFont typeface="Arial"/>
              <a:buChar char="•"/>
            </a:pPr>
            <a:r>
              <a:rPr lang="en-GB" sz="2000" dirty="0">
                <a:latin typeface="Tahoma"/>
                <a:ea typeface="Tahoma"/>
                <a:cs typeface="Tahoma"/>
                <a:sym typeface="Tahoma"/>
              </a:rPr>
              <a:t>Healthcare professionals </a:t>
            </a:r>
            <a:endParaRPr dirty="0"/>
          </a:p>
          <a:p>
            <a:pPr marL="523875" lvl="1" indent="-342900">
              <a:lnSpc>
                <a:spcPct val="150000"/>
              </a:lnSpc>
              <a:spcBef>
                <a:spcPts val="900"/>
              </a:spcBef>
              <a:spcAft>
                <a:spcPts val="0"/>
              </a:spcAft>
              <a:buClr>
                <a:srgbClr val="69AE23"/>
              </a:buClr>
              <a:buSzPts val="2200"/>
              <a:buFont typeface="Arial"/>
              <a:buChar char="•"/>
            </a:pPr>
            <a:r>
              <a:rPr lang="en-GB" sz="2000" dirty="0">
                <a:latin typeface="Tahoma"/>
                <a:ea typeface="Tahoma"/>
                <a:cs typeface="Tahoma"/>
                <a:sym typeface="Tahoma"/>
              </a:rPr>
              <a:t>Social sciences professionals</a:t>
            </a:r>
            <a:endParaRPr dirty="0"/>
          </a:p>
          <a:p>
            <a:pPr marL="523875" lvl="1" indent="-342900">
              <a:lnSpc>
                <a:spcPct val="150000"/>
              </a:lnSpc>
              <a:spcBef>
                <a:spcPts val="900"/>
              </a:spcBef>
              <a:spcAft>
                <a:spcPts val="0"/>
              </a:spcAft>
              <a:buClr>
                <a:srgbClr val="69AE23"/>
              </a:buClr>
              <a:buSzPts val="2200"/>
              <a:buFont typeface="Arial"/>
              <a:buChar char="•"/>
            </a:pPr>
            <a:r>
              <a:rPr lang="en-GB" sz="2000" dirty="0">
                <a:latin typeface="Tahoma"/>
                <a:ea typeface="Tahoma"/>
                <a:cs typeface="Tahoma"/>
                <a:sym typeface="Tahoma"/>
              </a:rPr>
              <a:t>Communication officers</a:t>
            </a:r>
            <a:endParaRPr sz="2000" dirty="0">
              <a:latin typeface="Tahoma"/>
              <a:ea typeface="Tahoma"/>
              <a:cs typeface="Tahoma"/>
              <a:sym typeface="Tahoma"/>
            </a:endParaRPr>
          </a:p>
        </p:txBody>
      </p:sp>
      <p:sp>
        <p:nvSpPr>
          <p:cNvPr id="328" name="Shape 328"/>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24</a:t>
            </a:fld>
            <a:endParaRPr sz="1200">
              <a:solidFill>
                <a:schemeClr val="lt1"/>
              </a:solidFill>
              <a:latin typeface="Tahoma"/>
              <a:ea typeface="Tahoma"/>
              <a:cs typeface="Tahoma"/>
              <a:sym typeface="Tahoma"/>
            </a:endParaRPr>
          </a:p>
        </p:txBody>
      </p:sp>
    </p:spTree>
    <p:extLst>
      <p:ext uri="{BB962C8B-B14F-4D97-AF65-F5344CB8AC3E}">
        <p14:creationId xmlns:p14="http://schemas.microsoft.com/office/powerpoint/2010/main" val="11037328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32"/>
        <p:cNvGrpSpPr/>
        <p:nvPr/>
      </p:nvGrpSpPr>
      <p:grpSpPr>
        <a:xfrm>
          <a:off x="0" y="0"/>
          <a:ext cx="0" cy="0"/>
          <a:chOff x="0" y="0"/>
          <a:chExt cx="0" cy="0"/>
        </a:xfrm>
      </p:grpSpPr>
      <p:sp>
        <p:nvSpPr>
          <p:cNvPr id="334" name="Shape 334"/>
          <p:cNvSpPr txBox="1">
            <a:spLocks noGrp="1"/>
          </p:cNvSpPr>
          <p:nvPr>
            <p:ph type="body" idx="1"/>
          </p:nvPr>
        </p:nvSpPr>
        <p:spPr>
          <a:xfrm>
            <a:off x="1793423" y="1003304"/>
            <a:ext cx="8526463" cy="1173843"/>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0000"/>
              </a:lnSpc>
              <a:spcBef>
                <a:spcPts val="0"/>
              </a:spcBef>
              <a:spcAft>
                <a:spcPts val="0"/>
              </a:spcAft>
            </a:pPr>
            <a:r>
              <a:rPr lang="en-GB">
                <a:solidFill>
                  <a:schemeClr val="dk1"/>
                </a:solidFill>
                <a:latin typeface="Tahoma"/>
                <a:ea typeface="Tahoma"/>
                <a:cs typeface="Tahoma"/>
                <a:sym typeface="Tahoma"/>
              </a:rPr>
              <a:t>Helps identify factors which can affect the campaign being developed</a:t>
            </a:r>
            <a:endParaRPr>
              <a:solidFill>
                <a:schemeClr val="dk1"/>
              </a:solidFill>
              <a:latin typeface="Tahoma"/>
              <a:ea typeface="Tahoma"/>
              <a:cs typeface="Tahoma"/>
              <a:sym typeface="Tahoma"/>
            </a:endParaRPr>
          </a:p>
        </p:txBody>
      </p:sp>
      <p:sp>
        <p:nvSpPr>
          <p:cNvPr id="335" name="Shape 335"/>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25</a:t>
            </a:fld>
            <a:endParaRPr sz="1200">
              <a:solidFill>
                <a:schemeClr val="lt1"/>
              </a:solidFill>
              <a:latin typeface="Tahoma"/>
              <a:ea typeface="Tahoma"/>
              <a:cs typeface="Tahoma"/>
              <a:sym typeface="Tahoma"/>
            </a:endParaRPr>
          </a:p>
        </p:txBody>
      </p:sp>
      <p:grpSp>
        <p:nvGrpSpPr>
          <p:cNvPr id="336" name="Shape 336"/>
          <p:cNvGrpSpPr/>
          <p:nvPr/>
        </p:nvGrpSpPr>
        <p:grpSpPr>
          <a:xfrm>
            <a:off x="3247408" y="2074718"/>
            <a:ext cx="5022273" cy="3517900"/>
            <a:chOff x="-1" y="0"/>
            <a:chExt cx="5022273" cy="3517900"/>
          </a:xfrm>
        </p:grpSpPr>
        <p:sp>
          <p:nvSpPr>
            <p:cNvPr id="337" name="Shape 337"/>
            <p:cNvSpPr/>
            <p:nvPr/>
          </p:nvSpPr>
          <p:spPr>
            <a:xfrm rot="-5400000">
              <a:off x="376093" y="-376093"/>
              <a:ext cx="1758950" cy="2511136"/>
            </a:xfrm>
            <a:prstGeom prst="round1Rect">
              <a:avLst>
                <a:gd name="adj" fmla="val 16667"/>
              </a:avLst>
            </a:prstGeom>
            <a:solidFill>
              <a:schemeClr val="accent5"/>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338" name="Shape 338"/>
            <p:cNvSpPr txBox="1"/>
            <p:nvPr/>
          </p:nvSpPr>
          <p:spPr>
            <a:xfrm>
              <a:off x="-1" y="1"/>
              <a:ext cx="2511136" cy="1319212"/>
            </a:xfrm>
            <a:prstGeom prst="rect">
              <a:avLst/>
            </a:prstGeom>
            <a:noFill/>
            <a:ln>
              <a:noFill/>
            </a:ln>
          </p:spPr>
          <p:txBody>
            <a:bodyPr spcFirstLastPara="1" wrap="square" lIns="170675" tIns="170675" rIns="170675" bIns="170675" anchor="ctr" anchorCtr="0">
              <a:noAutofit/>
            </a:bodyPr>
            <a:lstStyle/>
            <a:p>
              <a:pPr algn="ctr">
                <a:spcBef>
                  <a:spcPts val="0"/>
                </a:spcBef>
                <a:spcAft>
                  <a:spcPts val="0"/>
                </a:spcAft>
              </a:pPr>
              <a:r>
                <a:rPr lang="en-GB" sz="2400">
                  <a:solidFill>
                    <a:schemeClr val="dk1"/>
                  </a:solidFill>
                  <a:latin typeface="Tahoma"/>
                  <a:ea typeface="Tahoma"/>
                  <a:cs typeface="Tahoma"/>
                  <a:sym typeface="Tahoma"/>
                </a:rPr>
                <a:t>Strengths</a:t>
              </a:r>
              <a:endParaRPr sz="2400">
                <a:solidFill>
                  <a:schemeClr val="dk1"/>
                </a:solidFill>
                <a:latin typeface="Tahoma"/>
                <a:ea typeface="Tahoma"/>
                <a:cs typeface="Tahoma"/>
                <a:sym typeface="Tahoma"/>
              </a:endParaRPr>
            </a:p>
          </p:txBody>
        </p:sp>
        <p:sp>
          <p:nvSpPr>
            <p:cNvPr id="339" name="Shape 339"/>
            <p:cNvSpPr/>
            <p:nvPr/>
          </p:nvSpPr>
          <p:spPr>
            <a:xfrm>
              <a:off x="2511136" y="0"/>
              <a:ext cx="2511136" cy="1758950"/>
            </a:xfrm>
            <a:prstGeom prst="round1Rect">
              <a:avLst>
                <a:gd name="adj" fmla="val 16667"/>
              </a:avLst>
            </a:prstGeom>
            <a:solidFill>
              <a:srgbClr val="98BBD3"/>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340" name="Shape 340"/>
            <p:cNvSpPr txBox="1"/>
            <p:nvPr/>
          </p:nvSpPr>
          <p:spPr>
            <a:xfrm>
              <a:off x="2511136" y="0"/>
              <a:ext cx="2511136" cy="1319212"/>
            </a:xfrm>
            <a:prstGeom prst="rect">
              <a:avLst/>
            </a:prstGeom>
            <a:noFill/>
            <a:ln>
              <a:noFill/>
            </a:ln>
          </p:spPr>
          <p:txBody>
            <a:bodyPr spcFirstLastPara="1" wrap="square" lIns="170675" tIns="170675" rIns="170675" bIns="170675" anchor="ctr" anchorCtr="0">
              <a:noAutofit/>
            </a:bodyPr>
            <a:lstStyle/>
            <a:p>
              <a:pPr algn="ctr">
                <a:spcBef>
                  <a:spcPts val="0"/>
                </a:spcBef>
                <a:spcAft>
                  <a:spcPts val="0"/>
                </a:spcAft>
              </a:pPr>
              <a:r>
                <a:rPr lang="en-GB" sz="2400">
                  <a:solidFill>
                    <a:schemeClr val="lt1"/>
                  </a:solidFill>
                  <a:latin typeface="Tahoma"/>
                  <a:ea typeface="Tahoma"/>
                  <a:cs typeface="Tahoma"/>
                  <a:sym typeface="Tahoma"/>
                </a:rPr>
                <a:t>Weaknesses</a:t>
              </a:r>
              <a:endParaRPr sz="2400">
                <a:solidFill>
                  <a:schemeClr val="lt1"/>
                </a:solidFill>
                <a:latin typeface="Tahoma"/>
                <a:ea typeface="Tahoma"/>
                <a:cs typeface="Tahoma"/>
                <a:sym typeface="Tahoma"/>
              </a:endParaRPr>
            </a:p>
          </p:txBody>
        </p:sp>
        <p:sp>
          <p:nvSpPr>
            <p:cNvPr id="341" name="Shape 341"/>
            <p:cNvSpPr/>
            <p:nvPr/>
          </p:nvSpPr>
          <p:spPr>
            <a:xfrm rot="10800000">
              <a:off x="0" y="1758950"/>
              <a:ext cx="2511136" cy="1758950"/>
            </a:xfrm>
            <a:prstGeom prst="round1Rect">
              <a:avLst>
                <a:gd name="adj" fmla="val 16667"/>
              </a:avLst>
            </a:prstGeom>
            <a:solidFill>
              <a:srgbClr val="5472BD"/>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342" name="Shape 342"/>
            <p:cNvSpPr txBox="1"/>
            <p:nvPr/>
          </p:nvSpPr>
          <p:spPr>
            <a:xfrm>
              <a:off x="0" y="2198687"/>
              <a:ext cx="2511136" cy="1319212"/>
            </a:xfrm>
            <a:prstGeom prst="rect">
              <a:avLst/>
            </a:prstGeom>
            <a:noFill/>
            <a:ln>
              <a:noFill/>
            </a:ln>
          </p:spPr>
          <p:txBody>
            <a:bodyPr spcFirstLastPara="1" wrap="square" lIns="170675" tIns="170675" rIns="170675" bIns="170675" anchor="ctr" anchorCtr="0">
              <a:noAutofit/>
            </a:bodyPr>
            <a:lstStyle/>
            <a:p>
              <a:pPr algn="ctr">
                <a:spcBef>
                  <a:spcPts val="0"/>
                </a:spcBef>
                <a:spcAft>
                  <a:spcPts val="0"/>
                </a:spcAft>
              </a:pPr>
              <a:r>
                <a:rPr lang="en-GB" sz="2400">
                  <a:solidFill>
                    <a:schemeClr val="lt1"/>
                  </a:solidFill>
                  <a:latin typeface="Tahoma"/>
                  <a:ea typeface="Tahoma"/>
                  <a:cs typeface="Tahoma"/>
                  <a:sym typeface="Tahoma"/>
                </a:rPr>
                <a:t>Opportunities</a:t>
              </a:r>
              <a:endParaRPr sz="2400">
                <a:solidFill>
                  <a:schemeClr val="lt1"/>
                </a:solidFill>
                <a:latin typeface="Tahoma"/>
                <a:ea typeface="Tahoma"/>
                <a:cs typeface="Tahoma"/>
                <a:sym typeface="Tahoma"/>
              </a:endParaRPr>
            </a:p>
          </p:txBody>
        </p:sp>
        <p:sp>
          <p:nvSpPr>
            <p:cNvPr id="343" name="Shape 343"/>
            <p:cNvSpPr/>
            <p:nvPr/>
          </p:nvSpPr>
          <p:spPr>
            <a:xfrm rot="5400000">
              <a:off x="2887229" y="1382856"/>
              <a:ext cx="1758950" cy="2511136"/>
            </a:xfrm>
            <a:prstGeom prst="round1Rect">
              <a:avLst>
                <a:gd name="adj" fmla="val 16667"/>
              </a:avLst>
            </a:prstGeom>
            <a:solidFill>
              <a:srgbClr val="2F2F86"/>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344" name="Shape 344"/>
            <p:cNvSpPr txBox="1"/>
            <p:nvPr/>
          </p:nvSpPr>
          <p:spPr>
            <a:xfrm>
              <a:off x="2511135" y="2198687"/>
              <a:ext cx="2511136" cy="1319212"/>
            </a:xfrm>
            <a:prstGeom prst="rect">
              <a:avLst/>
            </a:prstGeom>
            <a:noFill/>
            <a:ln>
              <a:noFill/>
            </a:ln>
          </p:spPr>
          <p:txBody>
            <a:bodyPr spcFirstLastPara="1" wrap="square" lIns="170675" tIns="170675" rIns="170675" bIns="170675" anchor="ctr" anchorCtr="0">
              <a:noAutofit/>
            </a:bodyPr>
            <a:lstStyle/>
            <a:p>
              <a:pPr algn="ctr">
                <a:spcBef>
                  <a:spcPts val="0"/>
                </a:spcBef>
                <a:spcAft>
                  <a:spcPts val="0"/>
                </a:spcAft>
              </a:pPr>
              <a:r>
                <a:rPr lang="en-GB" sz="2400">
                  <a:solidFill>
                    <a:schemeClr val="lt1"/>
                  </a:solidFill>
                  <a:latin typeface="Tahoma"/>
                  <a:ea typeface="Tahoma"/>
                  <a:cs typeface="Tahoma"/>
                  <a:sym typeface="Tahoma"/>
                </a:rPr>
                <a:t>Threats</a:t>
              </a:r>
              <a:endParaRPr sz="2400">
                <a:solidFill>
                  <a:schemeClr val="lt1"/>
                </a:solidFill>
                <a:latin typeface="Tahoma"/>
                <a:ea typeface="Tahoma"/>
                <a:cs typeface="Tahoma"/>
                <a:sym typeface="Tahoma"/>
              </a:endParaRPr>
            </a:p>
          </p:txBody>
        </p:sp>
        <p:sp>
          <p:nvSpPr>
            <p:cNvPr id="345" name="Shape 345"/>
            <p:cNvSpPr/>
            <p:nvPr/>
          </p:nvSpPr>
          <p:spPr>
            <a:xfrm>
              <a:off x="1757795" y="1319212"/>
              <a:ext cx="1506681" cy="879475"/>
            </a:xfrm>
            <a:prstGeom prst="roundRect">
              <a:avLst>
                <a:gd name="adj" fmla="val 16667"/>
              </a:avLst>
            </a:prstGeom>
            <a:solidFill>
              <a:srgbClr val="F1F8F9"/>
            </a:solidFill>
            <a:ln w="25400" cap="flat" cmpd="sng">
              <a:solidFill>
                <a:schemeClr val="lt1"/>
              </a:solidFill>
              <a:prstDash val="solid"/>
              <a:round/>
              <a:headEnd type="none" w="med" len="med"/>
              <a:tailEnd type="none" w="med" len="med"/>
            </a:ln>
          </p:spPr>
          <p:txBody>
            <a:bodyPr spcFirstLastPara="1" wrap="square" lIns="91425" tIns="91425" rIns="91425" bIns="91425" anchor="ctr" anchorCtr="0">
              <a:noAutofit/>
            </a:bodyPr>
            <a:lstStyle/>
            <a:p>
              <a:pPr>
                <a:spcBef>
                  <a:spcPts val="0"/>
                </a:spcBef>
                <a:spcAft>
                  <a:spcPts val="0"/>
                </a:spcAft>
              </a:pPr>
              <a:endParaRPr/>
            </a:p>
          </p:txBody>
        </p:sp>
        <p:sp>
          <p:nvSpPr>
            <p:cNvPr id="346" name="Shape 346"/>
            <p:cNvSpPr txBox="1"/>
            <p:nvPr/>
          </p:nvSpPr>
          <p:spPr>
            <a:xfrm>
              <a:off x="1800727" y="1362144"/>
              <a:ext cx="1420817" cy="793611"/>
            </a:xfrm>
            <a:prstGeom prst="rect">
              <a:avLst/>
            </a:prstGeom>
            <a:noFill/>
            <a:ln>
              <a:noFill/>
            </a:ln>
          </p:spPr>
          <p:txBody>
            <a:bodyPr spcFirstLastPara="1" wrap="square" lIns="125725" tIns="125725" rIns="125725" bIns="125725" anchor="ctr" anchorCtr="0">
              <a:noAutofit/>
            </a:bodyPr>
            <a:lstStyle/>
            <a:p>
              <a:pPr algn="ctr">
                <a:spcBef>
                  <a:spcPts val="0"/>
                </a:spcBef>
                <a:spcAft>
                  <a:spcPts val="0"/>
                </a:spcAft>
              </a:pPr>
              <a:r>
                <a:rPr lang="en-GB" sz="3300">
                  <a:solidFill>
                    <a:schemeClr val="dk1"/>
                  </a:solidFill>
                  <a:latin typeface="Tahoma"/>
                  <a:ea typeface="Tahoma"/>
                  <a:cs typeface="Tahoma"/>
                  <a:sym typeface="Tahoma"/>
                </a:rPr>
                <a:t>SWOT</a:t>
              </a:r>
              <a:endParaRPr sz="3300">
                <a:solidFill>
                  <a:schemeClr val="dk1"/>
                </a:solidFill>
                <a:latin typeface="Tahoma"/>
                <a:ea typeface="Tahoma"/>
                <a:cs typeface="Tahoma"/>
                <a:sym typeface="Tahoma"/>
              </a:endParaRPr>
            </a:p>
          </p:txBody>
        </p:sp>
      </p:grpSp>
      <p:sp>
        <p:nvSpPr>
          <p:cNvPr id="3" name="Titel 2">
            <a:extLst>
              <a:ext uri="{FF2B5EF4-FFF2-40B4-BE49-F238E27FC236}">
                <a16:creationId xmlns:a16="http://schemas.microsoft.com/office/drawing/2014/main" id="{9072F053-72C8-D341-8C8D-BB4DCEC5D1F8}"/>
              </a:ext>
            </a:extLst>
          </p:cNvPr>
          <p:cNvSpPr>
            <a:spLocks noGrp="1"/>
          </p:cNvSpPr>
          <p:nvPr>
            <p:ph type="title"/>
          </p:nvPr>
        </p:nvSpPr>
        <p:spPr/>
        <p:txBody>
          <a:bodyPr/>
          <a:lstStyle/>
          <a:p>
            <a:r>
              <a:rPr lang="nl-NL" dirty="0"/>
              <a:t>SWOT analysis (1)</a:t>
            </a:r>
          </a:p>
        </p:txBody>
      </p:sp>
    </p:spTree>
    <p:extLst>
      <p:ext uri="{BB962C8B-B14F-4D97-AF65-F5344CB8AC3E}">
        <p14:creationId xmlns:p14="http://schemas.microsoft.com/office/powerpoint/2010/main" val="348869856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50"/>
        <p:cNvGrpSpPr/>
        <p:nvPr/>
      </p:nvGrpSpPr>
      <p:grpSpPr>
        <a:xfrm>
          <a:off x="0" y="0"/>
          <a:ext cx="0" cy="0"/>
          <a:chOff x="0" y="0"/>
          <a:chExt cx="0" cy="0"/>
        </a:xfrm>
      </p:grpSpPr>
      <p:sp>
        <p:nvSpPr>
          <p:cNvPr id="351" name="Shape 351"/>
          <p:cNvSpPr txBox="1">
            <a:spLocks noGrp="1"/>
          </p:cNvSpPr>
          <p:nvPr>
            <p:ph type="body" idx="1"/>
          </p:nvPr>
        </p:nvSpPr>
        <p:spPr>
          <a:xfrm>
            <a:off x="1847851" y="1079500"/>
            <a:ext cx="6991349" cy="5162550"/>
          </a:xfrm>
          <a:prstGeom prst="rect">
            <a:avLst/>
          </a:prstGeom>
          <a:noFill/>
          <a:ln>
            <a:noFill/>
          </a:ln>
        </p:spPr>
        <p:txBody>
          <a:bodyPr spcFirstLastPara="1" vert="horz" wrap="square" lIns="0" tIns="0" rIns="0" bIns="0" numCol="1" anchor="t" anchorCtr="0" compatLnSpc="1">
            <a:prstTxWarp prst="textNoShape">
              <a:avLst/>
            </a:prstTxWarp>
            <a:noAutofit/>
          </a:bodyPr>
          <a:lstStyle/>
          <a:p>
            <a:pPr marL="342900" indent="-342900">
              <a:lnSpc>
                <a:spcPct val="150000"/>
              </a:lnSpc>
              <a:spcBef>
                <a:spcPts val="0"/>
              </a:spcBef>
              <a:spcAft>
                <a:spcPts val="0"/>
              </a:spcAft>
              <a:buClr>
                <a:srgbClr val="69AE23"/>
              </a:buClr>
              <a:buSzPts val="2640"/>
              <a:buFont typeface="Arial"/>
              <a:buChar char="•"/>
            </a:pPr>
            <a:r>
              <a:rPr lang="en-GB">
                <a:solidFill>
                  <a:schemeClr val="dk1"/>
                </a:solidFill>
                <a:latin typeface="Tahoma"/>
                <a:ea typeface="Tahoma"/>
                <a:cs typeface="Tahoma"/>
                <a:sym typeface="Tahoma"/>
              </a:rPr>
              <a:t>Be reasonable and realistic</a:t>
            </a:r>
            <a:endParaRPr/>
          </a:p>
          <a:p>
            <a:pPr marL="342900" indent="-342900">
              <a:lnSpc>
                <a:spcPct val="150000"/>
              </a:lnSpc>
              <a:spcBef>
                <a:spcPts val="900"/>
              </a:spcBef>
              <a:spcAft>
                <a:spcPts val="0"/>
              </a:spcAft>
              <a:buClr>
                <a:srgbClr val="69AE23"/>
              </a:buClr>
              <a:buSzPts val="2640"/>
              <a:buFont typeface="Arial"/>
              <a:buChar char="•"/>
            </a:pPr>
            <a:r>
              <a:rPr lang="en-GB">
                <a:solidFill>
                  <a:schemeClr val="dk1"/>
                </a:solidFill>
                <a:latin typeface="Tahoma"/>
                <a:ea typeface="Tahoma"/>
                <a:cs typeface="Tahoma"/>
                <a:sym typeface="Tahoma"/>
              </a:rPr>
              <a:t>Consider your resources:</a:t>
            </a:r>
            <a:endParaRPr/>
          </a:p>
          <a:p>
            <a:pPr marL="727075" lvl="1" indent="-342900">
              <a:lnSpc>
                <a:spcPct val="150000"/>
              </a:lnSpc>
              <a:spcBef>
                <a:spcPts val="900"/>
              </a:spcBef>
              <a:spcAft>
                <a:spcPts val="0"/>
              </a:spcAft>
              <a:buClr>
                <a:srgbClr val="69AE23"/>
              </a:buClr>
              <a:buSzPts val="2200"/>
              <a:buFont typeface="Arial"/>
              <a:buChar char="•"/>
            </a:pPr>
            <a:r>
              <a:rPr lang="en-GB" sz="2000">
                <a:solidFill>
                  <a:schemeClr val="dk1"/>
                </a:solidFill>
                <a:latin typeface="Tahoma"/>
                <a:ea typeface="Tahoma"/>
                <a:cs typeface="Tahoma"/>
                <a:sym typeface="Tahoma"/>
              </a:rPr>
              <a:t>Staff availability</a:t>
            </a:r>
            <a:endParaRPr/>
          </a:p>
          <a:p>
            <a:pPr marL="727075" lvl="1" indent="-342900">
              <a:lnSpc>
                <a:spcPct val="150000"/>
              </a:lnSpc>
              <a:spcBef>
                <a:spcPts val="900"/>
              </a:spcBef>
              <a:spcAft>
                <a:spcPts val="0"/>
              </a:spcAft>
              <a:buClr>
                <a:srgbClr val="69AE23"/>
              </a:buClr>
              <a:buSzPts val="2200"/>
              <a:buFont typeface="Arial"/>
              <a:buChar char="•"/>
            </a:pPr>
            <a:r>
              <a:rPr lang="en-GB" sz="2000">
                <a:solidFill>
                  <a:schemeClr val="dk1"/>
                </a:solidFill>
                <a:latin typeface="Tahoma"/>
                <a:ea typeface="Tahoma"/>
                <a:cs typeface="Tahoma"/>
                <a:sym typeface="Tahoma"/>
              </a:rPr>
              <a:t>Funding</a:t>
            </a:r>
            <a:endParaRPr/>
          </a:p>
          <a:p>
            <a:pPr marL="727075" lvl="1" indent="-342900">
              <a:lnSpc>
                <a:spcPct val="150000"/>
              </a:lnSpc>
              <a:spcBef>
                <a:spcPts val="900"/>
              </a:spcBef>
              <a:spcAft>
                <a:spcPts val="0"/>
              </a:spcAft>
              <a:buClr>
                <a:srgbClr val="69AE23"/>
              </a:buClr>
              <a:buSzPts val="2200"/>
              <a:buFont typeface="Arial"/>
              <a:buChar char="•"/>
            </a:pPr>
            <a:r>
              <a:rPr lang="en-GB" sz="2000">
                <a:solidFill>
                  <a:schemeClr val="dk1"/>
                </a:solidFill>
                <a:latin typeface="Tahoma"/>
                <a:ea typeface="Tahoma"/>
                <a:cs typeface="Tahoma"/>
                <a:sym typeface="Tahoma"/>
              </a:rPr>
              <a:t>Facilities</a:t>
            </a:r>
            <a:endParaRPr/>
          </a:p>
          <a:p>
            <a:pPr marL="727075" lvl="1" indent="-342900">
              <a:lnSpc>
                <a:spcPct val="150000"/>
              </a:lnSpc>
              <a:spcBef>
                <a:spcPts val="900"/>
              </a:spcBef>
              <a:spcAft>
                <a:spcPts val="0"/>
              </a:spcAft>
              <a:buClr>
                <a:srgbClr val="69AE23"/>
              </a:buClr>
              <a:buSzPts val="2200"/>
              <a:buFont typeface="Arial"/>
              <a:buChar char="•"/>
            </a:pPr>
            <a:r>
              <a:rPr lang="en-GB" sz="2000">
                <a:solidFill>
                  <a:schemeClr val="dk1"/>
                </a:solidFill>
                <a:latin typeface="Tahoma"/>
                <a:ea typeface="Tahoma"/>
                <a:cs typeface="Tahoma"/>
                <a:sym typeface="Tahoma"/>
              </a:rPr>
              <a:t>Expertise</a:t>
            </a:r>
            <a:endParaRPr/>
          </a:p>
          <a:p>
            <a:pPr marL="727075" lvl="1" indent="-342900">
              <a:lnSpc>
                <a:spcPct val="150000"/>
              </a:lnSpc>
              <a:spcBef>
                <a:spcPts val="900"/>
              </a:spcBef>
              <a:spcAft>
                <a:spcPts val="0"/>
              </a:spcAft>
              <a:buClr>
                <a:srgbClr val="69AE23"/>
              </a:buClr>
              <a:buSzPts val="2200"/>
              <a:buFont typeface="Arial"/>
              <a:buChar char="•"/>
            </a:pPr>
            <a:r>
              <a:rPr lang="en-GB" sz="2000">
                <a:solidFill>
                  <a:schemeClr val="dk1"/>
                </a:solidFill>
                <a:latin typeface="Tahoma"/>
                <a:ea typeface="Tahoma"/>
                <a:cs typeface="Tahoma"/>
                <a:sym typeface="Tahoma"/>
              </a:rPr>
              <a:t>Materials </a:t>
            </a:r>
            <a:endParaRPr/>
          </a:p>
        </p:txBody>
      </p:sp>
      <p:sp>
        <p:nvSpPr>
          <p:cNvPr id="352" name="Shape 352"/>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26</a:t>
            </a:fld>
            <a:endParaRPr sz="1200">
              <a:solidFill>
                <a:schemeClr val="lt1"/>
              </a:solidFill>
              <a:latin typeface="Tahoma"/>
              <a:ea typeface="Tahoma"/>
              <a:cs typeface="Tahoma"/>
              <a:sym typeface="Tahoma"/>
            </a:endParaRPr>
          </a:p>
        </p:txBody>
      </p:sp>
      <p:sp>
        <p:nvSpPr>
          <p:cNvPr id="3" name="Titel 2">
            <a:extLst>
              <a:ext uri="{FF2B5EF4-FFF2-40B4-BE49-F238E27FC236}">
                <a16:creationId xmlns:a16="http://schemas.microsoft.com/office/drawing/2014/main" id="{31A4CADC-DC96-9B40-9622-A220080BC3E6}"/>
              </a:ext>
            </a:extLst>
          </p:cNvPr>
          <p:cNvSpPr>
            <a:spLocks noGrp="1"/>
          </p:cNvSpPr>
          <p:nvPr>
            <p:ph type="title"/>
          </p:nvPr>
        </p:nvSpPr>
        <p:spPr/>
        <p:txBody>
          <a:bodyPr/>
          <a:lstStyle/>
          <a:p>
            <a:r>
              <a:rPr lang="nl-NL" dirty="0"/>
              <a:t>SWOT analysis (2)</a:t>
            </a:r>
          </a:p>
        </p:txBody>
      </p:sp>
    </p:spTree>
    <p:extLst>
      <p:ext uri="{BB962C8B-B14F-4D97-AF65-F5344CB8AC3E}">
        <p14:creationId xmlns:p14="http://schemas.microsoft.com/office/powerpoint/2010/main" val="37281627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57"/>
        <p:cNvGrpSpPr/>
        <p:nvPr/>
      </p:nvGrpSpPr>
      <p:grpSpPr>
        <a:xfrm>
          <a:off x="0" y="0"/>
          <a:ext cx="0" cy="0"/>
          <a:chOff x="0" y="0"/>
          <a:chExt cx="0" cy="0"/>
        </a:xfrm>
      </p:grpSpPr>
      <p:sp>
        <p:nvSpPr>
          <p:cNvPr id="359" name="Shape 359"/>
          <p:cNvSpPr txBox="1">
            <a:spLocks noGrp="1"/>
          </p:cNvSpPr>
          <p:nvPr>
            <p:ph type="body" idx="1"/>
          </p:nvPr>
        </p:nvSpPr>
        <p:spPr>
          <a:xfrm>
            <a:off x="1847851" y="1079500"/>
            <a:ext cx="8526463" cy="5162550"/>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a:solidFill>
                  <a:schemeClr val="dk1"/>
                </a:solidFill>
                <a:latin typeface="Tahoma"/>
                <a:ea typeface="Tahoma"/>
                <a:cs typeface="Tahoma"/>
                <a:sym typeface="Tahoma"/>
              </a:rPr>
              <a:t>Any questions?</a:t>
            </a:r>
            <a:endParaRPr>
              <a:solidFill>
                <a:schemeClr val="dk1"/>
              </a:solidFill>
              <a:latin typeface="Tahoma"/>
              <a:ea typeface="Tahoma"/>
              <a:cs typeface="Tahoma"/>
              <a:sym typeface="Tahoma"/>
            </a:endParaRPr>
          </a:p>
        </p:txBody>
      </p:sp>
      <p:sp>
        <p:nvSpPr>
          <p:cNvPr id="360" name="Shape 360"/>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27</a:t>
            </a:fld>
            <a:endParaRPr sz="1200">
              <a:solidFill>
                <a:schemeClr val="lt1"/>
              </a:solidFill>
              <a:latin typeface="Tahoma"/>
              <a:ea typeface="Tahoma"/>
              <a:cs typeface="Tahoma"/>
              <a:sym typeface="Tahoma"/>
            </a:endParaRPr>
          </a:p>
        </p:txBody>
      </p:sp>
      <p:pic>
        <p:nvPicPr>
          <p:cNvPr id="361" name="Shape 361" descr="C:\Users\serosa\AppData\Local\Microsoft\Windows\Temporary Internet Files\Content.IE5\2ZRN85JG\MC900442072[1].wmf"/>
          <p:cNvPicPr preferRelativeResize="0"/>
          <p:nvPr/>
        </p:nvPicPr>
        <p:blipFill rotWithShape="1">
          <a:blip r:embed="rId3">
            <a:alphaModFix/>
          </a:blip>
          <a:srcRect/>
          <a:stretch/>
        </p:blipFill>
        <p:spPr>
          <a:xfrm>
            <a:off x="3755946" y="2069452"/>
            <a:ext cx="4680108" cy="3340735"/>
          </a:xfrm>
          <a:prstGeom prst="rect">
            <a:avLst/>
          </a:prstGeom>
          <a:noFill/>
          <a:ln>
            <a:noFill/>
          </a:ln>
        </p:spPr>
      </p:pic>
      <p:sp>
        <p:nvSpPr>
          <p:cNvPr id="3" name="Titel 2">
            <a:extLst>
              <a:ext uri="{FF2B5EF4-FFF2-40B4-BE49-F238E27FC236}">
                <a16:creationId xmlns:a16="http://schemas.microsoft.com/office/drawing/2014/main" id="{8449874A-C3E5-3C4E-91A5-C3126586C824}"/>
              </a:ext>
            </a:extLst>
          </p:cNvPr>
          <p:cNvSpPr>
            <a:spLocks noGrp="1"/>
          </p:cNvSpPr>
          <p:nvPr>
            <p:ph type="title"/>
          </p:nvPr>
        </p:nvSpPr>
        <p:spPr/>
        <p:txBody>
          <a:bodyPr/>
          <a:lstStyle/>
          <a:p>
            <a:r>
              <a:rPr lang="nl-NL" dirty="0" err="1"/>
              <a:t>Thank</a:t>
            </a:r>
            <a:r>
              <a:rPr lang="nl-NL" dirty="0"/>
              <a:t> </a:t>
            </a:r>
            <a:r>
              <a:rPr lang="nl-NL" dirty="0" err="1"/>
              <a:t>you</a:t>
            </a:r>
            <a:r>
              <a:rPr lang="nl-NL" dirty="0"/>
              <a:t>!</a:t>
            </a:r>
          </a:p>
        </p:txBody>
      </p:sp>
    </p:spTree>
    <p:extLst>
      <p:ext uri="{BB962C8B-B14F-4D97-AF65-F5344CB8AC3E}">
        <p14:creationId xmlns:p14="http://schemas.microsoft.com/office/powerpoint/2010/main" val="13256975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22738E-2B6F-4246-889B-819235C73947}"/>
              </a:ext>
            </a:extLst>
          </p:cNvPr>
          <p:cNvSpPr>
            <a:spLocks noGrp="1"/>
          </p:cNvSpPr>
          <p:nvPr>
            <p:ph type="title"/>
          </p:nvPr>
        </p:nvSpPr>
        <p:spPr/>
        <p:txBody>
          <a:bodyPr/>
          <a:lstStyle/>
          <a:p>
            <a:r>
              <a:rPr lang="nl-NL" dirty="0" err="1"/>
              <a:t>References</a:t>
            </a:r>
            <a:endParaRPr lang="en-GB" dirty="0"/>
          </a:p>
        </p:txBody>
      </p:sp>
      <p:sp>
        <p:nvSpPr>
          <p:cNvPr id="3" name="Tijdelijke aanduiding voor inhoud 2">
            <a:extLst>
              <a:ext uri="{FF2B5EF4-FFF2-40B4-BE49-F238E27FC236}">
                <a16:creationId xmlns:a16="http://schemas.microsoft.com/office/drawing/2014/main" id="{1422D51A-2C0C-4EF1-8873-A64303F6BCA6}"/>
              </a:ext>
            </a:extLst>
          </p:cNvPr>
          <p:cNvSpPr>
            <a:spLocks noGrp="1"/>
          </p:cNvSpPr>
          <p:nvPr>
            <p:ph idx="1"/>
          </p:nvPr>
        </p:nvSpPr>
        <p:spPr/>
        <p:txBody>
          <a:bodyPr/>
          <a:lstStyle/>
          <a:p>
            <a:pPr marL="457200" indent="-457200">
              <a:buFont typeface="+mj-lt"/>
              <a:buAutoNum type="arabicPeriod"/>
            </a:pPr>
            <a:r>
              <a:rPr lang="en-GB" sz="2000" dirty="0"/>
              <a:t>Weissman J, Besser RE. Promoting appropriate antibiotic use for </a:t>
            </a:r>
            <a:r>
              <a:rPr lang="en-GB" sz="2000" dirty="0" err="1"/>
              <a:t>pediatric</a:t>
            </a:r>
            <a:r>
              <a:rPr lang="en-GB" sz="2000" dirty="0"/>
              <a:t> patients: a social ecological framework. </a:t>
            </a:r>
            <a:r>
              <a:rPr lang="en-GB" sz="2000" dirty="0" err="1"/>
              <a:t>Semin</a:t>
            </a:r>
            <a:r>
              <a:rPr lang="en-GB" sz="2000" dirty="0"/>
              <a:t> </a:t>
            </a:r>
            <a:r>
              <a:rPr lang="en-GB" sz="2000" dirty="0" err="1"/>
              <a:t>Pediatr</a:t>
            </a:r>
            <a:r>
              <a:rPr lang="en-GB" sz="2000" dirty="0"/>
              <a:t> Infect Dis. 2004 Jan;15(1):41-51.</a:t>
            </a:r>
          </a:p>
          <a:p>
            <a:pPr marL="457200" indent="-457200">
              <a:buFont typeface="+mj-lt"/>
              <a:buAutoNum type="arabicPeriod"/>
            </a:pPr>
            <a:r>
              <a:rPr lang="en-GB" sz="2000" dirty="0"/>
              <a:t>Smith WA, Strand J. Social marketing </a:t>
            </a:r>
            <a:r>
              <a:rPr lang="en-GB" sz="2000" dirty="0" err="1"/>
              <a:t>behavior</a:t>
            </a:r>
            <a:r>
              <a:rPr lang="en-GB" sz="2000" dirty="0"/>
              <a:t>: a practical resource for social change professionals. Washington: Academy for Educational Development; 2008.</a:t>
            </a:r>
          </a:p>
          <a:p>
            <a:pPr marL="457200" indent="-457200">
              <a:buFont typeface="+mj-lt"/>
              <a:buAutoNum type="arabicPeriod"/>
            </a:pPr>
            <a:r>
              <a:rPr lang="en-GB" sz="2000" dirty="0"/>
              <a:t>Emmer CL, Besser RE. Combating antimicrobial resistance: intervention programs to promote appropriate antibiotic use. Infect Med. 2002;19(4):160-173.</a:t>
            </a:r>
          </a:p>
          <a:p>
            <a:pPr marL="457200" indent="-457200">
              <a:buFont typeface="+mj-lt"/>
              <a:buAutoNum type="arabicPeriod"/>
            </a:pPr>
            <a:r>
              <a:rPr lang="en-GB" sz="2000" dirty="0" err="1"/>
              <a:t>Centers</a:t>
            </a:r>
            <a:r>
              <a:rPr lang="en-GB" sz="2000" dirty="0"/>
              <a:t> for Disease Control and Prevention. Social marketing: nutrition and physical activity [Internet]. [cited 2013 Oct 2]. Available from: www.cdc.gov/nccdphp/dnpa/socialmarketing/training</a:t>
            </a:r>
          </a:p>
          <a:p>
            <a:pPr marL="457200" indent="-457200">
              <a:buFont typeface="+mj-lt"/>
              <a:buAutoNum type="arabicPeriod"/>
            </a:pPr>
            <a:endParaRPr lang="en-GB" sz="2000" dirty="0"/>
          </a:p>
        </p:txBody>
      </p:sp>
      <p:sp>
        <p:nvSpPr>
          <p:cNvPr id="4" name="Tijdelijke aanduiding voor dianummer 3">
            <a:extLst>
              <a:ext uri="{FF2B5EF4-FFF2-40B4-BE49-F238E27FC236}">
                <a16:creationId xmlns:a16="http://schemas.microsoft.com/office/drawing/2014/main" id="{8BC38FB7-4033-416E-9B56-1BB73DC9AC13}"/>
              </a:ext>
            </a:extLst>
          </p:cNvPr>
          <p:cNvSpPr>
            <a:spLocks noGrp="1"/>
          </p:cNvSpPr>
          <p:nvPr>
            <p:ph type="sldNum" sz="quarter" idx="10"/>
          </p:nvPr>
        </p:nvSpPr>
        <p:spPr/>
        <p:txBody>
          <a:bodyPr/>
          <a:lstStyle/>
          <a:p>
            <a:fld id="{0580567E-5E8F-47A5-90DF-8BFEB1A71525}" type="slidenum">
              <a:rPr lang="en-GB" smtClean="0"/>
              <a:pPr/>
              <a:t>28</a:t>
            </a:fld>
            <a:endParaRPr lang="en-GB" dirty="0"/>
          </a:p>
        </p:txBody>
      </p:sp>
    </p:spTree>
    <p:extLst>
      <p:ext uri="{BB962C8B-B14F-4D97-AF65-F5344CB8AC3E}">
        <p14:creationId xmlns:p14="http://schemas.microsoft.com/office/powerpoint/2010/main" val="102057560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0580567E-5E8F-47A5-90DF-8BFEB1A71525}" type="slidenum">
              <a:rPr lang="en-GB" smtClean="0"/>
              <a:pPr/>
              <a:t>29</a:t>
            </a:fld>
            <a:endParaRPr lang="en-GB" dirty="0"/>
          </a:p>
        </p:txBody>
      </p:sp>
      <p:sp>
        <p:nvSpPr>
          <p:cNvPr id="4" name="Title 1">
            <a:extLst>
              <a:ext uri="{FF2B5EF4-FFF2-40B4-BE49-F238E27FC236}">
                <a16:creationId xmlns:a16="http://schemas.microsoft.com/office/drawing/2014/main" id="{BBF6EEEF-6B16-9146-B13E-1A86131DA9A1}"/>
              </a:ext>
            </a:extLst>
          </p:cNvPr>
          <p:cNvSpPr txBox="1">
            <a:spLocks/>
          </p:cNvSpPr>
          <p:nvPr/>
        </p:nvSpPr>
        <p:spPr>
          <a:xfrm>
            <a:off x="584400" y="4472414"/>
            <a:ext cx="10972800" cy="1941811"/>
          </a:xfrm>
          <a:prstGeom prst="rect">
            <a:avLst/>
          </a:prstGeom>
        </p:spPr>
        <p:txBody>
          <a:bodyPr vert="horz" lIns="0" tIns="0" rIns="0" bIns="0" rtlCol="0" anchor="t" anchorCtr="0">
            <a:normAutofit/>
          </a:bodyPr>
          <a:lst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a:lstStyle>
          <a:p>
            <a:r>
              <a:rPr lang="en-GB" kern="0" dirty="0"/>
              <a:t>Acknowledgements</a:t>
            </a:r>
            <a:br>
              <a:rPr lang="en-GB" kern="0" dirty="0"/>
            </a:br>
            <a:r>
              <a:rPr lang="en-GB" sz="1100" kern="0" dirty="0"/>
              <a:t>The creation of this training material was commissioned in 2011 by ECDC to the department of Public Health Sciences of the Karolinska </a:t>
            </a:r>
            <a:r>
              <a:rPr lang="en-GB" sz="1100" kern="0" dirty="0" err="1"/>
              <a:t>Institutet</a:t>
            </a:r>
            <a:r>
              <a:rPr lang="en-GB" sz="1100" kern="0" dirty="0"/>
              <a:t> (SE) with the direct involvement of </a:t>
            </a:r>
            <a:r>
              <a:rPr lang="en-GB" sz="1100" kern="0" dirty="0" err="1"/>
              <a:t>Senia</a:t>
            </a:r>
            <a:r>
              <a:rPr lang="en-GB" sz="1100" kern="0" dirty="0"/>
              <a:t> Rosales, Erika Anne-Marie </a:t>
            </a:r>
            <a:r>
              <a:rPr lang="en-GB" sz="1100" kern="0" dirty="0" err="1"/>
              <a:t>Saliba</a:t>
            </a:r>
            <a:r>
              <a:rPr lang="en-GB" sz="1100" kern="0" dirty="0"/>
              <a:t>, </a:t>
            </a:r>
            <a:r>
              <a:rPr lang="en-GB" sz="1100" kern="0" dirty="0" err="1"/>
              <a:t>Charlotta</a:t>
            </a:r>
            <a:r>
              <a:rPr lang="en-GB" sz="1100" kern="0" dirty="0"/>
              <a:t> Zacharias and Cecilia </a:t>
            </a:r>
            <a:r>
              <a:rPr lang="en-GB" sz="1100" kern="0" dirty="0" err="1"/>
              <a:t>Stålsby</a:t>
            </a:r>
            <a:r>
              <a:rPr lang="en-GB" sz="1100" kern="0" dirty="0"/>
              <a:t> </a:t>
            </a:r>
            <a:r>
              <a:rPr lang="en-GB" sz="1100" kern="0" dirty="0" err="1"/>
              <a:t>Lundborg</a:t>
            </a:r>
            <a:r>
              <a:rPr lang="en-GB" sz="1100" kern="0" dirty="0"/>
              <a:t>. </a:t>
            </a:r>
            <a:br>
              <a:rPr lang="en-GB" sz="1100" kern="0" dirty="0"/>
            </a:br>
            <a:br>
              <a:rPr lang="en-GB" sz="1100" kern="0" dirty="0"/>
            </a:br>
            <a:r>
              <a:rPr lang="en-GB" sz="1100" kern="0" dirty="0"/>
              <a:t>The revision and update of this training material was commissioned in 2017 by ECDC to Transmissible (NL)</a:t>
            </a:r>
            <a:br>
              <a:rPr lang="en-GB" sz="1100" kern="0" dirty="0"/>
            </a:br>
            <a:r>
              <a:rPr lang="en-GB" sz="1100" kern="0" dirty="0"/>
              <a:t>with the direct involvement of Anja Schreijer, Remco Schrijver, Marita van der Laar and Arnold Bosman</a:t>
            </a:r>
          </a:p>
        </p:txBody>
      </p:sp>
    </p:spTree>
    <p:extLst>
      <p:ext uri="{BB962C8B-B14F-4D97-AF65-F5344CB8AC3E}">
        <p14:creationId xmlns:p14="http://schemas.microsoft.com/office/powerpoint/2010/main" val="7663071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a:t>
            </a:r>
          </a:p>
        </p:txBody>
      </p:sp>
      <p:sp>
        <p:nvSpPr>
          <p:cNvPr id="3" name="Content Placeholder 2"/>
          <p:cNvSpPr>
            <a:spLocks noGrp="1"/>
          </p:cNvSpPr>
          <p:nvPr>
            <p:ph idx="1"/>
          </p:nvPr>
        </p:nvSpPr>
        <p:spPr>
          <a:xfrm>
            <a:off x="431807" y="1079500"/>
            <a:ext cx="11368617" cy="5162550"/>
          </a:xfrm>
        </p:spPr>
        <p:txBody>
          <a:bodyPr/>
          <a:lstStyle/>
          <a:p>
            <a:r>
              <a:rPr lang="en-GB" dirty="0"/>
              <a:t>Related to the course objectives:</a:t>
            </a:r>
          </a:p>
          <a:p>
            <a:pPr marL="457200" indent="-457200">
              <a:buFont typeface="+mj-lt"/>
              <a:buAutoNum type="alphaUcPeriod"/>
            </a:pPr>
            <a:r>
              <a:rPr lang="en-GB" dirty="0"/>
              <a:t>Understand and apply basic social marketing concepts in the development, implementation and evaluation of behaviour change communication campaigns on prudent antibiotic use</a:t>
            </a:r>
            <a:endParaRPr lang="nl-NL" dirty="0"/>
          </a:p>
          <a:p>
            <a:pPr marL="457200" indent="-457200">
              <a:buFont typeface="+mj-lt"/>
              <a:buAutoNum type="alphaUcPeriod"/>
            </a:pPr>
            <a:r>
              <a:rPr lang="en-GB" dirty="0"/>
              <a:t>Understand and explain the rationale, key elements and steps required to develop behaviour change communication campaigns on prudent antibiotic use</a:t>
            </a:r>
            <a:endParaRPr lang="nl-NL" dirty="0"/>
          </a:p>
          <a:p>
            <a:endParaRPr lang="en-GB" dirty="0"/>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3</a:t>
            </a:fld>
            <a:endParaRPr lang="en-GB" dirty="0"/>
          </a:p>
        </p:txBody>
      </p:sp>
    </p:spTree>
    <p:extLst>
      <p:ext uri="{BB962C8B-B14F-4D97-AF65-F5344CB8AC3E}">
        <p14:creationId xmlns:p14="http://schemas.microsoft.com/office/powerpoint/2010/main" val="36222304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p:txBody>
          <a:bodyPr/>
          <a:lstStyle/>
          <a:p>
            <a:r>
              <a:rPr lang="en-GB" dirty="0"/>
              <a:t>This session consists of the following elements</a:t>
            </a:r>
          </a:p>
          <a:p>
            <a:pPr>
              <a:lnSpc>
                <a:spcPct val="150000"/>
              </a:lnSpc>
              <a:spcBef>
                <a:spcPts val="0"/>
              </a:spcBef>
              <a:spcAft>
                <a:spcPts val="0"/>
              </a:spcAft>
              <a:buClr>
                <a:srgbClr val="69AE23"/>
              </a:buClr>
              <a:buSzPts val="2640"/>
            </a:pPr>
            <a:r>
              <a:rPr lang="en-GB" dirty="0">
                <a:solidFill>
                  <a:schemeClr val="dk1"/>
                </a:solidFill>
                <a:latin typeface="Tahoma"/>
                <a:ea typeface="Tahoma"/>
                <a:cs typeface="Tahoma"/>
                <a:sym typeface="Tahoma"/>
              </a:rPr>
              <a:t>1. Case scenario</a:t>
            </a:r>
            <a:endParaRPr lang="en-GB" dirty="0"/>
          </a:p>
          <a:p>
            <a:pPr>
              <a:lnSpc>
                <a:spcPct val="150000"/>
              </a:lnSpc>
              <a:spcBef>
                <a:spcPts val="900"/>
              </a:spcBef>
              <a:spcAft>
                <a:spcPts val="0"/>
              </a:spcAft>
              <a:buClr>
                <a:srgbClr val="69AE23"/>
              </a:buClr>
              <a:buSzPts val="2640"/>
            </a:pPr>
            <a:r>
              <a:rPr lang="en-GB" dirty="0">
                <a:solidFill>
                  <a:schemeClr val="dk1"/>
                </a:solidFill>
                <a:latin typeface="Tahoma"/>
                <a:ea typeface="Tahoma"/>
                <a:cs typeface="Tahoma"/>
                <a:sym typeface="Tahoma"/>
              </a:rPr>
              <a:t>2. Defining the problem</a:t>
            </a:r>
            <a:endParaRPr lang="en-GB" dirty="0"/>
          </a:p>
          <a:p>
            <a:pPr>
              <a:lnSpc>
                <a:spcPct val="150000"/>
              </a:lnSpc>
              <a:spcBef>
                <a:spcPts val="900"/>
              </a:spcBef>
              <a:spcAft>
                <a:spcPts val="0"/>
              </a:spcAft>
              <a:buClr>
                <a:srgbClr val="69AE23"/>
              </a:buClr>
              <a:buSzPts val="2640"/>
            </a:pPr>
            <a:r>
              <a:rPr lang="en-GB" dirty="0">
                <a:solidFill>
                  <a:schemeClr val="dk1"/>
                </a:solidFill>
                <a:latin typeface="Tahoma"/>
                <a:ea typeface="Tahoma"/>
                <a:cs typeface="Tahoma"/>
                <a:sym typeface="Tahoma"/>
              </a:rPr>
              <a:t>3. Practical considerations</a:t>
            </a:r>
            <a:endParaRPr lang="en-GB" dirty="0"/>
          </a:p>
          <a:p>
            <a:pPr marL="720725" lvl="1" indent="-342900">
              <a:lnSpc>
                <a:spcPct val="150000"/>
              </a:lnSpc>
              <a:spcBef>
                <a:spcPts val="900"/>
              </a:spcBef>
              <a:spcAft>
                <a:spcPts val="0"/>
              </a:spcAft>
              <a:buClr>
                <a:srgbClr val="69AE23"/>
              </a:buClr>
              <a:buSzPts val="2000"/>
              <a:buFont typeface="Courier New"/>
              <a:buChar char="o"/>
            </a:pPr>
            <a:r>
              <a:rPr lang="en-GB" sz="2000" dirty="0">
                <a:solidFill>
                  <a:schemeClr val="dk1"/>
                </a:solidFill>
                <a:latin typeface="Tahoma"/>
                <a:ea typeface="Tahoma"/>
                <a:cs typeface="Tahoma"/>
                <a:sym typeface="Tahoma"/>
              </a:rPr>
              <a:t>The campaign team</a:t>
            </a:r>
            <a:endParaRPr lang="en-GB" dirty="0"/>
          </a:p>
          <a:p>
            <a:pPr marL="720725" lvl="1" indent="-342900">
              <a:lnSpc>
                <a:spcPct val="150000"/>
              </a:lnSpc>
              <a:spcBef>
                <a:spcPts val="900"/>
              </a:spcBef>
              <a:spcAft>
                <a:spcPts val="0"/>
              </a:spcAft>
              <a:buClr>
                <a:srgbClr val="69AE23"/>
              </a:buClr>
              <a:buSzPts val="2000"/>
              <a:buFont typeface="Courier New"/>
              <a:buChar char="o"/>
            </a:pPr>
            <a:r>
              <a:rPr lang="en-GB" sz="2000" dirty="0">
                <a:solidFill>
                  <a:schemeClr val="dk1"/>
                </a:solidFill>
                <a:latin typeface="Tahoma"/>
                <a:ea typeface="Tahoma"/>
                <a:cs typeface="Tahoma"/>
                <a:sym typeface="Tahoma"/>
              </a:rPr>
              <a:t>SWOT analysis</a:t>
            </a:r>
            <a:endParaRPr lang="en-GB" dirty="0"/>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4</a:t>
            </a:fld>
            <a:endParaRPr lang="en-GB" dirty="0"/>
          </a:p>
        </p:txBody>
      </p:sp>
    </p:spTree>
    <p:extLst>
      <p:ext uri="{BB962C8B-B14F-4D97-AF65-F5344CB8AC3E}">
        <p14:creationId xmlns:p14="http://schemas.microsoft.com/office/powerpoint/2010/main" val="18910668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EEB35C32-0D0B-4411-9F48-053B08CF1381}"/>
              </a:ext>
            </a:extLst>
          </p:cNvPr>
          <p:cNvSpPr>
            <a:spLocks noGrp="1"/>
          </p:cNvSpPr>
          <p:nvPr>
            <p:ph type="title"/>
          </p:nvPr>
        </p:nvSpPr>
        <p:spPr/>
        <p:txBody>
          <a:bodyPr/>
          <a:lstStyle/>
          <a:p>
            <a:r>
              <a:rPr lang="nl-NL" dirty="0"/>
              <a:t>Case scenario 1:</a:t>
            </a:r>
            <a:br>
              <a:rPr lang="nl-NL" dirty="0"/>
            </a:br>
            <a:r>
              <a:rPr lang="nl-NL" sz="3200" dirty="0" err="1"/>
              <a:t>CDC’s</a:t>
            </a:r>
            <a:r>
              <a:rPr lang="nl-NL" sz="3600" dirty="0"/>
              <a:t> </a:t>
            </a:r>
            <a:r>
              <a:rPr lang="nl-NL" sz="3600" dirty="0" err="1"/>
              <a:t>national</a:t>
            </a:r>
            <a:r>
              <a:rPr lang="nl-NL" sz="3600" dirty="0"/>
              <a:t> </a:t>
            </a:r>
            <a:r>
              <a:rPr lang="nl-NL" sz="3600" dirty="0" err="1"/>
              <a:t>campaign</a:t>
            </a:r>
            <a:endParaRPr lang="nl-NL" sz="3600" dirty="0"/>
          </a:p>
        </p:txBody>
      </p:sp>
      <p:sp>
        <p:nvSpPr>
          <p:cNvPr id="3" name="Slide Number Placeholder 2"/>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644874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5" name="Shape 85"/>
          <p:cNvSpPr txBox="1">
            <a:spLocks noGrp="1"/>
          </p:cNvSpPr>
          <p:nvPr>
            <p:ph type="body" idx="1"/>
          </p:nvPr>
        </p:nvSpPr>
        <p:spPr>
          <a:xfrm>
            <a:off x="431801" y="1079500"/>
            <a:ext cx="11038540" cy="5162550"/>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b="1" dirty="0">
                <a:solidFill>
                  <a:schemeClr val="dk1"/>
                </a:solidFill>
                <a:latin typeface="Tahoma"/>
                <a:ea typeface="Tahoma"/>
                <a:cs typeface="Tahoma"/>
                <a:sym typeface="Tahoma"/>
              </a:rPr>
              <a:t>Setting:</a:t>
            </a:r>
            <a:r>
              <a:rPr lang="en-GB" dirty="0">
                <a:solidFill>
                  <a:schemeClr val="dk1"/>
                </a:solidFill>
                <a:latin typeface="Tahoma"/>
                <a:ea typeface="Tahoma"/>
                <a:cs typeface="Tahoma"/>
                <a:sym typeface="Tahoma"/>
              </a:rPr>
              <a:t> United States of America (USA)</a:t>
            </a:r>
            <a:endParaRPr dirty="0"/>
          </a:p>
          <a:p>
            <a:pPr>
              <a:lnSpc>
                <a:spcPct val="108333"/>
              </a:lnSpc>
              <a:spcBef>
                <a:spcPts val="900"/>
              </a:spcBef>
              <a:spcAft>
                <a:spcPts val="0"/>
              </a:spcAft>
            </a:pPr>
            <a:r>
              <a:rPr lang="en-GB" b="1" dirty="0">
                <a:solidFill>
                  <a:schemeClr val="dk1"/>
                </a:solidFill>
                <a:latin typeface="Tahoma"/>
                <a:ea typeface="Tahoma"/>
                <a:cs typeface="Tahoma"/>
                <a:sym typeface="Tahoma"/>
              </a:rPr>
              <a:t>Time period:</a:t>
            </a:r>
            <a:r>
              <a:rPr lang="en-GB" dirty="0">
                <a:solidFill>
                  <a:schemeClr val="dk1"/>
                </a:solidFill>
                <a:latin typeface="Tahoma"/>
                <a:ea typeface="Tahoma"/>
                <a:cs typeface="Tahoma"/>
                <a:sym typeface="Tahoma"/>
              </a:rPr>
              <a:t> 1980 - 2000</a:t>
            </a:r>
            <a:endParaRPr dirty="0"/>
          </a:p>
          <a:p>
            <a:pPr>
              <a:lnSpc>
                <a:spcPct val="108333"/>
              </a:lnSpc>
              <a:spcBef>
                <a:spcPts val="900"/>
              </a:spcBef>
              <a:spcAft>
                <a:spcPts val="0"/>
              </a:spcAft>
            </a:pPr>
            <a:r>
              <a:rPr lang="en-GB" b="1" dirty="0">
                <a:solidFill>
                  <a:schemeClr val="dk1"/>
                </a:solidFill>
                <a:latin typeface="Tahoma"/>
                <a:ea typeface="Tahoma"/>
                <a:cs typeface="Tahoma"/>
                <a:sym typeface="Tahoma"/>
              </a:rPr>
              <a:t>Problem: </a:t>
            </a:r>
            <a:endParaRPr dirty="0"/>
          </a:p>
          <a:p>
            <a:pPr marL="342900" indent="-342900">
              <a:lnSpc>
                <a:spcPct val="108333"/>
              </a:lnSpc>
              <a:spcBef>
                <a:spcPts val="900"/>
              </a:spcBef>
              <a:spcAft>
                <a:spcPts val="0"/>
              </a:spcAft>
              <a:buClr>
                <a:srgbClr val="69AE23"/>
              </a:buClr>
              <a:buSzPts val="2400"/>
              <a:buFont typeface="Arial"/>
              <a:buChar char="•"/>
            </a:pPr>
            <a:r>
              <a:rPr lang="en-GB" dirty="0">
                <a:solidFill>
                  <a:schemeClr val="dk1"/>
                </a:solidFill>
                <a:latin typeface="Tahoma"/>
                <a:ea typeface="Tahoma"/>
                <a:cs typeface="Tahoma"/>
                <a:sym typeface="Tahoma"/>
              </a:rPr>
              <a:t>Increased incidence of antibiotic prescriptions for children and adolescents</a:t>
            </a:r>
            <a:endParaRPr dirty="0"/>
          </a:p>
          <a:p>
            <a:pPr marL="342900" indent="-342900">
              <a:lnSpc>
                <a:spcPct val="108333"/>
              </a:lnSpc>
              <a:spcBef>
                <a:spcPts val="900"/>
              </a:spcBef>
              <a:spcAft>
                <a:spcPts val="0"/>
              </a:spcAft>
              <a:buClr>
                <a:srgbClr val="69AE23"/>
              </a:buClr>
              <a:buSzPts val="2400"/>
              <a:buFont typeface="Arial"/>
              <a:buChar char="•"/>
            </a:pPr>
            <a:r>
              <a:rPr lang="en-GB" dirty="0">
                <a:solidFill>
                  <a:schemeClr val="dk1"/>
                </a:solidFill>
                <a:latin typeface="Tahoma"/>
                <a:ea typeface="Tahoma"/>
                <a:cs typeface="Tahoma"/>
                <a:sym typeface="Tahoma"/>
              </a:rPr>
              <a:t>Increased use of broad-spectrum antibiotics</a:t>
            </a:r>
            <a:endParaRPr dirty="0"/>
          </a:p>
          <a:p>
            <a:pPr>
              <a:lnSpc>
                <a:spcPct val="108333"/>
              </a:lnSpc>
              <a:spcBef>
                <a:spcPts val="900"/>
              </a:spcBef>
              <a:spcAft>
                <a:spcPts val="0"/>
              </a:spcAft>
            </a:pPr>
            <a:endParaRPr dirty="0">
              <a:solidFill>
                <a:schemeClr val="dk1"/>
              </a:solidFill>
              <a:latin typeface="Tahoma"/>
              <a:ea typeface="Tahoma"/>
              <a:cs typeface="Tahoma"/>
              <a:sym typeface="Tahoma"/>
            </a:endParaRPr>
          </a:p>
          <a:p>
            <a:pPr>
              <a:lnSpc>
                <a:spcPct val="108333"/>
              </a:lnSpc>
              <a:spcBef>
                <a:spcPts val="900"/>
              </a:spcBef>
              <a:spcAft>
                <a:spcPts val="0"/>
              </a:spcAft>
            </a:pPr>
            <a:endParaRPr dirty="0">
              <a:solidFill>
                <a:schemeClr val="dk1"/>
              </a:solidFill>
              <a:latin typeface="Tahoma"/>
              <a:ea typeface="Tahoma"/>
              <a:cs typeface="Tahoma"/>
              <a:sym typeface="Tahoma"/>
            </a:endParaRPr>
          </a:p>
        </p:txBody>
      </p:sp>
      <p:sp>
        <p:nvSpPr>
          <p:cNvPr id="86" name="Shape 86"/>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6</a:t>
            </a:fld>
            <a:endParaRPr sz="1200">
              <a:solidFill>
                <a:schemeClr val="lt1"/>
              </a:solidFill>
              <a:latin typeface="Tahoma"/>
              <a:ea typeface="Tahoma"/>
              <a:cs typeface="Tahoma"/>
              <a:sym typeface="Tahoma"/>
            </a:endParaRPr>
          </a:p>
        </p:txBody>
      </p:sp>
      <p:sp>
        <p:nvSpPr>
          <p:cNvPr id="87" name="Shape 87"/>
          <p:cNvSpPr txBox="1"/>
          <p:nvPr/>
        </p:nvSpPr>
        <p:spPr>
          <a:xfrm>
            <a:off x="1524000" y="6460968"/>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dirty="0">
                <a:solidFill>
                  <a:schemeClr val="lt1"/>
                </a:solidFill>
                <a:latin typeface="Tahoma"/>
                <a:ea typeface="Tahoma"/>
                <a:cs typeface="Tahoma"/>
                <a:sym typeface="Tahoma"/>
              </a:rPr>
              <a:t>Source:</a:t>
            </a:r>
            <a:r>
              <a:rPr lang="en-GB" sz="1100" dirty="0">
                <a:solidFill>
                  <a:schemeClr val="lt1"/>
                </a:solidFill>
                <a:latin typeface="Tahoma"/>
                <a:ea typeface="Tahoma"/>
                <a:cs typeface="Tahoma"/>
                <a:sym typeface="Tahoma"/>
              </a:rPr>
              <a:t> Weissman J, Besser RE. Promoting appropriate antibiotic use for </a:t>
            </a:r>
            <a:r>
              <a:rPr lang="en-GB" sz="1100" dirty="0" err="1">
                <a:solidFill>
                  <a:schemeClr val="lt1"/>
                </a:solidFill>
                <a:latin typeface="Tahoma"/>
                <a:ea typeface="Tahoma"/>
                <a:cs typeface="Tahoma"/>
                <a:sym typeface="Tahoma"/>
              </a:rPr>
              <a:t>pediatric</a:t>
            </a:r>
            <a:r>
              <a:rPr lang="en-GB" sz="1100" dirty="0">
                <a:solidFill>
                  <a:schemeClr val="lt1"/>
                </a:solidFill>
                <a:latin typeface="Tahoma"/>
                <a:ea typeface="Tahoma"/>
                <a:cs typeface="Tahoma"/>
                <a:sym typeface="Tahoma"/>
              </a:rPr>
              <a:t> patients: a social ecological framework. </a:t>
            </a:r>
            <a:r>
              <a:rPr lang="en-GB" sz="1100" dirty="0" err="1">
                <a:solidFill>
                  <a:schemeClr val="lt1"/>
                </a:solidFill>
                <a:latin typeface="Tahoma"/>
                <a:ea typeface="Tahoma"/>
                <a:cs typeface="Tahoma"/>
                <a:sym typeface="Tahoma"/>
              </a:rPr>
              <a:t>Semin</a:t>
            </a:r>
            <a:r>
              <a:rPr lang="en-GB" sz="1100" dirty="0">
                <a:solidFill>
                  <a:schemeClr val="lt1"/>
                </a:solidFill>
                <a:latin typeface="Tahoma"/>
                <a:ea typeface="Tahoma"/>
                <a:cs typeface="Tahoma"/>
                <a:sym typeface="Tahoma"/>
              </a:rPr>
              <a:t> </a:t>
            </a:r>
            <a:r>
              <a:rPr lang="en-GB" sz="1100" dirty="0" err="1">
                <a:solidFill>
                  <a:schemeClr val="lt1"/>
                </a:solidFill>
                <a:latin typeface="Tahoma"/>
                <a:ea typeface="Tahoma"/>
                <a:cs typeface="Tahoma"/>
                <a:sym typeface="Tahoma"/>
              </a:rPr>
              <a:t>Pediatr</a:t>
            </a:r>
            <a:r>
              <a:rPr lang="en-GB" sz="1100" dirty="0">
                <a:solidFill>
                  <a:schemeClr val="lt1"/>
                </a:solidFill>
                <a:latin typeface="Tahoma"/>
                <a:ea typeface="Tahoma"/>
                <a:cs typeface="Tahoma"/>
                <a:sym typeface="Tahoma"/>
              </a:rPr>
              <a:t> Infect Dis. 2004 Jan;15(1):41-51.</a:t>
            </a:r>
            <a:endParaRPr sz="1100" dirty="0">
              <a:solidFill>
                <a:schemeClr val="lt1"/>
              </a:solidFill>
              <a:latin typeface="Tahoma"/>
              <a:ea typeface="Tahoma"/>
              <a:cs typeface="Tahoma"/>
              <a:sym typeface="Tahoma"/>
            </a:endParaRPr>
          </a:p>
        </p:txBody>
      </p:sp>
      <p:pic>
        <p:nvPicPr>
          <p:cNvPr id="88" name="Shape 88"/>
          <p:cNvPicPr preferRelativeResize="0"/>
          <p:nvPr/>
        </p:nvPicPr>
        <p:blipFill rotWithShape="1">
          <a:blip r:embed="rId3">
            <a:alphaModFix/>
          </a:blip>
          <a:srcRect/>
          <a:stretch/>
        </p:blipFill>
        <p:spPr>
          <a:xfrm>
            <a:off x="2076615" y="3660775"/>
            <a:ext cx="4229100" cy="2390775"/>
          </a:xfrm>
          <a:prstGeom prst="rect">
            <a:avLst/>
          </a:prstGeom>
          <a:noFill/>
          <a:ln>
            <a:noFill/>
          </a:ln>
        </p:spPr>
      </p:pic>
      <p:pic>
        <p:nvPicPr>
          <p:cNvPr id="89" name="Shape 89" descr="C:\Users\serosa\AppData\Local\Microsoft\Windows\Temporary Internet Files\Content.IE5\2ZRN85JG\MP900439333[1].jpg"/>
          <p:cNvPicPr preferRelativeResize="0"/>
          <p:nvPr/>
        </p:nvPicPr>
        <p:blipFill rotWithShape="1">
          <a:blip r:embed="rId4">
            <a:alphaModFix/>
          </a:blip>
          <a:srcRect/>
          <a:stretch/>
        </p:blipFill>
        <p:spPr>
          <a:xfrm>
            <a:off x="7650200" y="223886"/>
            <a:ext cx="1488546" cy="2101827"/>
          </a:xfrm>
          <a:prstGeom prst="rect">
            <a:avLst/>
          </a:prstGeom>
          <a:noFill/>
          <a:ln>
            <a:noFill/>
          </a:ln>
        </p:spPr>
      </p:pic>
      <p:pic>
        <p:nvPicPr>
          <p:cNvPr id="90" name="Shape 90"/>
          <p:cNvPicPr preferRelativeResize="0"/>
          <p:nvPr/>
        </p:nvPicPr>
        <p:blipFill rotWithShape="1">
          <a:blip r:embed="rId5">
            <a:alphaModFix/>
          </a:blip>
          <a:srcRect/>
          <a:stretch/>
        </p:blipFill>
        <p:spPr>
          <a:xfrm>
            <a:off x="6858330" y="3660775"/>
            <a:ext cx="3247696" cy="2647217"/>
          </a:xfrm>
          <a:prstGeom prst="rect">
            <a:avLst/>
          </a:prstGeom>
          <a:noFill/>
          <a:ln>
            <a:noFill/>
          </a:ln>
        </p:spPr>
      </p:pic>
      <p:sp>
        <p:nvSpPr>
          <p:cNvPr id="3" name="Titel 2">
            <a:extLst>
              <a:ext uri="{FF2B5EF4-FFF2-40B4-BE49-F238E27FC236}">
                <a16:creationId xmlns:a16="http://schemas.microsoft.com/office/drawing/2014/main" id="{A50B0380-48E0-AE47-86D4-611A1332B8F7}"/>
              </a:ext>
            </a:extLst>
          </p:cNvPr>
          <p:cNvSpPr>
            <a:spLocks noGrp="1"/>
          </p:cNvSpPr>
          <p:nvPr>
            <p:ph type="title"/>
          </p:nvPr>
        </p:nvSpPr>
        <p:spPr/>
        <p:txBody>
          <a:bodyPr/>
          <a:lstStyle/>
          <a:p>
            <a:r>
              <a:rPr lang="nl-NL" dirty="0"/>
              <a:t>Case scenario (1)</a:t>
            </a:r>
          </a:p>
        </p:txBody>
      </p:sp>
    </p:spTree>
    <p:extLst>
      <p:ext uri="{BB962C8B-B14F-4D97-AF65-F5344CB8AC3E}">
        <p14:creationId xmlns:p14="http://schemas.microsoft.com/office/powerpoint/2010/main" val="1460237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3" name="Titel 2">
            <a:extLst>
              <a:ext uri="{FF2B5EF4-FFF2-40B4-BE49-F238E27FC236}">
                <a16:creationId xmlns:a16="http://schemas.microsoft.com/office/drawing/2014/main" id="{B5C6FBD7-78B1-BF41-8190-F953B3FF1A34}"/>
              </a:ext>
            </a:extLst>
          </p:cNvPr>
          <p:cNvSpPr>
            <a:spLocks noGrp="1"/>
          </p:cNvSpPr>
          <p:nvPr>
            <p:ph type="title"/>
          </p:nvPr>
        </p:nvSpPr>
        <p:spPr/>
        <p:txBody>
          <a:bodyPr/>
          <a:lstStyle/>
          <a:p>
            <a:r>
              <a:rPr lang="nl-NL" dirty="0"/>
              <a:t>Case scenario (2)</a:t>
            </a:r>
          </a:p>
        </p:txBody>
      </p:sp>
      <p:sp>
        <p:nvSpPr>
          <p:cNvPr id="97" name="Shape 97"/>
          <p:cNvSpPr txBox="1">
            <a:spLocks noGrp="1"/>
          </p:cNvSpPr>
          <p:nvPr>
            <p:ph type="sldNum" sz="quarter" idx="10"/>
          </p:nvPr>
        </p:nvSpPr>
        <p:spPr>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7</a:t>
            </a:fld>
            <a:endParaRPr sz="1200">
              <a:solidFill>
                <a:schemeClr val="lt1"/>
              </a:solidFill>
              <a:latin typeface="Tahoma"/>
              <a:ea typeface="Tahoma"/>
              <a:cs typeface="Tahoma"/>
              <a:sym typeface="Tahoma"/>
            </a:endParaRPr>
          </a:p>
        </p:txBody>
      </p:sp>
      <p:sp>
        <p:nvSpPr>
          <p:cNvPr id="96" name="Shape 96"/>
          <p:cNvSpPr txBox="1">
            <a:spLocks noGrp="1"/>
          </p:cNvSpPr>
          <p:nvPr>
            <p:ph type="body" idx="4294967295"/>
          </p:nvPr>
        </p:nvSpPr>
        <p:spPr>
          <a:xfrm>
            <a:off x="3665538" y="982663"/>
            <a:ext cx="8526462" cy="5259387"/>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b="1">
                <a:solidFill>
                  <a:schemeClr val="dk1"/>
                </a:solidFill>
                <a:latin typeface="Tahoma"/>
                <a:ea typeface="Tahoma"/>
                <a:cs typeface="Tahoma"/>
                <a:sym typeface="Tahoma"/>
              </a:rPr>
              <a:t>Leading partner:</a:t>
            </a:r>
            <a:r>
              <a:rPr lang="en-GB">
                <a:solidFill>
                  <a:schemeClr val="dk1"/>
                </a:solidFill>
                <a:latin typeface="Tahoma"/>
                <a:ea typeface="Tahoma"/>
                <a:cs typeface="Tahoma"/>
                <a:sym typeface="Tahoma"/>
              </a:rPr>
              <a:t> CDC</a:t>
            </a:r>
            <a:endParaRPr/>
          </a:p>
          <a:p>
            <a:pPr>
              <a:lnSpc>
                <a:spcPct val="108333"/>
              </a:lnSpc>
              <a:spcBef>
                <a:spcPts val="900"/>
              </a:spcBef>
              <a:spcAft>
                <a:spcPts val="0"/>
              </a:spcAft>
            </a:pPr>
            <a:r>
              <a:rPr lang="en-GB" b="1">
                <a:solidFill>
                  <a:schemeClr val="dk1"/>
                </a:solidFill>
                <a:latin typeface="Tahoma"/>
                <a:ea typeface="Tahoma"/>
                <a:cs typeface="Tahoma"/>
                <a:sym typeface="Tahoma"/>
              </a:rPr>
              <a:t>Approach:</a:t>
            </a:r>
            <a:r>
              <a:rPr lang="en-GB">
                <a:solidFill>
                  <a:schemeClr val="dk1"/>
                </a:solidFill>
                <a:latin typeface="Tahoma"/>
                <a:ea typeface="Tahoma"/>
                <a:cs typeface="Tahoma"/>
                <a:sym typeface="Tahoma"/>
              </a:rPr>
              <a:t> Socio-ecological framework</a:t>
            </a:r>
            <a:endParaRPr/>
          </a:p>
          <a:p>
            <a:pPr>
              <a:lnSpc>
                <a:spcPct val="108333"/>
              </a:lnSpc>
              <a:spcBef>
                <a:spcPts val="900"/>
              </a:spcBef>
              <a:spcAft>
                <a:spcPts val="0"/>
              </a:spcAft>
            </a:pPr>
            <a:endParaRPr>
              <a:solidFill>
                <a:schemeClr val="dk1"/>
              </a:solidFill>
              <a:latin typeface="Tahoma"/>
              <a:ea typeface="Tahoma"/>
              <a:cs typeface="Tahoma"/>
              <a:sym typeface="Tahoma"/>
            </a:endParaRPr>
          </a:p>
          <a:p>
            <a:pPr>
              <a:lnSpc>
                <a:spcPct val="108333"/>
              </a:lnSpc>
              <a:spcBef>
                <a:spcPts val="900"/>
              </a:spcBef>
              <a:spcAft>
                <a:spcPts val="0"/>
              </a:spcAft>
            </a:pPr>
            <a:endParaRPr>
              <a:solidFill>
                <a:schemeClr val="dk1"/>
              </a:solidFill>
              <a:latin typeface="Tahoma"/>
              <a:ea typeface="Tahoma"/>
              <a:cs typeface="Tahoma"/>
              <a:sym typeface="Tahoma"/>
            </a:endParaRPr>
          </a:p>
        </p:txBody>
      </p:sp>
      <p:sp>
        <p:nvSpPr>
          <p:cNvPr id="98" name="Shape 98"/>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a:p>
        </p:txBody>
      </p:sp>
      <p:grpSp>
        <p:nvGrpSpPr>
          <p:cNvPr id="99" name="Shape 99"/>
          <p:cNvGrpSpPr/>
          <p:nvPr/>
        </p:nvGrpSpPr>
        <p:grpSpPr>
          <a:xfrm>
            <a:off x="2505218" y="2137316"/>
            <a:ext cx="7516388" cy="3992160"/>
            <a:chOff x="0" y="264972"/>
            <a:chExt cx="7516388" cy="3992160"/>
          </a:xfrm>
        </p:grpSpPr>
        <p:sp>
          <p:nvSpPr>
            <p:cNvPr id="100" name="Shape 100"/>
            <p:cNvSpPr/>
            <p:nvPr/>
          </p:nvSpPr>
          <p:spPr>
            <a:xfrm>
              <a:off x="47678" y="264972"/>
              <a:ext cx="7468710" cy="3992160"/>
            </a:xfrm>
            <a:prstGeom prst="ellipse">
              <a:avLst/>
            </a:prstGeom>
            <a:solidFill>
              <a:srgbClr val="24246F"/>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01" name="Shape 101"/>
            <p:cNvSpPr txBox="1"/>
            <p:nvPr/>
          </p:nvSpPr>
          <p:spPr>
            <a:xfrm>
              <a:off x="2737908" y="464580"/>
              <a:ext cx="2088251" cy="598824"/>
            </a:xfrm>
            <a:prstGeom prst="rect">
              <a:avLst/>
            </a:prstGeom>
            <a:noFill/>
            <a:ln>
              <a:noFill/>
            </a:ln>
          </p:spPr>
          <p:txBody>
            <a:bodyPr spcFirstLastPara="1" wrap="square" lIns="170675" tIns="170675" rIns="170675" bIns="170675" anchor="ctr" anchorCtr="0">
              <a:noAutofit/>
            </a:bodyPr>
            <a:lstStyle/>
            <a:p>
              <a:pPr marL="539750" algn="r">
                <a:spcBef>
                  <a:spcPts val="0"/>
                </a:spcBef>
                <a:spcAft>
                  <a:spcPts val="0"/>
                </a:spcAft>
              </a:pPr>
              <a:r>
                <a:rPr lang="en-GB" sz="2400">
                  <a:solidFill>
                    <a:schemeClr val="lt1"/>
                  </a:solidFill>
                  <a:latin typeface="Tahoma"/>
                  <a:ea typeface="Tahoma"/>
                  <a:cs typeface="Tahoma"/>
                  <a:sym typeface="Tahoma"/>
                </a:rPr>
                <a:t>Policy</a:t>
              </a:r>
              <a:endParaRPr sz="2400">
                <a:solidFill>
                  <a:schemeClr val="lt1"/>
                </a:solidFill>
                <a:latin typeface="Tahoma"/>
                <a:ea typeface="Tahoma"/>
                <a:cs typeface="Tahoma"/>
                <a:sym typeface="Tahoma"/>
              </a:endParaRPr>
            </a:p>
          </p:txBody>
        </p:sp>
        <p:sp>
          <p:nvSpPr>
            <p:cNvPr id="102" name="Shape 102"/>
            <p:cNvSpPr/>
            <p:nvPr/>
          </p:nvSpPr>
          <p:spPr>
            <a:xfrm>
              <a:off x="0" y="1175150"/>
              <a:ext cx="7273282" cy="2420918"/>
            </a:xfrm>
            <a:prstGeom prst="ellipse">
              <a:avLst/>
            </a:prstGeom>
            <a:solidFill>
              <a:srgbClr val="6363B5"/>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03" name="Shape 103"/>
            <p:cNvSpPr txBox="1"/>
            <p:nvPr/>
          </p:nvSpPr>
          <p:spPr>
            <a:xfrm>
              <a:off x="2365635" y="1320405"/>
              <a:ext cx="2542012" cy="435765"/>
            </a:xfrm>
            <a:prstGeom prst="rect">
              <a:avLst/>
            </a:prstGeom>
            <a:noFill/>
            <a:ln>
              <a:noFill/>
            </a:ln>
          </p:spPr>
          <p:txBody>
            <a:bodyPr spcFirstLastPara="1" wrap="square" lIns="128000" tIns="128000" rIns="128000" bIns="128000" anchor="ctr" anchorCtr="0">
              <a:noAutofit/>
            </a:bodyPr>
            <a:lstStyle/>
            <a:p>
              <a:pPr algn="r">
                <a:spcBef>
                  <a:spcPts val="0"/>
                </a:spcBef>
                <a:spcAft>
                  <a:spcPts val="0"/>
                </a:spcAft>
              </a:pPr>
              <a:endParaRPr sz="1800">
                <a:solidFill>
                  <a:schemeClr val="lt1"/>
                </a:solidFill>
                <a:latin typeface="Tahoma"/>
                <a:ea typeface="Tahoma"/>
                <a:cs typeface="Tahoma"/>
                <a:sym typeface="Tahoma"/>
              </a:endParaRPr>
            </a:p>
            <a:p>
              <a:pPr algn="r">
                <a:spcBef>
                  <a:spcPts val="630"/>
                </a:spcBef>
                <a:spcAft>
                  <a:spcPts val="0"/>
                </a:spcAft>
              </a:pPr>
              <a:r>
                <a:rPr lang="en-GB" sz="2400">
                  <a:solidFill>
                    <a:schemeClr val="lt1"/>
                  </a:solidFill>
                  <a:latin typeface="Tahoma"/>
                  <a:ea typeface="Tahoma"/>
                  <a:cs typeface="Tahoma"/>
                  <a:sym typeface="Tahoma"/>
                </a:rPr>
                <a:t>Organisational</a:t>
              </a:r>
              <a:r>
                <a:rPr lang="en-GB" sz="2800">
                  <a:solidFill>
                    <a:schemeClr val="lt1"/>
                  </a:solidFill>
                  <a:latin typeface="Tahoma"/>
                  <a:ea typeface="Tahoma"/>
                  <a:cs typeface="Tahoma"/>
                  <a:sym typeface="Tahoma"/>
                </a:rPr>
                <a:t> </a:t>
              </a:r>
              <a:endParaRPr/>
            </a:p>
            <a:p>
              <a:pPr algn="r">
                <a:spcBef>
                  <a:spcPts val="980"/>
                </a:spcBef>
                <a:spcAft>
                  <a:spcPts val="0"/>
                </a:spcAft>
              </a:pPr>
              <a:endParaRPr sz="2800">
                <a:solidFill>
                  <a:schemeClr val="lt1"/>
                </a:solidFill>
                <a:latin typeface="Tahoma"/>
                <a:ea typeface="Tahoma"/>
                <a:cs typeface="Tahoma"/>
                <a:sym typeface="Tahoma"/>
              </a:endParaRPr>
            </a:p>
          </p:txBody>
        </p:sp>
        <p:sp>
          <p:nvSpPr>
            <p:cNvPr id="104" name="Shape 104"/>
            <p:cNvSpPr/>
            <p:nvPr/>
          </p:nvSpPr>
          <p:spPr>
            <a:xfrm>
              <a:off x="0" y="1788560"/>
              <a:ext cx="5980765" cy="1060913"/>
            </a:xfrm>
            <a:prstGeom prst="ellipse">
              <a:avLst/>
            </a:prstGeom>
            <a:solidFill>
              <a:srgbClr val="C6C6D8"/>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05" name="Shape 105"/>
            <p:cNvSpPr txBox="1"/>
            <p:nvPr/>
          </p:nvSpPr>
          <p:spPr>
            <a:xfrm>
              <a:off x="1596864" y="1868129"/>
              <a:ext cx="2787036" cy="238705"/>
            </a:xfrm>
            <a:prstGeom prst="rect">
              <a:avLst/>
            </a:prstGeom>
            <a:noFill/>
            <a:ln>
              <a:noFill/>
            </a:ln>
          </p:spPr>
          <p:txBody>
            <a:bodyPr spcFirstLastPara="1" wrap="square" lIns="170675" tIns="170675" rIns="170675" bIns="170675" anchor="ctr" anchorCtr="0">
              <a:noAutofit/>
            </a:bodyPr>
            <a:lstStyle/>
            <a:p>
              <a:pPr algn="r">
                <a:spcBef>
                  <a:spcPts val="0"/>
                </a:spcBef>
                <a:spcAft>
                  <a:spcPts val="0"/>
                </a:spcAft>
              </a:pPr>
              <a:r>
                <a:rPr lang="en-GB" sz="2400">
                  <a:solidFill>
                    <a:schemeClr val="dk1"/>
                  </a:solidFill>
                  <a:latin typeface="Tahoma"/>
                  <a:ea typeface="Tahoma"/>
                  <a:cs typeface="Tahoma"/>
                  <a:sym typeface="Tahoma"/>
                </a:rPr>
                <a:t>Interpersonal</a:t>
              </a:r>
              <a:endParaRPr sz="2400">
                <a:solidFill>
                  <a:schemeClr val="dk1"/>
                </a:solidFill>
                <a:latin typeface="Tahoma"/>
                <a:ea typeface="Tahoma"/>
                <a:cs typeface="Tahoma"/>
                <a:sym typeface="Tahoma"/>
              </a:endParaRPr>
            </a:p>
          </p:txBody>
        </p:sp>
        <p:sp>
          <p:nvSpPr>
            <p:cNvPr id="106" name="Shape 106"/>
            <p:cNvSpPr/>
            <p:nvPr/>
          </p:nvSpPr>
          <p:spPr>
            <a:xfrm>
              <a:off x="27094" y="2016081"/>
              <a:ext cx="2485675" cy="600065"/>
            </a:xfrm>
            <a:prstGeom prst="ellipse">
              <a:avLst/>
            </a:prstGeom>
            <a:solidFill>
              <a:srgbClr val="6363B5"/>
            </a:solidFill>
            <a:ln w="38100" cap="flat" cmpd="sng">
              <a:solidFill>
                <a:schemeClr val="lt1"/>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07" name="Shape 107"/>
            <p:cNvSpPr txBox="1"/>
            <p:nvPr/>
          </p:nvSpPr>
          <p:spPr>
            <a:xfrm>
              <a:off x="391112" y="2166097"/>
              <a:ext cx="1757637" cy="300032"/>
            </a:xfrm>
            <a:prstGeom prst="rect">
              <a:avLst/>
            </a:prstGeom>
            <a:noFill/>
            <a:ln>
              <a:noFill/>
            </a:ln>
          </p:spPr>
          <p:txBody>
            <a:bodyPr spcFirstLastPara="1" wrap="square" lIns="128000" tIns="128000" rIns="128000" bIns="128000" anchor="ctr" anchorCtr="0">
              <a:noAutofit/>
            </a:bodyPr>
            <a:lstStyle/>
            <a:p>
              <a:pPr algn="ctr">
                <a:spcBef>
                  <a:spcPts val="0"/>
                </a:spcBef>
                <a:spcAft>
                  <a:spcPts val="0"/>
                </a:spcAft>
              </a:pPr>
              <a:r>
                <a:rPr lang="en-GB" sz="1800">
                  <a:solidFill>
                    <a:schemeClr val="lt1"/>
                  </a:solidFill>
                  <a:latin typeface="Tahoma"/>
                  <a:ea typeface="Tahoma"/>
                  <a:cs typeface="Tahoma"/>
                  <a:sym typeface="Tahoma"/>
                </a:rPr>
                <a:t>Individual</a:t>
              </a:r>
              <a:endParaRPr sz="1800">
                <a:solidFill>
                  <a:schemeClr val="lt1"/>
                </a:solidFill>
                <a:latin typeface="Tahoma"/>
                <a:ea typeface="Tahoma"/>
                <a:cs typeface="Tahoma"/>
                <a:sym typeface="Tahoma"/>
              </a:endParaRPr>
            </a:p>
          </p:txBody>
        </p:sp>
      </p:grpSp>
    </p:spTree>
    <p:extLst>
      <p:ext uri="{BB962C8B-B14F-4D97-AF65-F5344CB8AC3E}">
        <p14:creationId xmlns:p14="http://schemas.microsoft.com/office/powerpoint/2010/main" val="69207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5" name="Titel 4">
            <a:extLst>
              <a:ext uri="{FF2B5EF4-FFF2-40B4-BE49-F238E27FC236}">
                <a16:creationId xmlns:a16="http://schemas.microsoft.com/office/drawing/2014/main" id="{9CD5D09B-1B6F-C943-A75C-057AB71C47FC}"/>
              </a:ext>
            </a:extLst>
          </p:cNvPr>
          <p:cNvSpPr>
            <a:spLocks noGrp="1"/>
          </p:cNvSpPr>
          <p:nvPr>
            <p:ph type="title"/>
          </p:nvPr>
        </p:nvSpPr>
        <p:spPr/>
        <p:txBody>
          <a:bodyPr/>
          <a:lstStyle/>
          <a:p>
            <a:r>
              <a:rPr lang="nl-NL" dirty="0" err="1"/>
              <a:t>Individual</a:t>
            </a:r>
            <a:r>
              <a:rPr lang="nl-NL" dirty="0"/>
              <a:t> factors</a:t>
            </a:r>
          </a:p>
        </p:txBody>
      </p:sp>
      <p:sp>
        <p:nvSpPr>
          <p:cNvPr id="114" name="Shape 114"/>
          <p:cNvSpPr txBox="1">
            <a:spLocks noGrp="1"/>
          </p:cNvSpPr>
          <p:nvPr>
            <p:ph type="body" idx="1"/>
          </p:nvPr>
        </p:nvSpPr>
        <p:spPr>
          <a:prstGeom prst="rect">
            <a:avLst/>
          </a:prstGeom>
          <a:noFill/>
          <a:ln>
            <a:noFill/>
          </a:ln>
        </p:spPr>
        <p:txBody>
          <a:bodyPr spcFirstLastPara="1" vert="horz" wrap="square" lIns="91425" tIns="0" rIns="0" bIns="0" numCol="1" anchor="b" anchorCtr="0" compatLnSpc="1">
            <a:prstTxWarp prst="textNoShape">
              <a:avLst/>
            </a:prstTxWarp>
            <a:noAutofit/>
          </a:bodyPr>
          <a:lstStyle/>
          <a:p>
            <a:pPr marL="0" indent="0">
              <a:spcBef>
                <a:spcPts val="0"/>
              </a:spcBef>
              <a:buClr>
                <a:schemeClr val="dk1"/>
              </a:buClr>
            </a:pPr>
            <a:r>
              <a:rPr lang="en-GB">
                <a:solidFill>
                  <a:schemeClr val="dk1"/>
                </a:solidFill>
              </a:rPr>
              <a:t>Patients/parents</a:t>
            </a:r>
            <a:endParaRPr>
              <a:solidFill>
                <a:schemeClr val="dk1"/>
              </a:solidFill>
            </a:endParaRPr>
          </a:p>
        </p:txBody>
      </p:sp>
      <p:sp>
        <p:nvSpPr>
          <p:cNvPr id="115" name="Shape 115"/>
          <p:cNvSpPr txBox="1">
            <a:spLocks noGrp="1"/>
          </p:cNvSpPr>
          <p:nvPr>
            <p:ph type="body" idx="2"/>
          </p:nvPr>
        </p:nvSpPr>
        <p:spPr>
          <a:prstGeom prst="rect">
            <a:avLst/>
          </a:prstGeom>
          <a:noFill/>
          <a:ln>
            <a:noFill/>
          </a:ln>
        </p:spPr>
        <p:txBody>
          <a:bodyPr spcFirstLastPara="1" vert="horz" wrap="square" lIns="91425" tIns="0" rIns="0" bIns="0" numCol="1" anchor="b" anchorCtr="0" compatLnSpc="1">
            <a:prstTxWarp prst="textNoShape">
              <a:avLst/>
            </a:prstTxWarp>
            <a:noAutofit/>
          </a:bodyPr>
          <a:lstStyle/>
          <a:p>
            <a:pPr marL="0" indent="0">
              <a:spcBef>
                <a:spcPts val="0"/>
              </a:spcBef>
              <a:buClr>
                <a:schemeClr val="dk1"/>
              </a:buClr>
            </a:pPr>
            <a:r>
              <a:rPr lang="en-GB">
                <a:solidFill>
                  <a:schemeClr val="dk1"/>
                </a:solidFill>
              </a:rPr>
              <a:t>Providers</a:t>
            </a:r>
            <a:endParaRPr>
              <a:solidFill>
                <a:schemeClr val="dk1"/>
              </a:solidFill>
            </a:endParaRPr>
          </a:p>
        </p:txBody>
      </p:sp>
      <p:sp>
        <p:nvSpPr>
          <p:cNvPr id="118" name="Shape 118"/>
          <p:cNvSpPr txBox="1">
            <a:spLocks noGrp="1"/>
          </p:cNvSpPr>
          <p:nvPr>
            <p:ph type="sldNum" idx="12"/>
          </p:nvPr>
        </p:nvSpPr>
        <p:spPr>
          <a:prstGeom prst="rect">
            <a:avLst/>
          </a:prstGeom>
          <a:noFill/>
          <a:ln>
            <a:noFill/>
          </a:ln>
        </p:spPr>
        <p:txBody>
          <a:bodyPr spcFirstLastPara="1" vert="horz" wrap="square" lIns="0" tIns="0" rIns="0" bIns="0" rtlCol="0" anchor="t" anchorCtr="0">
            <a:noAutofit/>
          </a:bodyPr>
          <a:lstStyle/>
          <a:p>
            <a:fld id="{00000000-1234-1234-1234-123412341234}" type="slidenum">
              <a:rPr lang="en-GB"/>
              <a:pPr/>
              <a:t>8</a:t>
            </a:fld>
            <a:endParaRPr/>
          </a:p>
        </p:txBody>
      </p:sp>
      <p:sp>
        <p:nvSpPr>
          <p:cNvPr id="116" name="Shape 116"/>
          <p:cNvSpPr txBox="1">
            <a:spLocks noGrp="1"/>
          </p:cNvSpPr>
          <p:nvPr>
            <p:ph type="body" idx="3"/>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marL="342900" indent="-342900">
              <a:lnSpc>
                <a:spcPct val="100000"/>
              </a:lnSpc>
              <a:spcBef>
                <a:spcPts val="0"/>
              </a:spcBef>
              <a:buClr>
                <a:srgbClr val="69AE23"/>
              </a:buClr>
              <a:buSzPts val="2640"/>
              <a:buFont typeface="Arial"/>
              <a:buChar char="•"/>
            </a:pPr>
            <a:r>
              <a:rPr lang="en-GB"/>
              <a:t>Knowledge, beliefs and attitudes towards antibiotic use</a:t>
            </a:r>
            <a:endParaRPr/>
          </a:p>
          <a:p>
            <a:pPr marL="342900" indent="-342900">
              <a:lnSpc>
                <a:spcPct val="150000"/>
              </a:lnSpc>
              <a:spcBef>
                <a:spcPts val="900"/>
              </a:spcBef>
              <a:buClr>
                <a:srgbClr val="69AE23"/>
              </a:buClr>
              <a:buSzPts val="2640"/>
              <a:buFont typeface="Arial"/>
              <a:buChar char="•"/>
            </a:pPr>
            <a:r>
              <a:rPr lang="en-GB"/>
              <a:t>Expectations</a:t>
            </a:r>
            <a:endParaRPr/>
          </a:p>
          <a:p>
            <a:pPr marL="342900" indent="-342900">
              <a:lnSpc>
                <a:spcPct val="150000"/>
              </a:lnSpc>
              <a:spcBef>
                <a:spcPts val="900"/>
              </a:spcBef>
              <a:buClr>
                <a:srgbClr val="69AE23"/>
              </a:buClr>
              <a:buSzPts val="2640"/>
              <a:buFont typeface="Arial"/>
              <a:buChar char="•"/>
            </a:pPr>
            <a:r>
              <a:rPr lang="en-GB"/>
              <a:t>Communication skills</a:t>
            </a:r>
            <a:endParaRPr/>
          </a:p>
          <a:p>
            <a:pPr marL="342900" indent="-190500">
              <a:lnSpc>
                <a:spcPct val="150000"/>
              </a:lnSpc>
              <a:spcBef>
                <a:spcPts val="900"/>
              </a:spcBef>
              <a:buClr>
                <a:schemeClr val="dk1"/>
              </a:buClr>
              <a:buSzPts val="2400"/>
            </a:pPr>
            <a:endParaRPr/>
          </a:p>
          <a:p>
            <a:pPr marL="342900" indent="-190500">
              <a:lnSpc>
                <a:spcPct val="150000"/>
              </a:lnSpc>
              <a:spcBef>
                <a:spcPts val="900"/>
              </a:spcBef>
              <a:buClr>
                <a:schemeClr val="dk1"/>
              </a:buClr>
              <a:buSzPts val="2400"/>
            </a:pPr>
            <a:endParaRPr/>
          </a:p>
          <a:p>
            <a:pPr marL="342900" indent="-190500">
              <a:lnSpc>
                <a:spcPct val="150000"/>
              </a:lnSpc>
              <a:spcBef>
                <a:spcPts val="900"/>
              </a:spcBef>
              <a:buClr>
                <a:schemeClr val="dk1"/>
              </a:buClr>
              <a:buSzPts val="2400"/>
            </a:pPr>
            <a:endParaRPr/>
          </a:p>
          <a:p>
            <a:pPr marL="0" indent="0">
              <a:spcBef>
                <a:spcPts val="900"/>
              </a:spcBef>
              <a:buClr>
                <a:schemeClr val="dk1"/>
              </a:buClr>
              <a:buSzPts val="2400"/>
            </a:pPr>
            <a:endParaRPr/>
          </a:p>
        </p:txBody>
      </p:sp>
      <p:sp>
        <p:nvSpPr>
          <p:cNvPr id="117" name="Shape 117"/>
          <p:cNvSpPr txBox="1">
            <a:spLocks noGrp="1"/>
          </p:cNvSpPr>
          <p:nvPr>
            <p:ph type="body" idx="4"/>
          </p:nvPr>
        </p:nvSpPr>
        <p:spPr>
          <a:prstGeom prst="rect">
            <a:avLst/>
          </a:prstGeom>
          <a:noFill/>
          <a:ln>
            <a:noFill/>
          </a:ln>
        </p:spPr>
        <p:txBody>
          <a:bodyPr spcFirstLastPara="1" vert="horz" wrap="square" lIns="0" tIns="0" rIns="0" bIns="0" numCol="1" anchor="t" anchorCtr="0" compatLnSpc="1">
            <a:prstTxWarp prst="textNoShape">
              <a:avLst/>
            </a:prstTxWarp>
            <a:noAutofit/>
          </a:bodyPr>
          <a:lstStyle/>
          <a:p>
            <a:pPr marL="342900" indent="-342900">
              <a:lnSpc>
                <a:spcPct val="100000"/>
              </a:lnSpc>
              <a:spcBef>
                <a:spcPts val="0"/>
              </a:spcBef>
              <a:buClr>
                <a:srgbClr val="69AE23"/>
              </a:buClr>
              <a:buSzPts val="2640"/>
              <a:buFont typeface="Arial"/>
              <a:buChar char="•"/>
            </a:pPr>
            <a:r>
              <a:rPr lang="en-GB"/>
              <a:t>Knowledge, beliefs and attitudes towards antibiotic prescribing</a:t>
            </a:r>
            <a:endParaRPr/>
          </a:p>
          <a:p>
            <a:pPr marL="342900" indent="-342900">
              <a:lnSpc>
                <a:spcPct val="100000"/>
              </a:lnSpc>
              <a:spcBef>
                <a:spcPts val="900"/>
              </a:spcBef>
              <a:buClr>
                <a:srgbClr val="69AE23"/>
              </a:buClr>
              <a:buSzPts val="2640"/>
              <a:buFont typeface="Arial"/>
              <a:buChar char="•"/>
            </a:pPr>
            <a:r>
              <a:rPr lang="en-GB"/>
              <a:t>Perceptions of patient demand/satisfaction</a:t>
            </a:r>
            <a:endParaRPr/>
          </a:p>
          <a:p>
            <a:pPr marL="342900" indent="-342900">
              <a:lnSpc>
                <a:spcPct val="150000"/>
              </a:lnSpc>
              <a:spcBef>
                <a:spcPts val="900"/>
              </a:spcBef>
              <a:buClr>
                <a:srgbClr val="69AE23"/>
              </a:buClr>
              <a:buSzPts val="2640"/>
              <a:buFont typeface="Arial"/>
              <a:buChar char="•"/>
            </a:pPr>
            <a:r>
              <a:rPr lang="en-GB"/>
              <a:t>Diagnostic uncertainty</a:t>
            </a:r>
            <a:endParaRPr/>
          </a:p>
          <a:p>
            <a:pPr marL="342900" indent="-342900">
              <a:lnSpc>
                <a:spcPct val="150000"/>
              </a:lnSpc>
              <a:spcBef>
                <a:spcPts val="900"/>
              </a:spcBef>
              <a:buClr>
                <a:srgbClr val="69AE23"/>
              </a:buClr>
              <a:buSzPts val="2640"/>
              <a:buFont typeface="Arial"/>
              <a:buChar char="•"/>
            </a:pPr>
            <a:r>
              <a:rPr lang="en-GB"/>
              <a:t>Fear</a:t>
            </a:r>
            <a:endParaRPr/>
          </a:p>
        </p:txBody>
      </p:sp>
      <p:sp>
        <p:nvSpPr>
          <p:cNvPr id="119" name="Shape 119"/>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a:p>
        </p:txBody>
      </p:sp>
    </p:spTree>
    <p:extLst>
      <p:ext uri="{BB962C8B-B14F-4D97-AF65-F5344CB8AC3E}">
        <p14:creationId xmlns:p14="http://schemas.microsoft.com/office/powerpoint/2010/main" val="12183998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5" name="Shape 125"/>
          <p:cNvSpPr txBox="1">
            <a:spLocks noGrp="1"/>
          </p:cNvSpPr>
          <p:nvPr>
            <p:ph type="body" idx="1"/>
          </p:nvPr>
        </p:nvSpPr>
        <p:spPr>
          <a:xfrm>
            <a:off x="1847851" y="906074"/>
            <a:ext cx="8526463" cy="5162550"/>
          </a:xfrm>
          <a:prstGeom prst="rect">
            <a:avLst/>
          </a:prstGeom>
          <a:noFill/>
          <a:ln>
            <a:noFill/>
          </a:ln>
        </p:spPr>
        <p:txBody>
          <a:bodyPr spcFirstLastPara="1" vert="horz" wrap="square" lIns="0" tIns="0" rIns="0" bIns="0" numCol="1" anchor="t" anchorCtr="0" compatLnSpc="1">
            <a:prstTxWarp prst="textNoShape">
              <a:avLst/>
            </a:prstTxWarp>
            <a:noAutofit/>
          </a:bodyPr>
          <a:lstStyle/>
          <a:p>
            <a:pPr>
              <a:lnSpc>
                <a:spcPct val="108333"/>
              </a:lnSpc>
              <a:spcBef>
                <a:spcPts val="0"/>
              </a:spcBef>
              <a:spcAft>
                <a:spcPts val="0"/>
              </a:spcAft>
            </a:pPr>
            <a:r>
              <a:rPr lang="en-GB">
                <a:solidFill>
                  <a:schemeClr val="dk1"/>
                </a:solidFill>
                <a:latin typeface="Tahoma"/>
                <a:ea typeface="Tahoma"/>
                <a:cs typeface="Tahoma"/>
                <a:sym typeface="Tahoma"/>
              </a:rPr>
              <a:t>Influence of groups and social networks</a:t>
            </a:r>
            <a:endParaRPr>
              <a:solidFill>
                <a:schemeClr val="dk1"/>
              </a:solidFill>
              <a:latin typeface="Tahoma"/>
              <a:ea typeface="Tahoma"/>
              <a:cs typeface="Tahoma"/>
              <a:sym typeface="Tahoma"/>
            </a:endParaRPr>
          </a:p>
        </p:txBody>
      </p:sp>
      <p:sp>
        <p:nvSpPr>
          <p:cNvPr id="126" name="Shape 126"/>
          <p:cNvSpPr txBox="1">
            <a:spLocks noGrp="1"/>
          </p:cNvSpPr>
          <p:nvPr>
            <p:ph type="sldNum" idx="12"/>
          </p:nvPr>
        </p:nvSpPr>
        <p:spPr>
          <a:xfrm>
            <a:off x="10106026" y="6564313"/>
            <a:ext cx="461963" cy="284162"/>
          </a:xfrm>
          <a:prstGeom prst="rect">
            <a:avLst/>
          </a:prstGeom>
          <a:noFill/>
          <a:ln>
            <a:noFill/>
          </a:ln>
        </p:spPr>
        <p:txBody>
          <a:bodyPr spcFirstLastPara="1" wrap="square" lIns="0" tIns="0" rIns="0" bIns="0" anchor="t" anchorCtr="0">
            <a:noAutofit/>
          </a:bodyPr>
          <a:lstStyle/>
          <a:p>
            <a:pPr algn="r">
              <a:lnSpc>
                <a:spcPct val="100000"/>
              </a:lnSpc>
              <a:spcBef>
                <a:spcPts val="0"/>
              </a:spcBef>
              <a:spcAft>
                <a:spcPts val="0"/>
              </a:spcAft>
            </a:pPr>
            <a:fld id="{00000000-1234-1234-1234-123412341234}" type="slidenum">
              <a:rPr lang="en-GB" sz="1200">
                <a:solidFill>
                  <a:schemeClr val="lt1"/>
                </a:solidFill>
                <a:latin typeface="Tahoma"/>
                <a:ea typeface="Tahoma"/>
                <a:cs typeface="Tahoma"/>
                <a:sym typeface="Tahoma"/>
              </a:rPr>
              <a:pPr algn="r">
                <a:lnSpc>
                  <a:spcPct val="100000"/>
                </a:lnSpc>
                <a:spcBef>
                  <a:spcPts val="0"/>
                </a:spcBef>
                <a:spcAft>
                  <a:spcPts val="0"/>
                </a:spcAft>
              </a:pPr>
              <a:t>9</a:t>
            </a:fld>
            <a:endParaRPr sz="1200">
              <a:solidFill>
                <a:schemeClr val="lt1"/>
              </a:solidFill>
              <a:latin typeface="Tahoma"/>
              <a:ea typeface="Tahoma"/>
              <a:cs typeface="Tahoma"/>
              <a:sym typeface="Tahoma"/>
            </a:endParaRPr>
          </a:p>
        </p:txBody>
      </p:sp>
      <p:grpSp>
        <p:nvGrpSpPr>
          <p:cNvPr id="127" name="Shape 127"/>
          <p:cNvGrpSpPr/>
          <p:nvPr/>
        </p:nvGrpSpPr>
        <p:grpSpPr>
          <a:xfrm>
            <a:off x="3794615" y="4028761"/>
            <a:ext cx="5053453" cy="2139697"/>
            <a:chOff x="383" y="705307"/>
            <a:chExt cx="5053453" cy="2139697"/>
          </a:xfrm>
        </p:grpSpPr>
        <p:sp>
          <p:nvSpPr>
            <p:cNvPr id="128" name="Shape 128"/>
            <p:cNvSpPr/>
            <p:nvPr/>
          </p:nvSpPr>
          <p:spPr>
            <a:xfrm>
              <a:off x="898635" y="2255309"/>
              <a:ext cx="3256950" cy="589695"/>
            </a:xfrm>
            <a:prstGeom prst="ellipse">
              <a:avLst/>
            </a:pr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29" name="Shape 129"/>
            <p:cNvSpPr txBox="1"/>
            <p:nvPr/>
          </p:nvSpPr>
          <p:spPr>
            <a:xfrm>
              <a:off x="1375604" y="2341668"/>
              <a:ext cx="2303012" cy="416977"/>
            </a:xfrm>
            <a:prstGeom prst="rect">
              <a:avLst/>
            </a:prstGeom>
            <a:noFill/>
            <a:ln>
              <a:noFill/>
            </a:ln>
          </p:spPr>
          <p:txBody>
            <a:bodyPr spcFirstLastPara="1" wrap="square" lIns="15225" tIns="15225" rIns="15225" bIns="15225" anchor="ctr" anchorCtr="0">
              <a:noAutofit/>
            </a:bodyPr>
            <a:lstStyle/>
            <a:p>
              <a:pPr algn="ctr">
                <a:spcBef>
                  <a:spcPts val="0"/>
                </a:spcBef>
                <a:spcAft>
                  <a:spcPts val="0"/>
                </a:spcAft>
              </a:pPr>
              <a:r>
                <a:rPr lang="en-GB" sz="2400" b="1">
                  <a:solidFill>
                    <a:schemeClr val="lt1"/>
                  </a:solidFill>
                  <a:latin typeface="Tahoma"/>
                  <a:ea typeface="Tahoma"/>
                  <a:cs typeface="Tahoma"/>
                  <a:sym typeface="Tahoma"/>
                </a:rPr>
                <a:t>Providers</a:t>
              </a:r>
              <a:endParaRPr sz="2400" b="1">
                <a:solidFill>
                  <a:schemeClr val="lt1"/>
                </a:solidFill>
                <a:latin typeface="Tahoma"/>
                <a:ea typeface="Tahoma"/>
                <a:cs typeface="Tahoma"/>
                <a:sym typeface="Tahoma"/>
              </a:endParaRPr>
            </a:p>
          </p:txBody>
        </p:sp>
        <p:sp>
          <p:nvSpPr>
            <p:cNvPr id="130" name="Shape 130"/>
            <p:cNvSpPr/>
            <p:nvPr/>
          </p:nvSpPr>
          <p:spPr>
            <a:xfrm rot="-8700000">
              <a:off x="616115" y="1534563"/>
              <a:ext cx="1570451" cy="454642"/>
            </a:xfrm>
            <a:prstGeom prst="leftArrow">
              <a:avLst>
                <a:gd name="adj1" fmla="val 60000"/>
                <a:gd name="adj2" fmla="val 50000"/>
              </a:avLst>
            </a:prstGeom>
            <a:gradFill>
              <a:gsLst>
                <a:gs pos="0">
                  <a:srgbClr val="797997"/>
                </a:gs>
                <a:gs pos="80000">
                  <a:srgbClr val="A0A0C6"/>
                </a:gs>
                <a:gs pos="100000">
                  <a:srgbClr val="A0A0C8"/>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31" name="Shape 131"/>
            <p:cNvSpPr/>
            <p:nvPr/>
          </p:nvSpPr>
          <p:spPr>
            <a:xfrm>
              <a:off x="383" y="705307"/>
              <a:ext cx="1515476" cy="1212381"/>
            </a:xfrm>
            <a:prstGeom prst="roundRect">
              <a:avLst>
                <a:gd name="adj" fmla="val 10000"/>
              </a:avLst>
            </a:pr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32" name="Shape 132"/>
            <p:cNvSpPr txBox="1"/>
            <p:nvPr/>
          </p:nvSpPr>
          <p:spPr>
            <a:xfrm>
              <a:off x="35892" y="740816"/>
              <a:ext cx="1444458" cy="1141363"/>
            </a:xfrm>
            <a:prstGeom prst="rect">
              <a:avLst/>
            </a:prstGeom>
            <a:noFill/>
            <a:ln>
              <a:noFill/>
            </a:ln>
          </p:spPr>
          <p:txBody>
            <a:bodyPr spcFirstLastPara="1" wrap="square" lIns="34275" tIns="34275" rIns="34275" bIns="34275" anchor="ctr" anchorCtr="0">
              <a:noAutofit/>
            </a:bodyPr>
            <a:lstStyle/>
            <a:p>
              <a:pPr algn="ctr">
                <a:spcBef>
                  <a:spcPts val="0"/>
                </a:spcBef>
                <a:spcAft>
                  <a:spcPts val="0"/>
                </a:spcAft>
              </a:pPr>
              <a:r>
                <a:rPr lang="en-GB" sz="1800">
                  <a:solidFill>
                    <a:schemeClr val="lt1"/>
                  </a:solidFill>
                  <a:latin typeface="Tahoma"/>
                  <a:ea typeface="Tahoma"/>
                  <a:cs typeface="Tahoma"/>
                  <a:sym typeface="Tahoma"/>
                </a:rPr>
                <a:t>Work setting</a:t>
              </a:r>
              <a:endParaRPr sz="1800">
                <a:solidFill>
                  <a:schemeClr val="lt1"/>
                </a:solidFill>
                <a:latin typeface="Tahoma"/>
                <a:ea typeface="Tahoma"/>
                <a:cs typeface="Tahoma"/>
                <a:sym typeface="Tahoma"/>
              </a:endParaRPr>
            </a:p>
          </p:txBody>
        </p:sp>
        <p:sp>
          <p:nvSpPr>
            <p:cNvPr id="133" name="Shape 133"/>
            <p:cNvSpPr/>
            <p:nvPr/>
          </p:nvSpPr>
          <p:spPr>
            <a:xfrm rot="-2100000">
              <a:off x="2867653" y="1534563"/>
              <a:ext cx="1570451" cy="454642"/>
            </a:xfrm>
            <a:prstGeom prst="leftArrow">
              <a:avLst>
                <a:gd name="adj1" fmla="val 60000"/>
                <a:gd name="adj2" fmla="val 50000"/>
              </a:avLst>
            </a:prstGeom>
            <a:gradFill>
              <a:gsLst>
                <a:gs pos="0">
                  <a:srgbClr val="797997"/>
                </a:gs>
                <a:gs pos="80000">
                  <a:srgbClr val="A0A0C6"/>
                </a:gs>
                <a:gs pos="100000">
                  <a:srgbClr val="A0A0C8"/>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34" name="Shape 134"/>
            <p:cNvSpPr/>
            <p:nvPr/>
          </p:nvSpPr>
          <p:spPr>
            <a:xfrm>
              <a:off x="3538360" y="705307"/>
              <a:ext cx="1515476" cy="1212381"/>
            </a:xfrm>
            <a:prstGeom prst="roundRect">
              <a:avLst>
                <a:gd name="adj" fmla="val 10000"/>
              </a:avLst>
            </a:prstGeom>
            <a:gradFill>
              <a:gsLst>
                <a:gs pos="0">
                  <a:srgbClr val="17177B"/>
                </a:gs>
                <a:gs pos="80000">
                  <a:srgbClr val="1E1EA3"/>
                </a:gs>
                <a:gs pos="100000">
                  <a:srgbClr val="1C1CA5"/>
                </a:gs>
              </a:gsLst>
              <a:lin ang="16200000" scaled="0"/>
            </a:gradFill>
            <a:ln>
              <a:noFill/>
            </a:ln>
            <a:effectLst>
              <a:outerShdw blurRad="40000" dist="23000" dir="5400000" rotWithShape="0">
                <a:srgbClr val="000000">
                  <a:alpha val="34901"/>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35" name="Shape 135"/>
            <p:cNvSpPr txBox="1"/>
            <p:nvPr/>
          </p:nvSpPr>
          <p:spPr>
            <a:xfrm>
              <a:off x="3573869" y="740816"/>
              <a:ext cx="1444458" cy="1141363"/>
            </a:xfrm>
            <a:prstGeom prst="rect">
              <a:avLst/>
            </a:prstGeom>
            <a:noFill/>
            <a:ln>
              <a:noFill/>
            </a:ln>
          </p:spPr>
          <p:txBody>
            <a:bodyPr spcFirstLastPara="1" wrap="square" lIns="34275" tIns="34275" rIns="34275" bIns="34275" anchor="ctr" anchorCtr="0">
              <a:noAutofit/>
            </a:bodyPr>
            <a:lstStyle/>
            <a:p>
              <a:pPr algn="ctr">
                <a:spcBef>
                  <a:spcPts val="0"/>
                </a:spcBef>
                <a:spcAft>
                  <a:spcPts val="0"/>
                </a:spcAft>
              </a:pPr>
              <a:r>
                <a:rPr lang="en-GB" sz="1800">
                  <a:solidFill>
                    <a:schemeClr val="lt1"/>
                  </a:solidFill>
                  <a:latin typeface="Tahoma"/>
                  <a:ea typeface="Tahoma"/>
                  <a:cs typeface="Tahoma"/>
                  <a:sym typeface="Tahoma"/>
                </a:rPr>
                <a:t>Professional organisations</a:t>
              </a:r>
              <a:endParaRPr sz="1800">
                <a:solidFill>
                  <a:schemeClr val="lt1"/>
                </a:solidFill>
                <a:latin typeface="Tahoma"/>
                <a:ea typeface="Tahoma"/>
                <a:cs typeface="Tahoma"/>
                <a:sym typeface="Tahoma"/>
              </a:endParaRPr>
            </a:p>
          </p:txBody>
        </p:sp>
      </p:grpSp>
      <p:grpSp>
        <p:nvGrpSpPr>
          <p:cNvPr id="136" name="Shape 136"/>
          <p:cNvGrpSpPr/>
          <p:nvPr/>
        </p:nvGrpSpPr>
        <p:grpSpPr>
          <a:xfrm>
            <a:off x="4302989" y="1663193"/>
            <a:ext cx="4093654" cy="2042269"/>
            <a:chOff x="1121" y="425090"/>
            <a:chExt cx="4093654" cy="2042269"/>
          </a:xfrm>
        </p:grpSpPr>
        <p:sp>
          <p:nvSpPr>
            <p:cNvPr id="137" name="Shape 137"/>
            <p:cNvSpPr/>
            <p:nvPr/>
          </p:nvSpPr>
          <p:spPr>
            <a:xfrm>
              <a:off x="693684" y="1497939"/>
              <a:ext cx="2708528" cy="969420"/>
            </a:xfrm>
            <a:prstGeom prst="ellipse">
              <a:avLst/>
            </a:prstGeom>
            <a:solidFill>
              <a:schemeClr val="lt1"/>
            </a:solidFill>
            <a:ln w="38100" cap="flat" cmpd="sng">
              <a:solidFill>
                <a:srgbClr val="2B2B8A"/>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38" name="Shape 138"/>
            <p:cNvSpPr txBox="1"/>
            <p:nvPr/>
          </p:nvSpPr>
          <p:spPr>
            <a:xfrm>
              <a:off x="1090339" y="1639907"/>
              <a:ext cx="1915218" cy="685484"/>
            </a:xfrm>
            <a:prstGeom prst="rect">
              <a:avLst/>
            </a:prstGeom>
            <a:noFill/>
            <a:ln>
              <a:noFill/>
            </a:ln>
          </p:spPr>
          <p:txBody>
            <a:bodyPr spcFirstLastPara="1" wrap="square" lIns="15225" tIns="15225" rIns="15225" bIns="15225" anchor="ctr" anchorCtr="0">
              <a:noAutofit/>
            </a:bodyPr>
            <a:lstStyle/>
            <a:p>
              <a:pPr algn="ctr">
                <a:spcBef>
                  <a:spcPts val="0"/>
                </a:spcBef>
                <a:spcAft>
                  <a:spcPts val="0"/>
                </a:spcAft>
              </a:pPr>
              <a:r>
                <a:rPr lang="en-GB" sz="2400" b="1">
                  <a:solidFill>
                    <a:schemeClr val="lt1"/>
                  </a:solidFill>
                  <a:latin typeface="Tahoma"/>
                  <a:ea typeface="Tahoma"/>
                  <a:cs typeface="Tahoma"/>
                  <a:sym typeface="Tahoma"/>
                </a:rPr>
                <a:t>Consumers</a:t>
              </a:r>
              <a:endParaRPr sz="2400" b="1">
                <a:solidFill>
                  <a:schemeClr val="lt1"/>
                </a:solidFill>
                <a:latin typeface="Tahoma"/>
                <a:ea typeface="Tahoma"/>
                <a:cs typeface="Tahoma"/>
                <a:sym typeface="Tahoma"/>
              </a:endParaRPr>
            </a:p>
          </p:txBody>
        </p:sp>
        <p:sp>
          <p:nvSpPr>
            <p:cNvPr id="139" name="Shape 139"/>
            <p:cNvSpPr/>
            <p:nvPr/>
          </p:nvSpPr>
          <p:spPr>
            <a:xfrm rot="-8600532">
              <a:off x="516653" y="1029555"/>
              <a:ext cx="996365" cy="368438"/>
            </a:xfrm>
            <a:prstGeom prst="leftArrow">
              <a:avLst>
                <a:gd name="adj1" fmla="val 60000"/>
                <a:gd name="adj2" fmla="val 50000"/>
              </a:avLst>
            </a:prstGeom>
            <a:solidFill>
              <a:srgbClr val="ABABC9"/>
            </a:solidFill>
            <a:ln>
              <a:noFill/>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40" name="Shape 140"/>
            <p:cNvSpPr/>
            <p:nvPr/>
          </p:nvSpPr>
          <p:spPr>
            <a:xfrm>
              <a:off x="1121" y="425090"/>
              <a:ext cx="1228129" cy="982503"/>
            </a:xfrm>
            <a:prstGeom prst="roundRect">
              <a:avLst>
                <a:gd name="adj" fmla="val 10000"/>
              </a:avLst>
            </a:prstGeom>
            <a:solidFill>
              <a:schemeClr val="lt1"/>
            </a:solidFill>
            <a:ln w="38100" cap="flat" cmpd="sng">
              <a:solidFill>
                <a:srgbClr val="2B2B8A"/>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41" name="Shape 141"/>
            <p:cNvSpPr txBox="1"/>
            <p:nvPr/>
          </p:nvSpPr>
          <p:spPr>
            <a:xfrm>
              <a:off x="29898" y="453867"/>
              <a:ext cx="1170575" cy="924949"/>
            </a:xfrm>
            <a:prstGeom prst="rect">
              <a:avLst/>
            </a:prstGeom>
            <a:noFill/>
            <a:ln>
              <a:noFill/>
            </a:ln>
          </p:spPr>
          <p:txBody>
            <a:bodyPr spcFirstLastPara="1" wrap="square" lIns="34275" tIns="34275" rIns="34275" bIns="34275" anchor="ctr" anchorCtr="0">
              <a:noAutofit/>
            </a:bodyPr>
            <a:lstStyle/>
            <a:p>
              <a:pPr algn="ctr">
                <a:spcBef>
                  <a:spcPts val="0"/>
                </a:spcBef>
                <a:spcAft>
                  <a:spcPts val="0"/>
                </a:spcAft>
              </a:pPr>
              <a:r>
                <a:rPr lang="en-GB" sz="1800">
                  <a:solidFill>
                    <a:schemeClr val="lt1"/>
                  </a:solidFill>
                  <a:latin typeface="Tahoma"/>
                  <a:ea typeface="Tahoma"/>
                  <a:cs typeface="Tahoma"/>
                  <a:sym typeface="Tahoma"/>
                </a:rPr>
                <a:t>Friends</a:t>
              </a:r>
              <a:endParaRPr sz="1800">
                <a:solidFill>
                  <a:schemeClr val="lt1"/>
                </a:solidFill>
                <a:latin typeface="Tahoma"/>
                <a:ea typeface="Tahoma"/>
                <a:cs typeface="Tahoma"/>
                <a:sym typeface="Tahoma"/>
              </a:endParaRPr>
            </a:p>
          </p:txBody>
        </p:sp>
        <p:sp>
          <p:nvSpPr>
            <p:cNvPr id="142" name="Shape 142"/>
            <p:cNvSpPr/>
            <p:nvPr/>
          </p:nvSpPr>
          <p:spPr>
            <a:xfrm rot="-2199468">
              <a:off x="2582877" y="1029555"/>
              <a:ext cx="996365" cy="368438"/>
            </a:xfrm>
            <a:prstGeom prst="leftArrow">
              <a:avLst>
                <a:gd name="adj1" fmla="val 60000"/>
                <a:gd name="adj2" fmla="val 50000"/>
              </a:avLst>
            </a:prstGeom>
            <a:solidFill>
              <a:srgbClr val="ABABC9"/>
            </a:solidFill>
            <a:ln>
              <a:noFill/>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43" name="Shape 143"/>
            <p:cNvSpPr/>
            <p:nvPr/>
          </p:nvSpPr>
          <p:spPr>
            <a:xfrm>
              <a:off x="2866646" y="425090"/>
              <a:ext cx="1228129" cy="982503"/>
            </a:xfrm>
            <a:prstGeom prst="roundRect">
              <a:avLst>
                <a:gd name="adj" fmla="val 10000"/>
              </a:avLst>
            </a:prstGeom>
            <a:solidFill>
              <a:schemeClr val="lt1"/>
            </a:solidFill>
            <a:ln w="38100" cap="flat" cmpd="sng">
              <a:solidFill>
                <a:srgbClr val="2B2B8A"/>
              </a:solidFill>
              <a:prstDash val="solid"/>
              <a:round/>
              <a:headEnd type="none" w="med" len="med"/>
              <a:tailEnd type="none" w="med" len="med"/>
            </a:ln>
            <a:effectLst>
              <a:outerShdw blurRad="40000" dist="20000" dir="5400000" rotWithShape="0">
                <a:srgbClr val="000000">
                  <a:alpha val="37647"/>
                </a:srgbClr>
              </a:outerShdw>
            </a:effectLst>
          </p:spPr>
          <p:txBody>
            <a:bodyPr spcFirstLastPara="1" wrap="square" lIns="91425" tIns="91425" rIns="91425" bIns="91425" anchor="ctr" anchorCtr="0">
              <a:noAutofit/>
            </a:bodyPr>
            <a:lstStyle/>
            <a:p>
              <a:pPr>
                <a:spcBef>
                  <a:spcPts val="0"/>
                </a:spcBef>
                <a:spcAft>
                  <a:spcPts val="0"/>
                </a:spcAft>
              </a:pPr>
              <a:endParaRPr/>
            </a:p>
          </p:txBody>
        </p:sp>
        <p:sp>
          <p:nvSpPr>
            <p:cNvPr id="144" name="Shape 144"/>
            <p:cNvSpPr txBox="1"/>
            <p:nvPr/>
          </p:nvSpPr>
          <p:spPr>
            <a:xfrm>
              <a:off x="2895423" y="453867"/>
              <a:ext cx="1170575" cy="924949"/>
            </a:xfrm>
            <a:prstGeom prst="rect">
              <a:avLst/>
            </a:prstGeom>
            <a:noFill/>
            <a:ln>
              <a:noFill/>
            </a:ln>
          </p:spPr>
          <p:txBody>
            <a:bodyPr spcFirstLastPara="1" wrap="square" lIns="34275" tIns="34275" rIns="34275" bIns="34275" anchor="ctr" anchorCtr="0">
              <a:noAutofit/>
            </a:bodyPr>
            <a:lstStyle/>
            <a:p>
              <a:pPr algn="ctr">
                <a:spcBef>
                  <a:spcPts val="0"/>
                </a:spcBef>
                <a:spcAft>
                  <a:spcPts val="0"/>
                </a:spcAft>
              </a:pPr>
              <a:r>
                <a:rPr lang="en-GB" sz="1800">
                  <a:solidFill>
                    <a:schemeClr val="lt1"/>
                  </a:solidFill>
                  <a:latin typeface="Tahoma"/>
                  <a:ea typeface="Tahoma"/>
                  <a:cs typeface="Tahoma"/>
                  <a:sym typeface="Tahoma"/>
                </a:rPr>
                <a:t>Family</a:t>
              </a:r>
              <a:endParaRPr sz="1800">
                <a:solidFill>
                  <a:schemeClr val="lt1"/>
                </a:solidFill>
                <a:latin typeface="Tahoma"/>
                <a:ea typeface="Tahoma"/>
                <a:cs typeface="Tahoma"/>
                <a:sym typeface="Tahoma"/>
              </a:endParaRPr>
            </a:p>
          </p:txBody>
        </p:sp>
      </p:grpSp>
      <p:pic>
        <p:nvPicPr>
          <p:cNvPr id="145" name="Shape 145" descr="C:\Users\serosa\AppData\Local\Microsoft\Windows\Temporary Internet Files\Content.IE5\6JPIVCES\MC900445594[1].wmf"/>
          <p:cNvPicPr preferRelativeResize="0"/>
          <p:nvPr/>
        </p:nvPicPr>
        <p:blipFill rotWithShape="1">
          <a:blip r:embed="rId3">
            <a:alphaModFix/>
          </a:blip>
          <a:srcRect/>
          <a:stretch/>
        </p:blipFill>
        <p:spPr>
          <a:xfrm>
            <a:off x="8488972" y="1263903"/>
            <a:ext cx="1677924" cy="1681582"/>
          </a:xfrm>
          <a:prstGeom prst="rect">
            <a:avLst/>
          </a:prstGeom>
          <a:noFill/>
          <a:ln>
            <a:noFill/>
          </a:ln>
        </p:spPr>
      </p:pic>
      <p:pic>
        <p:nvPicPr>
          <p:cNvPr id="146" name="Shape 146" descr="C:\Users\serosa\AppData\Local\Microsoft\Windows\Temporary Internet Files\Content.IE5\2ZRN85JG\MC900445706[1].wmf"/>
          <p:cNvPicPr preferRelativeResize="0"/>
          <p:nvPr/>
        </p:nvPicPr>
        <p:blipFill rotWithShape="1">
          <a:blip r:embed="rId4">
            <a:alphaModFix/>
          </a:blip>
          <a:srcRect/>
          <a:stretch/>
        </p:blipFill>
        <p:spPr>
          <a:xfrm>
            <a:off x="2490728" y="1342734"/>
            <a:ext cx="1681881" cy="1544049"/>
          </a:xfrm>
          <a:prstGeom prst="rect">
            <a:avLst/>
          </a:prstGeom>
          <a:noFill/>
          <a:ln>
            <a:noFill/>
          </a:ln>
        </p:spPr>
      </p:pic>
      <p:pic>
        <p:nvPicPr>
          <p:cNvPr id="147" name="Shape 147" descr="C:\Users\serosa\AppData\Local\Microsoft\Windows\Temporary Internet Files\Content.IE5\6JPIVCES\MC900233020[1].wmf"/>
          <p:cNvPicPr preferRelativeResize="0"/>
          <p:nvPr/>
        </p:nvPicPr>
        <p:blipFill rotWithShape="1">
          <a:blip r:embed="rId5">
            <a:alphaModFix/>
          </a:blip>
          <a:srcRect/>
          <a:stretch/>
        </p:blipFill>
        <p:spPr>
          <a:xfrm>
            <a:off x="1916101" y="3596644"/>
            <a:ext cx="1688940" cy="1715841"/>
          </a:xfrm>
          <a:prstGeom prst="rect">
            <a:avLst/>
          </a:prstGeom>
          <a:noFill/>
          <a:ln>
            <a:noFill/>
          </a:ln>
        </p:spPr>
      </p:pic>
      <p:pic>
        <p:nvPicPr>
          <p:cNvPr id="148" name="Shape 148" descr="C:\Program Files\Microsoft Office\MEDIA\CAGCAT10\j0186002.wmf"/>
          <p:cNvPicPr preferRelativeResize="0"/>
          <p:nvPr/>
        </p:nvPicPr>
        <p:blipFill rotWithShape="1">
          <a:blip r:embed="rId6">
            <a:alphaModFix/>
          </a:blip>
          <a:srcRect/>
          <a:stretch/>
        </p:blipFill>
        <p:spPr>
          <a:xfrm>
            <a:off x="8849952" y="3613470"/>
            <a:ext cx="1775765" cy="1825142"/>
          </a:xfrm>
          <a:prstGeom prst="rect">
            <a:avLst/>
          </a:prstGeom>
          <a:noFill/>
          <a:ln>
            <a:noFill/>
          </a:ln>
        </p:spPr>
      </p:pic>
      <p:sp>
        <p:nvSpPr>
          <p:cNvPr id="149" name="Shape 149"/>
          <p:cNvSpPr txBox="1"/>
          <p:nvPr/>
        </p:nvSpPr>
        <p:spPr>
          <a:xfrm>
            <a:off x="1524000" y="6467305"/>
            <a:ext cx="8905010" cy="397032"/>
          </a:xfrm>
          <a:prstGeom prst="rect">
            <a:avLst/>
          </a:prstGeom>
          <a:noFill/>
          <a:ln>
            <a:noFill/>
          </a:ln>
        </p:spPr>
        <p:txBody>
          <a:bodyPr spcFirstLastPara="1" wrap="square" lIns="91425" tIns="45700" rIns="91425" bIns="45700" anchor="t" anchorCtr="0">
            <a:noAutofit/>
          </a:bodyPr>
          <a:lstStyle/>
          <a:p>
            <a:pPr>
              <a:spcBef>
                <a:spcPts val="0"/>
              </a:spcBef>
              <a:spcAft>
                <a:spcPts val="0"/>
              </a:spcAft>
            </a:pPr>
            <a:r>
              <a:rPr lang="en-GB" sz="1100" b="1">
                <a:solidFill>
                  <a:schemeClr val="lt1"/>
                </a:solidFill>
                <a:latin typeface="Tahoma"/>
                <a:ea typeface="Tahoma"/>
                <a:cs typeface="Tahoma"/>
                <a:sym typeface="Tahoma"/>
              </a:rPr>
              <a:t>Source:</a:t>
            </a:r>
            <a:r>
              <a:rPr lang="en-GB" sz="1100">
                <a:solidFill>
                  <a:schemeClr val="lt1"/>
                </a:solidFill>
                <a:latin typeface="Tahoma"/>
                <a:ea typeface="Tahoma"/>
                <a:cs typeface="Tahoma"/>
                <a:sym typeface="Tahoma"/>
              </a:rPr>
              <a:t> Weissman J, Besser RE. Promoting appropriate antibiotic use for pediatric patients: a social ecological framework. Semin Pediatr Infect Dis. 2004 Jan;15(1):41-51.</a:t>
            </a:r>
            <a:endParaRPr/>
          </a:p>
        </p:txBody>
      </p:sp>
      <p:sp>
        <p:nvSpPr>
          <p:cNvPr id="3" name="Titel 2">
            <a:extLst>
              <a:ext uri="{FF2B5EF4-FFF2-40B4-BE49-F238E27FC236}">
                <a16:creationId xmlns:a16="http://schemas.microsoft.com/office/drawing/2014/main" id="{7C887218-C0B5-0A44-BA87-2FDBAA9FE4AB}"/>
              </a:ext>
            </a:extLst>
          </p:cNvPr>
          <p:cNvSpPr>
            <a:spLocks noGrp="1"/>
          </p:cNvSpPr>
          <p:nvPr>
            <p:ph type="title"/>
          </p:nvPr>
        </p:nvSpPr>
        <p:spPr/>
        <p:txBody>
          <a:bodyPr/>
          <a:lstStyle/>
          <a:p>
            <a:r>
              <a:rPr lang="nl-NL" dirty="0" err="1"/>
              <a:t>Interpersonal</a:t>
            </a:r>
            <a:r>
              <a:rPr lang="nl-NL" dirty="0"/>
              <a:t> factors</a:t>
            </a:r>
          </a:p>
        </p:txBody>
      </p:sp>
    </p:spTree>
    <p:extLst>
      <p:ext uri="{BB962C8B-B14F-4D97-AF65-F5344CB8AC3E}">
        <p14:creationId xmlns:p14="http://schemas.microsoft.com/office/powerpoint/2010/main" val="2694181059"/>
      </p:ext>
    </p:extLst>
  </p:cSld>
  <p:clrMapOvr>
    <a:masterClrMapping/>
  </p:clrMapOvr>
</p:sld>
</file>

<file path=ppt/theme/theme1.xml><?xml version="1.0" encoding="utf-8"?>
<a:theme xmlns:a="http://schemas.openxmlformats.org/drawingml/2006/main" name="ECDC_PowerPoint_Template_2017">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B2AD77C4-1894-4974-954E-AEA6AD072D25}"/>
    </a:ext>
  </a:extLst>
</a:theme>
</file>

<file path=ppt/theme/theme2.xml><?xml version="1.0" encoding="utf-8"?>
<a:theme xmlns:a="http://schemas.openxmlformats.org/drawingml/2006/main" name="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3.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ECDC_PowerPoint_Template_2017</Template>
  <TotalTime>108</TotalTime>
  <Words>4577</Words>
  <Application>Microsoft Office PowerPoint</Application>
  <PresentationFormat>Breedbeeld</PresentationFormat>
  <Paragraphs>467</Paragraphs>
  <Slides>29</Slides>
  <Notes>28</Notes>
  <HiddenSlides>0</HiddenSlides>
  <MMClips>0</MMClips>
  <ScaleCrop>false</ScaleCrop>
  <HeadingPairs>
    <vt:vector size="6" baseType="variant">
      <vt:variant>
        <vt:lpstr>Gebruikte lettertypen</vt:lpstr>
      </vt:variant>
      <vt:variant>
        <vt:i4>6</vt:i4>
      </vt:variant>
      <vt:variant>
        <vt:lpstr>Thema</vt:lpstr>
      </vt:variant>
      <vt:variant>
        <vt:i4>2</vt:i4>
      </vt:variant>
      <vt:variant>
        <vt:lpstr>Diatitels</vt:lpstr>
      </vt:variant>
      <vt:variant>
        <vt:i4>29</vt:i4>
      </vt:variant>
    </vt:vector>
  </HeadingPairs>
  <TitlesOfParts>
    <vt:vector size="37" baseType="lpstr">
      <vt:lpstr>Arial</vt:lpstr>
      <vt:lpstr>Courier New</vt:lpstr>
      <vt:lpstr>Noto Sans Symbols</vt:lpstr>
      <vt:lpstr>Tahoma</vt:lpstr>
      <vt:lpstr>Times</vt:lpstr>
      <vt:lpstr>Wingdings</vt:lpstr>
      <vt:lpstr>ECDC_PowerPoint_Template_2017</vt:lpstr>
      <vt:lpstr>ECDC_PowerPoint_Template_2017-2</vt:lpstr>
      <vt:lpstr>Module 1: Introduction to the development of prudent antibiotic use campaigns Session 1: Problem description</vt:lpstr>
      <vt:lpstr>Objectives</vt:lpstr>
      <vt:lpstr>Objectives</vt:lpstr>
      <vt:lpstr>Outline</vt:lpstr>
      <vt:lpstr>Case scenario 1: CDC’s national campaign</vt:lpstr>
      <vt:lpstr>Case scenario (1)</vt:lpstr>
      <vt:lpstr>Case scenario (2)</vt:lpstr>
      <vt:lpstr>Individual factors</vt:lpstr>
      <vt:lpstr>Interpersonal factors</vt:lpstr>
      <vt:lpstr>Organisational factors</vt:lpstr>
      <vt:lpstr>Policy-related factors</vt:lpstr>
      <vt:lpstr>CDC’s national campaign (1995)</vt:lpstr>
      <vt:lpstr>CDC’s campaign activities (1)</vt:lpstr>
      <vt:lpstr>CDC’s campaing activities (2)</vt:lpstr>
      <vt:lpstr>Defining the problem</vt:lpstr>
      <vt:lpstr>Basic questions</vt:lpstr>
      <vt:lpstr>Points of departure (1)</vt:lpstr>
      <vt:lpstr>Points of departure (2)</vt:lpstr>
      <vt:lpstr>Points of departure (3)</vt:lpstr>
      <vt:lpstr>Points of departure (4)</vt:lpstr>
      <vt:lpstr>Components of problem definition</vt:lpstr>
      <vt:lpstr>Importance of problem definition</vt:lpstr>
      <vt:lpstr>Practical considerations</vt:lpstr>
      <vt:lpstr>The campaign team</vt:lpstr>
      <vt:lpstr>SWOT analysis (1)</vt:lpstr>
      <vt:lpstr>SWOT analysis (2)</vt:lpstr>
      <vt:lpstr>Thank you!</vt:lpstr>
      <vt:lpstr>References</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Module 1: Introduction to the development of prudent antibiotic use campaigns Session 1: Problem description</dc:title>
  <dc:creator>Anja Schreijer</dc:creator>
  <cp:keywords>Template, PowerPoint</cp:keywords>
  <cp:lastModifiedBy>arnold bosman</cp:lastModifiedBy>
  <cp:revision>19</cp:revision>
  <cp:lastPrinted>2018-01-12T14:15:37Z</cp:lastPrinted>
  <dcterms:created xsi:type="dcterms:W3CDTF">2018-04-11T11:19:39Z</dcterms:created>
  <dcterms:modified xsi:type="dcterms:W3CDTF">2018-06-04T06:10:37Z</dcterms:modified>
</cp:coreProperties>
</file>