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0" r:id="rId5"/>
    <p:sldId id="257" r:id="rId6"/>
    <p:sldId id="259" r:id="rId7"/>
    <p:sldId id="260" r:id="rId8"/>
    <p:sldId id="271" r:id="rId9"/>
    <p:sldId id="272" r:id="rId10"/>
    <p:sldId id="261" r:id="rId11"/>
    <p:sldId id="269" r:id="rId12"/>
    <p:sldId id="263" r:id="rId13"/>
    <p:sldId id="262" r:id="rId14"/>
    <p:sldId id="273" r:id="rId15"/>
    <p:sldId id="275"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8173" autoAdjust="0"/>
  </p:normalViewPr>
  <p:slideViewPr>
    <p:cSldViewPr snapToGrid="0">
      <p:cViewPr varScale="1">
        <p:scale>
          <a:sx n="39" d="100"/>
          <a:sy n="39" d="100"/>
        </p:scale>
        <p:origin x="66" y="510"/>
      </p:cViewPr>
      <p:guideLst/>
    </p:cSldViewPr>
  </p:slideViewPr>
  <p:notesTextViewPr>
    <p:cViewPr>
      <p:scale>
        <a:sx n="1" d="1"/>
        <a:sy n="1" d="1"/>
      </p:scale>
      <p:origin x="0" y="0"/>
    </p:cViewPr>
  </p:notesTextViewPr>
  <p:notesViewPr>
    <p:cSldViewPr snapToGrid="0">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CFCA7-F84D-440C-AE80-70271C2D738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4F07D53-64FA-493E-BD27-37745AD9D3EC}">
      <dgm:prSet phldrT="[Text]"/>
      <dgm:spPr>
        <a:solidFill>
          <a:schemeClr val="accent6">
            <a:lumMod val="40000"/>
            <a:lumOff val="60000"/>
          </a:schemeClr>
        </a:solidFill>
      </dgm:spPr>
      <dgm:t>
        <a:bodyPr/>
        <a:lstStyle/>
        <a:p>
          <a:r>
            <a:rPr lang="fr-FR"/>
            <a:t>MOMENT</a:t>
          </a:r>
        </a:p>
      </dgm:t>
    </dgm:pt>
    <dgm:pt modelId="{012E1099-5A9A-494E-B06A-F17DB007EC45}" type="parTrans" cxnId="{81D1394E-1698-400D-8833-BA86EB2BE5C0}">
      <dgm:prSet/>
      <dgm:spPr/>
      <dgm:t>
        <a:bodyPr/>
        <a:lstStyle/>
        <a:p>
          <a:endParaRPr lang="en-US"/>
        </a:p>
      </dgm:t>
    </dgm:pt>
    <dgm:pt modelId="{10BA0CCF-A4B0-45F7-BB1E-9CA1FE3A50C6}" type="sibTrans" cxnId="{81D1394E-1698-400D-8833-BA86EB2BE5C0}">
      <dgm:prSet/>
      <dgm:spPr/>
      <dgm:t>
        <a:bodyPr/>
        <a:lstStyle/>
        <a:p>
          <a:endParaRPr lang="en-US"/>
        </a:p>
      </dgm:t>
    </dgm:pt>
    <dgm:pt modelId="{6840364D-C1EB-4CBF-8203-2A26D402726D}">
      <dgm:prSet phldrT="[Text]"/>
      <dgm:spPr>
        <a:solidFill>
          <a:schemeClr val="accent6">
            <a:lumMod val="40000"/>
            <a:lumOff val="60000"/>
          </a:schemeClr>
        </a:solidFill>
      </dgm:spPr>
      <dgm:t>
        <a:bodyPr/>
        <a:lstStyle/>
        <a:p>
          <a:r>
            <a:rPr lang="fr-FR"/>
            <a:t>INDIVIDUS</a:t>
          </a:r>
        </a:p>
      </dgm:t>
    </dgm:pt>
    <dgm:pt modelId="{D2412A35-AD19-409B-AC6B-3BC8C9DC15D2}" type="parTrans" cxnId="{F1F5C45C-0659-4F72-8399-0F4F357486C1}">
      <dgm:prSet/>
      <dgm:spPr/>
      <dgm:t>
        <a:bodyPr/>
        <a:lstStyle/>
        <a:p>
          <a:endParaRPr lang="en-US"/>
        </a:p>
      </dgm:t>
    </dgm:pt>
    <dgm:pt modelId="{B092F58E-D600-4CDF-AA7D-FDA4170DBFEB}" type="sibTrans" cxnId="{F1F5C45C-0659-4F72-8399-0F4F357486C1}">
      <dgm:prSet/>
      <dgm:spPr/>
      <dgm:t>
        <a:bodyPr/>
        <a:lstStyle/>
        <a:p>
          <a:endParaRPr lang="en-US"/>
        </a:p>
      </dgm:t>
    </dgm:pt>
    <dgm:pt modelId="{4EF3A09B-A7CE-4D4E-ADBD-D9BE204CA93A}">
      <dgm:prSet phldrT="[Text]"/>
      <dgm:spPr>
        <a:solidFill>
          <a:schemeClr val="accent6">
            <a:lumMod val="40000"/>
            <a:lumOff val="60000"/>
          </a:schemeClr>
        </a:solidFill>
      </dgm:spPr>
      <dgm:t>
        <a:bodyPr/>
        <a:lstStyle/>
        <a:p>
          <a:r>
            <a:rPr lang="fr-FR"/>
            <a:t>LIEU</a:t>
          </a:r>
        </a:p>
      </dgm:t>
    </dgm:pt>
    <dgm:pt modelId="{F4C9987D-4CA1-4403-8FF2-488DE79B1F08}" type="parTrans" cxnId="{8DB990B5-A596-4C96-AE57-0AD64DA5B4FA}">
      <dgm:prSet/>
      <dgm:spPr/>
      <dgm:t>
        <a:bodyPr/>
        <a:lstStyle/>
        <a:p>
          <a:endParaRPr lang="en-US"/>
        </a:p>
      </dgm:t>
    </dgm:pt>
    <dgm:pt modelId="{0DD1B55F-B3B0-4467-821E-B0AFDF44B992}" type="sibTrans" cxnId="{8DB990B5-A596-4C96-AE57-0AD64DA5B4FA}">
      <dgm:prSet/>
      <dgm:spPr/>
      <dgm:t>
        <a:bodyPr/>
        <a:lstStyle/>
        <a:p>
          <a:endParaRPr lang="en-US"/>
        </a:p>
      </dgm:t>
    </dgm:pt>
    <dgm:pt modelId="{A7AD1CD4-D938-4629-B44C-2A832A65A7DA}" type="pres">
      <dgm:prSet presAssocID="{7D9CFCA7-F84D-440C-AE80-70271C2D7384}" presName="cycle" presStyleCnt="0">
        <dgm:presLayoutVars>
          <dgm:dir/>
          <dgm:resizeHandles val="exact"/>
        </dgm:presLayoutVars>
      </dgm:prSet>
      <dgm:spPr/>
    </dgm:pt>
    <dgm:pt modelId="{25657216-6C68-4A85-A19E-6DA2A3B0610E}" type="pres">
      <dgm:prSet presAssocID="{04F07D53-64FA-493E-BD27-37745AD9D3EC}" presName="node" presStyleLbl="node1" presStyleIdx="0" presStyleCnt="3">
        <dgm:presLayoutVars>
          <dgm:bulletEnabled val="1"/>
        </dgm:presLayoutVars>
      </dgm:prSet>
      <dgm:spPr/>
    </dgm:pt>
    <dgm:pt modelId="{35E5D686-1FA0-4B19-8758-FA41059964A6}" type="pres">
      <dgm:prSet presAssocID="{10BA0CCF-A4B0-45F7-BB1E-9CA1FE3A50C6}" presName="sibTrans" presStyleLbl="sibTrans2D1" presStyleIdx="0" presStyleCnt="3"/>
      <dgm:spPr/>
    </dgm:pt>
    <dgm:pt modelId="{D8382772-EF30-47FB-85C7-B837D04396F8}" type="pres">
      <dgm:prSet presAssocID="{10BA0CCF-A4B0-45F7-BB1E-9CA1FE3A50C6}" presName="connectorText" presStyleLbl="sibTrans2D1" presStyleIdx="0" presStyleCnt="3"/>
      <dgm:spPr/>
    </dgm:pt>
    <dgm:pt modelId="{79FC274C-B683-4DC4-B5D6-00C64584A91F}" type="pres">
      <dgm:prSet presAssocID="{6840364D-C1EB-4CBF-8203-2A26D402726D}" presName="node" presStyleLbl="node1" presStyleIdx="1" presStyleCnt="3">
        <dgm:presLayoutVars>
          <dgm:bulletEnabled val="1"/>
        </dgm:presLayoutVars>
      </dgm:prSet>
      <dgm:spPr/>
    </dgm:pt>
    <dgm:pt modelId="{28BFE84A-BD9A-486D-8994-00B4F61BBADA}" type="pres">
      <dgm:prSet presAssocID="{B092F58E-D600-4CDF-AA7D-FDA4170DBFEB}" presName="sibTrans" presStyleLbl="sibTrans2D1" presStyleIdx="1" presStyleCnt="3"/>
      <dgm:spPr/>
    </dgm:pt>
    <dgm:pt modelId="{E06E9948-5F64-4E95-B11D-7EA77566643C}" type="pres">
      <dgm:prSet presAssocID="{B092F58E-D600-4CDF-AA7D-FDA4170DBFEB}" presName="connectorText" presStyleLbl="sibTrans2D1" presStyleIdx="1" presStyleCnt="3"/>
      <dgm:spPr/>
    </dgm:pt>
    <dgm:pt modelId="{A8102ED0-F108-4300-9F3E-A23730E6030E}" type="pres">
      <dgm:prSet presAssocID="{4EF3A09B-A7CE-4D4E-ADBD-D9BE204CA93A}" presName="node" presStyleLbl="node1" presStyleIdx="2" presStyleCnt="3">
        <dgm:presLayoutVars>
          <dgm:bulletEnabled val="1"/>
        </dgm:presLayoutVars>
      </dgm:prSet>
      <dgm:spPr/>
    </dgm:pt>
    <dgm:pt modelId="{39BEB682-652C-434D-9E0B-C31BAA8E5E41}" type="pres">
      <dgm:prSet presAssocID="{0DD1B55F-B3B0-4467-821E-B0AFDF44B992}" presName="sibTrans" presStyleLbl="sibTrans2D1" presStyleIdx="2" presStyleCnt="3"/>
      <dgm:spPr/>
    </dgm:pt>
    <dgm:pt modelId="{901A845A-4D0F-40C4-81A0-575A99E0D3E4}" type="pres">
      <dgm:prSet presAssocID="{0DD1B55F-B3B0-4467-821E-B0AFDF44B992}" presName="connectorText" presStyleLbl="sibTrans2D1" presStyleIdx="2" presStyleCnt="3"/>
      <dgm:spPr/>
    </dgm:pt>
  </dgm:ptLst>
  <dgm:cxnLst>
    <dgm:cxn modelId="{94ACC507-750F-44BC-9C7C-CCE9AA7B35D2}" type="presOf" srcId="{0DD1B55F-B3B0-4467-821E-B0AFDF44B992}" destId="{901A845A-4D0F-40C4-81A0-575A99E0D3E4}" srcOrd="1" destOrd="0" presId="urn:microsoft.com/office/officeart/2005/8/layout/cycle2"/>
    <dgm:cxn modelId="{18973B08-D0DA-41D2-A6A8-77F957342B02}" type="presOf" srcId="{4EF3A09B-A7CE-4D4E-ADBD-D9BE204CA93A}" destId="{A8102ED0-F108-4300-9F3E-A23730E6030E}" srcOrd="0" destOrd="0" presId="urn:microsoft.com/office/officeart/2005/8/layout/cycle2"/>
    <dgm:cxn modelId="{4FD3E039-C8BD-4769-B6AC-5844F55ECD25}" type="presOf" srcId="{0DD1B55F-B3B0-4467-821E-B0AFDF44B992}" destId="{39BEB682-652C-434D-9E0B-C31BAA8E5E41}" srcOrd="0" destOrd="0" presId="urn:microsoft.com/office/officeart/2005/8/layout/cycle2"/>
    <dgm:cxn modelId="{5F84BC3C-709D-46D7-AE75-ECD044BF7FAB}" type="presOf" srcId="{B092F58E-D600-4CDF-AA7D-FDA4170DBFEB}" destId="{28BFE84A-BD9A-486D-8994-00B4F61BBADA}" srcOrd="0" destOrd="0" presId="urn:microsoft.com/office/officeart/2005/8/layout/cycle2"/>
    <dgm:cxn modelId="{F1F5C45C-0659-4F72-8399-0F4F357486C1}" srcId="{7D9CFCA7-F84D-440C-AE80-70271C2D7384}" destId="{6840364D-C1EB-4CBF-8203-2A26D402726D}" srcOrd="1" destOrd="0" parTransId="{D2412A35-AD19-409B-AC6B-3BC8C9DC15D2}" sibTransId="{B092F58E-D600-4CDF-AA7D-FDA4170DBFEB}"/>
    <dgm:cxn modelId="{81D1394E-1698-400D-8833-BA86EB2BE5C0}" srcId="{7D9CFCA7-F84D-440C-AE80-70271C2D7384}" destId="{04F07D53-64FA-493E-BD27-37745AD9D3EC}" srcOrd="0" destOrd="0" parTransId="{012E1099-5A9A-494E-B06A-F17DB007EC45}" sibTransId="{10BA0CCF-A4B0-45F7-BB1E-9CA1FE3A50C6}"/>
    <dgm:cxn modelId="{AFCAC85A-E278-43F1-8329-74E4EB7495EE}" type="presOf" srcId="{7D9CFCA7-F84D-440C-AE80-70271C2D7384}" destId="{A7AD1CD4-D938-4629-B44C-2A832A65A7DA}" srcOrd="0" destOrd="0" presId="urn:microsoft.com/office/officeart/2005/8/layout/cycle2"/>
    <dgm:cxn modelId="{33AF95A9-B339-4764-AA29-7060F77308DC}" type="presOf" srcId="{10BA0CCF-A4B0-45F7-BB1E-9CA1FE3A50C6}" destId="{35E5D686-1FA0-4B19-8758-FA41059964A6}" srcOrd="0" destOrd="0" presId="urn:microsoft.com/office/officeart/2005/8/layout/cycle2"/>
    <dgm:cxn modelId="{AFD73AAA-C39E-47DB-A2E8-3F2DF7E365E0}" type="presOf" srcId="{04F07D53-64FA-493E-BD27-37745AD9D3EC}" destId="{25657216-6C68-4A85-A19E-6DA2A3B0610E}" srcOrd="0" destOrd="0" presId="urn:microsoft.com/office/officeart/2005/8/layout/cycle2"/>
    <dgm:cxn modelId="{3D13E6B0-816C-41D5-B0E6-C26069B25B3F}" type="presOf" srcId="{10BA0CCF-A4B0-45F7-BB1E-9CA1FE3A50C6}" destId="{D8382772-EF30-47FB-85C7-B837D04396F8}" srcOrd="1" destOrd="0" presId="urn:microsoft.com/office/officeart/2005/8/layout/cycle2"/>
    <dgm:cxn modelId="{8DB990B5-A596-4C96-AE57-0AD64DA5B4FA}" srcId="{7D9CFCA7-F84D-440C-AE80-70271C2D7384}" destId="{4EF3A09B-A7CE-4D4E-ADBD-D9BE204CA93A}" srcOrd="2" destOrd="0" parTransId="{F4C9987D-4CA1-4403-8FF2-488DE79B1F08}" sibTransId="{0DD1B55F-B3B0-4467-821E-B0AFDF44B992}"/>
    <dgm:cxn modelId="{B76A49CB-73C5-43B9-817E-F1F40B01ED14}" type="presOf" srcId="{B092F58E-D600-4CDF-AA7D-FDA4170DBFEB}" destId="{E06E9948-5F64-4E95-B11D-7EA77566643C}" srcOrd="1" destOrd="0" presId="urn:microsoft.com/office/officeart/2005/8/layout/cycle2"/>
    <dgm:cxn modelId="{303B42E2-294A-4472-980C-FE5F2434EB87}" type="presOf" srcId="{6840364D-C1EB-4CBF-8203-2A26D402726D}" destId="{79FC274C-B683-4DC4-B5D6-00C64584A91F}" srcOrd="0" destOrd="0" presId="urn:microsoft.com/office/officeart/2005/8/layout/cycle2"/>
    <dgm:cxn modelId="{9108197C-6D36-4C3D-8E42-89C01D38362C}" type="presParOf" srcId="{A7AD1CD4-D938-4629-B44C-2A832A65A7DA}" destId="{25657216-6C68-4A85-A19E-6DA2A3B0610E}" srcOrd="0" destOrd="0" presId="urn:microsoft.com/office/officeart/2005/8/layout/cycle2"/>
    <dgm:cxn modelId="{32BB0AB2-BF0F-4C0B-B23D-6833929A534B}" type="presParOf" srcId="{A7AD1CD4-D938-4629-B44C-2A832A65A7DA}" destId="{35E5D686-1FA0-4B19-8758-FA41059964A6}" srcOrd="1" destOrd="0" presId="urn:microsoft.com/office/officeart/2005/8/layout/cycle2"/>
    <dgm:cxn modelId="{A75DC3DB-8FE9-4486-901C-0B19FB174C87}" type="presParOf" srcId="{35E5D686-1FA0-4B19-8758-FA41059964A6}" destId="{D8382772-EF30-47FB-85C7-B837D04396F8}" srcOrd="0" destOrd="0" presId="urn:microsoft.com/office/officeart/2005/8/layout/cycle2"/>
    <dgm:cxn modelId="{D2C7AA59-ED8D-49BC-8FD7-7A7E414AD2FC}" type="presParOf" srcId="{A7AD1CD4-D938-4629-B44C-2A832A65A7DA}" destId="{79FC274C-B683-4DC4-B5D6-00C64584A91F}" srcOrd="2" destOrd="0" presId="urn:microsoft.com/office/officeart/2005/8/layout/cycle2"/>
    <dgm:cxn modelId="{90BD9980-AE13-4CB2-9631-D71B31C62DF8}" type="presParOf" srcId="{A7AD1CD4-D938-4629-B44C-2A832A65A7DA}" destId="{28BFE84A-BD9A-486D-8994-00B4F61BBADA}" srcOrd="3" destOrd="0" presId="urn:microsoft.com/office/officeart/2005/8/layout/cycle2"/>
    <dgm:cxn modelId="{5C71D257-2B30-4CC3-B636-CBA3DBB0929F}" type="presParOf" srcId="{28BFE84A-BD9A-486D-8994-00B4F61BBADA}" destId="{E06E9948-5F64-4E95-B11D-7EA77566643C}" srcOrd="0" destOrd="0" presId="urn:microsoft.com/office/officeart/2005/8/layout/cycle2"/>
    <dgm:cxn modelId="{7F9285EF-2AC7-4508-82A8-1CFBBD7C91C3}" type="presParOf" srcId="{A7AD1CD4-D938-4629-B44C-2A832A65A7DA}" destId="{A8102ED0-F108-4300-9F3E-A23730E6030E}" srcOrd="4" destOrd="0" presId="urn:microsoft.com/office/officeart/2005/8/layout/cycle2"/>
    <dgm:cxn modelId="{B4B7363C-9178-49F0-B6EA-FB1647FF673B}" type="presParOf" srcId="{A7AD1CD4-D938-4629-B44C-2A832A65A7DA}" destId="{39BEB682-652C-434D-9E0B-C31BAA8E5E41}" srcOrd="5" destOrd="0" presId="urn:microsoft.com/office/officeart/2005/8/layout/cycle2"/>
    <dgm:cxn modelId="{CB466735-173B-45C2-8C84-C2075E4DF95D}" type="presParOf" srcId="{39BEB682-652C-434D-9E0B-C31BAA8E5E41}" destId="{901A845A-4D0F-40C4-81A0-575A99E0D3E4}"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340A71-C724-42C3-B42C-AB32FEE328B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GB"/>
        </a:p>
      </dgm:t>
    </dgm:pt>
    <dgm:pt modelId="{EC2BFA49-455B-4B9D-8C61-15EAC3123F77}">
      <dgm:prSet phldrT="[Text]" custT="1"/>
      <dgm:spPr>
        <a:solidFill>
          <a:srgbClr val="69AE23"/>
        </a:solidFill>
      </dgm:spPr>
      <dgm:t>
        <a:bodyPr/>
        <a:lstStyle/>
        <a:p>
          <a:r>
            <a:rPr lang="fr-FR" sz="1800"/>
            <a:t>Référentiel de données</a:t>
          </a:r>
        </a:p>
      </dgm:t>
    </dgm:pt>
    <dgm:pt modelId="{266C0F2A-235E-4359-9631-29B9C4935691}" type="parTrans" cxnId="{1F8CBCAA-38FF-46AC-B349-624AF3BDC1B5}">
      <dgm:prSet/>
      <dgm:spPr/>
      <dgm:t>
        <a:bodyPr/>
        <a:lstStyle/>
        <a:p>
          <a:endParaRPr lang="en-GB" sz="1100"/>
        </a:p>
      </dgm:t>
    </dgm:pt>
    <dgm:pt modelId="{F4E21B9E-CCF6-4135-803F-0C31D021EA84}" type="sibTrans" cxnId="{1F8CBCAA-38FF-46AC-B349-624AF3BDC1B5}">
      <dgm:prSet custT="1"/>
      <dgm:spPr>
        <a:solidFill>
          <a:srgbClr val="B2B2B2"/>
        </a:solidFill>
      </dgm:spPr>
      <dgm:t>
        <a:bodyPr/>
        <a:lstStyle/>
        <a:p>
          <a:endParaRPr lang="en-GB" sz="1050"/>
        </a:p>
      </dgm:t>
    </dgm:pt>
    <dgm:pt modelId="{7153A8DD-8788-41D1-B42D-32B89716EC85}">
      <dgm:prSet phldrT="[Text]" custT="1"/>
      <dgm:spPr>
        <a:solidFill>
          <a:srgbClr val="69AE23"/>
        </a:solidFill>
      </dgm:spPr>
      <dgm:t>
        <a:bodyPr/>
        <a:lstStyle/>
        <a:p>
          <a:r>
            <a:rPr lang="fr-FR" sz="1800" dirty="0"/>
            <a:t>Production de rapports et de documents</a:t>
          </a:r>
        </a:p>
      </dgm:t>
    </dgm:pt>
    <dgm:pt modelId="{B854E2A3-D916-4FED-A19B-C0E7B66E626E}" type="parTrans" cxnId="{29560D97-2C91-4B7C-BE30-A50E080D3055}">
      <dgm:prSet/>
      <dgm:spPr/>
      <dgm:t>
        <a:bodyPr/>
        <a:lstStyle/>
        <a:p>
          <a:endParaRPr lang="en-GB" sz="1100"/>
        </a:p>
      </dgm:t>
    </dgm:pt>
    <dgm:pt modelId="{41FF99A3-4ED9-4C25-8057-17266FC7BBAD}" type="sibTrans" cxnId="{29560D97-2C91-4B7C-BE30-A50E080D3055}">
      <dgm:prSet custT="1"/>
      <dgm:spPr>
        <a:solidFill>
          <a:srgbClr val="B2B2B2"/>
        </a:solidFill>
      </dgm:spPr>
      <dgm:t>
        <a:bodyPr/>
        <a:lstStyle/>
        <a:p>
          <a:endParaRPr lang="en-GB" sz="1050"/>
        </a:p>
      </dgm:t>
    </dgm:pt>
    <dgm:pt modelId="{68CEF3A2-CBB2-41B1-B9A3-9444681DF3CD}">
      <dgm:prSet phldrT="[Text]" custT="1"/>
      <dgm:spPr>
        <a:solidFill>
          <a:srgbClr val="69AE23"/>
        </a:solidFill>
      </dgm:spPr>
      <dgm:t>
        <a:bodyPr/>
        <a:lstStyle/>
        <a:p>
          <a:r>
            <a:rPr lang="fr-FR" sz="1800" dirty="0"/>
            <a:t>Aide à l’examen quotidien des menaces </a:t>
          </a:r>
        </a:p>
      </dgm:t>
    </dgm:pt>
    <dgm:pt modelId="{5E1BE449-22AD-4EC4-A29D-5C55FF7326A7}" type="parTrans" cxnId="{951A4D52-9ECF-481A-9097-544F1C7E7209}">
      <dgm:prSet/>
      <dgm:spPr/>
      <dgm:t>
        <a:bodyPr/>
        <a:lstStyle/>
        <a:p>
          <a:endParaRPr lang="en-GB" sz="1100"/>
        </a:p>
      </dgm:t>
    </dgm:pt>
    <dgm:pt modelId="{551A8AE8-F2E1-40D3-9F82-979AD39E7AF9}" type="sibTrans" cxnId="{951A4D52-9ECF-481A-9097-544F1C7E7209}">
      <dgm:prSet custT="1"/>
      <dgm:spPr>
        <a:solidFill>
          <a:srgbClr val="B2B2B2"/>
        </a:solidFill>
      </dgm:spPr>
      <dgm:t>
        <a:bodyPr/>
        <a:lstStyle/>
        <a:p>
          <a:endParaRPr lang="en-GB" sz="1050"/>
        </a:p>
      </dgm:t>
    </dgm:pt>
    <dgm:pt modelId="{79543E0B-1676-44E8-A502-4D850CF685C8}">
      <dgm:prSet phldrT="[Text]" custT="1"/>
      <dgm:spPr>
        <a:solidFill>
          <a:srgbClr val="69AE23"/>
        </a:solidFill>
      </dgm:spPr>
      <dgm:t>
        <a:bodyPr/>
        <a:lstStyle/>
        <a:p>
          <a:r>
            <a:rPr lang="fr-FR" sz="1800" dirty="0"/>
            <a:t>Aide à l’analyse et au suivi</a:t>
          </a:r>
        </a:p>
      </dgm:t>
    </dgm:pt>
    <dgm:pt modelId="{B19C41A4-3FA2-4236-88AC-702F28F7B46C}" type="parTrans" cxnId="{1D64657F-E520-4ECF-8AAC-B75A492AD30D}">
      <dgm:prSet/>
      <dgm:spPr/>
      <dgm:t>
        <a:bodyPr/>
        <a:lstStyle/>
        <a:p>
          <a:endParaRPr lang="en-US"/>
        </a:p>
      </dgm:t>
    </dgm:pt>
    <dgm:pt modelId="{45E1C862-C973-4DAE-A8B2-B3348E7D8B01}" type="sibTrans" cxnId="{1D64657F-E520-4ECF-8AAC-B75A492AD30D}">
      <dgm:prSet/>
      <dgm:spPr/>
      <dgm:t>
        <a:bodyPr/>
        <a:lstStyle/>
        <a:p>
          <a:endParaRPr lang="en-US"/>
        </a:p>
      </dgm:t>
    </dgm:pt>
    <dgm:pt modelId="{3606CECF-40C1-4350-9953-07AFCEB10B5F}">
      <dgm:prSet phldrT="[Text]" custT="1"/>
      <dgm:spPr>
        <a:solidFill>
          <a:srgbClr val="69AE23"/>
        </a:solidFill>
      </dgm:spPr>
      <dgm:t>
        <a:bodyPr/>
        <a:lstStyle/>
        <a:p>
          <a:r>
            <a:rPr lang="fr-FR" sz="1800"/>
            <a:t>Échange de données</a:t>
          </a:r>
        </a:p>
      </dgm:t>
    </dgm:pt>
    <dgm:pt modelId="{1CA40CE3-549F-4399-917D-688A776E2E36}" type="parTrans" cxnId="{95BDEBC1-5334-43AC-8705-62CD2BF1DBC5}">
      <dgm:prSet/>
      <dgm:spPr/>
      <dgm:t>
        <a:bodyPr/>
        <a:lstStyle/>
        <a:p>
          <a:endParaRPr lang="en-US"/>
        </a:p>
      </dgm:t>
    </dgm:pt>
    <dgm:pt modelId="{EC67244E-6633-4EC4-A2C5-520B2B7C08CE}" type="sibTrans" cxnId="{95BDEBC1-5334-43AC-8705-62CD2BF1DBC5}">
      <dgm:prSet/>
      <dgm:spPr/>
      <dgm:t>
        <a:bodyPr/>
        <a:lstStyle/>
        <a:p>
          <a:endParaRPr lang="en-US"/>
        </a:p>
      </dgm:t>
    </dgm:pt>
    <dgm:pt modelId="{134693C7-30A8-4A63-9908-45E2085410F1}" type="pres">
      <dgm:prSet presAssocID="{64340A71-C724-42C3-B42C-AB32FEE328BC}" presName="Name0" presStyleCnt="0">
        <dgm:presLayoutVars>
          <dgm:dir/>
          <dgm:resizeHandles val="exact"/>
        </dgm:presLayoutVars>
      </dgm:prSet>
      <dgm:spPr/>
    </dgm:pt>
    <dgm:pt modelId="{1D619549-9F71-4759-983B-8C1E5931894A}" type="pres">
      <dgm:prSet presAssocID="{EC2BFA49-455B-4B9D-8C61-15EAC3123F77}" presName="node" presStyleLbl="node1" presStyleIdx="0" presStyleCnt="5" custScaleX="98741" custScaleY="138542" custRadScaleRad="90190" custRadScaleInc="11729">
        <dgm:presLayoutVars>
          <dgm:bulletEnabled val="1"/>
        </dgm:presLayoutVars>
      </dgm:prSet>
      <dgm:spPr/>
    </dgm:pt>
    <dgm:pt modelId="{C52A0C91-5C3D-46BE-A0F4-A6CA28214637}" type="pres">
      <dgm:prSet presAssocID="{F4E21B9E-CCF6-4135-803F-0C31D021EA84}" presName="sibTrans" presStyleLbl="sibTrans2D1" presStyleIdx="0" presStyleCnt="5" custAng="98173" custLinFactY="-64606" custLinFactNeighborX="19639" custLinFactNeighborY="-100000"/>
      <dgm:spPr/>
    </dgm:pt>
    <dgm:pt modelId="{2B7401EF-158B-46B0-B494-BCC3B4C33EDA}" type="pres">
      <dgm:prSet presAssocID="{F4E21B9E-CCF6-4135-803F-0C31D021EA84}" presName="connectorText" presStyleLbl="sibTrans2D1" presStyleIdx="0" presStyleCnt="5"/>
      <dgm:spPr/>
    </dgm:pt>
    <dgm:pt modelId="{EE54B99C-0AA7-46E0-A5A0-71234653B406}" type="pres">
      <dgm:prSet presAssocID="{7153A8DD-8788-41D1-B42D-32B89716EC85}" presName="node" presStyleLbl="node1" presStyleIdx="1" presStyleCnt="5" custScaleX="134872" custScaleY="152534" custRadScaleRad="139405" custRadScaleInc="3885">
        <dgm:presLayoutVars>
          <dgm:bulletEnabled val="1"/>
        </dgm:presLayoutVars>
      </dgm:prSet>
      <dgm:spPr/>
    </dgm:pt>
    <dgm:pt modelId="{64188312-2356-4983-BDE8-98C07031F65A}" type="pres">
      <dgm:prSet presAssocID="{41FF99A3-4ED9-4C25-8057-17266FC7BBAD}" presName="sibTrans" presStyleLbl="sibTrans2D1" presStyleIdx="1" presStyleCnt="5"/>
      <dgm:spPr/>
    </dgm:pt>
    <dgm:pt modelId="{D251261B-8AFC-4E7C-AFCF-D65A941B024F}" type="pres">
      <dgm:prSet presAssocID="{41FF99A3-4ED9-4C25-8057-17266FC7BBAD}" presName="connectorText" presStyleLbl="sibTrans2D1" presStyleIdx="1" presStyleCnt="5"/>
      <dgm:spPr/>
    </dgm:pt>
    <dgm:pt modelId="{816AA60C-DDFB-4FED-98F3-BF0F91B46C9B}" type="pres">
      <dgm:prSet presAssocID="{68CEF3A2-CBB2-41B1-B9A3-9444681DF3CD}" presName="node" presStyleLbl="node1" presStyleIdx="2" presStyleCnt="5" custScaleX="119650" custScaleY="148998" custRadScaleRad="104096" custRadScaleInc="5618">
        <dgm:presLayoutVars>
          <dgm:bulletEnabled val="1"/>
        </dgm:presLayoutVars>
      </dgm:prSet>
      <dgm:spPr/>
    </dgm:pt>
    <dgm:pt modelId="{4F67AA48-347E-41A1-A0F8-8839368E58FA}" type="pres">
      <dgm:prSet presAssocID="{551A8AE8-F2E1-40D3-9F82-979AD39E7AF9}" presName="sibTrans" presStyleLbl="sibTrans2D1" presStyleIdx="2" presStyleCnt="5" custAng="286615" custScaleX="107333" custLinFactNeighborX="-571" custLinFactNeighborY="74443"/>
      <dgm:spPr/>
    </dgm:pt>
    <dgm:pt modelId="{E75B5838-F071-48AF-926A-07CADE6BC097}" type="pres">
      <dgm:prSet presAssocID="{551A8AE8-F2E1-40D3-9F82-979AD39E7AF9}" presName="connectorText" presStyleLbl="sibTrans2D1" presStyleIdx="2" presStyleCnt="5"/>
      <dgm:spPr/>
    </dgm:pt>
    <dgm:pt modelId="{BA551F23-128A-422E-8283-97767E5F0978}" type="pres">
      <dgm:prSet presAssocID="{79543E0B-1676-44E8-A502-4D850CF685C8}" presName="node" presStyleLbl="node1" presStyleIdx="3" presStyleCnt="5" custScaleY="167549" custRadScaleRad="97384" custRadScaleInc="1673">
        <dgm:presLayoutVars>
          <dgm:bulletEnabled val="1"/>
        </dgm:presLayoutVars>
      </dgm:prSet>
      <dgm:spPr/>
    </dgm:pt>
    <dgm:pt modelId="{18A786F4-6F37-41E3-93AF-7120FC357498}" type="pres">
      <dgm:prSet presAssocID="{45E1C862-C973-4DAE-A8B2-B3348E7D8B01}" presName="sibTrans" presStyleLbl="sibTrans2D1" presStyleIdx="3" presStyleCnt="5"/>
      <dgm:spPr/>
    </dgm:pt>
    <dgm:pt modelId="{C29BAAED-2B45-4478-A396-DC98F4A1A558}" type="pres">
      <dgm:prSet presAssocID="{45E1C862-C973-4DAE-A8B2-B3348E7D8B01}" presName="connectorText" presStyleLbl="sibTrans2D1" presStyleIdx="3" presStyleCnt="5"/>
      <dgm:spPr/>
    </dgm:pt>
    <dgm:pt modelId="{B41B3F9F-C915-4695-BB75-34ECF22D217B}" type="pres">
      <dgm:prSet presAssocID="{3606CECF-40C1-4350-9953-07AFCEB10B5F}" presName="node" presStyleLbl="node1" presStyleIdx="4" presStyleCnt="5" custScaleX="104888" custScaleY="134607">
        <dgm:presLayoutVars>
          <dgm:bulletEnabled val="1"/>
        </dgm:presLayoutVars>
      </dgm:prSet>
      <dgm:spPr/>
    </dgm:pt>
    <dgm:pt modelId="{D930B422-4FE5-4DE7-8D00-B7BDD56337DA}" type="pres">
      <dgm:prSet presAssocID="{EC67244E-6633-4EC4-A2C5-520B2B7C08CE}" presName="sibTrans" presStyleLbl="sibTrans2D1" presStyleIdx="4" presStyleCnt="5" custLinFactY="-21824" custLinFactNeighborX="-56731" custLinFactNeighborY="-100000"/>
      <dgm:spPr/>
    </dgm:pt>
    <dgm:pt modelId="{A6D77F15-8560-4011-A85C-8AD734E27418}" type="pres">
      <dgm:prSet presAssocID="{EC67244E-6633-4EC4-A2C5-520B2B7C08CE}" presName="connectorText" presStyleLbl="sibTrans2D1" presStyleIdx="4" presStyleCnt="5"/>
      <dgm:spPr/>
    </dgm:pt>
  </dgm:ptLst>
  <dgm:cxnLst>
    <dgm:cxn modelId="{516C6502-1AF6-4109-AD44-2D93F09A3138}" type="presOf" srcId="{41FF99A3-4ED9-4C25-8057-17266FC7BBAD}" destId="{D251261B-8AFC-4E7C-AFCF-D65A941B024F}" srcOrd="1" destOrd="0" presId="urn:microsoft.com/office/officeart/2005/8/layout/cycle7"/>
    <dgm:cxn modelId="{6ED04A05-752D-4AF9-95E9-549035237F22}" type="presOf" srcId="{EC2BFA49-455B-4B9D-8C61-15EAC3123F77}" destId="{1D619549-9F71-4759-983B-8C1E5931894A}" srcOrd="0" destOrd="0" presId="urn:microsoft.com/office/officeart/2005/8/layout/cycle7"/>
    <dgm:cxn modelId="{A39D1A17-678D-47AD-8972-BF87D56D9B4A}" type="presOf" srcId="{3606CECF-40C1-4350-9953-07AFCEB10B5F}" destId="{B41B3F9F-C915-4695-BB75-34ECF22D217B}" srcOrd="0" destOrd="0" presId="urn:microsoft.com/office/officeart/2005/8/layout/cycle7"/>
    <dgm:cxn modelId="{BCEE3320-FE18-49BC-BDC3-C78DE49747D6}" type="presOf" srcId="{45E1C862-C973-4DAE-A8B2-B3348E7D8B01}" destId="{18A786F4-6F37-41E3-93AF-7120FC357498}" srcOrd="0" destOrd="0" presId="urn:microsoft.com/office/officeart/2005/8/layout/cycle7"/>
    <dgm:cxn modelId="{786C662F-D254-4462-AB21-F8D41C19FBC2}" type="presOf" srcId="{EC67244E-6633-4EC4-A2C5-520B2B7C08CE}" destId="{A6D77F15-8560-4011-A85C-8AD734E27418}" srcOrd="1" destOrd="0" presId="urn:microsoft.com/office/officeart/2005/8/layout/cycle7"/>
    <dgm:cxn modelId="{100A4D32-6813-4611-B0C8-09BEAFE75388}" type="presOf" srcId="{EC67244E-6633-4EC4-A2C5-520B2B7C08CE}" destId="{D930B422-4FE5-4DE7-8D00-B7BDD56337DA}" srcOrd="0" destOrd="0" presId="urn:microsoft.com/office/officeart/2005/8/layout/cycle7"/>
    <dgm:cxn modelId="{EB90B35F-D6F7-4E75-90CC-3B1443A1402E}" type="presOf" srcId="{F4E21B9E-CCF6-4135-803F-0C31D021EA84}" destId="{C52A0C91-5C3D-46BE-A0F4-A6CA28214637}" srcOrd="0" destOrd="0" presId="urn:microsoft.com/office/officeart/2005/8/layout/cycle7"/>
    <dgm:cxn modelId="{02D3176C-0D29-4F8D-BE15-8EF2691F3649}" type="presOf" srcId="{68CEF3A2-CBB2-41B1-B9A3-9444681DF3CD}" destId="{816AA60C-DDFB-4FED-98F3-BF0F91B46C9B}" srcOrd="0" destOrd="0" presId="urn:microsoft.com/office/officeart/2005/8/layout/cycle7"/>
    <dgm:cxn modelId="{951A4D52-9ECF-481A-9097-544F1C7E7209}" srcId="{64340A71-C724-42C3-B42C-AB32FEE328BC}" destId="{68CEF3A2-CBB2-41B1-B9A3-9444681DF3CD}" srcOrd="2" destOrd="0" parTransId="{5E1BE449-22AD-4EC4-A29D-5C55FF7326A7}" sibTransId="{551A8AE8-F2E1-40D3-9F82-979AD39E7AF9}"/>
    <dgm:cxn modelId="{D4FD5674-2C1D-4339-8C51-1A39AABE24D0}" type="presOf" srcId="{551A8AE8-F2E1-40D3-9F82-979AD39E7AF9}" destId="{E75B5838-F071-48AF-926A-07CADE6BC097}" srcOrd="1" destOrd="0" presId="urn:microsoft.com/office/officeart/2005/8/layout/cycle7"/>
    <dgm:cxn modelId="{C9FB8C7A-5687-4A91-ACD8-CFDA8D840F48}" type="presOf" srcId="{551A8AE8-F2E1-40D3-9F82-979AD39E7AF9}" destId="{4F67AA48-347E-41A1-A0F8-8839368E58FA}" srcOrd="0" destOrd="0" presId="urn:microsoft.com/office/officeart/2005/8/layout/cycle7"/>
    <dgm:cxn modelId="{1D64657F-E520-4ECF-8AAC-B75A492AD30D}" srcId="{64340A71-C724-42C3-B42C-AB32FEE328BC}" destId="{79543E0B-1676-44E8-A502-4D850CF685C8}" srcOrd="3" destOrd="0" parTransId="{B19C41A4-3FA2-4236-88AC-702F28F7B46C}" sibTransId="{45E1C862-C973-4DAE-A8B2-B3348E7D8B01}"/>
    <dgm:cxn modelId="{A7A06C84-8DA0-415C-886B-C989091654D1}" type="presOf" srcId="{F4E21B9E-CCF6-4135-803F-0C31D021EA84}" destId="{2B7401EF-158B-46B0-B494-BCC3B4C33EDA}" srcOrd="1" destOrd="0" presId="urn:microsoft.com/office/officeart/2005/8/layout/cycle7"/>
    <dgm:cxn modelId="{7132168C-8216-4C7A-AED0-4A89C283300E}" type="presOf" srcId="{45E1C862-C973-4DAE-A8B2-B3348E7D8B01}" destId="{C29BAAED-2B45-4478-A396-DC98F4A1A558}" srcOrd="1" destOrd="0" presId="urn:microsoft.com/office/officeart/2005/8/layout/cycle7"/>
    <dgm:cxn modelId="{F30E6A8E-AFCA-49F2-91AF-81AEDBC93D58}" type="presOf" srcId="{79543E0B-1676-44E8-A502-4D850CF685C8}" destId="{BA551F23-128A-422E-8283-97767E5F0978}" srcOrd="0" destOrd="0" presId="urn:microsoft.com/office/officeart/2005/8/layout/cycle7"/>
    <dgm:cxn modelId="{A3A85994-933B-43FC-9D2E-BE49E9304CAA}" type="presOf" srcId="{7153A8DD-8788-41D1-B42D-32B89716EC85}" destId="{EE54B99C-0AA7-46E0-A5A0-71234653B406}" srcOrd="0" destOrd="0" presId="urn:microsoft.com/office/officeart/2005/8/layout/cycle7"/>
    <dgm:cxn modelId="{29560D97-2C91-4B7C-BE30-A50E080D3055}" srcId="{64340A71-C724-42C3-B42C-AB32FEE328BC}" destId="{7153A8DD-8788-41D1-B42D-32B89716EC85}" srcOrd="1" destOrd="0" parTransId="{B854E2A3-D916-4FED-A19B-C0E7B66E626E}" sibTransId="{41FF99A3-4ED9-4C25-8057-17266FC7BBAD}"/>
    <dgm:cxn modelId="{1F8CBCAA-38FF-46AC-B349-624AF3BDC1B5}" srcId="{64340A71-C724-42C3-B42C-AB32FEE328BC}" destId="{EC2BFA49-455B-4B9D-8C61-15EAC3123F77}" srcOrd="0" destOrd="0" parTransId="{266C0F2A-235E-4359-9631-29B9C4935691}" sibTransId="{F4E21B9E-CCF6-4135-803F-0C31D021EA84}"/>
    <dgm:cxn modelId="{DD4CC9BB-2AC7-429C-8436-43690AE2627B}" type="presOf" srcId="{41FF99A3-4ED9-4C25-8057-17266FC7BBAD}" destId="{64188312-2356-4983-BDE8-98C07031F65A}" srcOrd="0" destOrd="0" presId="urn:microsoft.com/office/officeart/2005/8/layout/cycle7"/>
    <dgm:cxn modelId="{95BDEBC1-5334-43AC-8705-62CD2BF1DBC5}" srcId="{64340A71-C724-42C3-B42C-AB32FEE328BC}" destId="{3606CECF-40C1-4350-9953-07AFCEB10B5F}" srcOrd="4" destOrd="0" parTransId="{1CA40CE3-549F-4399-917D-688A776E2E36}" sibTransId="{EC67244E-6633-4EC4-A2C5-520B2B7C08CE}"/>
    <dgm:cxn modelId="{DEFF99DA-B653-49E0-84BE-904CC6BD4E32}" type="presOf" srcId="{64340A71-C724-42C3-B42C-AB32FEE328BC}" destId="{134693C7-30A8-4A63-9908-45E2085410F1}" srcOrd="0" destOrd="0" presId="urn:microsoft.com/office/officeart/2005/8/layout/cycle7"/>
    <dgm:cxn modelId="{E7CCB4D0-CD55-4871-9A72-2C1D57F1541F}" type="presParOf" srcId="{134693C7-30A8-4A63-9908-45E2085410F1}" destId="{1D619549-9F71-4759-983B-8C1E5931894A}" srcOrd="0" destOrd="0" presId="urn:microsoft.com/office/officeart/2005/8/layout/cycle7"/>
    <dgm:cxn modelId="{6BD4D125-DF48-442E-882A-0D6EE82F6AF5}" type="presParOf" srcId="{134693C7-30A8-4A63-9908-45E2085410F1}" destId="{C52A0C91-5C3D-46BE-A0F4-A6CA28214637}" srcOrd="1" destOrd="0" presId="urn:microsoft.com/office/officeart/2005/8/layout/cycle7"/>
    <dgm:cxn modelId="{A271F38E-DBEB-4225-BD75-A33F4AC98737}" type="presParOf" srcId="{C52A0C91-5C3D-46BE-A0F4-A6CA28214637}" destId="{2B7401EF-158B-46B0-B494-BCC3B4C33EDA}" srcOrd="0" destOrd="0" presId="urn:microsoft.com/office/officeart/2005/8/layout/cycle7"/>
    <dgm:cxn modelId="{25F46ED6-7575-4E32-8144-C92AF73ED5FB}" type="presParOf" srcId="{134693C7-30A8-4A63-9908-45E2085410F1}" destId="{EE54B99C-0AA7-46E0-A5A0-71234653B406}" srcOrd="2" destOrd="0" presId="urn:microsoft.com/office/officeart/2005/8/layout/cycle7"/>
    <dgm:cxn modelId="{6426BAFD-7D7A-4EB2-AF63-FFDBE395CC1E}" type="presParOf" srcId="{134693C7-30A8-4A63-9908-45E2085410F1}" destId="{64188312-2356-4983-BDE8-98C07031F65A}" srcOrd="3" destOrd="0" presId="urn:microsoft.com/office/officeart/2005/8/layout/cycle7"/>
    <dgm:cxn modelId="{DDBB76A5-695B-4FAF-A8BA-B285A6052D04}" type="presParOf" srcId="{64188312-2356-4983-BDE8-98C07031F65A}" destId="{D251261B-8AFC-4E7C-AFCF-D65A941B024F}" srcOrd="0" destOrd="0" presId="urn:microsoft.com/office/officeart/2005/8/layout/cycle7"/>
    <dgm:cxn modelId="{41AF563A-E597-4C22-96FA-9EFBE476DD7A}" type="presParOf" srcId="{134693C7-30A8-4A63-9908-45E2085410F1}" destId="{816AA60C-DDFB-4FED-98F3-BF0F91B46C9B}" srcOrd="4" destOrd="0" presId="urn:microsoft.com/office/officeart/2005/8/layout/cycle7"/>
    <dgm:cxn modelId="{3FD73D15-6CDE-4F1C-828E-94D59D604CEF}" type="presParOf" srcId="{134693C7-30A8-4A63-9908-45E2085410F1}" destId="{4F67AA48-347E-41A1-A0F8-8839368E58FA}" srcOrd="5" destOrd="0" presId="urn:microsoft.com/office/officeart/2005/8/layout/cycle7"/>
    <dgm:cxn modelId="{DD5A1729-5E89-48A4-A6B4-3B2642C88E68}" type="presParOf" srcId="{4F67AA48-347E-41A1-A0F8-8839368E58FA}" destId="{E75B5838-F071-48AF-926A-07CADE6BC097}" srcOrd="0" destOrd="0" presId="urn:microsoft.com/office/officeart/2005/8/layout/cycle7"/>
    <dgm:cxn modelId="{20453AEC-3539-4B10-BF58-7FE518D1AEAC}" type="presParOf" srcId="{134693C7-30A8-4A63-9908-45E2085410F1}" destId="{BA551F23-128A-422E-8283-97767E5F0978}" srcOrd="6" destOrd="0" presId="urn:microsoft.com/office/officeart/2005/8/layout/cycle7"/>
    <dgm:cxn modelId="{115D5D46-C3E1-41BB-BE0A-8FF598CE3DD6}" type="presParOf" srcId="{134693C7-30A8-4A63-9908-45E2085410F1}" destId="{18A786F4-6F37-41E3-93AF-7120FC357498}" srcOrd="7" destOrd="0" presId="urn:microsoft.com/office/officeart/2005/8/layout/cycle7"/>
    <dgm:cxn modelId="{634FB6D1-6E97-41EE-B47F-1721C305B51D}" type="presParOf" srcId="{18A786F4-6F37-41E3-93AF-7120FC357498}" destId="{C29BAAED-2B45-4478-A396-DC98F4A1A558}" srcOrd="0" destOrd="0" presId="urn:microsoft.com/office/officeart/2005/8/layout/cycle7"/>
    <dgm:cxn modelId="{574AE9F8-B62F-4F7A-97EC-F129CD009C01}" type="presParOf" srcId="{134693C7-30A8-4A63-9908-45E2085410F1}" destId="{B41B3F9F-C915-4695-BB75-34ECF22D217B}" srcOrd="8" destOrd="0" presId="urn:microsoft.com/office/officeart/2005/8/layout/cycle7"/>
    <dgm:cxn modelId="{869BBC30-EE2C-4D18-A75A-927FAED5742A}" type="presParOf" srcId="{134693C7-30A8-4A63-9908-45E2085410F1}" destId="{D930B422-4FE5-4DE7-8D00-B7BDD56337DA}" srcOrd="9" destOrd="0" presId="urn:microsoft.com/office/officeart/2005/8/layout/cycle7"/>
    <dgm:cxn modelId="{6C9D105F-CB79-46F1-A527-640700EF4095}" type="presParOf" srcId="{D930B422-4FE5-4DE7-8D00-B7BDD56337DA}" destId="{A6D77F15-8560-4011-A85C-8AD734E27418}"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57216-6C68-4A85-A19E-6DA2A3B0610E}">
      <dsp:nvSpPr>
        <dsp:cNvPr id="0" name=""/>
        <dsp:cNvSpPr/>
      </dsp:nvSpPr>
      <dsp:spPr>
        <a:xfrm>
          <a:off x="2474952" y="47"/>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a:t>MOMENT</a:t>
          </a:r>
        </a:p>
      </dsp:txBody>
      <dsp:txXfrm>
        <a:off x="2755874" y="280969"/>
        <a:ext cx="1356411" cy="1356411"/>
      </dsp:txXfrm>
    </dsp:sp>
    <dsp:sp modelId="{35E5D686-1FA0-4B19-8758-FA41059964A6}">
      <dsp:nvSpPr>
        <dsp:cNvPr id="0" name=""/>
        <dsp:cNvSpPr/>
      </dsp:nvSpPr>
      <dsp:spPr>
        <a:xfrm rot="3600000">
          <a:off x="3891960" y="1870870"/>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930267" y="1934003"/>
        <a:ext cx="357529" cy="388447"/>
      </dsp:txXfrm>
    </dsp:sp>
    <dsp:sp modelId="{79FC274C-B683-4DC4-B5D6-00C64584A91F}">
      <dsp:nvSpPr>
        <dsp:cNvPr id="0" name=""/>
        <dsp:cNvSpPr/>
      </dsp:nvSpPr>
      <dsp:spPr>
        <a:xfrm>
          <a:off x="3915925" y="2495886"/>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a:t>INDIVIDUS</a:t>
          </a:r>
        </a:p>
      </dsp:txBody>
      <dsp:txXfrm>
        <a:off x="4196847" y="2776808"/>
        <a:ext cx="1356411" cy="1356411"/>
      </dsp:txXfrm>
    </dsp:sp>
    <dsp:sp modelId="{28BFE84A-BD9A-486D-8994-00B4F61BBADA}">
      <dsp:nvSpPr>
        <dsp:cNvPr id="0" name=""/>
        <dsp:cNvSpPr/>
      </dsp:nvSpPr>
      <dsp:spPr>
        <a:xfrm rot="10800000">
          <a:off x="3193157" y="3131308"/>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3346384" y="3260790"/>
        <a:ext cx="357529" cy="388447"/>
      </dsp:txXfrm>
    </dsp:sp>
    <dsp:sp modelId="{A8102ED0-F108-4300-9F3E-A23730E6030E}">
      <dsp:nvSpPr>
        <dsp:cNvPr id="0" name=""/>
        <dsp:cNvSpPr/>
      </dsp:nvSpPr>
      <dsp:spPr>
        <a:xfrm>
          <a:off x="1033978" y="2495886"/>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fr-FR" sz="2300" kern="1200"/>
            <a:t>LIEU</a:t>
          </a:r>
        </a:p>
      </dsp:txBody>
      <dsp:txXfrm>
        <a:off x="1314900" y="2776808"/>
        <a:ext cx="1356411" cy="1356411"/>
      </dsp:txXfrm>
    </dsp:sp>
    <dsp:sp modelId="{39BEB682-652C-434D-9E0B-C31BAA8E5E41}">
      <dsp:nvSpPr>
        <dsp:cNvPr id="0" name=""/>
        <dsp:cNvSpPr/>
      </dsp:nvSpPr>
      <dsp:spPr>
        <a:xfrm rot="18000000">
          <a:off x="2450987" y="1895907"/>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489294" y="2091738"/>
        <a:ext cx="357529" cy="388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19549-9F71-4759-983B-8C1E5931894A}">
      <dsp:nvSpPr>
        <dsp:cNvPr id="0" name=""/>
        <dsp:cNvSpPr/>
      </dsp:nvSpPr>
      <dsp:spPr>
        <a:xfrm>
          <a:off x="2959869" y="12237"/>
          <a:ext cx="1376185" cy="965452"/>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Référentiel de données</a:t>
          </a:r>
        </a:p>
      </dsp:txBody>
      <dsp:txXfrm>
        <a:off x="2988146" y="40514"/>
        <a:ext cx="1319631" cy="908898"/>
      </dsp:txXfrm>
    </dsp:sp>
    <dsp:sp modelId="{C52A0C91-5C3D-46BE-A0F4-A6CA28214637}">
      <dsp:nvSpPr>
        <dsp:cNvPr id="0" name=""/>
        <dsp:cNvSpPr/>
      </dsp:nvSpPr>
      <dsp:spPr>
        <a:xfrm rot="1390687">
          <a:off x="4604631" y="412931"/>
          <a:ext cx="531891" cy="243903"/>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GB" sz="1050" kern="1200"/>
        </a:p>
      </dsp:txBody>
      <dsp:txXfrm>
        <a:off x="4677802" y="461712"/>
        <a:ext cx="385549" cy="146341"/>
      </dsp:txXfrm>
    </dsp:sp>
    <dsp:sp modelId="{EE54B99C-0AA7-46E0-A5A0-71234653B406}">
      <dsp:nvSpPr>
        <dsp:cNvPr id="0" name=""/>
        <dsp:cNvSpPr/>
      </dsp:nvSpPr>
      <dsp:spPr>
        <a:xfrm>
          <a:off x="5196183" y="945675"/>
          <a:ext cx="1879755" cy="1062958"/>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Production de rapports et de documents</a:t>
          </a:r>
        </a:p>
      </dsp:txBody>
      <dsp:txXfrm>
        <a:off x="5227316" y="976808"/>
        <a:ext cx="1817489" cy="1000692"/>
      </dsp:txXfrm>
    </dsp:sp>
    <dsp:sp modelId="{64188312-2356-4983-BDE8-98C07031F65A}">
      <dsp:nvSpPr>
        <dsp:cNvPr id="0" name=""/>
        <dsp:cNvSpPr/>
      </dsp:nvSpPr>
      <dsp:spPr>
        <a:xfrm rot="7319525">
          <a:off x="5127225" y="2544441"/>
          <a:ext cx="531891" cy="243903"/>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GB" sz="1050" kern="1200"/>
        </a:p>
      </dsp:txBody>
      <dsp:txXfrm rot="10800000">
        <a:off x="5200396" y="2593222"/>
        <a:ext cx="385549" cy="146341"/>
      </dsp:txXfrm>
    </dsp:sp>
    <dsp:sp modelId="{816AA60C-DDFB-4FED-98F3-BF0F91B46C9B}">
      <dsp:nvSpPr>
        <dsp:cNvPr id="0" name=""/>
        <dsp:cNvSpPr/>
      </dsp:nvSpPr>
      <dsp:spPr>
        <a:xfrm>
          <a:off x="3824177" y="3324151"/>
          <a:ext cx="1667601" cy="1038317"/>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Aide à l’examen quotidien des menaces </a:t>
          </a:r>
        </a:p>
      </dsp:txBody>
      <dsp:txXfrm>
        <a:off x="3854588" y="3354562"/>
        <a:ext cx="1606779" cy="977495"/>
      </dsp:txXfrm>
    </dsp:sp>
    <dsp:sp modelId="{4F67AA48-347E-41A1-A0F8-8839368E58FA}">
      <dsp:nvSpPr>
        <dsp:cNvPr id="0" name=""/>
        <dsp:cNvSpPr/>
      </dsp:nvSpPr>
      <dsp:spPr>
        <a:xfrm rot="11167114">
          <a:off x="3161942" y="3874646"/>
          <a:ext cx="570895" cy="243903"/>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66725">
            <a:lnSpc>
              <a:spcPct val="90000"/>
            </a:lnSpc>
            <a:spcBef>
              <a:spcPct val="0"/>
            </a:spcBef>
            <a:spcAft>
              <a:spcPct val="35000"/>
            </a:spcAft>
            <a:buNone/>
          </a:pPr>
          <a:endParaRPr lang="en-GB" sz="1050" kern="1200"/>
        </a:p>
      </dsp:txBody>
      <dsp:txXfrm rot="10800000">
        <a:off x="3235113" y="3923427"/>
        <a:ext cx="424553" cy="146341"/>
      </dsp:txXfrm>
    </dsp:sp>
    <dsp:sp modelId="{BA551F23-128A-422E-8283-97767E5F0978}">
      <dsp:nvSpPr>
        <dsp:cNvPr id="0" name=""/>
        <dsp:cNvSpPr/>
      </dsp:nvSpPr>
      <dsp:spPr>
        <a:xfrm>
          <a:off x="1682945" y="3206158"/>
          <a:ext cx="1393733" cy="1167592"/>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dirty="0"/>
            <a:t>Aide à l’analyse et au suivi</a:t>
          </a:r>
        </a:p>
      </dsp:txBody>
      <dsp:txXfrm>
        <a:off x="1717143" y="3240356"/>
        <a:ext cx="1325337" cy="1099196"/>
      </dsp:txXfrm>
    </dsp:sp>
    <dsp:sp modelId="{18A786F4-6F37-41E3-93AF-7120FC357498}">
      <dsp:nvSpPr>
        <dsp:cNvPr id="0" name=""/>
        <dsp:cNvSpPr/>
      </dsp:nvSpPr>
      <dsp:spPr>
        <a:xfrm rot="15074667">
          <a:off x="1731415" y="2541699"/>
          <a:ext cx="531891" cy="24390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rot="10800000">
        <a:off x="1804586" y="2590480"/>
        <a:ext cx="385549" cy="146341"/>
      </dsp:txXfrm>
    </dsp:sp>
    <dsp:sp modelId="{B41B3F9F-C915-4695-BB75-34ECF22D217B}">
      <dsp:nvSpPr>
        <dsp:cNvPr id="0" name=""/>
        <dsp:cNvSpPr/>
      </dsp:nvSpPr>
      <dsp:spPr>
        <a:xfrm>
          <a:off x="922957" y="1183113"/>
          <a:ext cx="1461858" cy="938031"/>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fr-FR" sz="1800" kern="1200"/>
            <a:t>Échange de données</a:t>
          </a:r>
        </a:p>
      </dsp:txBody>
      <dsp:txXfrm>
        <a:off x="950431" y="1210587"/>
        <a:ext cx="1406910" cy="883083"/>
      </dsp:txXfrm>
    </dsp:sp>
    <dsp:sp modelId="{D930B422-4FE5-4DE7-8D00-B7BDD56337DA}">
      <dsp:nvSpPr>
        <dsp:cNvPr id="0" name=""/>
        <dsp:cNvSpPr/>
      </dsp:nvSpPr>
      <dsp:spPr>
        <a:xfrm rot="19792400">
          <a:off x="2104649" y="642033"/>
          <a:ext cx="531891" cy="243903"/>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2177820" y="690814"/>
        <a:ext cx="385549" cy="14634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B3D51E-B42E-4BF7-905E-4DE6627B258A}" type="datetimeFigureOut">
              <a:rPr lang="en-GB" smtClean="0"/>
              <a:t>22/03/2021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46787-EECC-41E0-B9DF-41CF126B048C}" type="slidenum">
              <a:rPr lang="en-GB" smtClean="0"/>
              <a:t>‹#›</a:t>
            </a:fld>
            <a:endParaRPr lang="en-GB"/>
          </a:p>
        </p:txBody>
      </p:sp>
    </p:spTree>
    <p:extLst>
      <p:ext uri="{BB962C8B-B14F-4D97-AF65-F5344CB8AC3E}">
        <p14:creationId xmlns:p14="http://schemas.microsoft.com/office/powerpoint/2010/main" val="2393700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endParaRPr lang="it-IT" b="1"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extLst>
      <p:ext uri="{BB962C8B-B14F-4D97-AF65-F5344CB8AC3E}">
        <p14:creationId xmlns:p14="http://schemas.microsoft.com/office/powerpoint/2010/main" val="2269258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a:t>L’ECDC a développé un système de documentation qui sert de nouvelle solution informatique pour favoriser les activités de détection précoce au niveau du Centre et de l’UE, ainsi que pour améliorer la coordination de la réponse entre ses partenaires pertinents. Cet outil résulte de la mise à jour complète et de la fusion des outils existants, déjà utilisés au niveau de l’ECDC. Il propose de nouvelles fonctionnalités qui permettent une meilleure intégration et une meilleure interopérabilité entre l’ensemble des systèmes utilisés au niveau de l’UE pour accomplir les activités de veille épidémiologique.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a:t>Cet outil de documentation (ou un outil similaire) devrait aider à la plupart des activités de veille épidémiologique. Le système de documentation de l’ECDC est accessible aussi bien aux utilisateurs internes qu’externes au Centre, ce qui permet le partage d’informations et la collaboration entre l’ECDC et son réseau international pour les activités de veille épidémiologique. Fonctionnalités du système de documentation: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b="0" i="0" u="sng"/>
              <a:t>Référentiel de données:</a:t>
            </a:r>
            <a:r>
              <a:rPr lang="fr-FR" b="0" i="0" u="none"/>
              <a:t> Les utilisateurs peuvent accéder aux éléments enregistrés sur la plateforme, y compris à des éléments anciens dont le statut est fermé.</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b="0" i="0" u="sng"/>
              <a:t>Aide à la production de rapports: </a:t>
            </a:r>
            <a:r>
              <a:rPr lang="fr-FR" b="0" i="0" u="none"/>
              <a:t>Le système de documentation facilite la création de documents sortants et de rapports, p. ex., de bulletins épidémiologiques.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b="0" i="0" u="sng"/>
              <a:t>Aide</a:t>
            </a:r>
            <a:r>
              <a:rPr lang="fr-FR" b="0" i="0"/>
              <a:t> aux réunions dédiées </a:t>
            </a:r>
            <a:r>
              <a:rPr lang="fr-FR" b="0" i="0" u="sng"/>
              <a:t>à l’examen quotidien des menaces</a:t>
            </a:r>
            <a:r>
              <a:rPr lang="fr-FR" b="0" i="0"/>
              <a:t>:</a:t>
            </a:r>
            <a:r>
              <a:rPr lang="fr-FR" b="0" i="0" u="none"/>
              <a:t> La plateforme permet de produire et afficher des tableaux et figures qui favorisent les discussions entre experts au cours des tables rondes sur les menaces.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b="0" i="0" u="sng"/>
              <a:t>Aide à l’analyse et au suivi des éléments actifs:</a:t>
            </a:r>
            <a:r>
              <a:rPr lang="fr-FR" b="0" i="0" u="none"/>
              <a:t>  Le système de documentation facilite le suivi des événements, pour des activités de surveillance mieux coordonnées et mieux intégrées avec tous les partenaires.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fr-FR" b="0" i="0" u="sng"/>
              <a:t>Échange de données:</a:t>
            </a:r>
            <a:r>
              <a:rPr lang="fr-FR" b="0" i="0" u="none"/>
              <a:t> Aussi bien les utilisateurs internes qu’externes peuvent créer de nouveaux éléments à suivre sur la plateforme, ce qui permet un échange fluide et rapide des données relatives aux événements épidémiologiques suscitant l’intérêt.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u="none" dirty="0"/>
          </a:p>
        </p:txBody>
      </p:sp>
      <p:sp>
        <p:nvSpPr>
          <p:cNvPr id="4" name="Slide Number Placeholder 3"/>
          <p:cNvSpPr>
            <a:spLocks noGrp="1"/>
          </p:cNvSpPr>
          <p:nvPr>
            <p:ph type="sldNum" sz="quarter" idx="10"/>
          </p:nvPr>
        </p:nvSpPr>
        <p:spPr/>
        <p:txBody>
          <a:bodyPr/>
          <a:lstStyle/>
          <a:p>
            <a:fld id="{66346787-EECC-41E0-B9DF-41CF126B048C}" type="slidenum">
              <a:rPr lang="en-GB" smtClean="0"/>
              <a:t>10</a:t>
            </a:fld>
            <a:endParaRPr lang="en-GB"/>
          </a:p>
        </p:txBody>
      </p:sp>
    </p:spTree>
    <p:extLst>
      <p:ext uri="{BB962C8B-B14F-4D97-AF65-F5344CB8AC3E}">
        <p14:creationId xmlns:p14="http://schemas.microsoft.com/office/powerpoint/2010/main" val="3719977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aseline="0"/>
              <a:t>La plateforme de documentation doit permettre de conserver différents types d’éléments suscitant l’intérêt, quel que soit le niveau de menace présenté.</a:t>
            </a:r>
          </a:p>
          <a:p>
            <a:r>
              <a:rPr lang="fr-FR" baseline="0"/>
              <a:t> La plateforme de documentation doit permettre de monter et descendre les niveaux entre les signaux, les événements et les menaces, tout en conservant les données et les méta-données. </a:t>
            </a:r>
          </a:p>
        </p:txBody>
      </p:sp>
      <p:sp>
        <p:nvSpPr>
          <p:cNvPr id="4" name="Slide Number Placeholder 3"/>
          <p:cNvSpPr>
            <a:spLocks noGrp="1"/>
          </p:cNvSpPr>
          <p:nvPr>
            <p:ph type="sldNum" sz="quarter" idx="10"/>
          </p:nvPr>
        </p:nvSpPr>
        <p:spPr/>
        <p:txBody>
          <a:bodyPr/>
          <a:lstStyle/>
          <a:p>
            <a:fld id="{66346787-EECC-41E0-B9DF-41CF126B048C}" type="slidenum">
              <a:rPr lang="en-GB" smtClean="0"/>
              <a:t>11</a:t>
            </a:fld>
            <a:endParaRPr lang="en-GB"/>
          </a:p>
        </p:txBody>
      </p:sp>
    </p:spTree>
    <p:extLst>
      <p:ext uri="{BB962C8B-B14F-4D97-AF65-F5344CB8AC3E}">
        <p14:creationId xmlns:p14="http://schemas.microsoft.com/office/powerpoint/2010/main" val="3642243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12</a:t>
            </a:fld>
            <a:endParaRPr lang="en-GB"/>
          </a:p>
        </p:txBody>
      </p:sp>
    </p:spTree>
    <p:extLst>
      <p:ext uri="{BB962C8B-B14F-4D97-AF65-F5344CB8AC3E}">
        <p14:creationId xmlns:p14="http://schemas.microsoft.com/office/powerpoint/2010/main" val="1265385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2</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eaLnBrk="1" hangingPunct="1">
              <a:defRPr/>
            </a:pPr>
            <a:r>
              <a:rPr lang="fr-FR" sz="1000" b="1" strike="noStrike"/>
              <a:t>Audio:</a:t>
            </a:r>
            <a:r>
              <a:rPr lang="fr-FR" sz="1000" b="0" strike="noStrike"/>
              <a:t> Même texte que sur la diapositive.</a:t>
            </a:r>
          </a:p>
          <a:p>
            <a:pPr eaLnBrk="1" hangingPunct="1">
              <a:defRPr/>
            </a:pPr>
            <a:endParaRPr lang="en-GB" sz="1000" b="0" strike="noStrike" dirty="0"/>
          </a:p>
          <a:p>
            <a:pPr eaLnBrk="1" hangingPunct="1">
              <a:defRPr/>
            </a:pPr>
            <a:endParaRPr lang="it-IT" sz="1000" b="0" strike="noStrike" dirty="0"/>
          </a:p>
        </p:txBody>
      </p:sp>
    </p:spTree>
    <p:extLst>
      <p:ext uri="{BB962C8B-B14F-4D97-AF65-F5344CB8AC3E}">
        <p14:creationId xmlns:p14="http://schemas.microsoft.com/office/powerpoint/2010/main" val="276953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strike="noStrike" baseline="0"/>
              <a:t>Les objectifs principaux du processus de documentation sont les suivants: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baseline="0"/>
              <a:t>Favoriser la surveillance et le suivi des événements.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baseline="0"/>
              <a:t>Aider à la communication, aussi bien en interne qu’avec le grand public</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fr-FR" sz="1200" b="0" strike="noStrike" baseline="0"/>
              <a:t>Rendre les actions et décisions transparentes et traçables.</a:t>
            </a:r>
          </a:p>
        </p:txBody>
      </p:sp>
      <p:sp>
        <p:nvSpPr>
          <p:cNvPr id="4" name="Slide Number Placeholder 3"/>
          <p:cNvSpPr>
            <a:spLocks noGrp="1"/>
          </p:cNvSpPr>
          <p:nvPr>
            <p:ph type="sldNum" sz="quarter" idx="10"/>
          </p:nvPr>
        </p:nvSpPr>
        <p:spPr/>
        <p:txBody>
          <a:bodyPr/>
          <a:lstStyle/>
          <a:p>
            <a:fld id="{66346787-EECC-41E0-B9DF-41CF126B048C}" type="slidenum">
              <a:rPr lang="en-GB" smtClean="0"/>
              <a:t>3</a:t>
            </a:fld>
            <a:endParaRPr lang="en-GB"/>
          </a:p>
        </p:txBody>
      </p:sp>
    </p:spTree>
    <p:extLst>
      <p:ext uri="{BB962C8B-B14F-4D97-AF65-F5344CB8AC3E}">
        <p14:creationId xmlns:p14="http://schemas.microsoft.com/office/powerpoint/2010/main" val="4273467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342900" lvl="0" indent="-342900">
              <a:spcAft>
                <a:spcPct val="20000"/>
              </a:spcAft>
              <a:buClr>
                <a:srgbClr val="69AE23"/>
              </a:buClr>
              <a:defRPr/>
            </a:pPr>
            <a:r>
              <a:rPr lang="fr-FR" sz="1000">
                <a:latin typeface="Arial" charset="0"/>
                <a:cs typeface="Times New Roman" pitchFamily="18" charset="0"/>
              </a:rPr>
              <a:t>Les sources et les contenus des signaux identifiés doivent être conservés dans leur format original, avec des liens vers les emplacements et des méta-données exactes. La documentation des processus décisionnels internes doit indiquer les participants, les calendriers et la justification des décisions prises. En outre, les actions prévues et la répartition des responsabilités sont également à documenter. Dans la pratique, l'outil central pour la documentation doit être la base de données. </a:t>
            </a:r>
          </a:p>
          <a:p>
            <a:pPr marL="342900" lvl="0" indent="-342900">
              <a:spcAft>
                <a:spcPct val="20000"/>
              </a:spcAft>
              <a:buClr>
                <a:srgbClr val="69AE23"/>
              </a:buClr>
              <a:defRPr/>
            </a:pPr>
            <a:r>
              <a:rPr lang="fr-FR" sz="1000">
                <a:latin typeface="Arial" charset="0"/>
                <a:cs typeface="Times New Roman" pitchFamily="18" charset="0"/>
              </a:rPr>
              <a:t>Afin de favoriser toutes ces activités, il convient de mettre en place un processus de traitement des données clair et durable.</a:t>
            </a:r>
          </a:p>
          <a:p>
            <a:pPr marL="342900" lvl="0" indent="-342900">
              <a:spcAft>
                <a:spcPct val="20000"/>
              </a:spcAft>
              <a:buClr>
                <a:srgbClr val="69AE23"/>
              </a:buClr>
              <a:defRPr/>
            </a:pPr>
            <a:endParaRPr lang="en-GB" sz="1000" dirty="0">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109600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Le processus de veille épidémiologique s’appuie sur la méthode de l’épidémiologie descriptive pour identifier et valider des événements épidémiologiques potentiels. Cette méthode prévoit d’identifier et de documenter trois dimensions principales, à savoir:</a:t>
            </a:r>
          </a:p>
          <a:p>
            <a:endParaRPr lang="en-GB" baseline="0" dirty="0"/>
          </a:p>
          <a:p>
            <a:r>
              <a:rPr lang="fr-FR" u="sng" baseline="0"/>
              <a:t>La période:</a:t>
            </a:r>
            <a:r>
              <a:rPr lang="fr-FR" baseline="0"/>
              <a:t> Période de temps durant laquelle les cas sont signalés ou durant laquelle les symptômes apparaissent. Ces données sont le plus souvent visualisées sous la forme d’une courbe épidémiologique.</a:t>
            </a:r>
          </a:p>
          <a:p>
            <a:endParaRPr lang="en-GB" baseline="0" dirty="0"/>
          </a:p>
          <a:p>
            <a:r>
              <a:rPr lang="fr-FR" u="sng" baseline="0"/>
              <a:t>Lieu:</a:t>
            </a:r>
            <a:r>
              <a:rPr lang="fr-FR" baseline="0"/>
              <a:t> Distribution géographique des cas. </a:t>
            </a:r>
          </a:p>
          <a:p>
            <a:endParaRPr lang="en-GB" baseline="0" dirty="0"/>
          </a:p>
          <a:p>
            <a:r>
              <a:rPr lang="fr-FR" u="sng" baseline="0"/>
              <a:t>Individu(s):</a:t>
            </a:r>
            <a:r>
              <a:rPr lang="fr-FR" baseline="0"/>
              <a:t> Nombre de cas d’une certaine maladie. Les deux catégories principales utilisées pour la description de cette variable sont l’âge et le sexe. </a:t>
            </a:r>
          </a:p>
          <a:p>
            <a:endParaRPr lang="en-GB" baseline="0" dirty="0"/>
          </a:p>
          <a:p>
            <a:r>
              <a:rPr lang="fr-FR" baseline="0"/>
              <a:t>Toutefois, on peut envisager de documenter de nombreuses autres variables en cas d’événement épidémiologique. Le lien vers les supports supplémentaires permet d’accéder à une liste d’exemples de données et méta-données pouvant être enregistrées.  </a:t>
            </a:r>
          </a:p>
        </p:txBody>
      </p:sp>
      <p:sp>
        <p:nvSpPr>
          <p:cNvPr id="4" name="Slide Number Placeholder 3"/>
          <p:cNvSpPr>
            <a:spLocks noGrp="1"/>
          </p:cNvSpPr>
          <p:nvPr>
            <p:ph type="sldNum" sz="quarter" idx="10"/>
          </p:nvPr>
        </p:nvSpPr>
        <p:spPr/>
        <p:txBody>
          <a:bodyPr/>
          <a:lstStyle/>
          <a:p>
            <a:fld id="{66346787-EECC-41E0-B9DF-41CF126B048C}" type="slidenum">
              <a:rPr lang="en-GB" smtClean="0"/>
              <a:t>5</a:t>
            </a:fld>
            <a:endParaRPr lang="en-GB"/>
          </a:p>
        </p:txBody>
      </p:sp>
    </p:spTree>
    <p:extLst>
      <p:ext uri="{BB962C8B-B14F-4D97-AF65-F5344CB8AC3E}">
        <p14:creationId xmlns:p14="http://schemas.microsoft.com/office/powerpoint/2010/main" val="3943689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0" baseline="0"/>
              <a:t>Cette diapositive présente une liste d’exemples de données qu’il est possible d’enregistrer pour documenter un événement épidémiologique. En outre, certaines méta-données devraient être automatiquement générées pour toutes les données saisies afin de permettre une bonne traçabilité des modifications apportées à la base de données. </a:t>
            </a:r>
          </a:p>
        </p:txBody>
      </p:sp>
      <p:sp>
        <p:nvSpPr>
          <p:cNvPr id="4" name="Slide Number Placeholder 3"/>
          <p:cNvSpPr>
            <a:spLocks noGrp="1"/>
          </p:cNvSpPr>
          <p:nvPr>
            <p:ph type="sldNum" sz="quarter" idx="10"/>
          </p:nvPr>
        </p:nvSpPr>
        <p:spPr/>
        <p:txBody>
          <a:bodyPr/>
          <a:lstStyle/>
          <a:p>
            <a:fld id="{66346787-EECC-41E0-B9DF-41CF126B048C}" type="slidenum">
              <a:rPr lang="en-GB" smtClean="0"/>
              <a:t>6</a:t>
            </a:fld>
            <a:endParaRPr lang="en-GB"/>
          </a:p>
        </p:txBody>
      </p:sp>
    </p:spTree>
    <p:extLst>
      <p:ext uri="{BB962C8B-B14F-4D97-AF65-F5344CB8AC3E}">
        <p14:creationId xmlns:p14="http://schemas.microsoft.com/office/powerpoint/2010/main" val="9820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u="none">
                <a:latin typeface="Arial" charset="0"/>
                <a:cs typeface="Times New Roman" pitchFamily="18" charset="0"/>
              </a:rPr>
              <a:t>La protection des données à caractère personnel, les problématiques liées à la confidentialité et la législation doivent être prises en compte en exécutant toute activité de documentation. L’ensemble du processus de documentation doit tenir compte des différences entre législations nationale et européenne en matière de protection des données et de droits d’auteurs. Le lien ci-dessous permet de consulter certaines des directives CE et règlements UE les plus pertinents en la matière.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dirty="0">
              <a:latin typeface="Arial" charset="0"/>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u="none">
                <a:latin typeface="Arial" charset="0"/>
                <a:cs typeface="Times New Roman" pitchFamily="18" charset="0"/>
              </a:rPr>
              <a:t>[RÉVISION PAR LES ÉQUIPES JURIDIQUES EN COURS]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dirty="0">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938599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8</a:t>
            </a:fld>
            <a:endParaRPr lang="en-GB"/>
          </a:p>
        </p:txBody>
      </p:sp>
    </p:spTree>
    <p:extLst>
      <p:ext uri="{BB962C8B-B14F-4D97-AF65-F5344CB8AC3E}">
        <p14:creationId xmlns:p14="http://schemas.microsoft.com/office/powerpoint/2010/main" val="350143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aseline="0"/>
              <a:t>L’ECDC génère et recueille les données signalées par les pays de l’UE/EEE. Il traite ensuite ces données de manière à créer des documents sortants partagés et communiqués aux acteurs impliqués (Commission européenne et États membres) ainsi qu’au grand public. Il est important de souligner que la documentation se déroule tout au long de ce processus. </a:t>
            </a:r>
          </a:p>
          <a:p>
            <a:endParaRPr lang="en-GB" baseline="0" dirty="0"/>
          </a:p>
          <a:p>
            <a:r>
              <a:rPr lang="fr-FR" baseline="0"/>
              <a:t>Certains des documents sortants de l’ECDC les plus consultés sont: </a:t>
            </a:r>
          </a:p>
          <a:p>
            <a:pPr marL="171450" indent="-171450">
              <a:buFont typeface="Arial" panose="020B0604020202020204" pitchFamily="34" charset="0"/>
              <a:buChar char="•"/>
            </a:pPr>
            <a:r>
              <a:rPr lang="fr-FR" baseline="0"/>
              <a:t>Les cartes de surveillance et de distribution des cas des maladies</a:t>
            </a:r>
          </a:p>
          <a:p>
            <a:pPr marL="171450" indent="-171450">
              <a:buFont typeface="Arial" panose="020B0604020202020204" pitchFamily="34" charset="0"/>
              <a:buChar char="•"/>
            </a:pPr>
            <a:r>
              <a:rPr lang="fr-FR" baseline="0"/>
              <a:t>Les évaluations rapides des risques</a:t>
            </a:r>
          </a:p>
          <a:p>
            <a:pPr marL="171450" indent="-171450">
              <a:buFont typeface="Arial" panose="020B0604020202020204" pitchFamily="34" charset="0"/>
              <a:buChar char="•"/>
            </a:pPr>
            <a:r>
              <a:rPr lang="fr-FR" baseline="0"/>
              <a:t>Les rapports quotidiens et hebdomadaires sur les menaces relatives aux maladies transmissibles, ainsi que de nombreux autres documents.</a:t>
            </a:r>
          </a:p>
          <a:p>
            <a:endParaRPr lang="en-GB" baseline="0" dirty="0"/>
          </a:p>
          <a:p>
            <a:r>
              <a:rPr lang="fr-FR" baseline="0"/>
              <a:t>Un examen plus complet des documents sortants produits par l’ECDC est proposé dans le chapitre sur la communication, qui peut être consulté dans un autre module de ce tutoriel.</a:t>
            </a:r>
          </a:p>
          <a:p>
            <a:endParaRPr lang="en-GB"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9</a:t>
            </a:fld>
            <a:endParaRPr lang="en-GB"/>
          </a:p>
        </p:txBody>
      </p:sp>
    </p:spTree>
    <p:extLst>
      <p:ext uri="{BB962C8B-B14F-4D97-AF65-F5344CB8AC3E}">
        <p14:creationId xmlns:p14="http://schemas.microsoft.com/office/powerpoint/2010/main" val="2757747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6046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2135528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82751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15177242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76025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6A6A71D-A6F2-4139-B2A8-CD05681C1B5C}"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9534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6A6A71D-A6F2-4139-B2A8-CD05681C1B5C}"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176776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6A6A71D-A6F2-4139-B2A8-CD05681C1B5C}" type="datetimeFigureOut">
              <a:rPr lang="en-GB" smtClean="0"/>
              <a:t>22/03/2021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925588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6A6A71D-A6F2-4139-B2A8-CD05681C1B5C}" type="datetimeFigureOut">
              <a:rPr lang="en-GB" smtClean="0"/>
              <a:t>22/03/2021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92980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A6A71D-A6F2-4139-B2A8-CD05681C1B5C}" type="datetimeFigureOut">
              <a:rPr lang="en-GB" smtClean="0"/>
              <a:t>22/03/2021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598961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721958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22/03/2021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77625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6A71D-A6F2-4139-B2A8-CD05681C1B5C}" type="datetimeFigureOut">
              <a:rPr lang="en-GB" smtClean="0"/>
              <a:t>22/03/2021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39C03F-9A8D-4DC3-959B-7C455DD69889}" type="slidenum">
              <a:rPr lang="en-GB" smtClean="0"/>
              <a:t>‹#›</a:t>
            </a:fld>
            <a:endParaRPr lang="en-GB"/>
          </a:p>
        </p:txBody>
      </p:sp>
    </p:spTree>
    <p:extLst>
      <p:ext uri="{BB962C8B-B14F-4D97-AF65-F5344CB8AC3E}">
        <p14:creationId xmlns:p14="http://schemas.microsoft.com/office/powerpoint/2010/main" val="47086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eur-lex.europa.eu/legal-content/EN/TXT/?uri=celex%3A32001L0029"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s://eur-lex.europa.eu/legal-content/EN/TXT/PDF/?uri=CELEX:31996L0009&amp;from=EN" TargetMode="External"/><Relationship Id="rId5" Type="http://schemas.openxmlformats.org/officeDocument/2006/relationships/hyperlink" Target="https://eur-lex.europa.eu/eli/reg/2016/679/oj" TargetMode="External"/><Relationship Id="rId4" Type="http://schemas.openxmlformats.org/officeDocument/2006/relationships/hyperlink" Target="https://eur-lex.europa.eu/legal-content/EN/TXT/PDF/?uri=CELEX:32018R1725&amp;from=EN"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18" Type="http://schemas.openxmlformats.org/officeDocument/2006/relationships/hyperlink" Target="https://www.ecdc.europa.eu/en/dengue-monthly" TargetMode="External"/><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4.png"/><Relationship Id="rId2" Type="http://schemas.openxmlformats.org/officeDocument/2006/relationships/notesSlide" Target="../notesSlides/notesSlide9.xml"/><Relationship Id="rId16" Type="http://schemas.openxmlformats.org/officeDocument/2006/relationships/hyperlink" Target="https://www.ecdc.europa.eu/en/publications-data/rapid-risk-assessment-dengue-outbreak-reunion-france-and-associated-risk" TargetMode="Externa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hyperlink" Target="https://www.ecdc.europa.eu/en/publications-data/communicable-disease-threats-report-25-31-march-2018-week-13" TargetMode="External"/><Relationship Id="rId10" Type="http://schemas.openxmlformats.org/officeDocument/2006/relationships/image" Target="../media/image10.jp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hyperlink" Target="https://www.ecdc.europa.eu/en/publications-data/communicable-disease-threats-report-22-28-september-2019-week-3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 Box 36">
            <a:extLst>
              <a:ext uri="{FF2B5EF4-FFF2-40B4-BE49-F238E27FC236}">
                <a16:creationId xmlns:a16="http://schemas.microsoft.com/office/drawing/2014/main" id="{BF47F616-24AC-49ED-9AD5-B80734439C28}"/>
              </a:ext>
            </a:extLst>
          </p:cNvPr>
          <p:cNvSpPr txBox="1">
            <a:spLocks noChangeArrowheads="1"/>
          </p:cNvSpPr>
          <p:nvPr/>
        </p:nvSpPr>
        <p:spPr bwMode="auto">
          <a:xfrm rot="5871091">
            <a:off x="5180313" y="4105106"/>
            <a:ext cx="581095" cy="268353"/>
          </a:xfrm>
          <a:prstGeom prst="rect">
            <a:avLst/>
          </a:prstGeom>
          <a:noFill/>
          <a:ln w="12700" algn="ctr">
            <a:noFill/>
            <a:miter lim="800000"/>
            <a:headEnd/>
            <a:tailEnd/>
          </a:ln>
          <a:effectLst/>
        </p:spPr>
        <p:txBody>
          <a:bodyPr wrap="square" lIns="90488" tIns="44450" rIns="90488" bIns="44450">
            <a:normAutofit lnSpcReduction="10000"/>
          </a:bodyPr>
          <a:lstStyle/>
          <a:p>
            <a:pPr marL="3175" indent="-3175">
              <a:tabLst>
                <a:tab pos="357188" algn="l"/>
              </a:tabLst>
            </a:pPr>
            <a:r>
              <a:rPr lang="fr-FR" sz="1200" b="1">
                <a:solidFill>
                  <a:schemeClr val="bg1">
                    <a:lumMod val="65000"/>
                  </a:schemeClr>
                </a:solidFill>
                <a:latin typeface="Arial" charset="0"/>
                <a:cs typeface="Times New Roman" pitchFamily="18" charset="0"/>
              </a:rPr>
              <a:t>Agir</a:t>
            </a:r>
          </a:p>
        </p:txBody>
      </p:sp>
      <p:sp>
        <p:nvSpPr>
          <p:cNvPr id="44" name="Text Box 36">
            <a:extLst>
              <a:ext uri="{FF2B5EF4-FFF2-40B4-BE49-F238E27FC236}">
                <a16:creationId xmlns:a16="http://schemas.microsoft.com/office/drawing/2014/main" id="{C8C656F9-747A-440A-9371-1DDB53CD216A}"/>
              </a:ext>
            </a:extLst>
          </p:cNvPr>
          <p:cNvSpPr txBox="1">
            <a:spLocks noChangeArrowheads="1"/>
          </p:cNvSpPr>
          <p:nvPr/>
        </p:nvSpPr>
        <p:spPr bwMode="auto">
          <a:xfrm rot="5871091">
            <a:off x="5152742" y="3510531"/>
            <a:ext cx="843261" cy="257492"/>
          </a:xfrm>
          <a:prstGeom prst="rect">
            <a:avLst/>
          </a:prstGeom>
          <a:noFill/>
          <a:ln w="12700" algn="ctr">
            <a:noFill/>
            <a:miter lim="800000"/>
            <a:headEnd/>
            <a:tailEnd/>
          </a:ln>
          <a:effectLst/>
        </p:spPr>
        <p:txBody>
          <a:bodyPr wrap="square" lIns="90488" tIns="44450" rIns="90488" bIns="44450">
            <a:normAutofit lnSpcReduction="10000"/>
          </a:bodyPr>
          <a:lstStyle/>
          <a:p>
            <a:pPr marL="3175" indent="-3175">
              <a:tabLst>
                <a:tab pos="357188" algn="l"/>
              </a:tabLst>
            </a:pPr>
            <a:r>
              <a:rPr lang="fr-FR" sz="1200" b="1">
                <a:solidFill>
                  <a:srgbClr val="FFC000"/>
                </a:solidFill>
                <a:latin typeface="Arial" charset="0"/>
                <a:cs typeface="Times New Roman" pitchFamily="18" charset="0"/>
              </a:rPr>
              <a:t>Évaluer</a:t>
            </a:r>
          </a:p>
        </p:txBody>
      </p:sp>
      <p:sp>
        <p:nvSpPr>
          <p:cNvPr id="43" name="Text Box 36">
            <a:extLst>
              <a:ext uri="{FF2B5EF4-FFF2-40B4-BE49-F238E27FC236}">
                <a16:creationId xmlns:a16="http://schemas.microsoft.com/office/drawing/2014/main" id="{7DD0AB17-ABDB-44A3-9F7C-F5DEEAEC22D1}"/>
              </a:ext>
            </a:extLst>
          </p:cNvPr>
          <p:cNvSpPr txBox="1">
            <a:spLocks noChangeArrowheads="1"/>
          </p:cNvSpPr>
          <p:nvPr/>
        </p:nvSpPr>
        <p:spPr bwMode="auto">
          <a:xfrm rot="5871091">
            <a:off x="5178531" y="2901029"/>
            <a:ext cx="937116" cy="354102"/>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fr-FR" sz="1200" b="1">
                <a:solidFill>
                  <a:schemeClr val="bg1">
                    <a:lumMod val="65000"/>
                  </a:schemeClr>
                </a:solidFill>
                <a:latin typeface="Arial" charset="0"/>
                <a:cs typeface="Times New Roman" pitchFamily="18" charset="0"/>
              </a:rPr>
              <a:t>Analyser</a:t>
            </a:r>
          </a:p>
        </p:txBody>
      </p:sp>
      <p:pic>
        <p:nvPicPr>
          <p:cNvPr id="33" name="Immagin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9835" y="119157"/>
            <a:ext cx="6818626" cy="7016529"/>
          </a:xfrm>
          <a:prstGeom prst="rect">
            <a:avLst/>
          </a:prstGeom>
        </p:spPr>
      </p:pic>
      <p:sp>
        <p:nvSpPr>
          <p:cNvPr id="40" name="TextBox 39">
            <a:extLst>
              <a:ext uri="{FF2B5EF4-FFF2-40B4-BE49-F238E27FC236}">
                <a16:creationId xmlns:a16="http://schemas.microsoft.com/office/drawing/2014/main" id="{D9A34C4B-C976-48AD-80E3-F1E75B0A2C71}"/>
              </a:ext>
            </a:extLst>
          </p:cNvPr>
          <p:cNvSpPr txBox="1"/>
          <p:nvPr/>
        </p:nvSpPr>
        <p:spPr>
          <a:xfrm rot="3001688">
            <a:off x="5600604" y="4427414"/>
            <a:ext cx="1153521" cy="369332"/>
          </a:xfrm>
          <a:prstGeom prst="rect">
            <a:avLst/>
          </a:prstGeom>
          <a:noFill/>
        </p:spPr>
        <p:txBody>
          <a:bodyPr wrap="none" rtlCol="0">
            <a:spAutoFit/>
          </a:bodyPr>
          <a:lstStyle/>
          <a:p>
            <a:r>
              <a:rPr lang="fr-FR">
                <a:solidFill>
                  <a:schemeClr val="bg1"/>
                </a:solidFill>
                <a:latin typeface="Tahoma" panose="020B0604030504040204" pitchFamily="34" charset="0"/>
                <a:ea typeface="Tahoma" panose="020B0604030504040204" pitchFamily="34" charset="0"/>
                <a:cs typeface="Tahoma" panose="020B0604030504040204" pitchFamily="34" charset="0"/>
              </a:rPr>
              <a:t>Réaction</a:t>
            </a:r>
          </a:p>
        </p:txBody>
      </p:sp>
      <p:sp>
        <p:nvSpPr>
          <p:cNvPr id="39" name="TextBox 38">
            <a:extLst>
              <a:ext uri="{FF2B5EF4-FFF2-40B4-BE49-F238E27FC236}">
                <a16:creationId xmlns:a16="http://schemas.microsoft.com/office/drawing/2014/main" id="{6389242E-2768-4288-AE32-CD5214603EAA}"/>
              </a:ext>
            </a:extLst>
          </p:cNvPr>
          <p:cNvSpPr txBox="1"/>
          <p:nvPr/>
        </p:nvSpPr>
        <p:spPr>
          <a:xfrm rot="3001688">
            <a:off x="5532479" y="3888592"/>
            <a:ext cx="2220736" cy="369332"/>
          </a:xfrm>
          <a:prstGeom prst="rect">
            <a:avLst/>
          </a:prstGeom>
          <a:noFill/>
        </p:spPr>
        <p:txBody>
          <a:bodyPr wrap="none" rtlCol="0">
            <a:spAutoFit/>
          </a:bodyPr>
          <a:lstStyle/>
          <a:p>
            <a:r>
              <a:rPr lang="fr-FR">
                <a:solidFill>
                  <a:schemeClr val="bg1"/>
                </a:solidFill>
                <a:latin typeface="Tahoma" panose="020B0604030504040204" pitchFamily="34" charset="0"/>
                <a:ea typeface="Tahoma" panose="020B0604030504040204" pitchFamily="34" charset="0"/>
                <a:cs typeface="Tahoma" panose="020B0604030504040204" pitchFamily="34" charset="0"/>
              </a:rPr>
              <a:t>Menace (événements de santé publique)</a:t>
            </a:r>
          </a:p>
        </p:txBody>
      </p:sp>
      <p:sp>
        <p:nvSpPr>
          <p:cNvPr id="38" name="TextBox 37">
            <a:extLst>
              <a:ext uri="{FF2B5EF4-FFF2-40B4-BE49-F238E27FC236}">
                <a16:creationId xmlns:a16="http://schemas.microsoft.com/office/drawing/2014/main" id="{D1FD367E-59C9-4CFB-A843-CCF5EF9AFFA2}"/>
              </a:ext>
            </a:extLst>
          </p:cNvPr>
          <p:cNvSpPr txBox="1"/>
          <p:nvPr/>
        </p:nvSpPr>
        <p:spPr>
          <a:xfrm rot="3001688">
            <a:off x="6099728" y="3529003"/>
            <a:ext cx="1862113" cy="369332"/>
          </a:xfrm>
          <a:prstGeom prst="rect">
            <a:avLst/>
          </a:prstGeom>
          <a:noFill/>
        </p:spPr>
        <p:txBody>
          <a:bodyPr wrap="none" rtlCol="0">
            <a:spAutoFit/>
          </a:bodyPr>
          <a:lstStyle/>
          <a:p>
            <a:r>
              <a:rPr lang="fr-FR">
                <a:solidFill>
                  <a:schemeClr val="bg1"/>
                </a:solidFill>
                <a:latin typeface="Tahoma" panose="020B0604030504040204" pitchFamily="34" charset="0"/>
                <a:ea typeface="Tahoma" panose="020B0604030504040204" pitchFamily="34" charset="0"/>
                <a:cs typeface="Tahoma" panose="020B0604030504040204" pitchFamily="34" charset="0"/>
              </a:rPr>
              <a:t>Événements validés</a:t>
            </a:r>
          </a:p>
        </p:txBody>
      </p:sp>
      <p:sp>
        <p:nvSpPr>
          <p:cNvPr id="37" name="TextBox 36">
            <a:extLst>
              <a:ext uri="{FF2B5EF4-FFF2-40B4-BE49-F238E27FC236}">
                <a16:creationId xmlns:a16="http://schemas.microsoft.com/office/drawing/2014/main" id="{213C8DB0-4E27-4F87-997E-C4606323BFEC}"/>
              </a:ext>
            </a:extLst>
          </p:cNvPr>
          <p:cNvSpPr txBox="1"/>
          <p:nvPr/>
        </p:nvSpPr>
        <p:spPr>
          <a:xfrm rot="3001688">
            <a:off x="7056997" y="3179706"/>
            <a:ext cx="857735" cy="369332"/>
          </a:xfrm>
          <a:prstGeom prst="rect">
            <a:avLst/>
          </a:prstGeom>
          <a:noFill/>
        </p:spPr>
        <p:txBody>
          <a:bodyPr wrap="none" rtlCol="0">
            <a:spAutoFit/>
          </a:bodyPr>
          <a:lstStyle/>
          <a:p>
            <a:r>
              <a:rPr lang="fr-FR">
                <a:solidFill>
                  <a:schemeClr val="bg1"/>
                </a:solidFill>
                <a:latin typeface="Tahoma" panose="020B0604030504040204" pitchFamily="34" charset="0"/>
                <a:ea typeface="Tahoma" panose="020B0604030504040204" pitchFamily="34" charset="0"/>
                <a:cs typeface="Tahoma" panose="020B0604030504040204" pitchFamily="34" charset="0"/>
              </a:rPr>
              <a:t>Événements</a:t>
            </a:r>
          </a:p>
        </p:txBody>
      </p:sp>
      <p:sp>
        <p:nvSpPr>
          <p:cNvPr id="34" name="TextBox 33">
            <a:extLst>
              <a:ext uri="{FF2B5EF4-FFF2-40B4-BE49-F238E27FC236}">
                <a16:creationId xmlns:a16="http://schemas.microsoft.com/office/drawing/2014/main" id="{D4044F8A-B3D1-4F43-B635-A893AD098E9A}"/>
              </a:ext>
            </a:extLst>
          </p:cNvPr>
          <p:cNvSpPr txBox="1"/>
          <p:nvPr/>
        </p:nvSpPr>
        <p:spPr>
          <a:xfrm rot="3001688">
            <a:off x="7472028" y="2844753"/>
            <a:ext cx="899605" cy="369332"/>
          </a:xfrm>
          <a:prstGeom prst="rect">
            <a:avLst/>
          </a:prstGeom>
          <a:noFill/>
        </p:spPr>
        <p:txBody>
          <a:bodyPr wrap="none" rtlCol="0">
            <a:spAutoFit/>
          </a:bodyPr>
          <a:lstStyle/>
          <a:p>
            <a:r>
              <a:rPr lang="fr-FR">
                <a:solidFill>
                  <a:schemeClr val="bg1"/>
                </a:solidFill>
                <a:latin typeface="Tahoma" panose="020B0604030504040204" pitchFamily="34" charset="0"/>
                <a:ea typeface="Tahoma" panose="020B0604030504040204" pitchFamily="34" charset="0"/>
                <a:cs typeface="Tahoma" panose="020B0604030504040204" pitchFamily="34" charset="0"/>
              </a:rPr>
              <a:t>Signaux</a:t>
            </a:r>
          </a:p>
        </p:txBody>
      </p:sp>
      <p:sp>
        <p:nvSpPr>
          <p:cNvPr id="2" name="TextBox 1">
            <a:extLst>
              <a:ext uri="{FF2B5EF4-FFF2-40B4-BE49-F238E27FC236}">
                <a16:creationId xmlns:a16="http://schemas.microsoft.com/office/drawing/2014/main" id="{3AEC117A-F6D8-4584-9810-7F0245CF175A}"/>
              </a:ext>
            </a:extLst>
          </p:cNvPr>
          <p:cNvSpPr txBox="1"/>
          <p:nvPr/>
        </p:nvSpPr>
        <p:spPr>
          <a:xfrm rot="3001688">
            <a:off x="6441067" y="2522379"/>
            <a:ext cx="4089838" cy="369332"/>
          </a:xfrm>
          <a:prstGeom prst="rect">
            <a:avLst/>
          </a:prstGeom>
          <a:noFill/>
        </p:spPr>
        <p:txBody>
          <a:bodyPr wrap="none" rtlCol="0">
            <a:spAutoFit/>
          </a:bodyPr>
          <a:lstStyle/>
          <a:p>
            <a:r>
              <a:rPr lang="fr-FR" dirty="0">
                <a:solidFill>
                  <a:schemeClr val="bg1"/>
                </a:solidFill>
                <a:latin typeface="Tahoma" panose="020B0604030504040204" pitchFamily="34" charset="0"/>
                <a:ea typeface="Tahoma" panose="020B0604030504040204" pitchFamily="34" charset="0"/>
                <a:cs typeface="Tahoma" panose="020B0604030504040204" pitchFamily="34" charset="0"/>
              </a:rPr>
              <a:t>Informations: cas, épidémies, rumeurs</a:t>
            </a:r>
          </a:p>
        </p:txBody>
      </p:sp>
      <p:sp>
        <p:nvSpPr>
          <p:cNvPr id="7" name="Rettangolo 6"/>
          <p:cNvSpPr/>
          <p:nvPr/>
        </p:nvSpPr>
        <p:spPr bwMode="auto">
          <a:xfrm rot="21591091">
            <a:off x="5649302" y="4742127"/>
            <a:ext cx="5106727" cy="1351795"/>
          </a:xfrm>
          <a:prstGeom prst="rect">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a:solidFill>
                <a:schemeClr val="bg1">
                  <a:lumMod val="85000"/>
                </a:schemeClr>
              </a:solidFill>
            </a:endParaRPr>
          </a:p>
        </p:txBody>
      </p:sp>
      <p:sp>
        <p:nvSpPr>
          <p:cNvPr id="8" name="Parentesi graffa aperta 7"/>
          <p:cNvSpPr/>
          <p:nvPr/>
        </p:nvSpPr>
        <p:spPr bwMode="auto">
          <a:xfrm rot="16191091">
            <a:off x="8016539" y="3729153"/>
            <a:ext cx="365248" cy="5094808"/>
          </a:xfrm>
          <a:prstGeom prst="leftBrace">
            <a:avLst>
              <a:gd name="adj1" fmla="val 36673"/>
              <a:gd name="adj2" fmla="val 81365"/>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9" name="Parentesi graffa aperta 8"/>
          <p:cNvSpPr/>
          <p:nvPr/>
        </p:nvSpPr>
        <p:spPr bwMode="auto">
          <a:xfrm rot="16191091">
            <a:off x="7222794" y="3821325"/>
            <a:ext cx="365247" cy="3542025"/>
          </a:xfrm>
          <a:prstGeom prst="leftBrace">
            <a:avLst>
              <a:gd name="adj1" fmla="val 36673"/>
              <a:gd name="adj2" fmla="val 82598"/>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0" name="Text Box 2"/>
          <p:cNvSpPr txBox="1">
            <a:spLocks noChangeArrowheads="1"/>
          </p:cNvSpPr>
          <p:nvPr/>
        </p:nvSpPr>
        <p:spPr bwMode="auto">
          <a:xfrm rot="21591091">
            <a:off x="7828141" y="5606486"/>
            <a:ext cx="2614352" cy="646331"/>
          </a:xfrm>
          <a:prstGeom prst="rect">
            <a:avLst/>
          </a:prstGeom>
          <a:noFill/>
          <a:ln w="9525">
            <a:noFill/>
            <a:miter lim="800000"/>
            <a:headEnd/>
            <a:tailEnd/>
          </a:ln>
        </p:spPr>
        <p:txBody>
          <a:bodyPr wrap="square" anchor="ctr">
            <a:spAutoFit/>
          </a:bodyPr>
          <a:lstStyle/>
          <a:p>
            <a:pPr>
              <a:lnSpc>
                <a:spcPct val="100000"/>
              </a:lnSpc>
              <a:spcBef>
                <a:spcPct val="0"/>
              </a:spcBef>
            </a:pPr>
            <a:r>
              <a:rPr lang="fr-FR" dirty="0">
                <a:solidFill>
                  <a:schemeClr val="bg1">
                    <a:lumMod val="65000"/>
                  </a:schemeClr>
                </a:solidFill>
                <a:latin typeface="Arial" charset="0"/>
                <a:cs typeface="Times New Roman" pitchFamily="18" charset="0"/>
              </a:rPr>
              <a:t>Communication opérationnelle</a:t>
            </a:r>
          </a:p>
        </p:txBody>
      </p:sp>
      <p:sp>
        <p:nvSpPr>
          <p:cNvPr id="11" name="Rettangolo 10"/>
          <p:cNvSpPr/>
          <p:nvPr/>
        </p:nvSpPr>
        <p:spPr bwMode="auto">
          <a:xfrm rot="21591091">
            <a:off x="5632928" y="4745424"/>
            <a:ext cx="3542025" cy="708793"/>
          </a:xfrm>
          <a:prstGeom prst="rect">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dirty="0">
              <a:solidFill>
                <a:schemeClr val="bg1">
                  <a:lumMod val="85000"/>
                </a:schemeClr>
              </a:solidFill>
            </a:endParaRPr>
          </a:p>
        </p:txBody>
      </p:sp>
      <p:sp>
        <p:nvSpPr>
          <p:cNvPr id="13" name="Text Box 2"/>
          <p:cNvSpPr txBox="1">
            <a:spLocks noChangeArrowheads="1"/>
          </p:cNvSpPr>
          <p:nvPr/>
        </p:nvSpPr>
        <p:spPr bwMode="auto">
          <a:xfrm rot="21591091">
            <a:off x="5941033" y="5076730"/>
            <a:ext cx="2918321" cy="369332"/>
          </a:xfrm>
          <a:prstGeom prst="rect">
            <a:avLst/>
          </a:prstGeom>
          <a:noFill/>
          <a:ln w="9525">
            <a:noFill/>
            <a:miter lim="800000"/>
            <a:headEnd/>
            <a:tailEnd/>
          </a:ln>
        </p:spPr>
        <p:txBody>
          <a:bodyPr wrap="square" anchor="ctr">
            <a:spAutoFit/>
          </a:bodyPr>
          <a:lstStyle/>
          <a:p>
            <a:pPr>
              <a:lnSpc>
                <a:spcPct val="100000"/>
              </a:lnSpc>
              <a:spcBef>
                <a:spcPct val="0"/>
              </a:spcBef>
            </a:pPr>
            <a:r>
              <a:rPr lang="fr-FR" dirty="0">
                <a:solidFill>
                  <a:schemeClr val="bg1">
                    <a:lumMod val="65000"/>
                  </a:schemeClr>
                </a:solidFill>
                <a:latin typeface="Arial" charset="0"/>
                <a:cs typeface="Times New Roman" pitchFamily="18" charset="0"/>
              </a:rPr>
              <a:t>Communication publique</a:t>
            </a:r>
          </a:p>
        </p:txBody>
      </p:sp>
      <p:sp>
        <p:nvSpPr>
          <p:cNvPr id="14" name="Parentesi graffa aperta 13"/>
          <p:cNvSpPr/>
          <p:nvPr/>
        </p:nvSpPr>
        <p:spPr bwMode="auto">
          <a:xfrm rot="16191091">
            <a:off x="6435592" y="3961327"/>
            <a:ext cx="365248" cy="1948550"/>
          </a:xfrm>
          <a:prstGeom prst="leftBrace">
            <a:avLst>
              <a:gd name="adj1" fmla="val 36673"/>
              <a:gd name="adj2" fmla="val 54120"/>
            </a:avLst>
          </a:prstGeom>
          <a:solidFill>
            <a:schemeClr val="bg1">
              <a:lumMod val="6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5" name="Freccia in giù 14"/>
          <p:cNvSpPr/>
          <p:nvPr/>
        </p:nvSpPr>
        <p:spPr bwMode="auto">
          <a:xfrm rot="471091" flipH="1">
            <a:off x="5916994" y="960726"/>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6" name="Freccia in giù 15"/>
          <p:cNvSpPr/>
          <p:nvPr/>
        </p:nvSpPr>
        <p:spPr bwMode="auto">
          <a:xfrm rot="471091" flipH="1">
            <a:off x="5812495" y="1615074"/>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7" name="Freccia in giù 16"/>
          <p:cNvSpPr/>
          <p:nvPr/>
        </p:nvSpPr>
        <p:spPr bwMode="auto">
          <a:xfrm rot="471091" flipH="1">
            <a:off x="5678140" y="2456381"/>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8" name="Freccia in giù 17"/>
          <p:cNvSpPr/>
          <p:nvPr/>
        </p:nvSpPr>
        <p:spPr bwMode="auto">
          <a:xfrm rot="471091" flipH="1">
            <a:off x="5538818" y="3328800"/>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9" name="Freccia in giù 18"/>
          <p:cNvSpPr/>
          <p:nvPr/>
        </p:nvSpPr>
        <p:spPr bwMode="auto">
          <a:xfrm rot="471091" flipH="1">
            <a:off x="5409432" y="4138993"/>
            <a:ext cx="218559" cy="188679"/>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0" name="Text Box 36"/>
          <p:cNvSpPr txBox="1">
            <a:spLocks noChangeArrowheads="1"/>
          </p:cNvSpPr>
          <p:nvPr/>
        </p:nvSpPr>
        <p:spPr bwMode="auto">
          <a:xfrm rot="5871091">
            <a:off x="5736893" y="457203"/>
            <a:ext cx="713802" cy="317960"/>
          </a:xfrm>
          <a:prstGeom prst="rect">
            <a:avLst/>
          </a:prstGeom>
          <a:noFill/>
          <a:ln w="12700" algn="ctr">
            <a:noFill/>
            <a:miter lim="800000"/>
            <a:headEnd/>
            <a:tailEnd/>
          </a:ln>
          <a:effectLst/>
        </p:spPr>
        <p:txBody>
          <a:bodyPr wrap="square" lIns="90488" tIns="44450" rIns="90488" bIns="44450">
            <a:noAutofit/>
          </a:bodyPr>
          <a:lstStyle/>
          <a:p>
            <a:pPr marL="3175" indent="-3175">
              <a:tabLst>
                <a:tab pos="357188" algn="l"/>
              </a:tabLst>
            </a:pPr>
            <a:r>
              <a:rPr lang="fr-FR" sz="1000" b="1" dirty="0">
                <a:solidFill>
                  <a:srgbClr val="BEBEBE"/>
                </a:solidFill>
                <a:latin typeface="Arial" charset="0"/>
                <a:cs typeface="Times New Roman" pitchFamily="18" charset="0"/>
              </a:rPr>
              <a:t>Détecter</a:t>
            </a:r>
          </a:p>
        </p:txBody>
      </p:sp>
      <p:sp>
        <p:nvSpPr>
          <p:cNvPr id="21" name="Parentesi graffa aperta 20"/>
          <p:cNvSpPr/>
          <p:nvPr/>
        </p:nvSpPr>
        <p:spPr bwMode="auto">
          <a:xfrm rot="11271091" flipH="1">
            <a:off x="5382951" y="339878"/>
            <a:ext cx="420833" cy="2037272"/>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2" name="Text Box 2"/>
          <p:cNvSpPr txBox="1">
            <a:spLocks noChangeArrowheads="1"/>
          </p:cNvSpPr>
          <p:nvPr/>
        </p:nvSpPr>
        <p:spPr bwMode="auto">
          <a:xfrm rot="5846135">
            <a:off x="3902369" y="1554479"/>
            <a:ext cx="2591806" cy="373061"/>
          </a:xfrm>
          <a:prstGeom prst="rect">
            <a:avLst/>
          </a:prstGeom>
          <a:noFill/>
          <a:ln w="9525">
            <a:noFill/>
            <a:miter lim="800000"/>
            <a:headEnd/>
            <a:tailEnd/>
          </a:ln>
        </p:spPr>
        <p:txBody>
          <a:bodyPr wrap="square" anchor="ctr">
            <a:spAutoFit/>
          </a:bodyPr>
          <a:lstStyle/>
          <a:p>
            <a:pPr marL="3175" indent="-3175">
              <a:tabLst>
                <a:tab pos="357188" algn="l"/>
              </a:tabLst>
            </a:pPr>
            <a:r>
              <a:rPr lang="fr-FR" dirty="0">
                <a:solidFill>
                  <a:schemeClr val="bg1">
                    <a:lumMod val="65000"/>
                  </a:schemeClr>
                </a:solidFill>
                <a:latin typeface="Arial" charset="0"/>
                <a:cs typeface="Times New Roman" pitchFamily="18" charset="0"/>
              </a:rPr>
              <a:t>Détection précoce</a:t>
            </a:r>
          </a:p>
        </p:txBody>
      </p:sp>
      <p:sp>
        <p:nvSpPr>
          <p:cNvPr id="23" name="Parentesi graffa aperta 22"/>
          <p:cNvSpPr/>
          <p:nvPr/>
        </p:nvSpPr>
        <p:spPr bwMode="auto">
          <a:xfrm rot="11271091" flipH="1">
            <a:off x="5014053" y="2391578"/>
            <a:ext cx="420833" cy="2342497"/>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4" name="Text Box 2"/>
          <p:cNvSpPr txBox="1">
            <a:spLocks noChangeArrowheads="1"/>
          </p:cNvSpPr>
          <p:nvPr/>
        </p:nvSpPr>
        <p:spPr bwMode="auto">
          <a:xfrm rot="5846135">
            <a:off x="4175050" y="3288008"/>
            <a:ext cx="1277671" cy="369332"/>
          </a:xfrm>
          <a:prstGeom prst="rect">
            <a:avLst/>
          </a:prstGeom>
          <a:noFill/>
          <a:ln w="9525">
            <a:noFill/>
            <a:miter lim="800000"/>
            <a:headEnd/>
            <a:tailEnd/>
          </a:ln>
        </p:spPr>
        <p:txBody>
          <a:bodyPr wrap="square" anchor="ctr">
            <a:spAutoFit/>
          </a:bodyPr>
          <a:lstStyle/>
          <a:p>
            <a:pPr marL="3175" indent="-3175">
              <a:tabLst>
                <a:tab pos="357188" algn="l"/>
              </a:tabLst>
            </a:pPr>
            <a:r>
              <a:rPr lang="fr-FR">
                <a:solidFill>
                  <a:schemeClr val="bg1">
                    <a:lumMod val="65000"/>
                  </a:schemeClr>
                </a:solidFill>
                <a:latin typeface="Arial" charset="0"/>
                <a:cs typeface="Times New Roman" pitchFamily="18" charset="0"/>
              </a:rPr>
              <a:t>Suivi</a:t>
            </a:r>
          </a:p>
        </p:txBody>
      </p:sp>
      <p:sp>
        <p:nvSpPr>
          <p:cNvPr id="25" name="Freccia in giù 24"/>
          <p:cNvSpPr/>
          <p:nvPr/>
        </p:nvSpPr>
        <p:spPr bwMode="auto">
          <a:xfrm rot="471091" flipH="1">
            <a:off x="4751521" y="973976"/>
            <a:ext cx="317327" cy="293508"/>
          </a:xfrm>
          <a:prstGeom prst="downArrow">
            <a:avLst>
              <a:gd name="adj1" fmla="val 60915"/>
              <a:gd name="adj2" fmla="val 49143"/>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Ovale 25"/>
          <p:cNvSpPr/>
          <p:nvPr/>
        </p:nvSpPr>
        <p:spPr bwMode="auto">
          <a:xfrm rot="5871091">
            <a:off x="4796356" y="1253005"/>
            <a:ext cx="156538" cy="181281"/>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7" name="Freccia a inversione 26"/>
          <p:cNvSpPr/>
          <p:nvPr/>
        </p:nvSpPr>
        <p:spPr bwMode="auto">
          <a:xfrm rot="11271091">
            <a:off x="4051301" y="3439539"/>
            <a:ext cx="507213" cy="422337"/>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8" name="Ovale 27"/>
          <p:cNvSpPr/>
          <p:nvPr/>
        </p:nvSpPr>
        <p:spPr bwMode="auto">
          <a:xfrm rot="5871091">
            <a:off x="4474992" y="3266463"/>
            <a:ext cx="125137" cy="144917"/>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9" name="Freccia a inversione 28"/>
          <p:cNvSpPr/>
          <p:nvPr/>
        </p:nvSpPr>
        <p:spPr bwMode="auto">
          <a:xfrm rot="471091">
            <a:off x="4194222" y="2888111"/>
            <a:ext cx="507213" cy="422337"/>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0" name="Rettangolo 29"/>
          <p:cNvSpPr/>
          <p:nvPr/>
        </p:nvSpPr>
        <p:spPr bwMode="auto">
          <a:xfrm rot="8571091">
            <a:off x="4137327" y="3338014"/>
            <a:ext cx="126803" cy="109495"/>
          </a:xfrm>
          <a:prstGeom prst="rect">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5" name="Text Box 2"/>
          <p:cNvSpPr txBox="1">
            <a:spLocks noChangeArrowheads="1"/>
          </p:cNvSpPr>
          <p:nvPr/>
        </p:nvSpPr>
        <p:spPr bwMode="auto">
          <a:xfrm rot="21591091">
            <a:off x="8385757" y="6361384"/>
            <a:ext cx="2872001" cy="318919"/>
          </a:xfrm>
          <a:prstGeom prst="rect">
            <a:avLst/>
          </a:prstGeom>
          <a:noFill/>
          <a:ln w="9525">
            <a:noFill/>
            <a:miter lim="800000"/>
            <a:headEnd/>
            <a:tailEnd/>
          </a:ln>
        </p:spPr>
        <p:txBody>
          <a:bodyPr wrap="square" anchor="ctr">
            <a:spAutoFit/>
          </a:bodyPr>
          <a:lstStyle/>
          <a:p>
            <a:pPr>
              <a:lnSpc>
                <a:spcPct val="100000"/>
              </a:lnSpc>
              <a:spcBef>
                <a:spcPct val="0"/>
              </a:spcBef>
            </a:pPr>
            <a:r>
              <a:rPr lang="fr-FR" b="1" dirty="0">
                <a:latin typeface="Arial" charset="0"/>
                <a:cs typeface="Times New Roman" pitchFamily="18" charset="0"/>
              </a:rPr>
              <a:t>Documentation</a:t>
            </a:r>
          </a:p>
        </p:txBody>
      </p:sp>
      <p:sp>
        <p:nvSpPr>
          <p:cNvPr id="12" name="Rettangolo 11"/>
          <p:cNvSpPr/>
          <p:nvPr/>
        </p:nvSpPr>
        <p:spPr bwMode="auto">
          <a:xfrm>
            <a:off x="1633539" y="2940050"/>
            <a:ext cx="8924925" cy="1377950"/>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2" name="CasellaDiTesto 5"/>
          <p:cNvSpPr txBox="1">
            <a:spLocks noChangeArrowheads="1"/>
          </p:cNvSpPr>
          <p:nvPr/>
        </p:nvSpPr>
        <p:spPr bwMode="auto">
          <a:xfrm>
            <a:off x="2473325" y="3206750"/>
            <a:ext cx="8191500" cy="400110"/>
          </a:xfrm>
          <a:prstGeom prst="rect">
            <a:avLst/>
          </a:prstGeom>
          <a:noFill/>
          <a:ln w="9525">
            <a:noFill/>
            <a:miter lim="800000"/>
            <a:headEnd/>
            <a:tailEnd/>
          </a:ln>
        </p:spPr>
        <p:txBody>
          <a:bodyPr>
            <a:spAutoFit/>
          </a:bodyPr>
          <a:lstStyle/>
          <a:p>
            <a:pPr algn="l"/>
            <a:r>
              <a:rPr lang="fr-FR" sz="2000">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Bienvenue</a:t>
            </a:r>
          </a:p>
        </p:txBody>
      </p:sp>
      <p:sp>
        <p:nvSpPr>
          <p:cNvPr id="15365" name="CasellaDiTesto 10"/>
          <p:cNvSpPr txBox="1">
            <a:spLocks noChangeArrowheads="1"/>
          </p:cNvSpPr>
          <p:nvPr/>
        </p:nvSpPr>
        <p:spPr bwMode="auto">
          <a:xfrm>
            <a:off x="2473325" y="3592514"/>
            <a:ext cx="2940228" cy="584775"/>
          </a:xfrm>
          <a:prstGeom prst="rect">
            <a:avLst/>
          </a:prstGeom>
          <a:noFill/>
          <a:ln w="9525">
            <a:noFill/>
            <a:miter lim="800000"/>
            <a:headEnd/>
            <a:tailEnd/>
          </a:ln>
        </p:spPr>
        <p:txBody>
          <a:bodyPr wrap="none">
            <a:spAutoFit/>
          </a:bodyPr>
          <a:lstStyle/>
          <a:p>
            <a:pPr algn="l"/>
            <a:r>
              <a:rPr lang="fr-FR" sz="3200">
                <a:solidFill>
                  <a:srgbClr val="69AE23"/>
                </a:solidFill>
                <a:latin typeface="MetaPro-Black" pitchFamily="50" charset="0"/>
              </a:rPr>
              <a:t>Documentation</a:t>
            </a:r>
          </a:p>
        </p:txBody>
      </p:sp>
      <p:sp>
        <p:nvSpPr>
          <p:cNvPr id="41" name="Text Box 36">
            <a:extLst>
              <a:ext uri="{FF2B5EF4-FFF2-40B4-BE49-F238E27FC236}">
                <a16:creationId xmlns:a16="http://schemas.microsoft.com/office/drawing/2014/main" id="{A916642D-E6C8-4967-AAE3-F27DB012032C}"/>
              </a:ext>
            </a:extLst>
          </p:cNvPr>
          <p:cNvSpPr txBox="1">
            <a:spLocks noChangeArrowheads="1"/>
          </p:cNvSpPr>
          <p:nvPr/>
        </p:nvSpPr>
        <p:spPr bwMode="auto">
          <a:xfrm rot="5871091">
            <a:off x="5300401" y="2102532"/>
            <a:ext cx="1028295" cy="293723"/>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fr-FR" sz="1100" b="1" dirty="0">
                <a:solidFill>
                  <a:schemeClr val="bg1">
                    <a:lumMod val="65000"/>
                  </a:schemeClr>
                </a:solidFill>
                <a:latin typeface="Arial" charset="0"/>
                <a:cs typeface="Times New Roman" pitchFamily="18" charset="0"/>
              </a:rPr>
              <a:t>Valider</a:t>
            </a:r>
          </a:p>
        </p:txBody>
      </p:sp>
      <p:sp>
        <p:nvSpPr>
          <p:cNvPr id="42" name="Text Box 36">
            <a:extLst>
              <a:ext uri="{FF2B5EF4-FFF2-40B4-BE49-F238E27FC236}">
                <a16:creationId xmlns:a16="http://schemas.microsoft.com/office/drawing/2014/main" id="{48B90593-B7BB-4DC0-B671-CBB643C802E1}"/>
              </a:ext>
            </a:extLst>
          </p:cNvPr>
          <p:cNvSpPr txBox="1">
            <a:spLocks noChangeArrowheads="1"/>
          </p:cNvSpPr>
          <p:nvPr/>
        </p:nvSpPr>
        <p:spPr bwMode="auto">
          <a:xfrm rot="5871091">
            <a:off x="5684246" y="1249769"/>
            <a:ext cx="552770" cy="281578"/>
          </a:xfrm>
          <a:prstGeom prst="rect">
            <a:avLst/>
          </a:prstGeom>
          <a:noFill/>
          <a:ln w="12700" algn="ctr">
            <a:noFill/>
            <a:miter lim="800000"/>
            <a:headEnd/>
            <a:tailEnd/>
          </a:ln>
          <a:effectLst/>
        </p:spPr>
        <p:txBody>
          <a:bodyPr wrap="square" lIns="90488" tIns="44450" rIns="90488" bIns="44450">
            <a:normAutofit/>
          </a:bodyPr>
          <a:lstStyle/>
          <a:p>
            <a:pPr marL="3175" indent="-3175">
              <a:tabLst>
                <a:tab pos="357188" algn="l"/>
              </a:tabLst>
            </a:pPr>
            <a:r>
              <a:rPr lang="fr-FR" sz="1000" b="1" dirty="0">
                <a:solidFill>
                  <a:srgbClr val="BEBEBE"/>
                </a:solidFill>
                <a:latin typeface="Arial" charset="0"/>
                <a:cs typeface="Times New Roman" pitchFamily="18" charset="0"/>
              </a:rPr>
              <a:t>Trier</a:t>
            </a:r>
          </a:p>
        </p:txBody>
      </p:sp>
    </p:spTree>
    <p:extLst>
      <p:ext uri="{BB962C8B-B14F-4D97-AF65-F5344CB8AC3E}">
        <p14:creationId xmlns:p14="http://schemas.microsoft.com/office/powerpoint/2010/main" val="1684760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750797926"/>
              </p:ext>
            </p:extLst>
          </p:nvPr>
        </p:nvGraphicFramePr>
        <p:xfrm>
          <a:off x="2958198" y="1335353"/>
          <a:ext cx="7244582" cy="4242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a:spLocks noChangeArrowheads="1"/>
          </p:cNvSpPr>
          <p:nvPr/>
        </p:nvSpPr>
        <p:spPr bwMode="auto">
          <a:xfrm>
            <a:off x="5780956" y="2432008"/>
            <a:ext cx="1990610" cy="646331"/>
          </a:xfrm>
          <a:prstGeom prst="rect">
            <a:avLst/>
          </a:prstGeom>
          <a:noFill/>
          <a:ln w="9525">
            <a:noFill/>
            <a:miter lim="800000"/>
            <a:headEnd/>
            <a:tailEnd/>
          </a:ln>
        </p:spPr>
        <p:txBody>
          <a:bodyPr wrap="square">
            <a:spAutoFit/>
          </a:bodyPr>
          <a:lstStyle/>
          <a:p>
            <a:r>
              <a:rPr lang="fr-FR" dirty="0"/>
              <a:t>Conservation, édition, recherche, </a:t>
            </a:r>
          </a:p>
          <a:p>
            <a:r>
              <a:rPr lang="fr-FR" dirty="0"/>
              <a:t>téléchargement.</a:t>
            </a:r>
          </a:p>
        </p:txBody>
      </p:sp>
      <p:sp>
        <p:nvSpPr>
          <p:cNvPr id="6" name="TextBox 6"/>
          <p:cNvSpPr txBox="1">
            <a:spLocks noChangeArrowheads="1"/>
          </p:cNvSpPr>
          <p:nvPr/>
        </p:nvSpPr>
        <p:spPr bwMode="auto">
          <a:xfrm>
            <a:off x="8658493" y="3355338"/>
            <a:ext cx="3330307" cy="1200329"/>
          </a:xfrm>
          <a:prstGeom prst="rect">
            <a:avLst/>
          </a:prstGeom>
          <a:noFill/>
          <a:ln w="9525">
            <a:noFill/>
            <a:miter lim="800000"/>
            <a:headEnd/>
            <a:tailEnd/>
          </a:ln>
        </p:spPr>
        <p:txBody>
          <a:bodyPr wrap="square">
            <a:spAutoFit/>
          </a:bodyPr>
          <a:lstStyle/>
          <a:p>
            <a:r>
              <a:rPr lang="fr-FR" dirty="0"/>
              <a:t>Communications aussi bien publiques que restreintes: bulletins et rapports épidémiologiques, rapports internes.</a:t>
            </a:r>
          </a:p>
        </p:txBody>
      </p:sp>
      <p:sp>
        <p:nvSpPr>
          <p:cNvPr id="7" name="TextBox 7"/>
          <p:cNvSpPr txBox="1">
            <a:spLocks noChangeArrowheads="1"/>
          </p:cNvSpPr>
          <p:nvPr/>
        </p:nvSpPr>
        <p:spPr bwMode="auto">
          <a:xfrm>
            <a:off x="8658493" y="5245720"/>
            <a:ext cx="3178288" cy="1200329"/>
          </a:xfrm>
          <a:prstGeom prst="rect">
            <a:avLst/>
          </a:prstGeom>
          <a:noFill/>
          <a:ln w="9525">
            <a:noFill/>
            <a:miter lim="800000"/>
            <a:headEnd/>
            <a:tailEnd/>
          </a:ln>
        </p:spPr>
        <p:txBody>
          <a:bodyPr wrap="square">
            <a:spAutoFit/>
          </a:bodyPr>
          <a:lstStyle/>
          <a:p>
            <a:r>
              <a:rPr lang="fr-FR" dirty="0"/>
              <a:t>Favorise les discussions entre experts du domaine étudié, avec visualisation des données et suivi des actions entreprises. </a:t>
            </a:r>
          </a:p>
        </p:txBody>
      </p:sp>
      <p:sp>
        <p:nvSpPr>
          <p:cNvPr id="8" name="Text Box 4"/>
          <p:cNvSpPr txBox="1">
            <a:spLocks noChangeArrowheads="1"/>
          </p:cNvSpPr>
          <p:nvPr/>
        </p:nvSpPr>
        <p:spPr bwMode="auto">
          <a:xfrm>
            <a:off x="1183026" y="576455"/>
            <a:ext cx="10241187" cy="369332"/>
          </a:xfrm>
          <a:prstGeom prst="rect">
            <a:avLst/>
          </a:prstGeom>
          <a:noFill/>
          <a:ln w="9525" algn="ctr">
            <a:noFill/>
            <a:miter lim="800000"/>
            <a:headEnd/>
            <a:tailEnd/>
          </a:ln>
        </p:spPr>
        <p:txBody>
          <a:bodyPr wrap="square">
            <a:spAutoFit/>
          </a:bodyPr>
          <a:lstStyle/>
          <a:p>
            <a:pPr algn="l">
              <a:spcBef>
                <a:spcPct val="50000"/>
              </a:spcBef>
            </a:pPr>
            <a:r>
              <a:rPr lang="fr-FR" b="1" noProof="1">
                <a:solidFill>
                  <a:srgbClr val="69AE23"/>
                </a:solidFill>
                <a:latin typeface="Arial" charset="0"/>
              </a:rPr>
              <a:t>Le système de documentation: un outil pour la gestion des événements et des menaces </a:t>
            </a:r>
          </a:p>
        </p:txBody>
      </p:sp>
      <p:sp>
        <p:nvSpPr>
          <p:cNvPr id="2" name="Rectangle 1"/>
          <p:cNvSpPr/>
          <p:nvPr/>
        </p:nvSpPr>
        <p:spPr>
          <a:xfrm>
            <a:off x="511338" y="2755174"/>
            <a:ext cx="3473640" cy="646331"/>
          </a:xfrm>
          <a:prstGeom prst="rect">
            <a:avLst/>
          </a:prstGeom>
        </p:spPr>
        <p:txBody>
          <a:bodyPr wrap="square">
            <a:spAutoFit/>
          </a:bodyPr>
          <a:lstStyle/>
          <a:p>
            <a:r>
              <a:rPr lang="fr-FR" dirty="0">
                <a:solidFill>
                  <a:srgbClr val="333333"/>
                </a:solidFill>
              </a:rPr>
              <a:t>Échange d’informations entre tous les partenaires. Aide aux activités de VS.</a:t>
            </a:r>
          </a:p>
        </p:txBody>
      </p:sp>
      <p:sp>
        <p:nvSpPr>
          <p:cNvPr id="15" name="Rectangle 14"/>
          <p:cNvSpPr/>
          <p:nvPr/>
        </p:nvSpPr>
        <p:spPr>
          <a:xfrm>
            <a:off x="857786" y="5309084"/>
            <a:ext cx="3473640" cy="646331"/>
          </a:xfrm>
          <a:prstGeom prst="rect">
            <a:avLst/>
          </a:prstGeom>
        </p:spPr>
        <p:txBody>
          <a:bodyPr wrap="square">
            <a:spAutoFit/>
          </a:bodyPr>
          <a:lstStyle/>
          <a:p>
            <a:r>
              <a:rPr lang="fr-FR" dirty="0">
                <a:solidFill>
                  <a:srgbClr val="333333"/>
                </a:solidFill>
              </a:rPr>
              <a:t>Aide à la visualisation des données grâce à des tableaux, des figures et des listes.</a:t>
            </a:r>
          </a:p>
        </p:txBody>
      </p:sp>
    </p:spTree>
    <p:extLst>
      <p:ext uri="{BB962C8B-B14F-4D97-AF65-F5344CB8AC3E}">
        <p14:creationId xmlns:p14="http://schemas.microsoft.com/office/powerpoint/2010/main" val="780360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382892" y="132744"/>
            <a:ext cx="5734100" cy="5285922"/>
            <a:chOff x="4382892" y="132744"/>
            <a:chExt cx="5734100" cy="5285922"/>
          </a:xfrm>
        </p:grpSpPr>
        <p:sp>
          <p:nvSpPr>
            <p:cNvPr id="8" name="Freeform 7"/>
            <p:cNvSpPr/>
            <p:nvPr/>
          </p:nvSpPr>
          <p:spPr>
            <a:xfrm>
              <a:off x="4633088" y="132744"/>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fr-FR" sz="6000"/>
                <a:t> </a:t>
              </a:r>
            </a:p>
          </p:txBody>
        </p:sp>
        <p:sp>
          <p:nvSpPr>
            <p:cNvPr id="9" name="Freeform 8"/>
            <p:cNvSpPr/>
            <p:nvPr/>
          </p:nvSpPr>
          <p:spPr>
            <a:xfrm rot="3323759">
              <a:off x="6544710" y="2719913"/>
              <a:ext cx="1790335" cy="491033"/>
            </a:xfrm>
            <a:custGeom>
              <a:avLst/>
              <a:gdLst>
                <a:gd name="connsiteX0" fmla="*/ 0 w 1443701"/>
                <a:gd name="connsiteY0" fmla="*/ 245517 h 491033"/>
                <a:gd name="connsiteX1" fmla="*/ 245517 w 1443701"/>
                <a:gd name="connsiteY1" fmla="*/ 0 h 491033"/>
                <a:gd name="connsiteX2" fmla="*/ 245517 w 1443701"/>
                <a:gd name="connsiteY2" fmla="*/ 98207 h 491033"/>
                <a:gd name="connsiteX3" fmla="*/ 1198185 w 1443701"/>
                <a:gd name="connsiteY3" fmla="*/ 98207 h 491033"/>
                <a:gd name="connsiteX4" fmla="*/ 1198185 w 1443701"/>
                <a:gd name="connsiteY4" fmla="*/ 0 h 491033"/>
                <a:gd name="connsiteX5" fmla="*/ 1443701 w 1443701"/>
                <a:gd name="connsiteY5" fmla="*/ 245517 h 491033"/>
                <a:gd name="connsiteX6" fmla="*/ 1198185 w 1443701"/>
                <a:gd name="connsiteY6" fmla="*/ 491033 h 491033"/>
                <a:gd name="connsiteX7" fmla="*/ 1198185 w 1443701"/>
                <a:gd name="connsiteY7" fmla="*/ 392826 h 491033"/>
                <a:gd name="connsiteX8" fmla="*/ 245517 w 1443701"/>
                <a:gd name="connsiteY8" fmla="*/ 392826 h 491033"/>
                <a:gd name="connsiteX9" fmla="*/ 245517 w 1443701"/>
                <a:gd name="connsiteY9" fmla="*/ 491033 h 491033"/>
                <a:gd name="connsiteX10" fmla="*/ 0 w 1443701"/>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701" h="491033">
                  <a:moveTo>
                    <a:pt x="0" y="245517"/>
                  </a:moveTo>
                  <a:lnTo>
                    <a:pt x="245517" y="0"/>
                  </a:lnTo>
                  <a:lnTo>
                    <a:pt x="245517" y="98207"/>
                  </a:lnTo>
                  <a:lnTo>
                    <a:pt x="1198185" y="98207"/>
                  </a:lnTo>
                  <a:lnTo>
                    <a:pt x="1198185" y="0"/>
                  </a:lnTo>
                  <a:lnTo>
                    <a:pt x="1443701" y="245517"/>
                  </a:lnTo>
                  <a:lnTo>
                    <a:pt x="1198185" y="491033"/>
                  </a:lnTo>
                  <a:lnTo>
                    <a:pt x="1198185"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10" tIns="98206" rIns="147309" bIns="98207" numCol="1" spcCol="1270" anchor="ctr" anchorCtr="0">
              <a:noAutofit/>
            </a:bodyPr>
            <a:lstStyle/>
            <a:p>
              <a:pPr lvl="0" algn="ctr" defTabSz="933450">
                <a:lnSpc>
                  <a:spcPct val="90000"/>
                </a:lnSpc>
                <a:spcBef>
                  <a:spcPct val="0"/>
                </a:spcBef>
                <a:spcAft>
                  <a:spcPct val="35000"/>
                </a:spcAft>
              </a:pPr>
              <a:endParaRPr lang="en-US" sz="2100" kern="1200"/>
            </a:p>
          </p:txBody>
        </p:sp>
        <p:sp>
          <p:nvSpPr>
            <p:cNvPr id="10" name="Freeform 9"/>
            <p:cNvSpPr/>
            <p:nvPr/>
          </p:nvSpPr>
          <p:spPr>
            <a:xfrm>
              <a:off x="7311086" y="4014141"/>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fr-FR" sz="6000"/>
                <a:t> </a:t>
              </a:r>
            </a:p>
          </p:txBody>
        </p:sp>
        <p:sp>
          <p:nvSpPr>
            <p:cNvPr id="12" name="Freeform 11"/>
            <p:cNvSpPr/>
            <p:nvPr/>
          </p:nvSpPr>
          <p:spPr>
            <a:xfrm>
              <a:off x="4382892" y="4015713"/>
              <a:ext cx="1739297" cy="1402953"/>
            </a:xfrm>
            <a:custGeom>
              <a:avLst/>
              <a:gdLst>
                <a:gd name="connsiteX0" fmla="*/ 0 w 1739297"/>
                <a:gd name="connsiteY0" fmla="*/ 140295 h 1402953"/>
                <a:gd name="connsiteX1" fmla="*/ 140295 w 1739297"/>
                <a:gd name="connsiteY1" fmla="*/ 0 h 1402953"/>
                <a:gd name="connsiteX2" fmla="*/ 1599002 w 1739297"/>
                <a:gd name="connsiteY2" fmla="*/ 0 h 1402953"/>
                <a:gd name="connsiteX3" fmla="*/ 1739297 w 1739297"/>
                <a:gd name="connsiteY3" fmla="*/ 140295 h 1402953"/>
                <a:gd name="connsiteX4" fmla="*/ 1739297 w 1739297"/>
                <a:gd name="connsiteY4" fmla="*/ 1262658 h 1402953"/>
                <a:gd name="connsiteX5" fmla="*/ 1599002 w 1739297"/>
                <a:gd name="connsiteY5" fmla="*/ 1402953 h 1402953"/>
                <a:gd name="connsiteX6" fmla="*/ 140295 w 1739297"/>
                <a:gd name="connsiteY6" fmla="*/ 1402953 h 1402953"/>
                <a:gd name="connsiteX7" fmla="*/ 0 w 1739297"/>
                <a:gd name="connsiteY7" fmla="*/ 1262658 h 1402953"/>
                <a:gd name="connsiteX8" fmla="*/ 0 w 1739297"/>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9297" h="1402953">
                  <a:moveTo>
                    <a:pt x="0" y="140295"/>
                  </a:moveTo>
                  <a:cubicBezTo>
                    <a:pt x="0" y="62812"/>
                    <a:pt x="62812" y="0"/>
                    <a:pt x="140295" y="0"/>
                  </a:cubicBezTo>
                  <a:lnTo>
                    <a:pt x="1599002" y="0"/>
                  </a:lnTo>
                  <a:cubicBezTo>
                    <a:pt x="1676485" y="0"/>
                    <a:pt x="1739297" y="62812"/>
                    <a:pt x="1739297" y="140295"/>
                  </a:cubicBezTo>
                  <a:lnTo>
                    <a:pt x="1739297" y="1262658"/>
                  </a:lnTo>
                  <a:cubicBezTo>
                    <a:pt x="1739297" y="1340141"/>
                    <a:pt x="1676485" y="1402953"/>
                    <a:pt x="1599002"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fr-FR" sz="6000"/>
                <a:t> </a:t>
              </a:r>
            </a:p>
          </p:txBody>
        </p:sp>
        <p:sp>
          <p:nvSpPr>
            <p:cNvPr id="13" name="Freeform 12"/>
            <p:cNvSpPr/>
            <p:nvPr/>
          </p:nvSpPr>
          <p:spPr>
            <a:xfrm rot="17954539">
              <a:off x="4552113" y="2767947"/>
              <a:ext cx="1692989" cy="491033"/>
            </a:xfrm>
            <a:custGeom>
              <a:avLst/>
              <a:gdLst>
                <a:gd name="connsiteX0" fmla="*/ 0 w 1692989"/>
                <a:gd name="connsiteY0" fmla="*/ 245517 h 491033"/>
                <a:gd name="connsiteX1" fmla="*/ 245517 w 1692989"/>
                <a:gd name="connsiteY1" fmla="*/ 0 h 491033"/>
                <a:gd name="connsiteX2" fmla="*/ 245517 w 1692989"/>
                <a:gd name="connsiteY2" fmla="*/ 98207 h 491033"/>
                <a:gd name="connsiteX3" fmla="*/ 1447473 w 1692989"/>
                <a:gd name="connsiteY3" fmla="*/ 98207 h 491033"/>
                <a:gd name="connsiteX4" fmla="*/ 1447473 w 1692989"/>
                <a:gd name="connsiteY4" fmla="*/ 0 h 491033"/>
                <a:gd name="connsiteX5" fmla="*/ 1692989 w 1692989"/>
                <a:gd name="connsiteY5" fmla="*/ 245517 h 491033"/>
                <a:gd name="connsiteX6" fmla="*/ 1447473 w 1692989"/>
                <a:gd name="connsiteY6" fmla="*/ 491033 h 491033"/>
                <a:gd name="connsiteX7" fmla="*/ 1447473 w 1692989"/>
                <a:gd name="connsiteY7" fmla="*/ 392826 h 491033"/>
                <a:gd name="connsiteX8" fmla="*/ 245517 w 1692989"/>
                <a:gd name="connsiteY8" fmla="*/ 392826 h 491033"/>
                <a:gd name="connsiteX9" fmla="*/ 245517 w 1692989"/>
                <a:gd name="connsiteY9" fmla="*/ 491033 h 491033"/>
                <a:gd name="connsiteX10" fmla="*/ 0 w 1692989"/>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92989" h="491033">
                  <a:moveTo>
                    <a:pt x="0" y="245517"/>
                  </a:moveTo>
                  <a:lnTo>
                    <a:pt x="245517" y="0"/>
                  </a:lnTo>
                  <a:lnTo>
                    <a:pt x="245517" y="98207"/>
                  </a:lnTo>
                  <a:lnTo>
                    <a:pt x="1447473" y="98207"/>
                  </a:lnTo>
                  <a:lnTo>
                    <a:pt x="1447473" y="0"/>
                  </a:lnTo>
                  <a:lnTo>
                    <a:pt x="1692989" y="245517"/>
                  </a:lnTo>
                  <a:lnTo>
                    <a:pt x="1447473" y="491033"/>
                  </a:lnTo>
                  <a:lnTo>
                    <a:pt x="1447473"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7" rIns="147310" bIns="98206" numCol="1" spcCol="1270" anchor="ctr" anchorCtr="0">
              <a:noAutofit/>
            </a:bodyPr>
            <a:lstStyle/>
            <a:p>
              <a:pPr lvl="0" algn="ctr" defTabSz="933450">
                <a:lnSpc>
                  <a:spcPct val="90000"/>
                </a:lnSpc>
                <a:spcBef>
                  <a:spcPct val="0"/>
                </a:spcBef>
                <a:spcAft>
                  <a:spcPct val="35000"/>
                </a:spcAft>
              </a:pPr>
              <a:endParaRPr lang="en-US" sz="2100" kern="1200"/>
            </a:p>
          </p:txBody>
        </p:sp>
        <p:sp>
          <p:nvSpPr>
            <p:cNvPr id="11" name="Freeform 10"/>
            <p:cNvSpPr/>
            <p:nvPr/>
          </p:nvSpPr>
          <p:spPr>
            <a:xfrm rot="21598438">
              <a:off x="5142562" y="4215144"/>
              <a:ext cx="2149307" cy="491034"/>
            </a:xfrm>
            <a:custGeom>
              <a:avLst/>
              <a:gdLst>
                <a:gd name="connsiteX0" fmla="*/ 0 w 2149307"/>
                <a:gd name="connsiteY0" fmla="*/ 245517 h 491033"/>
                <a:gd name="connsiteX1" fmla="*/ 245517 w 2149307"/>
                <a:gd name="connsiteY1" fmla="*/ 0 h 491033"/>
                <a:gd name="connsiteX2" fmla="*/ 245517 w 2149307"/>
                <a:gd name="connsiteY2" fmla="*/ 98207 h 491033"/>
                <a:gd name="connsiteX3" fmla="*/ 1903791 w 2149307"/>
                <a:gd name="connsiteY3" fmla="*/ 98207 h 491033"/>
                <a:gd name="connsiteX4" fmla="*/ 1903791 w 2149307"/>
                <a:gd name="connsiteY4" fmla="*/ 0 h 491033"/>
                <a:gd name="connsiteX5" fmla="*/ 2149307 w 2149307"/>
                <a:gd name="connsiteY5" fmla="*/ 245517 h 491033"/>
                <a:gd name="connsiteX6" fmla="*/ 1903791 w 2149307"/>
                <a:gd name="connsiteY6" fmla="*/ 491033 h 491033"/>
                <a:gd name="connsiteX7" fmla="*/ 1903791 w 2149307"/>
                <a:gd name="connsiteY7" fmla="*/ 392826 h 491033"/>
                <a:gd name="connsiteX8" fmla="*/ 245517 w 2149307"/>
                <a:gd name="connsiteY8" fmla="*/ 392826 h 491033"/>
                <a:gd name="connsiteX9" fmla="*/ 245517 w 2149307"/>
                <a:gd name="connsiteY9" fmla="*/ 491033 h 491033"/>
                <a:gd name="connsiteX10" fmla="*/ 0 w 2149307"/>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307" h="491033">
                  <a:moveTo>
                    <a:pt x="2149307" y="245516"/>
                  </a:moveTo>
                  <a:lnTo>
                    <a:pt x="1903790" y="491032"/>
                  </a:lnTo>
                  <a:lnTo>
                    <a:pt x="1903790" y="392825"/>
                  </a:lnTo>
                  <a:lnTo>
                    <a:pt x="245516" y="392825"/>
                  </a:lnTo>
                  <a:lnTo>
                    <a:pt x="245516" y="491032"/>
                  </a:lnTo>
                  <a:lnTo>
                    <a:pt x="0" y="245516"/>
                  </a:lnTo>
                  <a:lnTo>
                    <a:pt x="245516" y="1"/>
                  </a:lnTo>
                  <a:lnTo>
                    <a:pt x="245516" y="98208"/>
                  </a:lnTo>
                  <a:lnTo>
                    <a:pt x="1903790" y="98208"/>
                  </a:lnTo>
                  <a:lnTo>
                    <a:pt x="1903790" y="1"/>
                  </a:lnTo>
                  <a:lnTo>
                    <a:pt x="2149307" y="245516"/>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8" rIns="147310" bIns="98206" numCol="1" spcCol="1270" anchor="ctr" anchorCtr="0">
              <a:noAutofit/>
            </a:bodyPr>
            <a:lstStyle/>
            <a:p>
              <a:pPr lvl="0" algn="ctr" defTabSz="933450">
                <a:lnSpc>
                  <a:spcPct val="90000"/>
                </a:lnSpc>
                <a:spcBef>
                  <a:spcPct val="0"/>
                </a:spcBef>
                <a:spcAft>
                  <a:spcPct val="35000"/>
                </a:spcAft>
              </a:pPr>
              <a:endParaRPr lang="en-US" sz="2100" kern="1200"/>
            </a:p>
          </p:txBody>
        </p:sp>
      </p:grpSp>
      <p:sp>
        <p:nvSpPr>
          <p:cNvPr id="2" name="TextBox 1"/>
          <p:cNvSpPr txBox="1"/>
          <p:nvPr/>
        </p:nvSpPr>
        <p:spPr>
          <a:xfrm>
            <a:off x="7331087" y="4214657"/>
            <a:ext cx="3567572" cy="769441"/>
          </a:xfrm>
          <a:prstGeom prst="rect">
            <a:avLst/>
          </a:prstGeom>
          <a:noFill/>
          <a:ln w="34925">
            <a:solidFill>
              <a:srgbClr val="FFFF00"/>
            </a:solidFill>
          </a:ln>
        </p:spPr>
        <p:txBody>
          <a:bodyPr wrap="square" rtlCol="0">
            <a:spAutoFit/>
          </a:bodyPr>
          <a:lstStyle/>
          <a:p>
            <a:pPr algn="ctr">
              <a:defRPr/>
            </a:pPr>
            <a:r>
              <a:rPr lang="fr-FR" sz="4400" b="1" dirty="0">
                <a:solidFill>
                  <a:srgbClr val="000000"/>
                </a:solidFill>
                <a:latin typeface="Tahoma"/>
                <a:ea typeface="Tahoma" panose="020B0604030504040204" pitchFamily="34" charset="0"/>
                <a:cs typeface="Tahoma" panose="020B0604030504040204" pitchFamily="34" charset="0"/>
              </a:rPr>
              <a:t>SIGNAUX</a:t>
            </a:r>
          </a:p>
        </p:txBody>
      </p:sp>
      <p:sp>
        <p:nvSpPr>
          <p:cNvPr id="4" name="TextBox 3"/>
          <p:cNvSpPr txBox="1"/>
          <p:nvPr/>
        </p:nvSpPr>
        <p:spPr>
          <a:xfrm>
            <a:off x="4633088" y="1041259"/>
            <a:ext cx="3517241" cy="769441"/>
          </a:xfrm>
          <a:prstGeom prst="rect">
            <a:avLst/>
          </a:prstGeom>
          <a:noFill/>
          <a:ln w="38100">
            <a:solidFill>
              <a:srgbClr val="FF0000"/>
            </a:solidFill>
          </a:ln>
        </p:spPr>
        <p:txBody>
          <a:bodyPr wrap="square" rtlCol="0">
            <a:spAutoFit/>
          </a:bodyPr>
          <a:lstStyle/>
          <a:p>
            <a:pPr algn="ctr">
              <a:defRPr/>
            </a:pPr>
            <a:r>
              <a:rPr lang="fr-FR" sz="4400" b="1" dirty="0">
                <a:solidFill>
                  <a:srgbClr val="000000"/>
                </a:solidFill>
                <a:latin typeface="Tahoma"/>
                <a:ea typeface="Tahoma" panose="020B0604030504040204" pitchFamily="34" charset="0"/>
                <a:cs typeface="Tahoma" panose="020B0604030504040204" pitchFamily="34" charset="0"/>
              </a:rPr>
              <a:t>MENACES</a:t>
            </a:r>
          </a:p>
        </p:txBody>
      </p:sp>
      <p:sp>
        <p:nvSpPr>
          <p:cNvPr id="3" name="TextBox 2"/>
          <p:cNvSpPr txBox="1"/>
          <p:nvPr/>
        </p:nvSpPr>
        <p:spPr>
          <a:xfrm>
            <a:off x="1013254" y="4204155"/>
            <a:ext cx="4090083" cy="769441"/>
          </a:xfrm>
          <a:prstGeom prst="rect">
            <a:avLst/>
          </a:prstGeom>
          <a:noFill/>
          <a:ln w="34925">
            <a:solidFill>
              <a:srgbClr val="FFC000"/>
            </a:solidFill>
          </a:ln>
        </p:spPr>
        <p:txBody>
          <a:bodyPr wrap="square" rtlCol="0">
            <a:spAutoFit/>
          </a:bodyPr>
          <a:lstStyle/>
          <a:p>
            <a:pPr algn="ctr">
              <a:defRPr/>
            </a:pPr>
            <a:r>
              <a:rPr lang="fr-FR" sz="4400" b="1" dirty="0">
                <a:solidFill>
                  <a:srgbClr val="000000"/>
                </a:solidFill>
                <a:latin typeface="Tahoma"/>
                <a:ea typeface="Tahoma" panose="020B0604030504040204" pitchFamily="34" charset="0"/>
                <a:cs typeface="Tahoma" panose="020B0604030504040204" pitchFamily="34" charset="0"/>
              </a:rPr>
              <a:t>ÉVÉNEMENTS</a:t>
            </a:r>
          </a:p>
        </p:txBody>
      </p:sp>
    </p:spTree>
    <p:extLst>
      <p:ext uri="{BB962C8B-B14F-4D97-AF65-F5344CB8AC3E}">
        <p14:creationId xmlns:p14="http://schemas.microsoft.com/office/powerpoint/2010/main" val="3979997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6412" y="1705970"/>
            <a:ext cx="10208526" cy="5632311"/>
          </a:xfrm>
          <a:prstGeom prst="rect">
            <a:avLst/>
          </a:prstGeom>
          <a:noFill/>
        </p:spPr>
        <p:txBody>
          <a:bodyPr wrap="square" rtlCol="0">
            <a:spAutoFit/>
          </a:bodyPr>
          <a:lstStyle/>
          <a:p>
            <a:r>
              <a:rPr lang="fr-FR"/>
              <a:t>Parmi les objectifs suivants, lequel n’est pas un objectif fondamental du processus de documentation? </a:t>
            </a:r>
          </a:p>
          <a:p>
            <a:endParaRPr lang="en-GB" dirty="0"/>
          </a:p>
          <a:p>
            <a:pPr marL="228600" lvl="0" indent="-228600">
              <a:buFontTx/>
              <a:buAutoNum type="arabicPeriod"/>
              <a:defRPr/>
            </a:pPr>
            <a:r>
              <a:rPr lang="fr-FR"/>
              <a:t>Favoriser la surveillance et le suivi des événements.</a:t>
            </a:r>
          </a:p>
          <a:p>
            <a:pPr marL="228600" lvl="0" indent="-228600">
              <a:buFontTx/>
              <a:buAutoNum type="arabicPeriod"/>
              <a:defRPr/>
            </a:pPr>
            <a:r>
              <a:rPr lang="fr-FR">
                <a:solidFill>
                  <a:srgbClr val="00FF00"/>
                </a:solidFill>
              </a:rPr>
              <a:t>Se substituer à un système d’alerte précoce</a:t>
            </a:r>
          </a:p>
          <a:p>
            <a:pPr marL="228600" lvl="0" indent="-228600">
              <a:buFontTx/>
              <a:buAutoNum type="arabicPeriod"/>
              <a:defRPr/>
            </a:pPr>
            <a:r>
              <a:rPr lang="fr-FR"/>
              <a:t>Aider à la communication, aussi bien en interne qu’avec le grand public</a:t>
            </a:r>
          </a:p>
          <a:p>
            <a:pPr marL="228600" lvl="0" indent="-228600">
              <a:buFontTx/>
              <a:buAutoNum type="arabicPeriod"/>
              <a:defRPr/>
            </a:pPr>
            <a:r>
              <a:rPr lang="fr-FR"/>
              <a:t>Rendre les actions et décisions transparentes et traçables.</a:t>
            </a:r>
          </a:p>
          <a:p>
            <a:pPr lvl="0">
              <a:defRPr/>
            </a:pPr>
            <a:endParaRPr lang="it-IT" dirty="0"/>
          </a:p>
          <a:p>
            <a:pPr lvl="0">
              <a:defRPr/>
            </a:pPr>
            <a:endParaRPr lang="it-IT" dirty="0"/>
          </a:p>
          <a:p>
            <a:pPr lvl="0">
              <a:defRPr/>
            </a:pPr>
            <a:r>
              <a:rPr lang="fr-FR"/>
              <a:t>Laquelle des options suivantes n’est pas intégrée aux systèmes de documentation?</a:t>
            </a:r>
          </a:p>
          <a:p>
            <a:pPr lvl="0">
              <a:defRPr/>
            </a:pPr>
            <a:endParaRPr lang="it-IT" dirty="0"/>
          </a:p>
          <a:p>
            <a:pPr marL="342900" lvl="0" indent="-342900">
              <a:buAutoNum type="arabicPeriod"/>
              <a:defRPr/>
            </a:pPr>
            <a:r>
              <a:rPr lang="fr-FR"/>
              <a:t>Moteur de recherche</a:t>
            </a:r>
          </a:p>
          <a:p>
            <a:pPr marL="342900" lvl="0" indent="-342900">
              <a:buAutoNum type="arabicPeriod"/>
              <a:defRPr/>
            </a:pPr>
            <a:r>
              <a:rPr lang="fr-FR"/>
              <a:t>Librairie servant de référentiel</a:t>
            </a:r>
          </a:p>
          <a:p>
            <a:pPr marL="342900" lvl="0" indent="-342900">
              <a:buAutoNum type="arabicPeriod"/>
              <a:defRPr/>
            </a:pPr>
            <a:r>
              <a:rPr lang="fr-FR">
                <a:solidFill>
                  <a:srgbClr val="00FF00"/>
                </a:solidFill>
              </a:rPr>
              <a:t>Plan d’urgence</a:t>
            </a:r>
          </a:p>
          <a:p>
            <a:pPr marL="342900" lvl="0" indent="-342900">
              <a:buAutoNum type="arabicPeriod"/>
              <a:defRPr/>
            </a:pPr>
            <a:r>
              <a:rPr lang="fr-FR"/>
              <a:t>Accès simultané d’utilisateurs multiples </a:t>
            </a:r>
          </a:p>
          <a:p>
            <a:pPr marL="342900" lvl="0" indent="-342900">
              <a:buAutoNum type="arabicPeriod"/>
              <a:defRPr/>
            </a:pPr>
            <a:endParaRPr lang="it-IT" dirty="0"/>
          </a:p>
          <a:p>
            <a:pPr lvl="0">
              <a:defRPr/>
            </a:pPr>
            <a:endParaRPr lang="it-IT"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368580726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6592" y="236305"/>
            <a:ext cx="10007030" cy="769441"/>
          </a:xfrm>
          <a:prstGeom prst="rect">
            <a:avLst/>
          </a:prstGeom>
          <a:noFill/>
        </p:spPr>
        <p:txBody>
          <a:bodyPr wrap="square" rtlCol="0">
            <a:spAutoFit/>
          </a:bodyPr>
          <a:lstStyle/>
          <a:p>
            <a:r>
              <a:rPr lang="fr-FR" sz="4400"/>
              <a:t>Message à retenir </a:t>
            </a:r>
          </a:p>
        </p:txBody>
      </p:sp>
      <p:sp>
        <p:nvSpPr>
          <p:cNvPr id="3" name="TextBox 2"/>
          <p:cNvSpPr txBox="1"/>
          <p:nvPr/>
        </p:nvSpPr>
        <p:spPr>
          <a:xfrm>
            <a:off x="750013" y="1489753"/>
            <a:ext cx="11106365" cy="2862322"/>
          </a:xfrm>
          <a:prstGeom prst="rect">
            <a:avLst/>
          </a:prstGeom>
          <a:noFill/>
        </p:spPr>
        <p:txBody>
          <a:bodyPr wrap="square" rtlCol="0">
            <a:spAutoFit/>
          </a:bodyPr>
          <a:lstStyle/>
          <a:p>
            <a:pPr marL="285750" lvl="0" indent="-285750">
              <a:buFont typeface="Arial" panose="020B0604020202020204" pitchFamily="34" charset="0"/>
              <a:buChar char="•"/>
              <a:defRPr/>
            </a:pPr>
            <a:r>
              <a:rPr lang="fr-FR"/>
              <a:t>Les objectifs principaux du processus de documentation sont les suivants:</a:t>
            </a:r>
          </a:p>
          <a:p>
            <a:pPr marL="228600" lvl="0" indent="-228600">
              <a:buFontTx/>
              <a:buAutoNum type="arabicPeriod"/>
              <a:defRPr/>
            </a:pPr>
            <a:r>
              <a:rPr lang="fr-FR"/>
              <a:t>Favoriser la surveillance et le suivi des événements.</a:t>
            </a:r>
          </a:p>
          <a:p>
            <a:pPr marL="228600" lvl="0" indent="-228600">
              <a:buFontTx/>
              <a:buAutoNum type="arabicPeriod"/>
              <a:defRPr/>
            </a:pPr>
            <a:r>
              <a:rPr lang="fr-FR"/>
              <a:t>Aider à la communication, aussi bien en interne qu’avec le grand public</a:t>
            </a:r>
          </a:p>
          <a:p>
            <a:pPr marL="228600" lvl="0" indent="-228600">
              <a:buFontTx/>
              <a:buAutoNum type="arabicPeriod"/>
              <a:defRPr/>
            </a:pPr>
            <a:r>
              <a:rPr lang="fr-FR"/>
              <a:t>Rendre les actions et décisions transparentes et traçables.</a:t>
            </a:r>
          </a:p>
          <a:p>
            <a:pPr marL="285750" indent="-285750">
              <a:buFont typeface="Arial" panose="020B0604020202020204" pitchFamily="34" charset="0"/>
              <a:buChar char="•"/>
            </a:pPr>
            <a:r>
              <a:rPr lang="fr-FR"/>
              <a:t>Cadre juridique à prendre en compte :</a:t>
            </a:r>
          </a:p>
          <a:p>
            <a:pPr marL="342900" indent="-342900">
              <a:buFont typeface="+mj-lt"/>
              <a:buAutoNum type="arabicPeriod"/>
            </a:pPr>
            <a:r>
              <a:rPr lang="fr-FR"/>
              <a:t>Lois relatives à la protection des données</a:t>
            </a:r>
          </a:p>
          <a:p>
            <a:pPr marL="342900" indent="-342900">
              <a:buFont typeface="+mj-lt"/>
              <a:buAutoNum type="arabicPeriod"/>
            </a:pPr>
            <a:r>
              <a:rPr lang="fr-FR"/>
              <a:t>Droits d’auteur </a:t>
            </a:r>
          </a:p>
          <a:p>
            <a:pPr marL="285750" indent="-285750">
              <a:buFont typeface="Arial" panose="020B0604020202020204" pitchFamily="34" charset="0"/>
              <a:buChar char="•"/>
            </a:pPr>
            <a:r>
              <a:rPr lang="fr-FR"/>
              <a:t>Les données et les méta-données doivent rester cohérentes </a:t>
            </a:r>
          </a:p>
          <a:p>
            <a:endParaRPr lang="en-GB" dirty="0"/>
          </a:p>
          <a:p>
            <a:endParaRPr lang="en-GB" dirty="0"/>
          </a:p>
        </p:txBody>
      </p:sp>
    </p:spTree>
    <p:extLst>
      <p:ext uri="{BB962C8B-B14F-4D97-AF65-F5344CB8AC3E}">
        <p14:creationId xmlns:p14="http://schemas.microsoft.com/office/powerpoint/2010/main" val="1560151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936433" y="670878"/>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Définition de la documentation</a:t>
            </a:r>
          </a:p>
        </p:txBody>
      </p:sp>
      <p:sp>
        <p:nvSpPr>
          <p:cNvPr id="3" name="Content Placeholder 2"/>
          <p:cNvSpPr txBox="1">
            <a:spLocks/>
          </p:cNvSpPr>
          <p:nvPr/>
        </p:nvSpPr>
        <p:spPr>
          <a:xfrm>
            <a:off x="1936433" y="1669601"/>
            <a:ext cx="8496300" cy="5013325"/>
          </a:xfrm>
          <a:prstGeom prst="rect">
            <a:avLst/>
          </a:prstGeom>
        </p:spPr>
        <p:txBody>
          <a:bodyPr/>
          <a:lstStyle/>
          <a:p>
            <a:pPr algn="just" defTabSz="820738" eaLnBrk="0" fontAlgn="base" hangingPunct="0">
              <a:spcBef>
                <a:spcPct val="50000"/>
              </a:spcBef>
              <a:spcAft>
                <a:spcPct val="0"/>
              </a:spcAft>
              <a:buClr>
                <a:srgbClr val="B22C1B"/>
              </a:buClr>
              <a:buSzPct val="80000"/>
              <a:tabLst>
                <a:tab pos="341313" algn="l"/>
                <a:tab pos="1150938" algn="l"/>
              </a:tabLst>
              <a:defRPr/>
            </a:pPr>
            <a:r>
              <a:rPr lang="fr-FR" sz="1600">
                <a:latin typeface="Arial" charset="0"/>
                <a:cs typeface="Times New Roman" pitchFamily="18" charset="0"/>
              </a:rPr>
              <a:t>Il est essentiel de consigner les informations et les actions entreprises pendant le processus de veille épidémiologique afin de pouvoir analyser la situation actuelle et retracer toutes les étapes</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b="1" dirty="0">
              <a:latin typeface="Arial" charset="0"/>
              <a:cs typeface="Times New Roman" pitchFamily="18" charset="0"/>
            </a:endParaRPr>
          </a:p>
          <a:p>
            <a:pPr algn="just" defTabSz="820738" eaLnBrk="0" fontAlgn="base" hangingPunct="0">
              <a:spcBef>
                <a:spcPct val="50000"/>
              </a:spcBef>
              <a:spcAft>
                <a:spcPct val="0"/>
              </a:spcAft>
              <a:buClr>
                <a:srgbClr val="B22C1B"/>
              </a:buClr>
              <a:buSzPct val="80000"/>
              <a:tabLst>
                <a:tab pos="341313" algn="l"/>
                <a:tab pos="1150938" algn="l"/>
              </a:tabLst>
              <a:defRPr/>
            </a:pPr>
            <a:r>
              <a:rPr lang="fr-FR" sz="1600">
                <a:latin typeface="Arial" charset="0"/>
                <a:cs typeface="Times New Roman" pitchFamily="18" charset="0"/>
              </a:rPr>
              <a:t>La documentation des activités de VS facilite le partage et la transmission d’informations entre les experts et les équipes. Elle permet également la tenue d’activités d’audit et d’évaluation</a:t>
            </a:r>
          </a:p>
          <a:p>
            <a:pPr algn="just" defTabSz="820738" eaLnBrk="0" fontAlgn="base" hangingPunct="0">
              <a:spcBef>
                <a:spcPct val="50000"/>
              </a:spcBef>
              <a:spcAft>
                <a:spcPct val="0"/>
              </a:spcAft>
              <a:buClr>
                <a:srgbClr val="B22C1B"/>
              </a:buClr>
              <a:buSzPct val="80000"/>
              <a:tabLst>
                <a:tab pos="341313" algn="l"/>
                <a:tab pos="1150938" algn="l"/>
              </a:tabLst>
              <a:defRPr/>
            </a:pPr>
            <a:r>
              <a:rPr lang="fr-FR" sz="1600">
                <a:latin typeface="Arial" charset="0"/>
                <a:cs typeface="Times New Roman" pitchFamily="18" charset="0"/>
              </a:rPr>
              <a:t> </a:t>
            </a:r>
          </a:p>
          <a:p>
            <a:pPr algn="just" defTabSz="820738" eaLnBrk="0" fontAlgn="base" hangingPunct="0">
              <a:spcBef>
                <a:spcPct val="50000"/>
              </a:spcBef>
              <a:spcAft>
                <a:spcPct val="0"/>
              </a:spcAft>
              <a:buClr>
                <a:srgbClr val="B22C1B"/>
              </a:buClr>
              <a:buSzPct val="80000"/>
              <a:tabLst>
                <a:tab pos="341313" algn="l"/>
                <a:tab pos="1150938" algn="l"/>
              </a:tabLst>
              <a:defRPr/>
            </a:pPr>
            <a:r>
              <a:rPr lang="fr-FR" sz="1600">
                <a:latin typeface="Arial" charset="0"/>
                <a:cs typeface="Times New Roman" pitchFamily="18" charset="0"/>
              </a:rPr>
              <a:t>L’ensemble de la documentation se doit d’être factuel, précis, détaillé et conservé dans un format facilement récupérable ou consultable. Dans l’idéal, la documentation doit faciliter l’analyse administrative et scientifique des travaux de veille épidémiologique</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dirty="0">
              <a:latin typeface="Arial" charset="0"/>
              <a:cs typeface="Times New Roman" pitchFamily="18" charset="0"/>
            </a:endParaRPr>
          </a:p>
        </p:txBody>
      </p:sp>
    </p:spTree>
    <p:extLst>
      <p:ext uri="{BB962C8B-B14F-4D97-AF65-F5344CB8AC3E}">
        <p14:creationId xmlns:p14="http://schemas.microsoft.com/office/powerpoint/2010/main" val="99242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5784849" y="4916755"/>
            <a:ext cx="5731647" cy="1126462"/>
          </a:xfrm>
          <a:prstGeom prst="rect">
            <a:avLst/>
          </a:prstGeom>
          <a:noFill/>
          <a:ln w="9525">
            <a:noFill/>
            <a:miter lim="800000"/>
            <a:headEnd/>
            <a:tailEnd/>
          </a:ln>
        </p:spPr>
        <p:txBody>
          <a:bodyPr wrap="square">
            <a:spAutoFit/>
          </a:bodyPr>
          <a:lstStyle/>
          <a:p>
            <a:pPr marL="0" lvl="8">
              <a:spcAft>
                <a:spcPct val="20000"/>
              </a:spcAft>
              <a:buClr>
                <a:srgbClr val="69AE23"/>
              </a:buClr>
            </a:pPr>
            <a:r>
              <a:rPr lang="fr-FR" sz="1600" b="1" dirty="0">
                <a:latin typeface="Arial" charset="0"/>
                <a:cs typeface="Times New Roman" pitchFamily="18" charset="0"/>
              </a:rPr>
              <a:t>Transparence et traçabilité</a:t>
            </a:r>
          </a:p>
          <a:p>
            <a:pPr>
              <a:spcAft>
                <a:spcPct val="20000"/>
              </a:spcAft>
              <a:buClr>
                <a:srgbClr val="69AE23"/>
              </a:buClr>
            </a:pPr>
            <a:r>
              <a:rPr lang="fr-FR" sz="1600" dirty="0">
                <a:latin typeface="Arial" charset="0"/>
                <a:cs typeface="Times New Roman" pitchFamily="18" charset="0"/>
              </a:rPr>
              <a:t>Archive des actions et des informations pertinentes relatives à des menaces spécifiques, à des sources, aux actions entreprises et aux communications effectuées.</a:t>
            </a:r>
          </a:p>
        </p:txBody>
      </p:sp>
      <p:sp>
        <p:nvSpPr>
          <p:cNvPr id="3" name="Rectangle 4"/>
          <p:cNvSpPr/>
          <p:nvPr/>
        </p:nvSpPr>
        <p:spPr>
          <a:xfrm>
            <a:off x="5784850" y="2083353"/>
            <a:ext cx="6189345" cy="880241"/>
          </a:xfrm>
          <a:prstGeom prst="rect">
            <a:avLst/>
          </a:prstGeom>
        </p:spPr>
        <p:txBody>
          <a:bodyPr wrap="square">
            <a:spAutoFit/>
          </a:bodyPr>
          <a:lstStyle/>
          <a:p>
            <a:pPr marL="342900" indent="-342900">
              <a:spcAft>
                <a:spcPct val="20000"/>
              </a:spcAft>
              <a:buClr>
                <a:srgbClr val="69AE23"/>
              </a:buClr>
              <a:defRPr/>
            </a:pPr>
            <a:r>
              <a:rPr lang="fr-FR" sz="1600" b="1" dirty="0">
                <a:latin typeface="Arial" charset="0"/>
                <a:cs typeface="Times New Roman" pitchFamily="18" charset="0"/>
              </a:rPr>
              <a:t>Surveillance des événements</a:t>
            </a:r>
          </a:p>
          <a:p>
            <a:pPr>
              <a:spcAft>
                <a:spcPct val="20000"/>
              </a:spcAft>
              <a:buClr>
                <a:srgbClr val="69AE23"/>
              </a:buClr>
              <a:defRPr/>
            </a:pPr>
            <a:r>
              <a:rPr lang="fr-FR" sz="1600" dirty="0">
                <a:latin typeface="Arial" charset="0"/>
                <a:cs typeface="Times New Roman" pitchFamily="18" charset="0"/>
              </a:rPr>
              <a:t>Propagation dans le temps/l’espace et suivi des événements suscitant l’intérêt.</a:t>
            </a:r>
          </a:p>
        </p:txBody>
      </p:sp>
      <p:sp>
        <p:nvSpPr>
          <p:cNvPr id="4" name="Rectangle 10"/>
          <p:cNvSpPr>
            <a:spLocks noChangeArrowheads="1"/>
          </p:cNvSpPr>
          <p:nvPr/>
        </p:nvSpPr>
        <p:spPr bwMode="auto">
          <a:xfrm>
            <a:off x="5784850" y="3500054"/>
            <a:ext cx="4356100" cy="634020"/>
          </a:xfrm>
          <a:prstGeom prst="rect">
            <a:avLst/>
          </a:prstGeom>
          <a:noFill/>
          <a:ln w="9525">
            <a:noFill/>
            <a:miter lim="800000"/>
            <a:headEnd/>
            <a:tailEnd/>
          </a:ln>
        </p:spPr>
        <p:txBody>
          <a:bodyPr wrap="square">
            <a:spAutoFit/>
          </a:bodyPr>
          <a:lstStyle/>
          <a:p>
            <a:pPr marL="342900" indent="-342900">
              <a:spcAft>
                <a:spcPct val="20000"/>
              </a:spcAft>
              <a:buClr>
                <a:srgbClr val="69AE23"/>
              </a:buClr>
              <a:defRPr/>
            </a:pPr>
            <a:r>
              <a:rPr lang="fr-FR" sz="1600" b="1">
                <a:latin typeface="Arial" charset="0"/>
                <a:cs typeface="Times New Roman" pitchFamily="18" charset="0"/>
              </a:rPr>
              <a:t>Aide à la communication</a:t>
            </a:r>
          </a:p>
          <a:p>
            <a:pPr algn="l">
              <a:spcAft>
                <a:spcPct val="20000"/>
              </a:spcAft>
              <a:buClr>
                <a:srgbClr val="69AE23"/>
              </a:buClr>
              <a:defRPr/>
            </a:pPr>
            <a:r>
              <a:rPr lang="fr-FR" sz="1600">
                <a:latin typeface="Arial" charset="0"/>
                <a:cs typeface="Times New Roman" pitchFamily="18" charset="0"/>
              </a:rPr>
              <a:t>Communication interne et publique.</a:t>
            </a:r>
          </a:p>
        </p:txBody>
      </p:sp>
      <p:sp>
        <p:nvSpPr>
          <p:cNvPr id="6" name="Rectangle 7"/>
          <p:cNvSpPr>
            <a:spLocks noChangeArrowheads="1"/>
          </p:cNvSpPr>
          <p:nvPr/>
        </p:nvSpPr>
        <p:spPr bwMode="auto">
          <a:xfrm>
            <a:off x="1028700" y="3757196"/>
            <a:ext cx="3689350" cy="338554"/>
          </a:xfrm>
          <a:prstGeom prst="rect">
            <a:avLst/>
          </a:prstGeom>
          <a:noFill/>
          <a:ln w="9525">
            <a:noFill/>
            <a:miter lim="800000"/>
            <a:headEnd/>
            <a:tailEnd/>
          </a:ln>
        </p:spPr>
        <p:txBody>
          <a:bodyPr wrap="square">
            <a:spAutoFit/>
          </a:bodyPr>
          <a:lstStyle/>
          <a:p>
            <a:pPr marL="0" lvl="8">
              <a:spcAft>
                <a:spcPct val="20000"/>
              </a:spcAft>
              <a:buClr>
                <a:srgbClr val="69AE23"/>
              </a:buClr>
            </a:pPr>
            <a:r>
              <a:rPr lang="fr-FR" sz="1600" b="1">
                <a:latin typeface="Arial" charset="0"/>
                <a:cs typeface="Times New Roman" pitchFamily="18" charset="0"/>
              </a:rPr>
              <a:t>OBJECTIFS DE LA DOCUMENTATION</a:t>
            </a:r>
          </a:p>
        </p:txBody>
      </p:sp>
      <p:sp>
        <p:nvSpPr>
          <p:cNvPr id="7" name="Parentesi graffa aperta 6"/>
          <p:cNvSpPr/>
          <p:nvPr/>
        </p:nvSpPr>
        <p:spPr bwMode="auto">
          <a:xfrm>
            <a:off x="4940300" y="2273300"/>
            <a:ext cx="622300" cy="3333750"/>
          </a:xfrm>
          <a:prstGeom prst="leftBrace">
            <a:avLst>
              <a:gd name="adj1" fmla="val 44423"/>
              <a:gd name="adj2" fmla="val 50000"/>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a:latin typeface="Microsoft Sans Serif" pitchFamily="34" charset="0"/>
            </a:endParaRPr>
          </a:p>
        </p:txBody>
      </p:sp>
      <p:sp>
        <p:nvSpPr>
          <p:cNvPr id="8" name="Text Box 4"/>
          <p:cNvSpPr txBox="1">
            <a:spLocks noChangeArrowheads="1"/>
          </p:cNvSpPr>
          <p:nvPr/>
        </p:nvSpPr>
        <p:spPr bwMode="auto">
          <a:xfrm>
            <a:off x="1439863" y="650699"/>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Objectifs</a:t>
            </a:r>
          </a:p>
        </p:txBody>
      </p:sp>
    </p:spTree>
    <p:extLst>
      <p:ext uri="{BB962C8B-B14F-4D97-AF65-F5344CB8AC3E}">
        <p14:creationId xmlns:p14="http://schemas.microsoft.com/office/powerpoint/2010/main" val="2227188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662431" y="1341121"/>
            <a:ext cx="10101201" cy="5459956"/>
          </a:xfrm>
          <a:prstGeom prst="rect">
            <a:avLst/>
          </a:prstGeom>
          <a:noFill/>
          <a:ln w="9525">
            <a:noFill/>
            <a:miter lim="800000"/>
            <a:headEnd/>
            <a:tailEnd/>
          </a:ln>
        </p:spPr>
        <p:txBody>
          <a:bodyPr wrap="square">
            <a:spAutoFit/>
          </a:bodyPr>
          <a:lstStyle/>
          <a:p>
            <a:pPr marL="342900" indent="-342900">
              <a:spcAft>
                <a:spcPct val="20000"/>
              </a:spcAft>
              <a:buClr>
                <a:srgbClr val="69AE23"/>
              </a:buClr>
            </a:pPr>
            <a:r>
              <a:rPr lang="fr-FR" sz="1600" b="1" dirty="0">
                <a:latin typeface="Arial" charset="0"/>
                <a:cs typeface="Times New Roman" pitchFamily="18" charset="0"/>
              </a:rPr>
              <a:t>Le système de documentation</a:t>
            </a:r>
            <a:r>
              <a:rPr lang="fr-FR" sz="1600" dirty="0">
                <a:latin typeface="Arial" charset="0"/>
                <a:cs typeface="Times New Roman" pitchFamily="18" charset="0"/>
              </a:rPr>
              <a:t> doit comprendre:</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Une fonction de recherche avancée (par sujet, plage temporelle, emplacement géographique, niveau d'alerte...)</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Une fonction d’extraction</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 accès protégé</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Une bibliothèque des pièces jointes (peu importe leur format)</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Une terminologie conforme aux normes internationales (ICD11, nomenclature internationale pour les éléments géographiques, format des dates...)  </a:t>
            </a:r>
          </a:p>
          <a:p>
            <a:pPr marL="800100" lvl="1" indent="-342900">
              <a:spcAft>
                <a:spcPct val="20000"/>
              </a:spcAft>
              <a:buClr>
                <a:srgbClr val="69AE23"/>
              </a:buClr>
              <a:buFont typeface="Wingdings" pitchFamily="2" charset="2"/>
              <a:buChar char="§"/>
            </a:pPr>
            <a:endParaRPr lang="en-GB" sz="1600" dirty="0">
              <a:latin typeface="Arial" charset="0"/>
              <a:cs typeface="Times New Roman" pitchFamily="18" charset="0"/>
            </a:endParaRPr>
          </a:p>
          <a:p>
            <a:pPr marL="342900" indent="-342900">
              <a:spcAft>
                <a:spcPct val="20000"/>
              </a:spcAft>
              <a:buClr>
                <a:srgbClr val="69AE23"/>
              </a:buClr>
            </a:pPr>
            <a:r>
              <a:rPr lang="fr-FR" sz="1600" b="1" dirty="0">
                <a:latin typeface="Arial" charset="0"/>
                <a:cs typeface="Times New Roman" pitchFamily="18" charset="0"/>
              </a:rPr>
              <a:t>Contraintes</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La documentation doit être mise en place dès les premières étapes du processus de veille épidémiologique, afin d’améliorer le partage d’informations et le recueil de données parmi les différents acteurs.</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Pour chaque entrée, des </a:t>
            </a:r>
            <a:r>
              <a:rPr lang="fr-FR" sz="1600" dirty="0" err="1">
                <a:latin typeface="Arial" charset="0"/>
                <a:cs typeface="Times New Roman" pitchFamily="18" charset="0"/>
              </a:rPr>
              <a:t>méta-données</a:t>
            </a:r>
            <a:r>
              <a:rPr lang="fr-FR" sz="1600" dirty="0">
                <a:latin typeface="Arial" charset="0"/>
                <a:cs typeface="Times New Roman" pitchFamily="18" charset="0"/>
              </a:rPr>
              <a:t> devront être créées.</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Le système doit être compatible avec les appareils mobiles. </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Une maintenance et une sauvegarde régulière doivent être mises en place.</a:t>
            </a:r>
          </a:p>
          <a:p>
            <a:pPr marL="800100" lvl="1" indent="-342900">
              <a:spcAft>
                <a:spcPct val="20000"/>
              </a:spcAft>
              <a:buClr>
                <a:srgbClr val="69AE23"/>
              </a:buClr>
              <a:buFont typeface="Wingdings" pitchFamily="2" charset="2"/>
              <a:buChar char="§"/>
            </a:pPr>
            <a:r>
              <a:rPr lang="fr-FR" sz="1600" dirty="0">
                <a:latin typeface="Arial" charset="0"/>
                <a:cs typeface="Times New Roman" pitchFamily="18" charset="0"/>
              </a:rPr>
              <a:t>Tout recueil de données et tous droits d’accès doivent être conformes avec le cadre légal.</a:t>
            </a: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p:txBody>
      </p:sp>
      <p:sp>
        <p:nvSpPr>
          <p:cNvPr id="3" name="Text Box 4"/>
          <p:cNvSpPr txBox="1">
            <a:spLocks noChangeArrowheads="1"/>
          </p:cNvSpPr>
          <p:nvPr/>
        </p:nvSpPr>
        <p:spPr bwMode="auto">
          <a:xfrm>
            <a:off x="1507596" y="673277"/>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Caractéristiques principales du processus de documentation   </a:t>
            </a:r>
          </a:p>
        </p:txBody>
      </p:sp>
      <p:sp>
        <p:nvSpPr>
          <p:cNvPr id="4" name="TextBox 3"/>
          <p:cNvSpPr txBox="1"/>
          <p:nvPr/>
        </p:nvSpPr>
        <p:spPr>
          <a:xfrm>
            <a:off x="1662431" y="6184723"/>
            <a:ext cx="10328468" cy="369332"/>
          </a:xfrm>
          <a:prstGeom prst="rect">
            <a:avLst/>
          </a:prstGeom>
          <a:noFill/>
        </p:spPr>
        <p:txBody>
          <a:bodyPr wrap="none" rtlCol="0">
            <a:spAutoFit/>
          </a:bodyPr>
          <a:lstStyle/>
          <a:p>
            <a:r>
              <a:rPr lang="fr-FR" b="1" spc="-150" dirty="0">
                <a:latin typeface="Arial" charset="0"/>
                <a:cs typeface="Times New Roman" pitchFamily="18" charset="0"/>
              </a:rPr>
              <a:t>Pour toutes ces raisons, il convient de mettre en place un </a:t>
            </a:r>
            <a:r>
              <a:rPr lang="fr-FR" b="1" u="sng" spc="-150" dirty="0">
                <a:latin typeface="Arial" charset="0"/>
                <a:cs typeface="Times New Roman" pitchFamily="18" charset="0"/>
              </a:rPr>
              <a:t>processus de traitement des données</a:t>
            </a:r>
            <a:r>
              <a:rPr lang="fr-FR" b="1" spc="-150" dirty="0">
                <a:latin typeface="Arial" charset="0"/>
                <a:cs typeface="Times New Roman" pitchFamily="18" charset="0"/>
              </a:rPr>
              <a:t> clair et durable.</a:t>
            </a:r>
          </a:p>
        </p:txBody>
      </p:sp>
    </p:spTree>
    <p:extLst>
      <p:ext uri="{BB962C8B-B14F-4D97-AF65-F5344CB8AC3E}">
        <p14:creationId xmlns:p14="http://schemas.microsoft.com/office/powerpoint/2010/main" val="1046130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6474942" y="5857156"/>
            <a:ext cx="5271754" cy="665019"/>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r">
              <a:spcBef>
                <a:spcPct val="15000"/>
              </a:spcBef>
              <a:spcAft>
                <a:spcPct val="15000"/>
              </a:spcAft>
            </a:pPr>
            <a:r>
              <a:rPr lang="fr-FR" b="1" noProof="1">
                <a:solidFill>
                  <a:srgbClr val="FFFFFF"/>
                </a:solidFill>
                <a:latin typeface="Tahoma" pitchFamily="34" charset="0"/>
              </a:rPr>
              <a:t>Lien vers des supports supplémentaires</a:t>
            </a:r>
          </a:p>
        </p:txBody>
      </p:sp>
      <p:sp>
        <p:nvSpPr>
          <p:cNvPr id="7" name="Text Box 4"/>
          <p:cNvSpPr txBox="1">
            <a:spLocks noChangeArrowheads="1"/>
          </p:cNvSpPr>
          <p:nvPr/>
        </p:nvSpPr>
        <p:spPr bwMode="auto">
          <a:xfrm>
            <a:off x="1065636" y="545761"/>
            <a:ext cx="9091618" cy="369332"/>
          </a:xfrm>
          <a:prstGeom prst="rect">
            <a:avLst/>
          </a:prstGeom>
          <a:noFill/>
          <a:ln w="9525" algn="ctr">
            <a:noFill/>
            <a:miter lim="800000"/>
            <a:headEnd/>
            <a:tailEnd/>
          </a:ln>
        </p:spPr>
        <p:txBody>
          <a:bodyPr wrap="square">
            <a:spAutoFit/>
          </a:bodyPr>
          <a:lstStyle/>
          <a:p>
            <a:pPr algn="l">
              <a:spcBef>
                <a:spcPct val="50000"/>
              </a:spcBef>
            </a:pPr>
            <a:r>
              <a:rPr lang="fr-FR" b="1" noProof="1">
                <a:solidFill>
                  <a:srgbClr val="69AE23"/>
                </a:solidFill>
                <a:latin typeface="Arial" charset="0"/>
              </a:rPr>
              <a:t>Données principales à documenter en cas d’événement épidémiologique</a:t>
            </a:r>
          </a:p>
        </p:txBody>
      </p:sp>
      <p:graphicFrame>
        <p:nvGraphicFramePr>
          <p:cNvPr id="8" name="Diagram 7"/>
          <p:cNvGraphicFramePr/>
          <p:nvPr>
            <p:extLst>
              <p:ext uri="{D42A27DB-BD31-4B8C-83A1-F6EECF244321}">
                <p14:modId xmlns:p14="http://schemas.microsoft.com/office/powerpoint/2010/main" val="3945227854"/>
              </p:ext>
            </p:extLst>
          </p:nvPr>
        </p:nvGraphicFramePr>
        <p:xfrm>
          <a:off x="643244" y="1724144"/>
          <a:ext cx="6868160" cy="44141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magine 5" descr="download.png"/>
          <p:cNvPicPr>
            <a:picLocks noChangeAspect="1"/>
          </p:cNvPicPr>
          <p:nvPr/>
        </p:nvPicPr>
        <p:blipFill>
          <a:blip r:embed="rId8" cstate="print"/>
          <a:stretch>
            <a:fillRect/>
          </a:stretch>
        </p:blipFill>
        <p:spPr>
          <a:xfrm>
            <a:off x="6474942" y="5882404"/>
            <a:ext cx="639771" cy="639771"/>
          </a:xfrm>
          <a:prstGeom prst="rect">
            <a:avLst/>
          </a:prstGeom>
        </p:spPr>
      </p:pic>
      <p:sp>
        <p:nvSpPr>
          <p:cNvPr id="2" name="Rectangular Callout 1"/>
          <p:cNvSpPr/>
          <p:nvPr/>
        </p:nvSpPr>
        <p:spPr>
          <a:xfrm>
            <a:off x="4808305" y="1202077"/>
            <a:ext cx="2568539" cy="1130158"/>
          </a:xfrm>
          <a:prstGeom prst="wedgeRectCallout">
            <a:avLst>
              <a:gd name="adj1" fmla="val -48944"/>
              <a:gd name="adj2" fmla="val 827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fr-FR" sz="1600" dirty="0"/>
              <a:t>Quand l’épidémie a-t-elle commencé? Quand le premier cas a-t-il été signalé?</a:t>
            </a:r>
          </a:p>
        </p:txBody>
      </p:sp>
      <p:sp>
        <p:nvSpPr>
          <p:cNvPr id="10" name="Rectangular Callout 9"/>
          <p:cNvSpPr/>
          <p:nvPr/>
        </p:nvSpPr>
        <p:spPr>
          <a:xfrm>
            <a:off x="5706645" y="2854302"/>
            <a:ext cx="2568539" cy="1130158"/>
          </a:xfrm>
          <a:prstGeom prst="wedgeRectCallout">
            <a:avLst>
              <a:gd name="adj1" fmla="val -52544"/>
              <a:gd name="adj2" fmla="val 827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fr-FR" sz="1400" dirty="0"/>
              <a:t>La maladie touche-t-elle un groupe de risque en particulier? Combien de cas? Y a-t-il un premier cas connu?</a:t>
            </a:r>
          </a:p>
        </p:txBody>
      </p:sp>
      <p:sp>
        <p:nvSpPr>
          <p:cNvPr id="4" name="Rectangular Callout 3"/>
          <p:cNvSpPr/>
          <p:nvPr/>
        </p:nvSpPr>
        <p:spPr>
          <a:xfrm>
            <a:off x="0" y="2440928"/>
            <a:ext cx="2504634" cy="1646471"/>
          </a:xfrm>
          <a:prstGeom prst="wedgeRectCallout">
            <a:avLst>
              <a:gd name="adj1" fmla="val 40187"/>
              <a:gd name="adj2" fmla="val 943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fr-FR" sz="1400" dirty="0"/>
              <a:t>Où l’épidémie a-t-elle lieu? Touche-t-elle une seule zone géographique? L’épidémie peut-elle potentiellement toucher les pays voisins?</a:t>
            </a:r>
          </a:p>
        </p:txBody>
      </p:sp>
      <p:sp>
        <p:nvSpPr>
          <p:cNvPr id="5" name="Vertical Scroll 4"/>
          <p:cNvSpPr/>
          <p:nvPr/>
        </p:nvSpPr>
        <p:spPr>
          <a:xfrm>
            <a:off x="7913206" y="1202077"/>
            <a:ext cx="4153374" cy="4414188"/>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fr-FR" spc="-150" dirty="0"/>
              <a:t>Ces données de base peuvent aussi être identifiées à l’aide de la règle des 5W:</a:t>
            </a:r>
          </a:p>
          <a:p>
            <a:pPr lvl="1"/>
            <a:endParaRPr lang="en-GB" sz="500" spc="-150" dirty="0"/>
          </a:p>
          <a:p>
            <a:pPr marL="800100" lvl="1" indent="-342900">
              <a:buFont typeface="+mj-lt"/>
              <a:buAutoNum type="arabicPeriod"/>
            </a:pPr>
            <a:r>
              <a:rPr lang="fr-FR" i="1" spc="-150" dirty="0" err="1"/>
              <a:t>What</a:t>
            </a:r>
            <a:r>
              <a:rPr lang="fr-FR" spc="-150" dirty="0"/>
              <a:t> (quoi) = problème de santé examiné</a:t>
            </a:r>
          </a:p>
          <a:p>
            <a:pPr marL="800100" lvl="1" indent="-342900">
              <a:buFont typeface="+mj-lt"/>
              <a:buAutoNum type="arabicPeriod"/>
            </a:pPr>
            <a:r>
              <a:rPr lang="fr-FR" i="1" spc="-150" dirty="0" err="1"/>
              <a:t>Who</a:t>
            </a:r>
            <a:r>
              <a:rPr lang="fr-FR" spc="-150" dirty="0"/>
              <a:t> (qui) = individu(s) concerné(s) </a:t>
            </a:r>
          </a:p>
          <a:p>
            <a:pPr marL="800100" lvl="1" indent="-342900">
              <a:buFont typeface="+mj-lt"/>
              <a:buAutoNum type="arabicPeriod"/>
            </a:pPr>
            <a:r>
              <a:rPr lang="fr-FR" i="1" spc="-150" dirty="0" err="1"/>
              <a:t>Where</a:t>
            </a:r>
            <a:r>
              <a:rPr lang="fr-FR" spc="-150" dirty="0"/>
              <a:t> (où) = lieu </a:t>
            </a:r>
          </a:p>
          <a:p>
            <a:pPr marL="800100" lvl="1" indent="-342900">
              <a:buFont typeface="+mj-lt"/>
              <a:buAutoNum type="arabicPeriod"/>
            </a:pPr>
            <a:r>
              <a:rPr lang="fr-FR" i="1" spc="-150" dirty="0" err="1"/>
              <a:t>When</a:t>
            </a:r>
            <a:r>
              <a:rPr lang="fr-FR" spc="-150" dirty="0"/>
              <a:t> (quand) = période</a:t>
            </a:r>
          </a:p>
          <a:p>
            <a:pPr marL="800100" lvl="1" indent="-342900">
              <a:buFont typeface="+mj-lt"/>
              <a:buAutoNum type="arabicPeriod"/>
            </a:pPr>
            <a:r>
              <a:rPr lang="fr-FR" i="1" spc="-150" dirty="0" err="1"/>
              <a:t>Why</a:t>
            </a:r>
            <a:r>
              <a:rPr lang="fr-FR" i="1" spc="-150" dirty="0"/>
              <a:t>/how</a:t>
            </a:r>
            <a:r>
              <a:rPr lang="fr-FR" spc="-150" dirty="0"/>
              <a:t> (pourquoi/comment) = causes, facteurs de risque, modes de transmission</a:t>
            </a:r>
          </a:p>
        </p:txBody>
      </p:sp>
    </p:spTree>
    <p:extLst>
      <p:ext uri="{BB962C8B-B14F-4D97-AF65-F5344CB8AC3E}">
        <p14:creationId xmlns:p14="http://schemas.microsoft.com/office/powerpoint/2010/main" val="315232543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77232768"/>
              </p:ext>
            </p:extLst>
          </p:nvPr>
        </p:nvGraphicFramePr>
        <p:xfrm>
          <a:off x="973394" y="1282030"/>
          <a:ext cx="5827456" cy="4465823"/>
        </p:xfrm>
        <a:graphic>
          <a:graphicData uri="http://schemas.openxmlformats.org/drawingml/2006/table">
            <a:tbl>
              <a:tblPr firstRow="1" bandRow="1">
                <a:tableStyleId>{5C22544A-7EE6-4342-B048-85BDC9FD1C3A}</a:tableStyleId>
              </a:tblPr>
              <a:tblGrid>
                <a:gridCol w="2258139">
                  <a:extLst>
                    <a:ext uri="{9D8B030D-6E8A-4147-A177-3AD203B41FA5}">
                      <a16:colId xmlns:a16="http://schemas.microsoft.com/office/drawing/2014/main" val="20000"/>
                    </a:ext>
                  </a:extLst>
                </a:gridCol>
                <a:gridCol w="3569317">
                  <a:extLst>
                    <a:ext uri="{9D8B030D-6E8A-4147-A177-3AD203B41FA5}">
                      <a16:colId xmlns:a16="http://schemas.microsoft.com/office/drawing/2014/main" val="20001"/>
                    </a:ext>
                  </a:extLst>
                </a:gridCol>
              </a:tblGrid>
              <a:tr h="367436">
                <a:tc>
                  <a:txBody>
                    <a:bodyPr/>
                    <a:lstStyle/>
                    <a:p>
                      <a:r>
                        <a:rPr lang="fr-FR"/>
                        <a:t>Données</a:t>
                      </a:r>
                    </a:p>
                  </a:txBody>
                  <a:tcPr/>
                </a:tc>
                <a:tc>
                  <a:txBody>
                    <a:bodyPr/>
                    <a:lstStyle/>
                    <a:p>
                      <a:endParaRPr lang="en-GB"/>
                    </a:p>
                  </a:txBody>
                  <a:tcPr/>
                </a:tc>
                <a:extLst>
                  <a:ext uri="{0D108BD9-81ED-4DB2-BD59-A6C34878D82A}">
                    <a16:rowId xmlns:a16="http://schemas.microsoft.com/office/drawing/2014/main" val="10000"/>
                  </a:ext>
                </a:extLst>
              </a:tr>
              <a:tr h="230259">
                <a:tc>
                  <a:txBody>
                    <a:bodyPr/>
                    <a:lstStyle/>
                    <a:p>
                      <a:r>
                        <a:rPr lang="fr-FR" sz="1200">
                          <a:solidFill>
                            <a:srgbClr val="C00000"/>
                          </a:solidFill>
                          <a:latin typeface="+mn-lt"/>
                          <a:ea typeface="+mn-ea"/>
                          <a:cs typeface="+mn-cs"/>
                        </a:rPr>
                        <a:t>Description de l’événement</a:t>
                      </a:r>
                    </a:p>
                  </a:txBody>
                  <a:tcPr marL="23164" marR="23164" marT="11582" marB="11582" anchor="ctr"/>
                </a:tc>
                <a:tc>
                  <a:txBody>
                    <a:bodyPr/>
                    <a:lstStyle/>
                    <a:p>
                      <a:r>
                        <a:rPr lang="fr-FR" sz="1200"/>
                        <a:t>Description</a:t>
                      </a:r>
                    </a:p>
                  </a:txBody>
                  <a:tcPr marL="23164" marR="23164" marT="11582" marB="11582" anchor="ctr"/>
                </a:tc>
                <a:extLst>
                  <a:ext uri="{0D108BD9-81ED-4DB2-BD59-A6C34878D82A}">
                    <a16:rowId xmlns:a16="http://schemas.microsoft.com/office/drawing/2014/main" val="10001"/>
                  </a:ext>
                </a:extLst>
              </a:tr>
              <a:tr h="220461">
                <a:tc>
                  <a:txBody>
                    <a:bodyPr/>
                    <a:lstStyle/>
                    <a:p>
                      <a:r>
                        <a:rPr lang="fr-FR" sz="1200">
                          <a:solidFill>
                            <a:srgbClr val="C00000"/>
                          </a:solidFill>
                          <a:latin typeface="+mn-lt"/>
                          <a:ea typeface="+mn-ea"/>
                          <a:cs typeface="+mn-cs"/>
                        </a:rPr>
                        <a:t>Maladie</a:t>
                      </a:r>
                    </a:p>
                  </a:txBody>
                  <a:tcPr marL="23164" marR="23164" marT="11582" marB="11582" anchor="ctr"/>
                </a:tc>
                <a:tc>
                  <a:txBody>
                    <a:bodyPr/>
                    <a:lstStyle/>
                    <a:p>
                      <a:r>
                        <a:rPr lang="fr-FR" sz="1200" i="1">
                          <a:solidFill>
                            <a:schemeClr val="dk1"/>
                          </a:solidFill>
                          <a:latin typeface="+mn-lt"/>
                          <a:ea typeface="+mn-ea"/>
                          <a:cs typeface="+mn-cs"/>
                        </a:rPr>
                        <a:t>Une maladie identifiée</a:t>
                      </a:r>
                    </a:p>
                  </a:txBody>
                  <a:tcPr marL="23164" marR="23164" marT="11582" marB="11582" anchor="ctr"/>
                </a:tc>
                <a:extLst>
                  <a:ext uri="{0D108BD9-81ED-4DB2-BD59-A6C34878D82A}">
                    <a16:rowId xmlns:a16="http://schemas.microsoft.com/office/drawing/2014/main" val="10002"/>
                  </a:ext>
                </a:extLst>
              </a:tr>
              <a:tr h="220461">
                <a:tc>
                  <a:txBody>
                    <a:bodyPr/>
                    <a:lstStyle/>
                    <a:p>
                      <a:r>
                        <a:rPr lang="fr-FR" sz="1200">
                          <a:solidFill>
                            <a:srgbClr val="C00000"/>
                          </a:solidFill>
                          <a:latin typeface="+mn-lt"/>
                          <a:ea typeface="+mn-ea"/>
                          <a:cs typeface="+mn-cs"/>
                        </a:rPr>
                        <a:t>Pathogène</a:t>
                      </a:r>
                    </a:p>
                  </a:txBody>
                  <a:tcPr marL="23164" marR="23164" marT="11582" marB="11582" anchor="ctr"/>
                </a:tc>
                <a:tc>
                  <a:txBody>
                    <a:bodyPr/>
                    <a:lstStyle/>
                    <a:p>
                      <a:r>
                        <a:rPr lang="fr-FR" sz="1200" i="1">
                          <a:solidFill>
                            <a:schemeClr val="dk1"/>
                          </a:solidFill>
                          <a:latin typeface="+mn-lt"/>
                          <a:ea typeface="+mn-ea"/>
                          <a:cs typeface="+mn-cs"/>
                        </a:rPr>
                        <a:t>Agent en cause</a:t>
                      </a:r>
                    </a:p>
                  </a:txBody>
                  <a:tcPr marL="23164" marR="23164" marT="11582" marB="11582" anchor="ctr"/>
                </a:tc>
                <a:extLst>
                  <a:ext uri="{0D108BD9-81ED-4DB2-BD59-A6C34878D82A}">
                    <a16:rowId xmlns:a16="http://schemas.microsoft.com/office/drawing/2014/main" val="1794855268"/>
                  </a:ext>
                </a:extLst>
              </a:tr>
              <a:tr h="220461">
                <a:tc>
                  <a:txBody>
                    <a:bodyPr/>
                    <a:lstStyle/>
                    <a:p>
                      <a:r>
                        <a:rPr lang="fr-FR" sz="1200">
                          <a:solidFill>
                            <a:srgbClr val="C00000"/>
                          </a:solidFill>
                          <a:latin typeface="+mn-lt"/>
                          <a:ea typeface="+mn-ea"/>
                          <a:cs typeface="+mn-cs"/>
                        </a:rPr>
                        <a:t>Type de risque</a:t>
                      </a:r>
                    </a:p>
                  </a:txBody>
                  <a:tcPr marL="23164" marR="23164" marT="11582" marB="11582" anchor="ctr"/>
                </a:tc>
                <a:tc>
                  <a:txBody>
                    <a:bodyPr/>
                    <a:lstStyle/>
                    <a:p>
                      <a:r>
                        <a:rPr lang="fr-FR" sz="1200" i="1">
                          <a:solidFill>
                            <a:schemeClr val="dk1"/>
                          </a:solidFill>
                          <a:latin typeface="+mn-lt"/>
                          <a:ea typeface="+mn-ea"/>
                          <a:cs typeface="+mn-cs"/>
                        </a:rPr>
                        <a:t>Risque biologique/chimique/radiologique</a:t>
                      </a:r>
                    </a:p>
                  </a:txBody>
                  <a:tcPr marL="23164" marR="23164" marT="11582" marB="11582" anchor="ctr"/>
                </a:tc>
                <a:extLst>
                  <a:ext uri="{0D108BD9-81ED-4DB2-BD59-A6C34878D82A}">
                    <a16:rowId xmlns:a16="http://schemas.microsoft.com/office/drawing/2014/main" val="10006"/>
                  </a:ext>
                </a:extLst>
              </a:tr>
              <a:tr h="220461">
                <a:tc>
                  <a:txBody>
                    <a:bodyPr/>
                    <a:lstStyle/>
                    <a:p>
                      <a:r>
                        <a:rPr lang="fr-FR" sz="1200">
                          <a:solidFill>
                            <a:srgbClr val="C00000"/>
                          </a:solidFill>
                          <a:latin typeface="+mn-lt"/>
                          <a:ea typeface="+mn-ea"/>
                          <a:cs typeface="+mn-cs"/>
                        </a:rPr>
                        <a:t>Niveau d’alerte</a:t>
                      </a:r>
                    </a:p>
                  </a:txBody>
                  <a:tcPr marL="23164" marR="23164" marT="11582" marB="11582" anchor="ctr"/>
                </a:tc>
                <a:tc>
                  <a:txBody>
                    <a:bodyPr/>
                    <a:lstStyle/>
                    <a:p>
                      <a:r>
                        <a:rPr lang="fr-FR" sz="1200" i="1">
                          <a:solidFill>
                            <a:schemeClr val="dk1"/>
                          </a:solidFill>
                          <a:latin typeface="+mn-lt"/>
                          <a:ea typeface="+mn-ea"/>
                          <a:cs typeface="+mn-cs"/>
                        </a:rPr>
                        <a:t>Alerte locale/ régionale/ nationale/ internationale </a:t>
                      </a:r>
                    </a:p>
                  </a:txBody>
                  <a:tcPr marL="23164" marR="23164" marT="11582" marB="11582" anchor="ctr"/>
                </a:tc>
                <a:extLst>
                  <a:ext uri="{0D108BD9-81ED-4DB2-BD59-A6C34878D82A}">
                    <a16:rowId xmlns:a16="http://schemas.microsoft.com/office/drawing/2014/main" val="10007"/>
                  </a:ext>
                </a:extLst>
              </a:tr>
              <a:tr h="204309">
                <a:tc>
                  <a:txBody>
                    <a:bodyPr/>
                    <a:lstStyle/>
                    <a:p>
                      <a:r>
                        <a:rPr lang="fr-FR" sz="1200">
                          <a:solidFill>
                            <a:srgbClr val="C00000"/>
                          </a:solidFill>
                          <a:latin typeface="+mn-lt"/>
                          <a:ea typeface="+mn-ea"/>
                          <a:cs typeface="+mn-cs"/>
                        </a:rPr>
                        <a:t>Critères du RSI </a:t>
                      </a:r>
                    </a:p>
                  </a:txBody>
                  <a:tcPr marL="23164" marR="23164" marT="11582" marB="11582" anchor="ctr"/>
                </a:tc>
                <a:tc>
                  <a:txBody>
                    <a:bodyPr/>
                    <a:lstStyle/>
                    <a:p>
                      <a:r>
                        <a:rPr lang="fr-FR" sz="1200"/>
                        <a:t>Remplis?</a:t>
                      </a:r>
                    </a:p>
                  </a:txBody>
                  <a:tcPr marL="23164" marR="23164" marT="11582" marB="11582" anchor="ctr"/>
                </a:tc>
                <a:extLst>
                  <a:ext uri="{0D108BD9-81ED-4DB2-BD59-A6C34878D82A}">
                    <a16:rowId xmlns:a16="http://schemas.microsoft.com/office/drawing/2014/main" val="10008"/>
                  </a:ext>
                </a:extLst>
              </a:tr>
              <a:tr h="204309">
                <a:tc>
                  <a:txBody>
                    <a:bodyPr/>
                    <a:lstStyle/>
                    <a:p>
                      <a:r>
                        <a:rPr lang="fr-FR" sz="1200">
                          <a:solidFill>
                            <a:srgbClr val="C00000"/>
                          </a:solidFill>
                          <a:latin typeface="+mn-lt"/>
                          <a:ea typeface="+mn-ea"/>
                          <a:cs typeface="+mn-cs"/>
                        </a:rPr>
                        <a:t>Raison du suivi</a:t>
                      </a:r>
                    </a:p>
                  </a:txBody>
                  <a:tcPr marL="23164" marR="23164" marT="11582" marB="11582" anchor="ctr"/>
                </a:tc>
                <a:tc>
                  <a:txBody>
                    <a:bodyPr/>
                    <a:lstStyle/>
                    <a:p>
                      <a:r>
                        <a:rPr lang="fr-FR" sz="1200" baseline="0"/>
                        <a:t>Caractère inhabituel? Risque de propagation?</a:t>
                      </a:r>
                    </a:p>
                  </a:txBody>
                  <a:tcPr marL="23164" marR="23164" marT="11582" marB="11582" anchor="ctr"/>
                </a:tc>
                <a:extLst>
                  <a:ext uri="{0D108BD9-81ED-4DB2-BD59-A6C34878D82A}">
                    <a16:rowId xmlns:a16="http://schemas.microsoft.com/office/drawing/2014/main" val="10009"/>
                  </a:ext>
                </a:extLst>
              </a:tr>
              <a:tr h="204309">
                <a:tc>
                  <a:txBody>
                    <a:bodyPr/>
                    <a:lstStyle/>
                    <a:p>
                      <a:r>
                        <a:rPr lang="fr-FR" sz="1200">
                          <a:solidFill>
                            <a:srgbClr val="C00000"/>
                          </a:solidFill>
                          <a:latin typeface="+mn-lt"/>
                          <a:ea typeface="+mn-ea"/>
                          <a:cs typeface="+mn-cs"/>
                        </a:rPr>
                        <a:t>Type de première source</a:t>
                      </a:r>
                    </a:p>
                  </a:txBody>
                  <a:tcPr marL="23164" marR="23164" marT="11582" marB="11582" anchor="ctr"/>
                </a:tc>
                <a:tc>
                  <a:txBody>
                    <a:bodyPr/>
                    <a:lstStyle/>
                    <a:p>
                      <a:r>
                        <a:rPr lang="fr-FR" sz="1200" i="1">
                          <a:solidFill>
                            <a:schemeClr val="dk1"/>
                          </a:solidFill>
                          <a:latin typeface="+mn-lt"/>
                          <a:ea typeface="+mn-ea"/>
                          <a:cs typeface="+mn-cs"/>
                        </a:rPr>
                        <a:t>Médias? Signalement de professionnels de santé?</a:t>
                      </a:r>
                    </a:p>
                  </a:txBody>
                  <a:tcPr marL="23164" marR="23164" marT="11582" marB="11582" anchor="ctr"/>
                </a:tc>
                <a:extLst>
                  <a:ext uri="{0D108BD9-81ED-4DB2-BD59-A6C34878D82A}">
                    <a16:rowId xmlns:a16="http://schemas.microsoft.com/office/drawing/2014/main" val="10010"/>
                  </a:ext>
                </a:extLst>
              </a:tr>
              <a:tr h="204309">
                <a:tc>
                  <a:txBody>
                    <a:bodyPr/>
                    <a:lstStyle/>
                    <a:p>
                      <a:r>
                        <a:rPr lang="fr-FR" sz="1200">
                          <a:solidFill>
                            <a:srgbClr val="C00000"/>
                          </a:solidFill>
                          <a:latin typeface="+mn-lt"/>
                          <a:ea typeface="+mn-ea"/>
                          <a:cs typeface="+mn-cs"/>
                        </a:rPr>
                        <a:t>Informations sur la source</a:t>
                      </a:r>
                    </a:p>
                  </a:txBody>
                  <a:tcPr marL="23164" marR="23164" marT="11582" marB="11582" anchor="ctr"/>
                </a:tc>
                <a:tc>
                  <a:txBody>
                    <a:bodyPr/>
                    <a:lstStyle/>
                    <a:p>
                      <a:r>
                        <a:rPr lang="fr-FR" sz="1200" i="1">
                          <a:solidFill>
                            <a:schemeClr val="dk1"/>
                          </a:solidFill>
                          <a:latin typeface="+mn-lt"/>
                          <a:ea typeface="+mn-ea"/>
                          <a:cs typeface="+mn-cs"/>
                        </a:rPr>
                        <a:t>Nom du média, coordonnées de la personne</a:t>
                      </a:r>
                    </a:p>
                  </a:txBody>
                  <a:tcPr marL="23164" marR="23164" marT="11582" marB="11582" anchor="ctr"/>
                </a:tc>
                <a:extLst>
                  <a:ext uri="{0D108BD9-81ED-4DB2-BD59-A6C34878D82A}">
                    <a16:rowId xmlns:a16="http://schemas.microsoft.com/office/drawing/2014/main" val="10011"/>
                  </a:ext>
                </a:extLst>
              </a:tr>
              <a:tr h="204309">
                <a:tc>
                  <a:txBody>
                    <a:bodyPr/>
                    <a:lstStyle/>
                    <a:p>
                      <a:r>
                        <a:rPr lang="fr-FR" sz="1200">
                          <a:solidFill>
                            <a:srgbClr val="C00000"/>
                          </a:solidFill>
                          <a:latin typeface="+mn-lt"/>
                          <a:ea typeface="+mn-ea"/>
                          <a:cs typeface="+mn-cs"/>
                        </a:rPr>
                        <a:t>Confidentialité des informations</a:t>
                      </a:r>
                    </a:p>
                  </a:txBody>
                  <a:tcPr marL="23164" marR="23164" marT="11582" marB="11582" anchor="ctr"/>
                </a:tc>
                <a:tc>
                  <a:txBody>
                    <a:bodyPr/>
                    <a:lstStyle/>
                    <a:p>
                      <a:r>
                        <a:rPr lang="fr-FR" sz="1200" i="1">
                          <a:solidFill>
                            <a:schemeClr val="dk1"/>
                          </a:solidFill>
                          <a:latin typeface="+mn-lt"/>
                          <a:ea typeface="+mn-ea"/>
                          <a:cs typeface="+mn-cs"/>
                        </a:rPr>
                        <a:t>Publiques?</a:t>
                      </a:r>
                    </a:p>
                  </a:txBody>
                  <a:tcPr marL="23164" marR="23164" marT="11582" marB="11582" anchor="ctr"/>
                </a:tc>
                <a:extLst>
                  <a:ext uri="{0D108BD9-81ED-4DB2-BD59-A6C34878D82A}">
                    <a16:rowId xmlns:a16="http://schemas.microsoft.com/office/drawing/2014/main" val="10013"/>
                  </a:ext>
                </a:extLst>
              </a:tr>
              <a:tr h="242215">
                <a:tc>
                  <a:txBody>
                    <a:bodyPr/>
                    <a:lstStyle/>
                    <a:p>
                      <a:r>
                        <a:rPr lang="fr-FR" sz="1200">
                          <a:solidFill>
                            <a:srgbClr val="C00000"/>
                          </a:solidFill>
                          <a:latin typeface="+mn-lt"/>
                          <a:ea typeface="+mn-ea"/>
                          <a:cs typeface="+mn-cs"/>
                        </a:rPr>
                        <a:t>Processus de validation</a:t>
                      </a:r>
                    </a:p>
                  </a:txBody>
                  <a:tcPr marL="23164" marR="23164" marT="11582" marB="11582" anchor="ctr"/>
                </a:tc>
                <a:tc>
                  <a:txBody>
                    <a:bodyPr/>
                    <a:lstStyle/>
                    <a:p>
                      <a:r>
                        <a:rPr lang="fr-FR" sz="1200" i="1">
                          <a:solidFill>
                            <a:schemeClr val="dk1"/>
                          </a:solidFill>
                          <a:latin typeface="+mn-lt"/>
                          <a:ea typeface="+mn-ea"/>
                          <a:cs typeface="+mn-cs"/>
                        </a:rPr>
                        <a:t>L’événement est-il officiel? Source officielle</a:t>
                      </a:r>
                    </a:p>
                  </a:txBody>
                  <a:tcPr marL="23164" marR="23164" marT="11582" marB="11582" anchor="ctr"/>
                </a:tc>
                <a:extLst>
                  <a:ext uri="{0D108BD9-81ED-4DB2-BD59-A6C34878D82A}">
                    <a16:rowId xmlns:a16="http://schemas.microsoft.com/office/drawing/2014/main" val="10014"/>
                  </a:ext>
                </a:extLst>
              </a:tr>
              <a:tr h="204309">
                <a:tc>
                  <a:txBody>
                    <a:bodyPr/>
                    <a:lstStyle/>
                    <a:p>
                      <a:r>
                        <a:rPr lang="fr-FR" sz="1200">
                          <a:solidFill>
                            <a:srgbClr val="C00000"/>
                          </a:solidFill>
                          <a:latin typeface="+mn-lt"/>
                          <a:ea typeface="+mn-ea"/>
                          <a:cs typeface="+mn-cs"/>
                        </a:rPr>
                        <a:t>Date de validation</a:t>
                      </a:r>
                    </a:p>
                  </a:txBody>
                  <a:tcPr marL="23164" marR="23164" marT="11582" marB="11582" anchor="ctr"/>
                </a:tc>
                <a:tc>
                  <a:txBody>
                    <a:bodyPr/>
                    <a:lstStyle/>
                    <a:p>
                      <a:r>
                        <a:rPr lang="fr-FR" sz="1200" i="1">
                          <a:solidFill>
                            <a:schemeClr val="dk1"/>
                          </a:solidFill>
                          <a:latin typeface="+mn-lt"/>
                          <a:ea typeface="+mn-ea"/>
                          <a:cs typeface="+mn-cs"/>
                        </a:rPr>
                        <a:t>Si disponible</a:t>
                      </a:r>
                    </a:p>
                  </a:txBody>
                  <a:tcPr marL="23164" marR="23164" marT="11582" marB="11582" anchor="ctr"/>
                </a:tc>
                <a:extLst>
                  <a:ext uri="{0D108BD9-81ED-4DB2-BD59-A6C34878D82A}">
                    <a16:rowId xmlns:a16="http://schemas.microsoft.com/office/drawing/2014/main" val="10015"/>
                  </a:ext>
                </a:extLst>
              </a:tr>
              <a:tr h="242215">
                <a:tc>
                  <a:txBody>
                    <a:bodyPr/>
                    <a:lstStyle/>
                    <a:p>
                      <a:r>
                        <a:rPr lang="fr-FR" sz="1200">
                          <a:solidFill>
                            <a:srgbClr val="C00000"/>
                          </a:solidFill>
                          <a:latin typeface="+mn-lt"/>
                          <a:ea typeface="+mn-ea"/>
                          <a:cs typeface="+mn-cs"/>
                        </a:rPr>
                        <a:t>Évaluation</a:t>
                      </a:r>
                    </a:p>
                  </a:txBody>
                  <a:tcPr marL="23164" marR="23164" marT="11582" marB="11582" anchor="ctr"/>
                </a:tc>
                <a:tc>
                  <a:txBody>
                    <a:bodyPr/>
                    <a:lstStyle/>
                    <a:p>
                      <a:r>
                        <a:rPr lang="fr-FR" sz="1200" i="1">
                          <a:solidFill>
                            <a:schemeClr val="dk1"/>
                          </a:solidFill>
                          <a:latin typeface="+mn-lt"/>
                          <a:ea typeface="+mn-ea"/>
                          <a:cs typeface="+mn-cs"/>
                        </a:rPr>
                        <a:t>Immédiate? Repoussée?</a:t>
                      </a:r>
                    </a:p>
                  </a:txBody>
                  <a:tcPr marL="23164" marR="23164" marT="11582" marB="11582" anchor="ctr"/>
                </a:tc>
                <a:extLst>
                  <a:ext uri="{0D108BD9-81ED-4DB2-BD59-A6C34878D82A}">
                    <a16:rowId xmlns:a16="http://schemas.microsoft.com/office/drawing/2014/main" val="10016"/>
                  </a:ext>
                </a:extLst>
              </a:tr>
              <a:tr h="227279">
                <a:tc>
                  <a:txBody>
                    <a:bodyPr/>
                    <a:lstStyle/>
                    <a:p>
                      <a:r>
                        <a:rPr lang="fr-FR" sz="1200">
                          <a:solidFill>
                            <a:srgbClr val="C00000"/>
                          </a:solidFill>
                          <a:latin typeface="+mn-lt"/>
                          <a:ea typeface="+mn-ea"/>
                          <a:cs typeface="+mn-cs"/>
                        </a:rPr>
                        <a:t>Date de première évaluation</a:t>
                      </a:r>
                    </a:p>
                  </a:txBody>
                  <a:tcPr marL="23164" marR="23164" marT="11582" marB="11582" anchor="ctr"/>
                </a:tc>
                <a:tc>
                  <a:txBody>
                    <a:bodyPr/>
                    <a:lstStyle/>
                    <a:p>
                      <a:r>
                        <a:rPr lang="fr-FR" sz="1200" i="1">
                          <a:solidFill>
                            <a:schemeClr val="dk1"/>
                          </a:solidFill>
                          <a:latin typeface="+mn-lt"/>
                          <a:ea typeface="+mn-ea"/>
                          <a:cs typeface="+mn-cs"/>
                        </a:rPr>
                        <a:t>À mettre à jour</a:t>
                      </a:r>
                    </a:p>
                  </a:txBody>
                  <a:tcPr marL="23164" marR="23164" marT="11582" marB="11582" anchor="ctr"/>
                </a:tc>
                <a:extLst>
                  <a:ext uri="{0D108BD9-81ED-4DB2-BD59-A6C34878D82A}">
                    <a16:rowId xmlns:a16="http://schemas.microsoft.com/office/drawing/2014/main" val="10017"/>
                  </a:ext>
                </a:extLst>
              </a:tr>
              <a:tr h="204309">
                <a:tc>
                  <a:txBody>
                    <a:bodyPr/>
                    <a:lstStyle/>
                    <a:p>
                      <a:r>
                        <a:rPr lang="fr-FR" sz="1200">
                          <a:solidFill>
                            <a:srgbClr val="C00000"/>
                          </a:solidFill>
                          <a:latin typeface="+mn-lt"/>
                          <a:ea typeface="+mn-ea"/>
                          <a:cs typeface="+mn-cs"/>
                        </a:rPr>
                        <a:t>Point de contact</a:t>
                      </a:r>
                    </a:p>
                  </a:txBody>
                  <a:tcPr marL="23164" marR="23164" marT="11582" marB="11582" anchor="ctr"/>
                </a:tc>
                <a:tc>
                  <a:txBody>
                    <a:bodyPr/>
                    <a:lstStyle/>
                    <a:p>
                      <a:r>
                        <a:rPr lang="fr-FR" sz="1200" i="1">
                          <a:solidFill>
                            <a:schemeClr val="dk1"/>
                          </a:solidFill>
                          <a:latin typeface="+mn-lt"/>
                          <a:ea typeface="+mn-ea"/>
                          <a:cs typeface="+mn-cs"/>
                        </a:rPr>
                        <a:t>Coordonnées du point de contact au niveau local</a:t>
                      </a:r>
                    </a:p>
                  </a:txBody>
                  <a:tcPr marL="23164" marR="23164" marT="11582" marB="11582" anchor="ctr"/>
                </a:tc>
                <a:extLst>
                  <a:ext uri="{0D108BD9-81ED-4DB2-BD59-A6C34878D82A}">
                    <a16:rowId xmlns:a16="http://schemas.microsoft.com/office/drawing/2014/main" val="10018"/>
                  </a:ext>
                </a:extLst>
              </a:tr>
              <a:tr h="263967">
                <a:tc>
                  <a:txBody>
                    <a:bodyPr/>
                    <a:lstStyle/>
                    <a:p>
                      <a:r>
                        <a:rPr lang="fr-FR" sz="1200">
                          <a:solidFill>
                            <a:srgbClr val="C00000"/>
                          </a:solidFill>
                          <a:latin typeface="+mn-lt"/>
                          <a:ea typeface="+mn-ea"/>
                          <a:cs typeface="+mn-cs"/>
                        </a:rPr>
                        <a:t>Mises à jour</a:t>
                      </a:r>
                    </a:p>
                  </a:txBody>
                  <a:tcPr marL="23164" marR="23164" marT="11582" marB="11582" anchor="ctr"/>
                </a:tc>
                <a:tc>
                  <a:txBody>
                    <a:bodyPr/>
                    <a:lstStyle/>
                    <a:p>
                      <a:r>
                        <a:rPr lang="fr-FR" sz="1200" i="1">
                          <a:solidFill>
                            <a:schemeClr val="dk1"/>
                          </a:solidFill>
                          <a:latin typeface="+mn-lt"/>
                          <a:ea typeface="+mn-ea"/>
                          <a:cs typeface="+mn-cs"/>
                        </a:rPr>
                        <a:t>À partir de différentes sources, dont les médias </a:t>
                      </a:r>
                    </a:p>
                  </a:txBody>
                  <a:tcPr marL="23164" marR="23164" marT="11582" marB="11582" anchor="ctr"/>
                </a:tc>
                <a:extLst>
                  <a:ext uri="{0D108BD9-81ED-4DB2-BD59-A6C34878D82A}">
                    <a16:rowId xmlns:a16="http://schemas.microsoft.com/office/drawing/2014/main" val="10019"/>
                  </a:ext>
                </a:extLst>
              </a:tr>
              <a:tr h="210663">
                <a:tc>
                  <a:txBody>
                    <a:bodyPr/>
                    <a:lstStyle/>
                    <a:p>
                      <a:r>
                        <a:rPr lang="fr-FR" sz="1200">
                          <a:solidFill>
                            <a:srgbClr val="C00000"/>
                          </a:solidFill>
                          <a:latin typeface="+mn-lt"/>
                          <a:ea typeface="+mn-ea"/>
                          <a:cs typeface="+mn-cs"/>
                        </a:rPr>
                        <a:t>Actions</a:t>
                      </a:r>
                    </a:p>
                  </a:txBody>
                  <a:tcPr marL="23164" marR="23164" marT="11582" marB="11582" anchor="ctr"/>
                </a:tc>
                <a:tc>
                  <a:txBody>
                    <a:bodyPr/>
                    <a:lstStyle/>
                    <a:p>
                      <a:r>
                        <a:rPr lang="fr-FR" sz="1200" i="1">
                          <a:solidFill>
                            <a:schemeClr val="dk1"/>
                          </a:solidFill>
                          <a:latin typeface="+mn-lt"/>
                          <a:ea typeface="+mn-ea"/>
                          <a:cs typeface="+mn-cs"/>
                        </a:rPr>
                        <a:t>Actions entreprises au niveau local et national</a:t>
                      </a:r>
                    </a:p>
                  </a:txBody>
                  <a:tcPr marL="23164" marR="23164" marT="11582" marB="11582" anchor="ctr"/>
                </a:tc>
                <a:extLst>
                  <a:ext uri="{0D108BD9-81ED-4DB2-BD59-A6C34878D82A}">
                    <a16:rowId xmlns:a16="http://schemas.microsoft.com/office/drawing/2014/main" val="10020"/>
                  </a:ext>
                </a:extLst>
              </a:tr>
              <a:tr h="357637">
                <a:tc>
                  <a:txBody>
                    <a:bodyPr/>
                    <a:lstStyle/>
                    <a:p>
                      <a:r>
                        <a:rPr lang="fr-FR" sz="1200">
                          <a:solidFill>
                            <a:srgbClr val="C00000"/>
                          </a:solidFill>
                          <a:latin typeface="+mn-lt"/>
                          <a:ea typeface="+mn-ea"/>
                          <a:cs typeface="+mn-cs"/>
                        </a:rPr>
                        <a:t>Communications</a:t>
                      </a:r>
                    </a:p>
                  </a:txBody>
                  <a:tcPr marL="23164" marR="23164" marT="11582" marB="11582" anchor="ctr"/>
                </a:tc>
                <a:tc>
                  <a:txBody>
                    <a:bodyPr/>
                    <a:lstStyle/>
                    <a:p>
                      <a:r>
                        <a:rPr lang="fr-FR" sz="1200" i="1" dirty="0">
                          <a:solidFill>
                            <a:schemeClr val="dk1"/>
                          </a:solidFill>
                          <a:latin typeface="+mn-lt"/>
                          <a:ea typeface="+mn-ea"/>
                          <a:cs typeface="+mn-cs"/>
                        </a:rPr>
                        <a:t>Différents niveaux: local, national, international</a:t>
                      </a:r>
                    </a:p>
                  </a:txBody>
                  <a:tcPr marL="23164" marR="23164" marT="11582" marB="11582" anchor="ctr"/>
                </a:tc>
                <a:extLst>
                  <a:ext uri="{0D108BD9-81ED-4DB2-BD59-A6C34878D82A}">
                    <a16:rowId xmlns:a16="http://schemas.microsoft.com/office/drawing/2014/main" val="10021"/>
                  </a:ext>
                </a:extLst>
              </a:tr>
            </a:tbl>
          </a:graphicData>
        </a:graphic>
      </p:graphicFrame>
      <p:sp>
        <p:nvSpPr>
          <p:cNvPr id="3" name="Text Box 4"/>
          <p:cNvSpPr txBox="1">
            <a:spLocks noChangeArrowheads="1"/>
          </p:cNvSpPr>
          <p:nvPr/>
        </p:nvSpPr>
        <p:spPr bwMode="auto">
          <a:xfrm>
            <a:off x="867515" y="638987"/>
            <a:ext cx="10055857" cy="369332"/>
          </a:xfrm>
          <a:prstGeom prst="rect">
            <a:avLst/>
          </a:prstGeom>
          <a:noFill/>
          <a:ln w="9525" algn="ctr">
            <a:noFill/>
            <a:miter lim="800000"/>
            <a:headEnd/>
            <a:tailEnd/>
          </a:ln>
        </p:spPr>
        <p:txBody>
          <a:bodyPr wrap="square">
            <a:spAutoFit/>
          </a:bodyPr>
          <a:lstStyle/>
          <a:p>
            <a:pPr algn="l">
              <a:spcBef>
                <a:spcPct val="50000"/>
              </a:spcBef>
            </a:pPr>
            <a:r>
              <a:rPr lang="fr-FR" b="1" dirty="0">
                <a:solidFill>
                  <a:srgbClr val="69AE23"/>
                </a:solidFill>
                <a:latin typeface="Arial" charset="0"/>
              </a:rPr>
              <a:t>Exemples de données et de </a:t>
            </a:r>
            <a:r>
              <a:rPr lang="fr-FR" b="1" dirty="0" err="1">
                <a:solidFill>
                  <a:srgbClr val="69AE23"/>
                </a:solidFill>
                <a:latin typeface="Arial" charset="0"/>
              </a:rPr>
              <a:t>méta-données</a:t>
            </a:r>
            <a:r>
              <a:rPr lang="fr-FR" b="1" dirty="0">
                <a:solidFill>
                  <a:srgbClr val="69AE23"/>
                </a:solidFill>
                <a:latin typeface="Arial" charset="0"/>
              </a:rPr>
              <a:t> à documenter pendant le processus de VS</a:t>
            </a:r>
          </a:p>
        </p:txBody>
      </p:sp>
      <p:graphicFrame>
        <p:nvGraphicFramePr>
          <p:cNvPr id="4" name="Table 3"/>
          <p:cNvGraphicFramePr>
            <a:graphicFrameLocks noGrp="1"/>
          </p:cNvGraphicFramePr>
          <p:nvPr>
            <p:extLst>
              <p:ext uri="{D42A27DB-BD31-4B8C-83A1-F6EECF244321}">
                <p14:modId xmlns:p14="http://schemas.microsoft.com/office/powerpoint/2010/main" val="3907307064"/>
              </p:ext>
            </p:extLst>
          </p:nvPr>
        </p:nvGraphicFramePr>
        <p:xfrm>
          <a:off x="7500937" y="1282030"/>
          <a:ext cx="4144267" cy="2333544"/>
        </p:xfrm>
        <a:graphic>
          <a:graphicData uri="http://schemas.openxmlformats.org/drawingml/2006/table">
            <a:tbl>
              <a:tblPr firstRow="1" bandRow="1">
                <a:tableStyleId>{5C22544A-7EE6-4342-B048-85BDC9FD1C3A}</a:tableStyleId>
              </a:tblPr>
              <a:tblGrid>
                <a:gridCol w="1604154">
                  <a:extLst>
                    <a:ext uri="{9D8B030D-6E8A-4147-A177-3AD203B41FA5}">
                      <a16:colId xmlns:a16="http://schemas.microsoft.com/office/drawing/2014/main" val="20000"/>
                    </a:ext>
                  </a:extLst>
                </a:gridCol>
                <a:gridCol w="2540113">
                  <a:extLst>
                    <a:ext uri="{9D8B030D-6E8A-4147-A177-3AD203B41FA5}">
                      <a16:colId xmlns:a16="http://schemas.microsoft.com/office/drawing/2014/main" val="20001"/>
                    </a:ext>
                  </a:extLst>
                </a:gridCol>
              </a:tblGrid>
              <a:tr h="330041">
                <a:tc>
                  <a:txBody>
                    <a:bodyPr/>
                    <a:lstStyle/>
                    <a:p>
                      <a:r>
                        <a:rPr lang="fr-FR"/>
                        <a:t>Méta-données</a:t>
                      </a:r>
                    </a:p>
                  </a:txBody>
                  <a:tcPr/>
                </a:tc>
                <a:tc>
                  <a:txBody>
                    <a:bodyPr/>
                    <a:lstStyle/>
                    <a:p>
                      <a:endParaRPr lang="en-GB"/>
                    </a:p>
                  </a:txBody>
                  <a:tcPr/>
                </a:tc>
                <a:extLst>
                  <a:ext uri="{0D108BD9-81ED-4DB2-BD59-A6C34878D82A}">
                    <a16:rowId xmlns:a16="http://schemas.microsoft.com/office/drawing/2014/main" val="10000"/>
                  </a:ext>
                </a:extLst>
              </a:tr>
              <a:tr h="206826">
                <a:tc>
                  <a:txBody>
                    <a:bodyPr/>
                    <a:lstStyle/>
                    <a:p>
                      <a:r>
                        <a:rPr lang="fr-FR" sz="1200">
                          <a:solidFill>
                            <a:srgbClr val="C00000"/>
                          </a:solidFill>
                          <a:latin typeface="+mn-lt"/>
                          <a:ea typeface="+mn-ea"/>
                          <a:cs typeface="+mn-cs"/>
                        </a:rPr>
                        <a:t>Date de création des données saisies</a:t>
                      </a:r>
                    </a:p>
                  </a:txBody>
                  <a:tcPr marL="23164" marR="23164" marT="11582" marB="11582" anchor="ctr"/>
                </a:tc>
                <a:tc>
                  <a:txBody>
                    <a:bodyPr/>
                    <a:lstStyle/>
                    <a:p>
                      <a:r>
                        <a:rPr lang="fr-FR" sz="1200"/>
                        <a:t>JJ/MM/AAAA</a:t>
                      </a:r>
                    </a:p>
                  </a:txBody>
                  <a:tcPr marL="23164" marR="23164" marT="11582" marB="11582" anchor="ctr"/>
                </a:tc>
                <a:extLst>
                  <a:ext uri="{0D108BD9-81ED-4DB2-BD59-A6C34878D82A}">
                    <a16:rowId xmlns:a16="http://schemas.microsoft.com/office/drawing/2014/main" val="10001"/>
                  </a:ext>
                </a:extLst>
              </a:tr>
              <a:tr h="198025">
                <a:tc>
                  <a:txBody>
                    <a:bodyPr/>
                    <a:lstStyle/>
                    <a:p>
                      <a:r>
                        <a:rPr lang="fr-FR" sz="1200">
                          <a:solidFill>
                            <a:srgbClr val="C00000"/>
                          </a:solidFill>
                        </a:rPr>
                        <a:t>Date de dernière modification</a:t>
                      </a:r>
                    </a:p>
                  </a:txBody>
                  <a:tcPr marL="23164" marR="23164" marT="11582" marB="11582"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a:t>JJ/MM/AAAA</a:t>
                      </a:r>
                    </a:p>
                  </a:txBody>
                  <a:tcPr marL="23164" marR="23164" marT="11582" marB="11582" anchor="ctr"/>
                </a:tc>
                <a:extLst>
                  <a:ext uri="{0D108BD9-81ED-4DB2-BD59-A6C34878D82A}">
                    <a16:rowId xmlns:a16="http://schemas.microsoft.com/office/drawing/2014/main" val="10002"/>
                  </a:ext>
                </a:extLst>
              </a:tr>
              <a:tr h="198025">
                <a:tc>
                  <a:txBody>
                    <a:bodyPr/>
                    <a:lstStyle/>
                    <a:p>
                      <a:r>
                        <a:rPr lang="fr-FR" sz="1200">
                          <a:solidFill>
                            <a:srgbClr val="C00000"/>
                          </a:solidFill>
                        </a:rPr>
                        <a:t>Nom d’utilisateur </a:t>
                      </a:r>
                    </a:p>
                  </a:txBody>
                  <a:tcPr marL="23164" marR="23164" marT="11582" marB="11582" anchor="ctr"/>
                </a:tc>
                <a:tc>
                  <a:txBody>
                    <a:bodyPr/>
                    <a:lstStyle/>
                    <a:p>
                      <a:r>
                        <a:rPr lang="fr-FR" sz="1200" i="1">
                          <a:solidFill>
                            <a:schemeClr val="dk1"/>
                          </a:solidFill>
                          <a:latin typeface="+mn-lt"/>
                          <a:ea typeface="+mn-ea"/>
                          <a:cs typeface="+mn-cs"/>
                        </a:rPr>
                        <a:t>Nom d’utilisateur du créateur et de la personne ayant effectué les dernières modifications</a:t>
                      </a:r>
                    </a:p>
                  </a:txBody>
                  <a:tcPr marL="23164" marR="23164" marT="11582" marB="11582" anchor="ctr"/>
                </a:tc>
                <a:extLst>
                  <a:ext uri="{0D108BD9-81ED-4DB2-BD59-A6C34878D82A}">
                    <a16:rowId xmlns:a16="http://schemas.microsoft.com/office/drawing/2014/main" val="1794855268"/>
                  </a:ext>
                </a:extLst>
              </a:tr>
              <a:tr h="198025">
                <a:tc>
                  <a:txBody>
                    <a:bodyPr/>
                    <a:lstStyle/>
                    <a:p>
                      <a:r>
                        <a:rPr lang="fr-FR" sz="1200">
                          <a:solidFill>
                            <a:srgbClr val="C00000"/>
                          </a:solidFill>
                          <a:latin typeface="+mn-lt"/>
                          <a:ea typeface="+mn-ea"/>
                          <a:cs typeface="+mn-cs"/>
                        </a:rPr>
                        <a:t>Extension de fichier </a:t>
                      </a:r>
                    </a:p>
                  </a:txBody>
                  <a:tcPr marL="23164" marR="23164" marT="11582" marB="11582" anchor="ctr"/>
                </a:tc>
                <a:tc>
                  <a:txBody>
                    <a:bodyPr/>
                    <a:lstStyle/>
                    <a:p>
                      <a:r>
                        <a:rPr lang="fr-FR" sz="1200" i="1"/>
                        <a:t>Tableau, image, texte </a:t>
                      </a:r>
                    </a:p>
                  </a:txBody>
                  <a:tcPr marL="23164" marR="23164" marT="11582" marB="11582" anchor="ctr"/>
                </a:tc>
                <a:extLst>
                  <a:ext uri="{0D108BD9-81ED-4DB2-BD59-A6C34878D82A}">
                    <a16:rowId xmlns:a16="http://schemas.microsoft.com/office/drawing/2014/main" val="10003"/>
                  </a:ext>
                </a:extLst>
              </a:tr>
              <a:tr h="198025">
                <a:tc>
                  <a:txBody>
                    <a:bodyPr/>
                    <a:lstStyle/>
                    <a:p>
                      <a:r>
                        <a:rPr lang="fr-FR" sz="1200">
                          <a:solidFill>
                            <a:srgbClr val="C00000"/>
                          </a:solidFill>
                        </a:rPr>
                        <a:t>Emplacement du serveur</a:t>
                      </a:r>
                    </a:p>
                  </a:txBody>
                  <a:tcPr marL="23164" marR="23164" marT="11582" marB="11582" anchor="ctr"/>
                </a:tc>
                <a:tc>
                  <a:txBody>
                    <a:bodyPr/>
                    <a:lstStyle/>
                    <a:p>
                      <a:endParaRPr lang="en-GB" sz="1200" i="1" dirty="0"/>
                    </a:p>
                  </a:txBody>
                  <a:tcPr marL="23164" marR="23164" marT="11582" marB="11582" anchor="ctr"/>
                </a:tc>
                <a:extLst>
                  <a:ext uri="{0D108BD9-81ED-4DB2-BD59-A6C34878D82A}">
                    <a16:rowId xmlns:a16="http://schemas.microsoft.com/office/drawing/2014/main" val="10004"/>
                  </a:ext>
                </a:extLst>
              </a:tr>
              <a:tr h="198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a:solidFill>
                            <a:srgbClr val="C00000"/>
                          </a:solidFill>
                        </a:rPr>
                        <a:t>Identifiant du fichier </a:t>
                      </a:r>
                    </a:p>
                  </a:txBody>
                  <a:tcPr marL="23164" marR="23164" marT="11582" marB="11582" anchor="ctr"/>
                </a:tc>
                <a:tc>
                  <a:txBody>
                    <a:bodyPr/>
                    <a:lstStyle/>
                    <a:p>
                      <a:r>
                        <a:rPr lang="fr-FR" sz="1200" i="1" dirty="0"/>
                        <a:t>Agent-pays-année</a:t>
                      </a:r>
                    </a:p>
                  </a:txBody>
                  <a:tcPr marL="23164" marR="23164" marT="11582" marB="11582"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430924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517651" y="1363462"/>
            <a:ext cx="9183300" cy="5447645"/>
          </a:xfrm>
          <a:prstGeom prst="rect">
            <a:avLst/>
          </a:prstGeom>
          <a:noFill/>
          <a:ln w="9525">
            <a:noFill/>
            <a:miter lim="800000"/>
            <a:headEnd/>
            <a:tailEnd/>
          </a:ln>
        </p:spPr>
        <p:txBody>
          <a:bodyPr wrap="square">
            <a:spAutoFit/>
          </a:bodyPr>
          <a:lstStyle/>
          <a:p>
            <a:pPr marL="800100" lvl="1" indent="-342900" algn="just">
              <a:spcAft>
                <a:spcPct val="20000"/>
              </a:spcAft>
              <a:buClr>
                <a:srgbClr val="69AE23"/>
              </a:buClr>
            </a:pPr>
            <a:r>
              <a:rPr lang="fr-FR" sz="1600" b="1" dirty="0">
                <a:latin typeface="Arial" charset="0"/>
                <a:cs typeface="Times New Roman" pitchFamily="18" charset="0"/>
              </a:rPr>
              <a:t>Protection des données</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L’UE et les EM ont mis en place un cadre légal visant à protéger la vie privée.</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Cette protection englobe les données à caractère personnel, notamment toutes les données pouvant faciliter l’identification d’un individu (professionnel ou personne privée).</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Législations nationales, européennes et internationales.</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Influe sur la gestion des bases de données, les données elles-mêmes et les systèmes de sauvegarde.</a:t>
            </a:r>
          </a:p>
          <a:p>
            <a:pPr marL="800100" lvl="1" indent="-342900" algn="just">
              <a:spcAft>
                <a:spcPct val="20000"/>
              </a:spcAft>
              <a:buClr>
                <a:srgbClr val="69AE23"/>
              </a:buClr>
              <a:buFont typeface="Wingdings" pitchFamily="2" charset="2"/>
              <a:buChar char="§"/>
            </a:pPr>
            <a:endParaRPr lang="en-GB" sz="1600" dirty="0">
              <a:latin typeface="Arial" charset="0"/>
              <a:cs typeface="Times New Roman" pitchFamily="18" charset="0"/>
            </a:endParaRPr>
          </a:p>
          <a:p>
            <a:pPr marL="800100" lvl="1" indent="-342900" algn="just">
              <a:spcAft>
                <a:spcPct val="20000"/>
              </a:spcAft>
              <a:buClr>
                <a:srgbClr val="69AE23"/>
              </a:buClr>
            </a:pPr>
            <a:r>
              <a:rPr lang="fr-FR" sz="1600" b="1" dirty="0">
                <a:latin typeface="Arial" charset="0"/>
                <a:cs typeface="Times New Roman" pitchFamily="18" charset="0"/>
              </a:rPr>
              <a:t>Les droits d’auteur</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Les droits d’auteur sont des droits exclusifs garantis à l’auteur ou au créateur d’une œuvre originale. Ils englobent les droits à la copie, la distribution et l’adaptation de l'œuvre. Les droits d’auteur peuvent aussi être accordés à une entreprise ou une institution; par exemple, l’ECDC possède certains droits d’auteur.</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Législations nationales, européennes et internationales.</a:t>
            </a:r>
          </a:p>
          <a:p>
            <a:pPr marL="800100" lvl="1" indent="-342900" algn="just">
              <a:spcAft>
                <a:spcPct val="20000"/>
              </a:spcAft>
              <a:buClr>
                <a:srgbClr val="69AE23"/>
              </a:buClr>
              <a:buFont typeface="Wingdings" pitchFamily="2" charset="2"/>
              <a:buChar char="§"/>
            </a:pPr>
            <a:r>
              <a:rPr lang="fr-FR" sz="1600" dirty="0">
                <a:latin typeface="Arial" charset="0"/>
                <a:cs typeface="Times New Roman" pitchFamily="18" charset="0"/>
              </a:rPr>
              <a:t>Affectent les données, les </a:t>
            </a:r>
            <a:r>
              <a:rPr lang="fr-FR" sz="1600" dirty="0" err="1">
                <a:latin typeface="Arial" charset="0"/>
                <a:cs typeface="Times New Roman" pitchFamily="18" charset="0"/>
              </a:rPr>
              <a:t>méta-données</a:t>
            </a:r>
            <a:r>
              <a:rPr lang="fr-FR" sz="1600" dirty="0">
                <a:latin typeface="Arial" charset="0"/>
                <a:cs typeface="Times New Roman" pitchFamily="18" charset="0"/>
              </a:rPr>
              <a:t> et les sauvegardes des bases de données.</a:t>
            </a:r>
          </a:p>
          <a:p>
            <a:pPr marL="800100" lvl="1" indent="-342900"/>
            <a:endParaRPr lang="en-GB" dirty="0">
              <a:cs typeface="Tahoma" pitchFamily="34" charset="0"/>
            </a:endParaRPr>
          </a:p>
          <a:p>
            <a:pPr marL="800100" lvl="1" indent="-342900"/>
            <a:endParaRPr lang="en-GB" dirty="0">
              <a:cs typeface="Tahoma" pitchFamily="34" charset="0"/>
            </a:endParaRPr>
          </a:p>
          <a:p>
            <a:pPr marL="800100" lvl="1" indent="-342900">
              <a:buFont typeface="Wingdings" pitchFamily="2" charset="2"/>
              <a:buChar char="§"/>
            </a:pPr>
            <a:endParaRPr lang="en-GB" dirty="0">
              <a:cs typeface="Tahoma" pitchFamily="34" charset="0"/>
            </a:endParaRPr>
          </a:p>
          <a:p>
            <a:pPr marL="342900" indent="-342900"/>
            <a:endParaRPr lang="en-GB" sz="1400" dirty="0">
              <a:cs typeface="Tahoma" pitchFamily="34" charset="0"/>
            </a:endParaRPr>
          </a:p>
          <a:p>
            <a:pPr marL="342900" indent="-342900"/>
            <a:endParaRPr lang="en-GB" sz="800" dirty="0">
              <a:cs typeface="Tahoma" pitchFamily="34" charset="0"/>
            </a:endParaRPr>
          </a:p>
        </p:txBody>
      </p:sp>
      <p:sp>
        <p:nvSpPr>
          <p:cNvPr id="5" name="Rectangle 4"/>
          <p:cNvSpPr>
            <a:spLocks noChangeArrowheads="1"/>
          </p:cNvSpPr>
          <p:nvPr/>
        </p:nvSpPr>
        <p:spPr bwMode="auto">
          <a:xfrm>
            <a:off x="5776114" y="6000235"/>
            <a:ext cx="5823432" cy="683695"/>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r">
              <a:spcBef>
                <a:spcPct val="15000"/>
              </a:spcBef>
              <a:spcAft>
                <a:spcPct val="15000"/>
              </a:spcAft>
            </a:pPr>
            <a:r>
              <a:rPr lang="fr-FR" sz="2000" b="1" noProof="1">
                <a:solidFill>
                  <a:srgbClr val="FFFFFF"/>
                </a:solidFill>
                <a:latin typeface="Tahoma" pitchFamily="34" charset="0"/>
              </a:rPr>
              <a:t>Lien vers les documents officiels de l’UE</a:t>
            </a:r>
          </a:p>
        </p:txBody>
      </p:sp>
      <p:pic>
        <p:nvPicPr>
          <p:cNvPr id="6" name="Immagine 5" descr="download.png"/>
          <p:cNvPicPr>
            <a:picLocks noChangeAspect="1"/>
          </p:cNvPicPr>
          <p:nvPr/>
        </p:nvPicPr>
        <p:blipFill>
          <a:blip r:embed="rId3" cstate="print"/>
          <a:stretch>
            <a:fillRect/>
          </a:stretch>
        </p:blipFill>
        <p:spPr>
          <a:xfrm>
            <a:off x="5776114" y="5998779"/>
            <a:ext cx="639771" cy="639771"/>
          </a:xfrm>
          <a:prstGeom prst="rect">
            <a:avLst/>
          </a:prstGeom>
        </p:spPr>
      </p:pic>
      <p:sp>
        <p:nvSpPr>
          <p:cNvPr id="7" name="Text Box 4"/>
          <p:cNvSpPr txBox="1">
            <a:spLocks noChangeArrowheads="1"/>
          </p:cNvSpPr>
          <p:nvPr/>
        </p:nvSpPr>
        <p:spPr bwMode="auto">
          <a:xfrm>
            <a:off x="1841178" y="628865"/>
            <a:ext cx="7315200" cy="369332"/>
          </a:xfrm>
          <a:prstGeom prst="rect">
            <a:avLst/>
          </a:prstGeom>
          <a:noFill/>
          <a:ln w="9525" algn="ctr">
            <a:noFill/>
            <a:miter lim="800000"/>
            <a:headEnd/>
            <a:tailEnd/>
          </a:ln>
        </p:spPr>
        <p:txBody>
          <a:bodyPr>
            <a:spAutoFit/>
          </a:bodyPr>
          <a:lstStyle/>
          <a:p>
            <a:pPr algn="l">
              <a:spcBef>
                <a:spcPct val="50000"/>
              </a:spcBef>
            </a:pPr>
            <a:r>
              <a:rPr lang="fr-FR" b="1">
                <a:solidFill>
                  <a:srgbClr val="69AE23"/>
                </a:solidFill>
                <a:latin typeface="Arial" charset="0"/>
              </a:rPr>
              <a:t>Cadre juridique à prendre en compte</a:t>
            </a:r>
          </a:p>
        </p:txBody>
      </p:sp>
    </p:spTree>
    <p:extLst>
      <p:ext uri="{BB962C8B-B14F-4D97-AF65-F5344CB8AC3E}">
        <p14:creationId xmlns:p14="http://schemas.microsoft.com/office/powerpoint/2010/main" val="74067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0191" y="225983"/>
            <a:ext cx="9665700" cy="6186309"/>
          </a:xfrm>
          <a:prstGeom prst="rect">
            <a:avLst/>
          </a:prstGeom>
          <a:noFill/>
        </p:spPr>
        <p:txBody>
          <a:bodyPr wrap="square" rtlCol="0">
            <a:spAutoFit/>
          </a:bodyPr>
          <a:lstStyle/>
          <a:p>
            <a:r>
              <a:rPr lang="fr-FR" dirty="0"/>
              <a:t>Directive 2001/29/CE du Parlement européen et du Conseil du 22 mai 2001 sur l'harmonisation de certains aspects du droit d'auteur et des droits voisins dans la société de l'information:</a:t>
            </a:r>
          </a:p>
          <a:p>
            <a:r>
              <a:rPr lang="fr-FR" dirty="0">
                <a:hlinkClick r:id="rId3"/>
              </a:rPr>
              <a:t>https://eur-lex.europa.eu/legal-content/EN/TXT/?uri=celex%3A32001L0029</a:t>
            </a:r>
          </a:p>
          <a:p>
            <a:endParaRPr lang="en-GB" b="1" dirty="0"/>
          </a:p>
          <a:p>
            <a:r>
              <a:rPr lang="fr-FR" b="1" dirty="0"/>
              <a:t>Dans les institutions et les organes de l’UE:</a:t>
            </a:r>
          </a:p>
          <a:p>
            <a:r>
              <a:rPr lang="fr-FR" i="1" dirty="0"/>
              <a:t>vu le règlement (UE) 2018/1725 du Parlement européen et du Conseil du 23 octobre 2018 relatif à la protection des personnes physiques à l’égard du traitement des données à caractère personnel par les institutions, organes et organismes de l’Union et à la libre circulation de ces données, et abrogeant le règlement (CE) nº 45/2001 et la décision nº 1247/2002/CE,</a:t>
            </a:r>
          </a:p>
          <a:p>
            <a:r>
              <a:rPr lang="fr-FR" dirty="0">
                <a:hlinkClick r:id="rId4"/>
              </a:rPr>
              <a:t>https://eur-lex.europa.eu/legal-content/EN/TXT/PDF/?uri=CELEX:32018R1725&amp;from=EN</a:t>
            </a:r>
          </a:p>
          <a:p>
            <a:endParaRPr lang="en-GB" dirty="0"/>
          </a:p>
          <a:p>
            <a:r>
              <a:rPr lang="fr-FR" b="1" dirty="0"/>
              <a:t>Au niveau des États membres:</a:t>
            </a:r>
          </a:p>
          <a:p>
            <a:r>
              <a:rPr lang="fr-FR" dirty="0"/>
              <a:t>Règlement (UE) 2016/679 du Parlement européen et du Conseil du 27 avril 2016 relatif à la protection des personnes physiques à l'égard du traitement des données à caractère personnel et à la libre circulation de ces données, et abrogeant la directive 95/46/CE (règlement général sur la protection des données) (Texte présentant de l'intérêt pour l'EEE) </a:t>
            </a:r>
          </a:p>
          <a:p>
            <a:r>
              <a:rPr lang="fr-FR" dirty="0">
                <a:hlinkClick r:id="rId5"/>
              </a:rPr>
              <a:t>https://eur-lex.europa.eu/eli/reg/2016/679/oj</a:t>
            </a:r>
          </a:p>
          <a:p>
            <a:endParaRPr lang="en-GB" dirty="0">
              <a:cs typeface="Tahoma" pitchFamily="34" charset="0"/>
            </a:endParaRPr>
          </a:p>
          <a:p>
            <a:r>
              <a:rPr lang="fr-FR" i="1" dirty="0"/>
              <a:t>Directive 96/9/CE du Parlement européen et du Conseil, du 11 mars 1996, concernant la protection juridique des bases de données</a:t>
            </a:r>
          </a:p>
          <a:p>
            <a:r>
              <a:rPr lang="fr-FR" dirty="0">
                <a:hlinkClick r:id="rId6"/>
              </a:rPr>
              <a:t>https://eur-lex.europa.eu/legal-content/EN/TXT/PDF/?uri=CELEX:31996L0009&amp;from=EN</a:t>
            </a:r>
          </a:p>
          <a:p>
            <a:endParaRPr lang="en-GB" dirty="0"/>
          </a:p>
        </p:txBody>
      </p:sp>
      <p:sp>
        <p:nvSpPr>
          <p:cNvPr id="3" name="Rectangle 2"/>
          <p:cNvSpPr/>
          <p:nvPr/>
        </p:nvSpPr>
        <p:spPr>
          <a:xfrm>
            <a:off x="10825891" y="41317"/>
            <a:ext cx="910827" cy="369332"/>
          </a:xfrm>
          <a:prstGeom prst="rect">
            <a:avLst/>
          </a:prstGeom>
        </p:spPr>
        <p:txBody>
          <a:bodyPr wrap="none">
            <a:spAutoFit/>
          </a:bodyPr>
          <a:lstStyle/>
          <a:p>
            <a:r>
              <a:rPr lang="fr-FR"/>
              <a:t>POP UP</a:t>
            </a:r>
          </a:p>
        </p:txBody>
      </p:sp>
    </p:spTree>
    <p:extLst>
      <p:ext uri="{BB962C8B-B14F-4D97-AF65-F5344CB8AC3E}">
        <p14:creationId xmlns:p14="http://schemas.microsoft.com/office/powerpoint/2010/main" val="1604270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799" y="219316"/>
            <a:ext cx="7569444" cy="415498"/>
          </a:xfrm>
          <a:prstGeom prst="rect">
            <a:avLst/>
          </a:prstGeom>
        </p:spPr>
        <p:txBody>
          <a:bodyPr wrap="none">
            <a:spAutoFit/>
          </a:bodyPr>
          <a:lstStyle/>
          <a:p>
            <a:r>
              <a:rPr lang="fr-FR" sz="2100" b="1">
                <a:solidFill>
                  <a:srgbClr val="4D4D4D"/>
                </a:solidFill>
                <a:latin typeface="+mj-lt"/>
                <a:ea typeface="+mj-ea"/>
                <a:cs typeface="+mj-cs"/>
              </a:rPr>
              <a:t>Processus de documentation quotidien lors des activités de VS:</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2650"/>
          <a:stretch/>
        </p:blipFill>
        <p:spPr>
          <a:xfrm>
            <a:off x="2084136" y="1899227"/>
            <a:ext cx="577327" cy="824753"/>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4372" t="4416" r="8207"/>
          <a:stretch/>
        </p:blipFill>
        <p:spPr>
          <a:xfrm>
            <a:off x="1914497" y="1421014"/>
            <a:ext cx="533400" cy="525780"/>
          </a:xfrm>
          <a:prstGeom prst="rect">
            <a:avLst/>
          </a:prstGeom>
        </p:spPr>
      </p:pic>
      <p:pic>
        <p:nvPicPr>
          <p:cNvPr id="19" name="Picture 18"/>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49070" y="1841022"/>
            <a:ext cx="587830" cy="587830"/>
          </a:xfrm>
          <a:prstGeom prst="rect">
            <a:avLst/>
          </a:prstGeom>
        </p:spPr>
      </p:pic>
      <p:grpSp>
        <p:nvGrpSpPr>
          <p:cNvPr id="32" name="Group 31"/>
          <p:cNvGrpSpPr/>
          <p:nvPr/>
        </p:nvGrpSpPr>
        <p:grpSpPr>
          <a:xfrm>
            <a:off x="1310623" y="3375188"/>
            <a:ext cx="1964106" cy="1828800"/>
            <a:chOff x="3017269" y="2559406"/>
            <a:chExt cx="2398723" cy="2150895"/>
          </a:xfrm>
        </p:grpSpPr>
        <p:pic>
          <p:nvPicPr>
            <p:cNvPr id="30" name="Picture 29"/>
            <p:cNvPicPr>
              <a:picLocks noChangeAspect="1"/>
            </p:cNvPicPr>
            <p:nvPr/>
          </p:nvPicPr>
          <p:blipFill rotWithShape="1">
            <a:blip r:embed="rId6"/>
            <a:srcRect l="19673" t="35166" r="62295" b="37406"/>
            <a:stretch/>
          </p:blipFill>
          <p:spPr>
            <a:xfrm>
              <a:off x="4443084" y="2559406"/>
              <a:ext cx="447878" cy="488594"/>
            </a:xfrm>
            <a:prstGeom prst="rect">
              <a:avLst/>
            </a:prstGeom>
          </p:spPr>
        </p:pic>
        <p:pic>
          <p:nvPicPr>
            <p:cNvPr id="16" name="Picture 15"/>
            <p:cNvPicPr>
              <a:picLocks noChangeAspect="1"/>
            </p:cNvPicPr>
            <p:nvPr/>
          </p:nvPicPr>
          <p:blipFill rotWithShape="1">
            <a:blip r:embed="rId7"/>
            <a:srcRect l="12242" t="9469" r="16759" b="5313"/>
            <a:stretch/>
          </p:blipFill>
          <p:spPr>
            <a:xfrm>
              <a:off x="3360259" y="3115678"/>
              <a:ext cx="1712743" cy="1594623"/>
            </a:xfrm>
            <a:prstGeom prst="rect">
              <a:avLst/>
            </a:prstGeom>
          </p:spPr>
        </p:pic>
        <p:pic>
          <p:nvPicPr>
            <p:cNvPr id="31" name="Picture 30"/>
            <p:cNvPicPr>
              <a:picLocks noChangeAspect="1"/>
            </p:cNvPicPr>
            <p:nvPr/>
          </p:nvPicPr>
          <p:blipFill rotWithShape="1">
            <a:blip r:embed="rId6"/>
            <a:srcRect l="40984" r="40983" b="73024"/>
            <a:stretch/>
          </p:blipFill>
          <p:spPr>
            <a:xfrm>
              <a:off x="5009817" y="3676104"/>
              <a:ext cx="406175" cy="435793"/>
            </a:xfrm>
            <a:prstGeom prst="rect">
              <a:avLst/>
            </a:prstGeom>
          </p:spPr>
        </p:pic>
        <p:pic>
          <p:nvPicPr>
            <p:cNvPr id="27" name="Picture 26"/>
            <p:cNvPicPr>
              <a:picLocks noChangeAspect="1"/>
            </p:cNvPicPr>
            <p:nvPr/>
          </p:nvPicPr>
          <p:blipFill rotWithShape="1">
            <a:blip r:embed="rId6"/>
            <a:srcRect l="19672" r="62295" b="72286"/>
            <a:stretch/>
          </p:blipFill>
          <p:spPr>
            <a:xfrm>
              <a:off x="3384523" y="2773959"/>
              <a:ext cx="424802" cy="468237"/>
            </a:xfrm>
            <a:prstGeom prst="rect">
              <a:avLst/>
            </a:prstGeom>
          </p:spPr>
        </p:pic>
        <p:pic>
          <p:nvPicPr>
            <p:cNvPr id="28" name="Picture 27"/>
            <p:cNvPicPr>
              <a:picLocks noChangeAspect="1"/>
            </p:cNvPicPr>
            <p:nvPr/>
          </p:nvPicPr>
          <p:blipFill rotWithShape="1">
            <a:blip r:embed="rId6"/>
            <a:srcRect l="62295" t="74506" r="19672"/>
            <a:stretch/>
          </p:blipFill>
          <p:spPr>
            <a:xfrm>
              <a:off x="3017269" y="3804619"/>
              <a:ext cx="430744" cy="436761"/>
            </a:xfrm>
            <a:prstGeom prst="rect">
              <a:avLst/>
            </a:prstGeom>
          </p:spPr>
        </p:pic>
      </p:grpSp>
      <p:pic>
        <p:nvPicPr>
          <p:cNvPr id="34" name="Picture 33"/>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850167" y="2265654"/>
            <a:ext cx="1769588" cy="1747176"/>
          </a:xfrm>
          <a:prstGeom prst="rect">
            <a:avLst/>
          </a:prstGeom>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99927" y="2582379"/>
            <a:ext cx="495262" cy="439803"/>
          </a:xfrm>
          <a:prstGeom prst="rect">
            <a:avLst/>
          </a:prstGeom>
        </p:spPr>
      </p:pic>
      <p:pic>
        <p:nvPicPr>
          <p:cNvPr id="33" name="Picture 32"/>
          <p:cNvPicPr>
            <a:picLocks noChangeAspect="1"/>
          </p:cNvPicPr>
          <p:nvPr/>
        </p:nvPicPr>
        <p:blipFill rotWithShape="1">
          <a:blip r:embed="rId10">
            <a:extLst>
              <a:ext uri="{28A0092B-C50C-407E-A947-70E740481C1C}">
                <a14:useLocalDpi xmlns:a14="http://schemas.microsoft.com/office/drawing/2010/main" val="0"/>
              </a:ext>
            </a:extLst>
          </a:blip>
          <a:srcRect b="5229"/>
          <a:stretch/>
        </p:blipFill>
        <p:spPr>
          <a:xfrm>
            <a:off x="5741446" y="1981356"/>
            <a:ext cx="533400" cy="597285"/>
          </a:xfrm>
          <a:prstGeom prst="rect">
            <a:avLst/>
          </a:prstGeom>
        </p:spPr>
      </p:pic>
      <p:sp>
        <p:nvSpPr>
          <p:cNvPr id="9" name="TextBox 8"/>
          <p:cNvSpPr txBox="1"/>
          <p:nvPr/>
        </p:nvSpPr>
        <p:spPr>
          <a:xfrm>
            <a:off x="7754780" y="697794"/>
            <a:ext cx="3174592" cy="246221"/>
          </a:xfrm>
          <a:prstGeom prst="rect">
            <a:avLst/>
          </a:prstGeom>
          <a:noFill/>
        </p:spPr>
        <p:txBody>
          <a:bodyPr wrap="square" rtlCol="0">
            <a:spAutoFit/>
          </a:bodyPr>
          <a:lstStyle/>
          <a:p>
            <a:r>
              <a:rPr lang="fr-FR" sz="1000" i="1">
                <a:solidFill>
                  <a:schemeClr val="tx1">
                    <a:lumMod val="50000"/>
                    <a:lumOff val="50000"/>
                  </a:schemeClr>
                </a:solidFill>
                <a:latin typeface="Calibri" panose="020F0502020204030204" pitchFamily="34" charset="0"/>
              </a:rPr>
              <a:t>Aperçu mondial de la dengue</a:t>
            </a:r>
          </a:p>
        </p:txBody>
      </p:sp>
      <p:sp>
        <p:nvSpPr>
          <p:cNvPr id="23" name="TextBox 22"/>
          <p:cNvSpPr txBox="1"/>
          <p:nvPr/>
        </p:nvSpPr>
        <p:spPr>
          <a:xfrm>
            <a:off x="7087272" y="2940591"/>
            <a:ext cx="4447002" cy="230832"/>
          </a:xfrm>
          <a:prstGeom prst="rect">
            <a:avLst/>
          </a:prstGeom>
          <a:noFill/>
        </p:spPr>
        <p:txBody>
          <a:bodyPr wrap="square" rtlCol="0">
            <a:spAutoFit/>
          </a:bodyPr>
          <a:lstStyle/>
          <a:p>
            <a:r>
              <a:rPr lang="fr-FR" sz="900" i="1" dirty="0">
                <a:solidFill>
                  <a:schemeClr val="tx1">
                    <a:lumMod val="50000"/>
                    <a:lumOff val="50000"/>
                  </a:schemeClr>
                </a:solidFill>
                <a:latin typeface="Calibri" panose="020F0502020204030204" pitchFamily="34" charset="0"/>
              </a:rPr>
              <a:t>Évaluation rapide des risques liés à la dengue à La Réunion effectuée par l’ECDC  </a:t>
            </a:r>
          </a:p>
        </p:txBody>
      </p:sp>
      <p:sp>
        <p:nvSpPr>
          <p:cNvPr id="6" name="Right Arrow 5"/>
          <p:cNvSpPr/>
          <p:nvPr/>
        </p:nvSpPr>
        <p:spPr bwMode="auto">
          <a:xfrm rot="1027184">
            <a:off x="2871081" y="2413439"/>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2" name="Right Arrow 21"/>
          <p:cNvSpPr/>
          <p:nvPr/>
        </p:nvSpPr>
        <p:spPr bwMode="auto">
          <a:xfrm rot="19394767">
            <a:off x="3104150" y="3631562"/>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5" name="Right Arrow 24"/>
          <p:cNvSpPr/>
          <p:nvPr/>
        </p:nvSpPr>
        <p:spPr bwMode="auto">
          <a:xfrm rot="19394767">
            <a:off x="6778343" y="1619218"/>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4" name="TextBox 23"/>
          <p:cNvSpPr txBox="1"/>
          <p:nvPr/>
        </p:nvSpPr>
        <p:spPr>
          <a:xfrm>
            <a:off x="7036630" y="4687017"/>
            <a:ext cx="4913783" cy="230832"/>
          </a:xfrm>
          <a:prstGeom prst="rect">
            <a:avLst/>
          </a:prstGeom>
          <a:noFill/>
        </p:spPr>
        <p:txBody>
          <a:bodyPr wrap="square" rtlCol="0">
            <a:spAutoFit/>
          </a:bodyPr>
          <a:lstStyle/>
          <a:p>
            <a:r>
              <a:rPr lang="fr-FR" sz="900" i="1" dirty="0">
                <a:solidFill>
                  <a:schemeClr val="tx1">
                    <a:lumMod val="50000"/>
                    <a:lumOff val="50000"/>
                  </a:schemeClr>
                </a:solidFill>
                <a:latin typeface="Calibri" panose="020F0502020204030204" pitchFamily="34" charset="0"/>
              </a:rPr>
              <a:t>Rapport quotidien et hebdomadaire de l’ECDC sur les menaces liées aux maladies transmissibles  </a:t>
            </a:r>
          </a:p>
        </p:txBody>
      </p:sp>
      <p:pic>
        <p:nvPicPr>
          <p:cNvPr id="7" name="Picture 6"/>
          <p:cNvPicPr>
            <a:picLocks noChangeAspect="1"/>
          </p:cNvPicPr>
          <p:nvPr/>
        </p:nvPicPr>
        <p:blipFill>
          <a:blip r:embed="rId11"/>
          <a:stretch>
            <a:fillRect/>
          </a:stretch>
        </p:blipFill>
        <p:spPr>
          <a:xfrm>
            <a:off x="8082552" y="4929001"/>
            <a:ext cx="886835" cy="1291694"/>
          </a:xfrm>
          <a:prstGeom prst="rect">
            <a:avLst/>
          </a:prstGeom>
        </p:spPr>
      </p:pic>
      <p:sp>
        <p:nvSpPr>
          <p:cNvPr id="26" name="Right Arrow 25"/>
          <p:cNvSpPr/>
          <p:nvPr/>
        </p:nvSpPr>
        <p:spPr bwMode="auto">
          <a:xfrm rot="1444949">
            <a:off x="6457565" y="3277555"/>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9" name="Right Arrow 28"/>
          <p:cNvSpPr/>
          <p:nvPr/>
        </p:nvSpPr>
        <p:spPr bwMode="auto">
          <a:xfrm rot="2266628">
            <a:off x="6290332" y="4789032"/>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pic>
        <p:nvPicPr>
          <p:cNvPr id="10" name="Picture 9"/>
          <p:cNvPicPr>
            <a:picLocks noChangeAspect="1"/>
          </p:cNvPicPr>
          <p:nvPr/>
        </p:nvPicPr>
        <p:blipFill>
          <a:blip r:embed="rId12"/>
          <a:stretch>
            <a:fillRect/>
          </a:stretch>
        </p:blipFill>
        <p:spPr>
          <a:xfrm>
            <a:off x="9106787" y="4867171"/>
            <a:ext cx="950758" cy="1383711"/>
          </a:xfrm>
          <a:prstGeom prst="rect">
            <a:avLst/>
          </a:prstGeom>
        </p:spPr>
      </p:pic>
      <p:pic>
        <p:nvPicPr>
          <p:cNvPr id="2" name="Picture 1"/>
          <p:cNvPicPr>
            <a:picLocks noChangeAspect="1"/>
          </p:cNvPicPr>
          <p:nvPr/>
        </p:nvPicPr>
        <p:blipFill>
          <a:blip r:embed="rId13"/>
          <a:stretch>
            <a:fillRect/>
          </a:stretch>
        </p:blipFill>
        <p:spPr>
          <a:xfrm>
            <a:off x="8323896" y="3225252"/>
            <a:ext cx="819836" cy="1151823"/>
          </a:xfrm>
          <a:prstGeom prst="rect">
            <a:avLst/>
          </a:prstGeom>
        </p:spPr>
      </p:pic>
      <p:sp>
        <p:nvSpPr>
          <p:cNvPr id="8" name="TextBox 7"/>
          <p:cNvSpPr txBox="1"/>
          <p:nvPr/>
        </p:nvSpPr>
        <p:spPr>
          <a:xfrm>
            <a:off x="3369192" y="3890555"/>
            <a:ext cx="3386594" cy="738664"/>
          </a:xfrm>
          <a:prstGeom prst="rect">
            <a:avLst/>
          </a:prstGeom>
          <a:noFill/>
        </p:spPr>
        <p:txBody>
          <a:bodyPr wrap="square" rtlCol="0">
            <a:spAutoFit/>
          </a:bodyPr>
          <a:lstStyle/>
          <a:p>
            <a:pPr algn="ctr"/>
            <a:r>
              <a:rPr lang="fr-FR" sz="1400" dirty="0"/>
              <a:t>L’ECDC génère et recueille des données qui seront convenablement conservées, conformément à la législation de l’UE.</a:t>
            </a:r>
          </a:p>
        </p:txBody>
      </p:sp>
      <p:sp>
        <p:nvSpPr>
          <p:cNvPr id="13" name="Left Brace 12"/>
          <p:cNvSpPr/>
          <p:nvPr/>
        </p:nvSpPr>
        <p:spPr>
          <a:xfrm rot="16200000">
            <a:off x="6319190" y="955619"/>
            <a:ext cx="324556" cy="108198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n w="76200">
                <a:solidFill>
                  <a:schemeClr val="tx1"/>
                </a:solidFill>
              </a:ln>
            </a:endParaRPr>
          </a:p>
        </p:txBody>
      </p:sp>
      <p:sp>
        <p:nvSpPr>
          <p:cNvPr id="17" name="TextBox 16"/>
          <p:cNvSpPr txBox="1"/>
          <p:nvPr/>
        </p:nvSpPr>
        <p:spPr>
          <a:xfrm>
            <a:off x="2460014" y="6539085"/>
            <a:ext cx="8042907" cy="369332"/>
          </a:xfrm>
          <a:prstGeom prst="rect">
            <a:avLst/>
          </a:prstGeom>
          <a:noFill/>
        </p:spPr>
        <p:txBody>
          <a:bodyPr wrap="none" rtlCol="0">
            <a:spAutoFit/>
          </a:bodyPr>
          <a:lstStyle/>
          <a:p>
            <a:r>
              <a:rPr lang="fr-FR" b="1">
                <a:solidFill>
                  <a:schemeClr val="accent6"/>
                </a:solidFill>
              </a:rPr>
              <a:t>La documentation s’effectue à chaque étape du processus de gestion des données </a:t>
            </a:r>
          </a:p>
        </p:txBody>
      </p:sp>
      <p:sp>
        <p:nvSpPr>
          <p:cNvPr id="3" name="TextBox 2"/>
          <p:cNvSpPr txBox="1"/>
          <p:nvPr/>
        </p:nvSpPr>
        <p:spPr>
          <a:xfrm>
            <a:off x="3929840" y="4882559"/>
            <a:ext cx="1800118" cy="461665"/>
          </a:xfrm>
          <a:prstGeom prst="rect">
            <a:avLst/>
          </a:prstGeom>
          <a:noFill/>
        </p:spPr>
        <p:txBody>
          <a:bodyPr wrap="square" rtlCol="0">
            <a:spAutoFit/>
          </a:bodyPr>
          <a:lstStyle/>
          <a:p>
            <a:pPr algn="ctr"/>
            <a:r>
              <a:rPr lang="fr-FR" sz="1200" b="1" dirty="0">
                <a:solidFill>
                  <a:schemeClr val="accent6"/>
                </a:solidFill>
              </a:rPr>
              <a:t>GESTION ET ANALYSE DES DONNÉES</a:t>
            </a:r>
          </a:p>
        </p:txBody>
      </p:sp>
      <p:sp>
        <p:nvSpPr>
          <p:cNvPr id="35" name="TextBox 34"/>
          <p:cNvSpPr txBox="1"/>
          <p:nvPr/>
        </p:nvSpPr>
        <p:spPr>
          <a:xfrm>
            <a:off x="10775310" y="3184638"/>
            <a:ext cx="1416690" cy="461665"/>
          </a:xfrm>
          <a:prstGeom prst="rect">
            <a:avLst/>
          </a:prstGeom>
          <a:noFill/>
        </p:spPr>
        <p:txBody>
          <a:bodyPr wrap="square" rtlCol="0">
            <a:spAutoFit/>
          </a:bodyPr>
          <a:lstStyle/>
          <a:p>
            <a:pPr algn="ctr"/>
            <a:r>
              <a:rPr lang="fr-FR" sz="1200" b="1" dirty="0">
                <a:solidFill>
                  <a:schemeClr val="accent6"/>
                </a:solidFill>
              </a:rPr>
              <a:t>ÉVALUATION ET COMMUNICATION</a:t>
            </a:r>
          </a:p>
        </p:txBody>
      </p:sp>
      <p:sp>
        <p:nvSpPr>
          <p:cNvPr id="36" name="TextBox 35"/>
          <p:cNvSpPr txBox="1"/>
          <p:nvPr/>
        </p:nvSpPr>
        <p:spPr>
          <a:xfrm>
            <a:off x="1310623" y="2808110"/>
            <a:ext cx="1967597" cy="276999"/>
          </a:xfrm>
          <a:prstGeom prst="rect">
            <a:avLst/>
          </a:prstGeom>
          <a:noFill/>
        </p:spPr>
        <p:txBody>
          <a:bodyPr wrap="square" rtlCol="0">
            <a:spAutoFit/>
          </a:bodyPr>
          <a:lstStyle/>
          <a:p>
            <a:pPr algn="ctr"/>
            <a:r>
              <a:rPr lang="fr-FR" sz="1200" b="1" dirty="0">
                <a:solidFill>
                  <a:schemeClr val="accent6"/>
                </a:solidFill>
              </a:rPr>
              <a:t>CAPTURE DES DONNÉES</a:t>
            </a:r>
          </a:p>
        </p:txBody>
      </p:sp>
      <p:sp>
        <p:nvSpPr>
          <p:cNvPr id="37" name="TextBox 36"/>
          <p:cNvSpPr txBox="1"/>
          <p:nvPr/>
        </p:nvSpPr>
        <p:spPr>
          <a:xfrm>
            <a:off x="1527697" y="5231290"/>
            <a:ext cx="1416690" cy="276999"/>
          </a:xfrm>
          <a:prstGeom prst="rect">
            <a:avLst/>
          </a:prstGeom>
          <a:noFill/>
        </p:spPr>
        <p:txBody>
          <a:bodyPr wrap="square" rtlCol="0">
            <a:spAutoFit/>
          </a:bodyPr>
          <a:lstStyle/>
          <a:p>
            <a:pPr algn="ctr"/>
            <a:r>
              <a:rPr lang="fr-FR" sz="1200" b="1">
                <a:solidFill>
                  <a:schemeClr val="accent6"/>
                </a:solidFill>
              </a:rPr>
              <a:t>SIGNALEMENT DES DONNÉES</a:t>
            </a:r>
          </a:p>
        </p:txBody>
      </p:sp>
      <p:sp>
        <p:nvSpPr>
          <p:cNvPr id="11" name="TextBox 10"/>
          <p:cNvSpPr txBox="1"/>
          <p:nvPr/>
        </p:nvSpPr>
        <p:spPr>
          <a:xfrm>
            <a:off x="10124331" y="5086814"/>
            <a:ext cx="1007008" cy="1077218"/>
          </a:xfrm>
          <a:prstGeom prst="rect">
            <a:avLst/>
          </a:prstGeom>
          <a:noFill/>
        </p:spPr>
        <p:txBody>
          <a:bodyPr wrap="square" rtlCol="0">
            <a:spAutoFit/>
          </a:bodyPr>
          <a:lstStyle/>
          <a:p>
            <a:r>
              <a:rPr lang="fr-FR" sz="800" dirty="0">
                <a:hlinkClick r:id="rId14"/>
              </a:rPr>
              <a:t>https://www.ecdc.europa.eu/en/publications-data/communicable-disease-threats-report-22-28-september-2019-week-39</a:t>
            </a:r>
          </a:p>
        </p:txBody>
      </p:sp>
      <p:sp>
        <p:nvSpPr>
          <p:cNvPr id="12" name="TextBox 11"/>
          <p:cNvSpPr txBox="1"/>
          <p:nvPr/>
        </p:nvSpPr>
        <p:spPr>
          <a:xfrm>
            <a:off x="6817552" y="5160042"/>
            <a:ext cx="1057691" cy="954107"/>
          </a:xfrm>
          <a:prstGeom prst="rect">
            <a:avLst/>
          </a:prstGeom>
          <a:noFill/>
        </p:spPr>
        <p:txBody>
          <a:bodyPr wrap="square" rtlCol="0">
            <a:spAutoFit/>
          </a:bodyPr>
          <a:lstStyle/>
          <a:p>
            <a:r>
              <a:rPr lang="fr-FR" sz="800" dirty="0">
                <a:hlinkClick r:id="rId15"/>
              </a:rPr>
              <a:t>https://www.ecdc.europa.eu/en/publications-data/communicable-disease-threats-report-25-31-march-2018-week-13</a:t>
            </a:r>
          </a:p>
        </p:txBody>
      </p:sp>
      <p:sp>
        <p:nvSpPr>
          <p:cNvPr id="20" name="TextBox 19"/>
          <p:cNvSpPr txBox="1"/>
          <p:nvPr/>
        </p:nvSpPr>
        <p:spPr>
          <a:xfrm>
            <a:off x="9256021" y="3181612"/>
            <a:ext cx="1441262" cy="1277273"/>
          </a:xfrm>
          <a:prstGeom prst="rect">
            <a:avLst/>
          </a:prstGeom>
          <a:noFill/>
        </p:spPr>
        <p:txBody>
          <a:bodyPr wrap="square" rtlCol="0">
            <a:spAutoFit/>
          </a:bodyPr>
          <a:lstStyle/>
          <a:p>
            <a:r>
              <a:rPr lang="fr-FR" sz="1100">
                <a:hlinkClick r:id="rId16"/>
              </a:rPr>
              <a:t>https://www.ecdc.europa.eu/en/publications-data/rapid-risk-assessment-dengue-outbreak-reunion-france-and-associated-risk</a:t>
            </a:r>
          </a:p>
        </p:txBody>
      </p:sp>
      <p:pic>
        <p:nvPicPr>
          <p:cNvPr id="38" name="Picture 37"/>
          <p:cNvPicPr>
            <a:picLocks noChangeAspect="1"/>
          </p:cNvPicPr>
          <p:nvPr/>
        </p:nvPicPr>
        <p:blipFill rotWithShape="1">
          <a:blip r:embed="rId17"/>
          <a:srcRect t="8064" r="11049" b="21760"/>
          <a:stretch/>
        </p:blipFill>
        <p:spPr>
          <a:xfrm>
            <a:off x="7773491" y="968486"/>
            <a:ext cx="2854344" cy="1739376"/>
          </a:xfrm>
          <a:prstGeom prst="rect">
            <a:avLst/>
          </a:prstGeom>
          <a:ln>
            <a:solidFill>
              <a:schemeClr val="bg2">
                <a:lumMod val="90000"/>
              </a:schemeClr>
            </a:solidFill>
          </a:ln>
        </p:spPr>
      </p:pic>
      <p:sp>
        <p:nvSpPr>
          <p:cNvPr id="39" name="Rectangle 38"/>
          <p:cNvSpPr/>
          <p:nvPr/>
        </p:nvSpPr>
        <p:spPr>
          <a:xfrm>
            <a:off x="10627835" y="1301711"/>
            <a:ext cx="1265289" cy="577081"/>
          </a:xfrm>
          <a:prstGeom prst="rect">
            <a:avLst/>
          </a:prstGeom>
        </p:spPr>
        <p:txBody>
          <a:bodyPr wrap="square">
            <a:spAutoFit/>
          </a:bodyPr>
          <a:lstStyle/>
          <a:p>
            <a:r>
              <a:rPr lang="fr-FR" sz="1050">
                <a:hlinkClick r:id="rId18"/>
              </a:rPr>
              <a:t>https://www.ecdc.europa.eu/en/dengue-monthly</a:t>
            </a:r>
          </a:p>
        </p:txBody>
      </p:sp>
    </p:spTree>
    <p:extLst>
      <p:ext uri="{BB962C8B-B14F-4D97-AF65-F5344CB8AC3E}">
        <p14:creationId xmlns:p14="http://schemas.microsoft.com/office/powerpoint/2010/main" val="7363162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3B6843BA-3378-4E3B-9A9E-A2E73E22D607}">
  <ds:schemaRefs>
    <ds:schemaRef ds:uri="http://schemas.microsoft.com/sharepoint/events"/>
  </ds:schemaRefs>
</ds:datastoreItem>
</file>

<file path=customXml/itemProps2.xml><?xml version="1.0" encoding="utf-8"?>
<ds:datastoreItem xmlns:ds="http://schemas.openxmlformats.org/officeDocument/2006/customXml" ds:itemID="{A396FAF7-4323-4142-81AF-D6A6212D381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9F5DB3-2011-4993-8406-75E94A489E37}">
  <ds:schemaRefs>
    <ds:schemaRef ds:uri="http://purl.org/dc/dcmitype/"/>
    <ds:schemaRef ds:uri="d23a570b-d7a9-49ca-a34c-8afb8206b4bf"/>
    <ds:schemaRef ds:uri="http://schemas.microsoft.com/office/2006/documentManagement/types"/>
    <ds:schemaRef ds:uri="http://schemas.microsoft.com/office/2006/metadata/properties"/>
    <ds:schemaRef ds:uri="http://schemas.microsoft.com/office/infopath/2007/PartnerControls"/>
    <ds:schemaRef ds:uri="32fd28f3-eb5c-4ffb-b88d-54039670de2a"/>
    <ds:schemaRef ds:uri="http://schemas.openxmlformats.org/package/2006/metadata/core-properties"/>
    <ds:schemaRef ds:uri="5c728178-6efc-4233-8faf-5837ddb4420c"/>
    <ds:schemaRef ds:uri="http://purl.org/dc/terms/"/>
    <ds:schemaRef ds:uri="376727eb-354b-45e4-998d-f84ea079474e"/>
    <ds:schemaRef ds:uri="http://www.w3.org/XML/1998/namespace"/>
    <ds:schemaRef ds:uri="http://purl.org/dc/elements/1.1/"/>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otalTime>2821</ap:TotalTime>
  <ap:Words>2280</ap:Words>
  <ap:Application>Microsoft Office PowerPoint</ap:Application>
  <ap:PresentationFormat>Widescreen</ap:PresentationFormat>
  <ap:Paragraphs>251</ap:Paragraphs>
  <ap:Slides>13</ap:Slides>
  <ap:Notes>12</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13</vt:i4>
      </vt:variant>
    </vt:vector>
  </ap:HeadingPairs>
  <ap:TitlesOfParts>
    <vt:vector baseType="lpstr" size="22">
      <vt:lpstr>Arial</vt:lpstr>
      <vt:lpstr>Calibri</vt:lpstr>
      <vt:lpstr>Calibri Light</vt:lpstr>
      <vt:lpstr>MetaPro-Black</vt:lpstr>
      <vt:lpstr>Microsoft Sans Serif</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Not specified</dc:subject>
  <dc:creator>CDT</dc:creator>
  <cp:keywords/>
  <cp:lastModifiedBy>CDT</cp:lastModifiedBy>
  <cp:revision>236</cp:revision>
  <dcterms:created xsi:type="dcterms:W3CDTF">2019-11-29T08:59:19Z</dcterms:created>
  <dcterms:modified xsi:type="dcterms:W3CDTF">2021-03-22T13:07:02Z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ECDC_DMS_Author">
    <vt:lpwstr>2176</vt:lpwstr>
  </property>
  <property fmtid="{D5CDD505-2E9C-101B-9397-08002B2CF9AE}" pid="4" name="ECDC_DMS_Organization">
    <vt:lpwstr>588;#Epidemic Intelligence|14e38dbb-bccc-4c34-ac2f-9f24d991c96d</vt:lpwstr>
  </property>
  <property fmtid="{D5CDD505-2E9C-101B-9397-08002B2CF9AE}" pid="5" name="ECDC_DMS_Organization0">
    <vt:lpwstr>Epidemic Intelligence|14e38dbb-bccc-4c34-ac2f-9f24d991c96d</vt:lpwstr>
  </property>
  <property fmtid="{D5CDD505-2E9C-101B-9397-08002B2CF9AE}" pid="6" name="ECDC_DMS_Group">
    <vt:lpwstr>Epidemic Intelligence</vt:lpwstr>
  </property>
  <property fmtid="{D5CDD505-2E9C-101B-9397-08002B2CF9AE}" pid="7" name="ECDC_DMS_Section">
    <vt:lpwstr>Epidemic Intelligence and Response</vt:lpwstr>
  </property>
  <property fmtid="{D5CDD505-2E9C-101B-9397-08002B2CF9AE}" pid="8" name="edrm_document_type">
    <vt:lpwstr>2364;#Not specified|581b895d-77e9-46ec-8c5e-850161f4a515</vt:lpwstr>
  </property>
  <property fmtid="{D5CDD505-2E9C-101B-9397-08002B2CF9AE}" pid="9" name="edrm_function">
    <vt:lpwstr>2365;#Not specified|92bcb685-885a-40ff-9744-3825164b3c86</vt:lpwstr>
  </property>
  <property fmtid="{D5CDD505-2E9C-101B-9397-08002B2CF9AE}" pid="10" name="TaxKeyword">
    <vt:lpwstr/>
  </property>
  <property fmtid="{D5CDD505-2E9C-101B-9397-08002B2CF9AE}" pid="11" name="edrm_status">
    <vt:lpwstr>2363;#Draft|210dfa89-0dc2-4261-944c-0ccc26c12bbd</vt:lpwstr>
  </property>
  <property fmtid="{D5CDD505-2E9C-101B-9397-08002B2CF9AE}" pid="12" name="edrm_disease">
    <vt:lpwstr>2366;#Not specified|bad72cf5-edc4-4bad-9035-f5ac84acbef6</vt:lpwstr>
  </property>
  <property fmtid="{D5CDD505-2E9C-101B-9397-08002B2CF9AE}" pid="13" name="edrm_security">
    <vt:lpwstr>2367;#Restricted:Internal|caa52167-d17e-46dd-9322-12d83d57eefa</vt:lpwstr>
  </property>
  <property fmtid="{D5CDD505-2E9C-101B-9397-08002B2CF9AE}" pid="14" name="edrm_language">
    <vt:lpwstr>2379;#English|f0d96333-3b15-448d-bec3-c97f3b65cb2d</vt:lpwstr>
  </property>
  <property fmtid="{D5CDD505-2E9C-101B-9397-08002B2CF9AE}" pid="15" name="edrm_entity">
    <vt:lpwstr>2380;#Surveillance and Response Support Unit|be4aac37-b6fa-4b86-b0a4-9a97852a8676</vt:lpwstr>
  </property>
  <property fmtid="{D5CDD505-2E9C-101B-9397-08002B2CF9AE}" pid="16" name="edrm_institution">
    <vt:lpwstr/>
  </property>
  <property fmtid="{D5CDD505-2E9C-101B-9397-08002B2CF9AE}" pid="17" name="edrm_spatial">
    <vt:lpwstr/>
  </property>
  <property fmtid="{D5CDD505-2E9C-101B-9397-08002B2CF9AE}" pid="18" name="_dlc_DocIdItemGuid">
    <vt:lpwstr>bbd2c356-c508-4f8a-aca0-f645b0067671</vt:lpwstr>
  </property>
  <property fmtid="{D5CDD505-2E9C-101B-9397-08002B2CF9AE}" pid="19" name="ECDC_DMS_Document_Type_Product_Documentation">
    <vt:lpwstr>9559;#Non-Classified Project or Product Document|70fa46e0-bdd2-4182-98f7-a57178742ef5</vt:lpwstr>
  </property>
  <property fmtid="{D5CDD505-2E9C-101B-9397-08002B2CF9AE}" pid="20" name="DMS Product">
    <vt:lpwstr/>
  </property>
  <property fmtid="{D5CDD505-2E9C-101B-9397-08002B2CF9AE}" pid="21" name="ECDC_DMS_EDRM_Meeting_Code">
    <vt:lpwstr/>
  </property>
  <property fmtid="{D5CDD505-2E9C-101B-9397-08002B2CF9AE}" pid="22" name="ECDC_DMS_ITPROD_PORTFOLIO">
    <vt:lpwstr>8503;#DIR|d280b436-bc76-4c87-a7ad-b215a1406941</vt:lpwstr>
  </property>
  <property fmtid="{D5CDD505-2E9C-101B-9397-08002B2CF9AE}" pid="23" name="ECDC_DMS_ITPROD_YEAR">
    <vt:lpwstr/>
  </property>
  <property fmtid="{D5CDD505-2E9C-101B-9397-08002B2CF9AE}" pid="24" name="ECDC_DMS_Project">
    <vt:lpwstr>11776;#EU Health Security Initiative programme|25306b6b-39ac-41be-90ab-12f9725e9391</vt:lpwstr>
  </property>
  <property fmtid="{D5CDD505-2E9C-101B-9397-08002B2CF9AE}" pid="25" name="_dlc_DocId">
    <vt:lpwstr>DOI1007-2079432915-192</vt:lpwstr>
  </property>
  <property fmtid="{D5CDD505-2E9C-101B-9397-08002B2CF9AE}" pid="26" name="_dlc_DocIdUrl">
    <vt:lpwstr>http://dms.ecdcnet.europa.eu/sites/projects/prodmgmt/hsi/_layouts/15/DocIdRedir.aspx?ID=DOI1007-2079432915-192, DOI1007-2079432915-192</vt:lpwstr>
  </property>
</Properties>
</file>